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21"/>
  </p:notesMasterIdLst>
  <p:sldIdLst>
    <p:sldId id="256" r:id="rId3"/>
    <p:sldId id="257" r:id="rId4"/>
    <p:sldId id="258" r:id="rId5"/>
    <p:sldId id="272" r:id="rId6"/>
    <p:sldId id="275" r:id="rId7"/>
    <p:sldId id="276" r:id="rId8"/>
    <p:sldId id="273" r:id="rId9"/>
    <p:sldId id="274" r:id="rId10"/>
    <p:sldId id="277" r:id="rId11"/>
    <p:sldId id="279" r:id="rId12"/>
    <p:sldId id="283" r:id="rId13"/>
    <p:sldId id="289" r:id="rId14"/>
    <p:sldId id="290" r:id="rId15"/>
    <p:sldId id="291" r:id="rId16"/>
    <p:sldId id="292" r:id="rId17"/>
    <p:sldId id="293" r:id="rId18"/>
    <p:sldId id="270" r:id="rId19"/>
    <p:sldId id="271" r:id="rId20"/>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6"/>
    <p:restoredTop sz="94663"/>
  </p:normalViewPr>
  <p:slideViewPr>
    <p:cSldViewPr snapToGrid="0">
      <p:cViewPr varScale="1">
        <p:scale>
          <a:sx n="117" d="100"/>
          <a:sy n="117" d="100"/>
        </p:scale>
        <p:origin x="85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252305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347066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255625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345163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204186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2266154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2986317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3889971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2721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2547846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3376278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284475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198835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The Objective for Temporal Difference</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Temporal Difference vs Monte Carlo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Temporal Difference (TD) learning and Monte Carlo methods are both popular approaches for estimating value functions in reinforcement learning (RL).</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 While they share similarities, they also have distinct characteristics.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Tree>
    <p:extLst>
      <p:ext uri="{BB962C8B-B14F-4D97-AF65-F5344CB8AC3E}">
        <p14:creationId xmlns:p14="http://schemas.microsoft.com/office/powerpoint/2010/main" val="306535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Temporal Difference vs Monte Carlo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Update Timing:</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updates value estimates based on each individual time step of experience, bootstrapping from subsequent estimates of state values. It updates value estimates after every time step, using the observed reward and the estimated value of the next state.</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update value estimates only after the completion of an episode. They rely on the full return obtained from the episode to update value estimates for each state visited during the episode.</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Tree>
    <p:extLst>
      <p:ext uri="{BB962C8B-B14F-4D97-AF65-F5344CB8AC3E}">
        <p14:creationId xmlns:p14="http://schemas.microsoft.com/office/powerpoint/2010/main" val="84029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Temporal Difference vs Monte Carlo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Bootstrapping:</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bootstraps by updating value estimates using estimates of subsequent states. It uses the estimated value of the next state to update the value of the current state.</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do not bootstrap and rely entirely on the observed returns from complete episodes to update value estimates. They do not use estimates of subsequent states.</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Tree>
    <p:extLst>
      <p:ext uri="{BB962C8B-B14F-4D97-AF65-F5344CB8AC3E}">
        <p14:creationId xmlns:p14="http://schemas.microsoft.com/office/powerpoint/2010/main" val="159794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Temporal Difference vs Monte Carlo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Bias:</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can converge to biased value estimates, especially in non-stationary environments or with suboptimal choices of parameters. It may exhibit bias due to the use of bootstrapping.</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provide unbiased estimates of value functions since they rely only on observed returns without bootstrapping. However, they require complete episodes, which may be impractical in some environments.</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Tree>
    <p:extLst>
      <p:ext uri="{BB962C8B-B14F-4D97-AF65-F5344CB8AC3E}">
        <p14:creationId xmlns:p14="http://schemas.microsoft.com/office/powerpoint/2010/main" val="315387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Temporal Difference vs Monte Carlo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Variance:</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typically has lower variance in value estimates compared to Monte Carlo methods. This is because TD learning updates value estimates at each time step, leading to faster convergence and reduced variance.</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can have higher variance in value estimates, especially when dealing with long episodes or environments with high variability in rewards.</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Tree>
    <p:extLst>
      <p:ext uri="{BB962C8B-B14F-4D97-AF65-F5344CB8AC3E}">
        <p14:creationId xmlns:p14="http://schemas.microsoft.com/office/powerpoint/2010/main" val="2268423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Temporal Difference vs Monte Carlo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Sample Efficiency:</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is generally more sample-efficient than Monte Carlo methods since it updates value estimates after each time step, allowing for faster learning.</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may require more samples to converge since they update value estimates only after complete episodes, which may take longer to generate.</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Tree>
    <p:extLst>
      <p:ext uri="{BB962C8B-B14F-4D97-AF65-F5344CB8AC3E}">
        <p14:creationId xmlns:p14="http://schemas.microsoft.com/office/powerpoint/2010/main" val="37182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Temporal Difference vs Monte Carlo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Application:</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is well-suited for online learning and environments where episodes are not well-defined or may be infinitely long. It is commonly used in real-time applications and with function approximation techniques.</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are suitable for episodic tasks where complete episodes can be simulated or executed, making them practical for environments with finite episodes and discrete-time steps.</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Tree>
    <p:extLst>
      <p:ext uri="{BB962C8B-B14F-4D97-AF65-F5344CB8AC3E}">
        <p14:creationId xmlns:p14="http://schemas.microsoft.com/office/powerpoint/2010/main" val="277601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the TD-update for function approximation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that TD converges to a biased value estimate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Compare TD and Gradient Monte Carlo </a:t>
            </a:r>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the TD-update for function approximation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that TD converges to a biased value estimate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that TD converges much faster than Gradient Monte Carlo </a:t>
            </a:r>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Gradient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gradient Monte Carlo update equation. </a:t>
            </a:r>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0" lvl="0" indent="0" algn="l" rtl="0">
              <a:lnSpc>
                <a:spcPct val="150000"/>
              </a:lnSpc>
              <a:spcBef>
                <a:spcPts val="0"/>
              </a:spcBef>
              <a:spcAft>
                <a:spcPts val="0"/>
              </a:spcAft>
              <a:buClr>
                <a:schemeClr val="dk1"/>
              </a:buClr>
              <a:buSzPts val="1320"/>
              <a:buNone/>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updates our current value estimate to be closer to a sample of the return Gt</a:t>
            </a:r>
          </a:p>
          <a:p>
            <a:pPr marL="342900" lvl="0" indent="-342900" algn="l" rtl="0">
              <a:lnSpc>
                <a:spcPct val="150000"/>
              </a:lnSpc>
              <a:spcBef>
                <a:spcPts val="0"/>
              </a:spcBef>
              <a:spcAft>
                <a:spcPts val="0"/>
              </a:spcAft>
              <a:buClr>
                <a:schemeClr val="dk1"/>
              </a:buClr>
              <a:buSzPts val="1320"/>
              <a:buFont typeface="Noto Sans Symbols"/>
              <a:buChar char="❑"/>
            </a:pPr>
            <a:r>
              <a:rPr lang="en-US" sz="2200" dirty="0"/>
              <a:t>We can replace the return in this update with any estimate of the value.</a:t>
            </a:r>
            <a:endParaRPr sz="22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pic>
        <p:nvPicPr>
          <p:cNvPr id="3" name="Picture 2">
            <a:extLst>
              <a:ext uri="{FF2B5EF4-FFF2-40B4-BE49-F238E27FC236}">
                <a16:creationId xmlns:a16="http://schemas.microsoft.com/office/drawing/2014/main" id="{A9BFC7BB-6A43-EE43-ADB1-37D089D21ECC}"/>
              </a:ext>
            </a:extLst>
          </p:cNvPr>
          <p:cNvPicPr>
            <a:picLocks noChangeAspect="1"/>
          </p:cNvPicPr>
          <p:nvPr/>
        </p:nvPicPr>
        <p:blipFill>
          <a:blip r:embed="rId4"/>
          <a:stretch>
            <a:fillRect/>
          </a:stretch>
        </p:blipFill>
        <p:spPr>
          <a:xfrm>
            <a:off x="1556657" y="2291443"/>
            <a:ext cx="5312229" cy="810340"/>
          </a:xfrm>
          <a:prstGeom prst="rect">
            <a:avLst/>
          </a:prstGeom>
        </p:spPr>
      </p:pic>
      <p:pic>
        <p:nvPicPr>
          <p:cNvPr id="5" name="Picture 4">
            <a:extLst>
              <a:ext uri="{FF2B5EF4-FFF2-40B4-BE49-F238E27FC236}">
                <a16:creationId xmlns:a16="http://schemas.microsoft.com/office/drawing/2014/main" id="{779A9031-9085-4A43-A307-2C835F4496EA}"/>
              </a:ext>
            </a:extLst>
          </p:cNvPr>
          <p:cNvPicPr>
            <a:picLocks noChangeAspect="1"/>
          </p:cNvPicPr>
          <p:nvPr/>
        </p:nvPicPr>
        <p:blipFill>
          <a:blip r:embed="rId5"/>
          <a:stretch>
            <a:fillRect/>
          </a:stretch>
        </p:blipFill>
        <p:spPr>
          <a:xfrm>
            <a:off x="2109106" y="5346700"/>
            <a:ext cx="4481861" cy="673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Update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TD update for Function Approximation</a:t>
            </a:r>
          </a:p>
          <a:p>
            <a:pPr marL="800100" lvl="1" indent="-342900">
              <a:lnSpc>
                <a:spcPct val="150000"/>
              </a:lnSpc>
              <a:spcBef>
                <a:spcPts val="0"/>
              </a:spcBef>
              <a:buSzPts val="1320"/>
              <a:buFont typeface="Noto Sans Symbols"/>
              <a:buChar char="❑"/>
            </a:pPr>
            <a:r>
              <a:rPr lang="en-US" sz="1800" dirty="0"/>
              <a:t>Ut is the estimation. If Ut is an unbiased estimate of the true value then our function approximator will converge to a local optimum under the appropriate conditions.</a:t>
            </a:r>
          </a:p>
          <a:p>
            <a:pPr marL="800100" lvl="1" indent="-342900">
              <a:lnSpc>
                <a:spcPct val="150000"/>
              </a:lnSpc>
              <a:spcBef>
                <a:spcPts val="0"/>
              </a:spcBef>
              <a:buSzPts val="1320"/>
              <a:buFont typeface="Noto Sans Symbols"/>
              <a:buChar char="❑"/>
            </a:pPr>
            <a:r>
              <a:rPr lang="en-US" sz="1800" dirty="0"/>
              <a:t>This was the case for the return, but we can also replace Ut with a bootstrap target, such as the one step TD target.</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pic>
        <p:nvPicPr>
          <p:cNvPr id="3" name="Picture 2">
            <a:extLst>
              <a:ext uri="{FF2B5EF4-FFF2-40B4-BE49-F238E27FC236}">
                <a16:creationId xmlns:a16="http://schemas.microsoft.com/office/drawing/2014/main" id="{C68FEBD9-4DCA-8044-888D-46D0E56E9485}"/>
              </a:ext>
            </a:extLst>
          </p:cNvPr>
          <p:cNvPicPr>
            <a:picLocks noChangeAspect="1"/>
          </p:cNvPicPr>
          <p:nvPr/>
        </p:nvPicPr>
        <p:blipFill>
          <a:blip r:embed="rId4"/>
          <a:stretch>
            <a:fillRect/>
          </a:stretch>
        </p:blipFill>
        <p:spPr>
          <a:xfrm>
            <a:off x="2559048" y="4456792"/>
            <a:ext cx="4725801" cy="1563008"/>
          </a:xfrm>
          <a:prstGeom prst="rect">
            <a:avLst/>
          </a:prstGeom>
        </p:spPr>
      </p:pic>
    </p:spTree>
    <p:extLst>
      <p:ext uri="{BB962C8B-B14F-4D97-AF65-F5344CB8AC3E}">
        <p14:creationId xmlns:p14="http://schemas.microsoft.com/office/powerpoint/2010/main" val="253646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Update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TD update is not actually a stochastic gradient descent update.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Ut is equal to the TD target. </a:t>
            </a: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Using the chain rule we get this expanded expression for the gradient of the squared error for one sample.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pic>
        <p:nvPicPr>
          <p:cNvPr id="3" name="Picture 2">
            <a:extLst>
              <a:ext uri="{FF2B5EF4-FFF2-40B4-BE49-F238E27FC236}">
                <a16:creationId xmlns:a16="http://schemas.microsoft.com/office/drawing/2014/main" id="{484DBFE4-AF04-6142-907E-3B9097DF830B}"/>
              </a:ext>
            </a:extLst>
          </p:cNvPr>
          <p:cNvPicPr>
            <a:picLocks noChangeAspect="1"/>
          </p:cNvPicPr>
          <p:nvPr/>
        </p:nvPicPr>
        <p:blipFill>
          <a:blip r:embed="rId4"/>
          <a:stretch>
            <a:fillRect/>
          </a:stretch>
        </p:blipFill>
        <p:spPr>
          <a:xfrm>
            <a:off x="1319212" y="4448747"/>
            <a:ext cx="6719850" cy="1233596"/>
          </a:xfrm>
          <a:prstGeom prst="rect">
            <a:avLst/>
          </a:prstGeom>
        </p:spPr>
      </p:pic>
    </p:spTree>
    <p:extLst>
      <p:ext uri="{BB962C8B-B14F-4D97-AF65-F5344CB8AC3E}">
        <p14:creationId xmlns:p14="http://schemas.microsoft.com/office/powerpoint/2010/main" val="58549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Update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 TD the target contains an estimate of the value, which depends on the weights</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Therefore TD is not performing gradient descent updates on the squared error</a:t>
            </a:r>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r>
              <a:rPr lang="en-US" sz="2200" dirty="0"/>
              <a:t>TD is a semi-gradient method</a:t>
            </a:r>
            <a:endParaRPr sz="22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pic>
        <p:nvPicPr>
          <p:cNvPr id="3" name="Picture 2">
            <a:extLst>
              <a:ext uri="{FF2B5EF4-FFF2-40B4-BE49-F238E27FC236}">
                <a16:creationId xmlns:a16="http://schemas.microsoft.com/office/drawing/2014/main" id="{DB832A63-197C-4944-83A1-91B890EDDFC8}"/>
              </a:ext>
            </a:extLst>
          </p:cNvPr>
          <p:cNvPicPr>
            <a:picLocks noChangeAspect="1"/>
          </p:cNvPicPr>
          <p:nvPr/>
        </p:nvPicPr>
        <p:blipFill>
          <a:blip r:embed="rId4"/>
          <a:stretch>
            <a:fillRect/>
          </a:stretch>
        </p:blipFill>
        <p:spPr>
          <a:xfrm>
            <a:off x="1885043" y="3937454"/>
            <a:ext cx="3784600" cy="1574800"/>
          </a:xfrm>
          <a:prstGeom prst="rect">
            <a:avLst/>
          </a:prstGeom>
        </p:spPr>
      </p:pic>
    </p:spTree>
    <p:extLst>
      <p:ext uri="{BB962C8B-B14F-4D97-AF65-F5344CB8AC3E}">
        <p14:creationId xmlns:p14="http://schemas.microsoft.com/office/powerpoint/2010/main" val="284230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Temporal Difference Update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Semi-gradient TD(0) for estimating </a:t>
            </a:r>
            <a:r>
              <a:rPr lang="en-US" sz="2200" b="0" i="0" u="none" dirty="0" err="1">
                <a:solidFill>
                  <a:schemeClr val="dk1"/>
                </a:solidFill>
                <a:latin typeface="Tahoma"/>
                <a:ea typeface="Tahoma"/>
                <a:cs typeface="Tahoma"/>
                <a:sym typeface="Tahoma"/>
              </a:rPr>
              <a:t>Vhat</a:t>
            </a:r>
            <a:r>
              <a:rPr lang="en-US" sz="2200" b="0" i="0" u="none" dirty="0">
                <a:solidFill>
                  <a:schemeClr val="dk1"/>
                </a:solidFill>
                <a:latin typeface="Tahoma"/>
                <a:ea typeface="Tahoma"/>
                <a:cs typeface="Tahoma"/>
                <a:sym typeface="Tahoma"/>
              </a:rPr>
              <a:t>~ </a:t>
            </a:r>
            <a:r>
              <a:rPr lang="en-US" sz="2200" b="0" i="0" u="none" dirty="0" err="1">
                <a:solidFill>
                  <a:schemeClr val="dk1"/>
                </a:solidFill>
                <a:latin typeface="Tahoma"/>
                <a:ea typeface="Tahoma"/>
                <a:cs typeface="Tahoma"/>
                <a:sym typeface="Tahoma"/>
              </a:rPr>
              <a:t>Vpi</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pic>
        <p:nvPicPr>
          <p:cNvPr id="3" name="Picture 2">
            <a:extLst>
              <a:ext uri="{FF2B5EF4-FFF2-40B4-BE49-F238E27FC236}">
                <a16:creationId xmlns:a16="http://schemas.microsoft.com/office/drawing/2014/main" id="{A316D128-4B4F-ED4F-BDFF-4AD4BF432550}"/>
              </a:ext>
            </a:extLst>
          </p:cNvPr>
          <p:cNvPicPr>
            <a:picLocks noChangeAspect="1"/>
          </p:cNvPicPr>
          <p:nvPr/>
        </p:nvPicPr>
        <p:blipFill>
          <a:blip r:embed="rId4"/>
          <a:stretch>
            <a:fillRect/>
          </a:stretch>
        </p:blipFill>
        <p:spPr>
          <a:xfrm>
            <a:off x="1270000" y="2365374"/>
            <a:ext cx="7548428" cy="3425825"/>
          </a:xfrm>
          <a:prstGeom prst="rect">
            <a:avLst/>
          </a:prstGeom>
        </p:spPr>
      </p:pic>
    </p:spTree>
    <p:extLst>
      <p:ext uri="{BB962C8B-B14F-4D97-AF65-F5344CB8AC3E}">
        <p14:creationId xmlns:p14="http://schemas.microsoft.com/office/powerpoint/2010/main" val="105049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Gradient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Gradient Monte Carlo will approach a local minimum of the Mean Squared Value Error</a:t>
            </a:r>
          </a:p>
          <a:p>
            <a:pPr marL="342900" lvl="0" indent="-342900" algn="l" rtl="0">
              <a:lnSpc>
                <a:spcPct val="150000"/>
              </a:lnSpc>
              <a:spcBef>
                <a:spcPts val="0"/>
              </a:spcBef>
              <a:spcAft>
                <a:spcPts val="0"/>
              </a:spcAft>
              <a:buClr>
                <a:schemeClr val="dk1"/>
              </a:buClr>
              <a:buSzPts val="1320"/>
              <a:buFont typeface="Noto Sans Symbols"/>
              <a:buChar char="❑"/>
            </a:pPr>
            <a:r>
              <a:rPr lang="en-US" sz="2200" dirty="0"/>
              <a:t>This is because it uses an unbiased estimate of the gradient of the value error</a:t>
            </a:r>
            <a:endParaRPr sz="22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pic>
        <p:nvPicPr>
          <p:cNvPr id="3" name="Picture 2">
            <a:extLst>
              <a:ext uri="{FF2B5EF4-FFF2-40B4-BE49-F238E27FC236}">
                <a16:creationId xmlns:a16="http://schemas.microsoft.com/office/drawing/2014/main" id="{9D8C0F81-A10B-8948-8447-40FD5F0086B5}"/>
              </a:ext>
            </a:extLst>
          </p:cNvPr>
          <p:cNvPicPr>
            <a:picLocks noChangeAspect="1"/>
          </p:cNvPicPr>
          <p:nvPr/>
        </p:nvPicPr>
        <p:blipFill>
          <a:blip r:embed="rId4"/>
          <a:stretch>
            <a:fillRect/>
          </a:stretch>
        </p:blipFill>
        <p:spPr>
          <a:xfrm>
            <a:off x="3076122" y="3875314"/>
            <a:ext cx="4089792" cy="2452025"/>
          </a:xfrm>
          <a:prstGeom prst="rect">
            <a:avLst/>
          </a:prstGeom>
        </p:spPr>
      </p:pic>
    </p:spTree>
    <p:extLst>
      <p:ext uri="{BB962C8B-B14F-4D97-AF65-F5344CB8AC3E}">
        <p14:creationId xmlns:p14="http://schemas.microsoft.com/office/powerpoint/2010/main" val="110468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Semi-Gradient TD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0663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Semi-Gradient TD will not necessarily converge to a local minimum of the Mean </a:t>
            </a:r>
            <a:r>
              <a:rPr lang="en-US" sz="2200" dirty="0"/>
              <a:t>Sq</a:t>
            </a:r>
            <a:r>
              <a:rPr lang="en-US" sz="2200" b="0" i="0" u="none" dirty="0">
                <a:solidFill>
                  <a:schemeClr val="dk1"/>
                </a:solidFill>
                <a:latin typeface="Tahoma"/>
                <a:ea typeface="Tahoma"/>
                <a:cs typeface="Tahoma"/>
                <a:sym typeface="Tahoma"/>
              </a:rPr>
              <a:t>uared Value Error</a:t>
            </a:r>
          </a:p>
          <a:p>
            <a:pPr marL="800100" lvl="1" indent="-342900">
              <a:lnSpc>
                <a:spcPct val="150000"/>
              </a:lnSpc>
              <a:spcBef>
                <a:spcPts val="0"/>
              </a:spcBef>
              <a:buSzPts val="1320"/>
              <a:buFont typeface="Noto Sans Symbols"/>
              <a:buChar char="❑"/>
            </a:pPr>
            <a:r>
              <a:rPr lang="en-US" sz="1800" dirty="0"/>
              <a:t>The TD target depends on our estimate of the value in the next state. </a:t>
            </a:r>
          </a:p>
          <a:p>
            <a:pPr marL="800100" lvl="1" indent="-342900">
              <a:lnSpc>
                <a:spcPct val="150000"/>
              </a:lnSpc>
              <a:spcBef>
                <a:spcPts val="0"/>
              </a:spcBef>
              <a:buSzPts val="1320"/>
              <a:buFont typeface="Noto Sans Symbols"/>
              <a:buChar char="❑"/>
            </a:pPr>
            <a:r>
              <a:rPr lang="en-US" sz="1800" dirty="0"/>
              <a:t>This means our update could be biased because the estimate in our target may not be accurate. </a:t>
            </a:r>
          </a:p>
          <a:p>
            <a:pPr marL="800100" lvl="1" indent="-342900">
              <a:lnSpc>
                <a:spcPct val="150000"/>
              </a:lnSpc>
              <a:spcBef>
                <a:spcPts val="0"/>
              </a:spcBef>
              <a:buSzPts val="1320"/>
              <a:buFont typeface="Noto Sans Symbols"/>
              <a:buChar char="❑"/>
            </a:pPr>
            <a:r>
              <a:rPr lang="en-US" sz="1800" dirty="0"/>
              <a:t>We cannot guarantee that semi-gradient TD will converge to a local minimum at the Mean Squared value error.</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Temporal Difference</a:t>
            </a:r>
            <a:endParaRPr lang="en-US" dirty="0"/>
          </a:p>
        </p:txBody>
      </p:sp>
      <p:pic>
        <p:nvPicPr>
          <p:cNvPr id="3" name="Picture 2">
            <a:extLst>
              <a:ext uri="{FF2B5EF4-FFF2-40B4-BE49-F238E27FC236}">
                <a16:creationId xmlns:a16="http://schemas.microsoft.com/office/drawing/2014/main" id="{91B91E0D-A455-404A-91F4-048EDBD28C32}"/>
              </a:ext>
            </a:extLst>
          </p:cNvPr>
          <p:cNvPicPr>
            <a:picLocks noChangeAspect="1"/>
          </p:cNvPicPr>
          <p:nvPr/>
        </p:nvPicPr>
        <p:blipFill>
          <a:blip r:embed="rId4"/>
          <a:stretch>
            <a:fillRect/>
          </a:stretch>
        </p:blipFill>
        <p:spPr>
          <a:xfrm>
            <a:off x="2689225" y="4807806"/>
            <a:ext cx="4146550" cy="1973994"/>
          </a:xfrm>
          <a:prstGeom prst="rect">
            <a:avLst/>
          </a:prstGeom>
        </p:spPr>
      </p:pic>
    </p:spTree>
    <p:extLst>
      <p:ext uri="{BB962C8B-B14F-4D97-AF65-F5344CB8AC3E}">
        <p14:creationId xmlns:p14="http://schemas.microsoft.com/office/powerpoint/2010/main" val="1951943379"/>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959</Words>
  <Application>Microsoft Macintosh PowerPoint</Application>
  <PresentationFormat>On-screen Show (4:3)</PresentationFormat>
  <Paragraphs>119</Paragraphs>
  <Slides>18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Noto Sans Symbols</vt:lpstr>
      <vt:lpstr>Tahoma</vt:lpstr>
      <vt:lpstr>1_Blueprint</vt:lpstr>
      <vt:lpstr>Blueprint</vt:lpstr>
      <vt:lpstr>The Objective for Temporal Difference</vt:lpstr>
      <vt:lpstr>Objectives</vt:lpstr>
      <vt:lpstr>Gradient Monte Carlo  </vt:lpstr>
      <vt:lpstr>Temporal Difference Update  </vt:lpstr>
      <vt:lpstr>Temporal Difference Update  </vt:lpstr>
      <vt:lpstr>Temporal Difference Update  </vt:lpstr>
      <vt:lpstr>Temporal Difference Update  </vt:lpstr>
      <vt:lpstr>Gradient Monte Carlo  </vt:lpstr>
      <vt:lpstr>Semi-Gradient TD  </vt:lpstr>
      <vt:lpstr>Temporal Difference vs Monte Carlo  </vt:lpstr>
      <vt:lpstr>Temporal Difference vs Monte Carlo  </vt:lpstr>
      <vt:lpstr>Temporal Difference vs Monte Carlo  </vt:lpstr>
      <vt:lpstr>Temporal Difference vs Monte Carlo  </vt:lpstr>
      <vt:lpstr>Temporal Difference vs Monte Carlo  </vt:lpstr>
      <vt:lpstr>Temporal Difference vs Monte Carlo  </vt:lpstr>
      <vt:lpstr>Temporal Difference vs Monte Carlo  </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7</cp:revision>
  <dcterms:created xsi:type="dcterms:W3CDTF">2022-12-09T09:55:15Z</dcterms:created>
  <dcterms:modified xsi:type="dcterms:W3CDTF">2024-03-29T08:02:08Z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