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26"/>
  </p:notesMasterIdLst>
  <p:sldIdLst>
    <p:sldId id="256" r:id="rId3"/>
    <p:sldId id="257" r:id="rId4"/>
    <p:sldId id="258" r:id="rId5"/>
    <p:sldId id="277" r:id="rId6"/>
    <p:sldId id="272" r:id="rId7"/>
    <p:sldId id="276" r:id="rId8"/>
    <p:sldId id="273" r:id="rId9"/>
    <p:sldId id="282" r:id="rId10"/>
    <p:sldId id="278" r:id="rId11"/>
    <p:sldId id="279" r:id="rId12"/>
    <p:sldId id="274" r:id="rId13"/>
    <p:sldId id="280" r:id="rId14"/>
    <p:sldId id="281" r:id="rId15"/>
    <p:sldId id="275" r:id="rId16"/>
    <p:sldId id="283" r:id="rId17"/>
    <p:sldId id="284" r:id="rId18"/>
    <p:sldId id="285" r:id="rId19"/>
    <p:sldId id="288" r:id="rId20"/>
    <p:sldId id="286" r:id="rId21"/>
    <p:sldId id="287" r:id="rId22"/>
    <p:sldId id="289" r:id="rId23"/>
    <p:sldId id="270" r:id="rId24"/>
    <p:sldId id="271" r:id="rId25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08"/>
    <p:restoredTop sz="94663"/>
  </p:normalViewPr>
  <p:slideViewPr>
    <p:cSldViewPr snapToGrid="0">
      <p:cViewPr varScale="1">
        <p:scale>
          <a:sx n="112" d="100"/>
          <a:sy n="112" d="100"/>
        </p:scale>
        <p:origin x="192" y="2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6715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4853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5923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8306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3535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8794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7249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9541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1322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035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9159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78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937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8113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3772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2746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827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680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Feature Construction for Linear Methods</a:t>
            </a:r>
            <a:endParaRPr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545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Discrimination affect Learning </a:t>
            </a:r>
            <a:r>
              <a:rPr lang="en-US" dirty="0"/>
              <a:t>A</a:t>
            </a:r>
            <a:r>
              <a:rPr lang="en-US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ccuracy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Risk of Overfitting: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However, excessive discrimination can lead to overfitting, where the model memorizes noise or irrelevant details in the training data, resulting in poor generalization performance on unseen data.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can reduce overall learning accuracy, especially in noisy or complex environments.</a:t>
            </a:r>
            <a:endParaRPr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Feature Construction for Linear Methods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487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799"/>
            <a:ext cx="7772400" cy="156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Generalization affect Learning </a:t>
            </a:r>
            <a:r>
              <a:rPr lang="en-US" dirty="0"/>
              <a:t>A</a:t>
            </a: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ccuracy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Definition: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Generalization refers to the ability of a learning algorithm to perform well on unseen data or in new situations beyond the training data.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involves capturing underlying patterns and relationships in the data that are consistent across different instances or contexts.</a:t>
            </a:r>
            <a:endParaRPr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Feature Construction for Linear Methods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030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799"/>
            <a:ext cx="7772400" cy="156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Generalization affect Learning </a:t>
            </a:r>
            <a:r>
              <a:rPr lang="en-US" dirty="0"/>
              <a:t>A</a:t>
            </a: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ccuracy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Effect on Learning Accuracy: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Generalization is essential for achieving high learning accuracy in real-world applications.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Models that generalize well can effectively capture the underlying structure of the data and make reliable predictions even in novel situations.</a:t>
            </a:r>
            <a:endParaRPr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Feature Construction for Linear Methods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194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799"/>
            <a:ext cx="7772400" cy="156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Generalization affect Learning </a:t>
            </a:r>
            <a:r>
              <a:rPr lang="en-US" dirty="0"/>
              <a:t>A</a:t>
            </a: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ccuracy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98576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Risk of Underfitting: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Excessive generalization can lead to underfitting, where the model fails to capture important patterns or variations in the data, resulting in poor performance even on the training data.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can also reduce learning accuracy, especially if the model oversimplifies the underlying relationships in the data.</a:t>
            </a:r>
            <a:endParaRPr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Feature Construction for Linear Methods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271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Tile Coding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a technique used in reinforcement learning and function approximation to represent high-dimensional state spaces more efficiently.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involves dividing the continuous state space into a set of overlapping tiles or regions and encoding the presence or absence of the state within each tile. 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Feature Construction for Linear Methods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2151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Tile Coding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8011886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Tile Partitioning: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continuous state space is divided into a set of non-overlapping tiles or regions. These tiles collectively cover the entire state space, and each state falls within one or more tiles.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Encoding Scheme: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tile is assigned a unique identifier or code, which is used to represent the presence or absence of the state within that tile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Feature Construction for Linear Methods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8198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Tile Coding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Overlapping Tiles: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capture correlations and interactions between adjacent states, tiles are typically allowed to overlap.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Feature Vector Representation: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state is represented as a feature vector, where each element of the vector corresponds to a tile or region in the tile coding scheme. 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Feature Construction for Linear Methods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8618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Tile Coding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Efficient Function Approximation: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Tile coding allows for efficient function approximation using simple linear models or neural networks.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Instead of directly approximating the value function or policy over the continuous state space, the function approximator learns to predict values or policies based on the tile-coded feature vector representation of states.</a:t>
            </a: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Feature Construction for Linear Methods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0262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Tile Coding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Generalization and Compression: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Despite the coarse granularity of the tiles, tile coding enables generalization across similar states within each tile.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 representing multiple similar states with the same tile-coded feature vector, tile coding achieves compression of the state space while preserving important state information.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Feature Construction for Linear Methods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7040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Tile Coding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Training and Learning: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Tile-coded feature vectors are used as input to the function approximator, which is trained using reinforcement learning algorithms such as TD learning, Q-learning, or policy gradient methods.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function approximator learns to associate each tile-coded state representation with its corresponding value or policy.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Feature Construction for Linear Methods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136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Feature Construction for Linear Methods</a:t>
            </a:r>
            <a:endParaRPr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Coarse Coding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how Coarse coding relates to state aggregation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dirty="0"/>
              <a:t>Understand how discrimination and generalization affects learning accuracy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Tile Coding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l"/>
            <a:r>
              <a:rPr lang="en-US" b="1" i="0" dirty="0">
                <a:effectLst/>
              </a:rPr>
              <a:t>Using Tile Coding in TD</a:t>
            </a:r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8218714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tile coding in TD learning involves leveraging tile-coded feature representations of states to estimate value functions or policies more efficiently.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A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gents can efficiently learn value functions or policies in high-dimensional state spaces, achieving a balance between granularity and generalization while effectively representing the environment's dynamics.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Feature Construction for Linear Methods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6198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l"/>
            <a:r>
              <a:rPr lang="en-US" b="1" i="0" dirty="0">
                <a:effectLst/>
              </a:rPr>
              <a:t>Using Tile Coding in TD</a:t>
            </a:r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8218714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approach is particularly useful in real-world reinforcement learning tasks with complex and continuous state spaces.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Feature Construction for Linear Methods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4615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/>
          </a:p>
        </p:txBody>
      </p:sp>
      <p:sp>
        <p:nvSpPr>
          <p:cNvPr id="9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CF86EC-9F76-EE40-82FC-20BF2B812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Coarse Coding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how Coarse coding relates to state aggregation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dirty="0"/>
              <a:t>Understand how discrimination and generalization affects learning accuracy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Tile Coding</a:t>
            </a: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4D37923D-E315-F54C-9309-905C402F82BF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Feature Construction for Linear Methods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/>
          </a:p>
        </p:txBody>
      </p:sp>
      <p:sp>
        <p:nvSpPr>
          <p:cNvPr id="6" name="Google Shape;341;p15">
            <a:extLst>
              <a:ext uri="{FF2B5EF4-FFF2-40B4-BE49-F238E27FC236}">
                <a16:creationId xmlns:a16="http://schemas.microsoft.com/office/drawing/2014/main" id="{65B1693E-6790-EC4B-8EC8-349D3B41BD8F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Feature Construction for Linear Methods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Coarse Coding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 aggregation does not usually allow the shapes to overlap.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 allowing overlap, we obtain a more flexible class of feature representations called course coding. 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Feature Construction for Linear Methods</a:t>
            </a:r>
            <a:endParaRPr dirty="0"/>
          </a:p>
        </p:txBody>
      </p:sp>
      <p:pic>
        <p:nvPicPr>
          <p:cNvPr id="3" name="Picture 2" descr="dvdff">
            <a:extLst>
              <a:ext uri="{FF2B5EF4-FFF2-40B4-BE49-F238E27FC236}">
                <a16:creationId xmlns:a16="http://schemas.microsoft.com/office/drawing/2014/main" id="{06BECD1E-A97D-B047-8684-9F4200667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241" y="3922707"/>
            <a:ext cx="1893608" cy="1789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7CA9C8-68DB-2244-BE6F-D90201998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215" y="3833353"/>
            <a:ext cx="1948072" cy="1770975"/>
          </a:xfrm>
          <a:prstGeom prst="rect">
            <a:avLst/>
          </a:prstGeom>
        </p:spPr>
      </p:pic>
      <p:sp>
        <p:nvSpPr>
          <p:cNvPr id="12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189A38-8E50-2445-A782-A2E91BD5C842}"/>
              </a:ext>
            </a:extLst>
          </p:cNvPr>
          <p:cNvSpPr txBox="1">
            <a:spLocks/>
          </p:cNvSpPr>
          <p:nvPr/>
        </p:nvSpPr>
        <p:spPr>
          <a:xfrm>
            <a:off x="1442221" y="5712352"/>
            <a:ext cx="2231571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71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718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71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ts val="1320"/>
              <a:buNone/>
            </a:pPr>
            <a:r>
              <a:rPr lang="en-US" sz="1800" dirty="0"/>
              <a:t>State aggregation</a:t>
            </a:r>
          </a:p>
        </p:txBody>
      </p:sp>
      <p:sp>
        <p:nvSpPr>
          <p:cNvPr id="13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A92AA70E-F406-F247-9161-B8E54283DF00}"/>
              </a:ext>
            </a:extLst>
          </p:cNvPr>
          <p:cNvSpPr txBox="1">
            <a:spLocks/>
          </p:cNvSpPr>
          <p:nvPr/>
        </p:nvSpPr>
        <p:spPr>
          <a:xfrm>
            <a:off x="4902076" y="5665787"/>
            <a:ext cx="23622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71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718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71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ts val="1320"/>
              <a:buNone/>
            </a:pPr>
            <a:r>
              <a:rPr lang="en-US" sz="1800" dirty="0"/>
              <a:t>Coarse Coding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Coarse Coding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80010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Coarse coding provides an effective way to represent high-dimensional state spaces in reinforcement learning, allowing for efficient function approximation and learning in complex environments.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strikes a balance between discretization and generalization, enabling agents to learn and make decisions effectively in large state spaces.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Feature Construction for Linear Methods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05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Coarse Coding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example feature vector for the fishes current location in the pond.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index in the feature vector corresponds to one of the shapes.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feature corresponding to the circle is active or set to 1 if the fish is within that circle, otherwise the feature set to 0.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Feature Construction for Linear Methods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FA48C8-2DBE-FD4F-A3B0-C694C2C38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167" y="4506687"/>
            <a:ext cx="4463931" cy="227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6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Coarse Coding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199" y="1708150"/>
            <a:ext cx="8022771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example, the fishes current location in the pond.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features receptive field corresponds to the locations that activate that feature.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the fish moves to a new location, it's usually covered by a different set of circles.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Nearby states will have similar feature activations, but they may also have different components active including different numbers of active features.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872E4A-CCC1-4245-B5A4-15DE0FED0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617" y="4711700"/>
            <a:ext cx="3935812" cy="207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86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545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Discrimination and Generalization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199" y="1708150"/>
            <a:ext cx="7881257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They important roles in learning accuracy, and finding the right balance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Discrimination helps capture fine-grained distinctions in the data</a:t>
            </a:r>
            <a:r>
              <a:rPr lang="en-US" sz="2200" dirty="0"/>
              <a:t>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200" dirty="0"/>
              <a:t>G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eneralization ensures that the model can make accurate predictions or decisions in diverse and unseen situations.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Feature Construction for Linear Methods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609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545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Discrimination affect Learning </a:t>
            </a:r>
            <a:r>
              <a:rPr lang="en-US" dirty="0"/>
              <a:t>A</a:t>
            </a:r>
            <a:r>
              <a:rPr lang="en-US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ccuracy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199" y="1708150"/>
            <a:ext cx="7968343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Definition: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Discrimination refers to the ability of a learning algorithm to distinguish between different classes or states in the training data.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involves learning fine-grained distinctions and capturing specific patterns or features unique to each class or state.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Feature Construction for Linear Methods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51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545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Discrimination affect Learning </a:t>
            </a:r>
            <a:r>
              <a:rPr lang="en-US" dirty="0"/>
              <a:t>A</a:t>
            </a:r>
            <a:r>
              <a:rPr lang="en-US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ccuracy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Effect on Learning Accuracy: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Discrimination can improve learning accuracy in situations where fine-grained distinctions are crucial for making accurate predictions or decisions.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2200" dirty="0"/>
              <a:t>D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iscriminatory models can achieve high accuracy on tasks that require precise classification or prediction.</a:t>
            </a:r>
            <a:endParaRPr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Feature Construction for Linear Methods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0675300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1146</Words>
  <Application>Microsoft Macintosh PowerPoint</Application>
  <PresentationFormat>On-screen Show (4:3)</PresentationFormat>
  <Paragraphs>156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Noto Sans Symbols</vt:lpstr>
      <vt:lpstr>Tahoma</vt:lpstr>
      <vt:lpstr>1_Blueprint</vt:lpstr>
      <vt:lpstr>Blueprint</vt:lpstr>
      <vt:lpstr>Feature Construction for Linear Methods</vt:lpstr>
      <vt:lpstr>Objectives</vt:lpstr>
      <vt:lpstr>Coarse Coding  </vt:lpstr>
      <vt:lpstr>Coarse Coding  </vt:lpstr>
      <vt:lpstr>Coarse Coding  </vt:lpstr>
      <vt:lpstr>Coarse Coding  </vt:lpstr>
      <vt:lpstr>Discrimination and Generalization</vt:lpstr>
      <vt:lpstr>Discrimination affect Learning Accuracy</vt:lpstr>
      <vt:lpstr>Discrimination affect Learning Accuracy</vt:lpstr>
      <vt:lpstr>Discrimination affect Learning Accuracy</vt:lpstr>
      <vt:lpstr>Generalization affect Learning Accuracy</vt:lpstr>
      <vt:lpstr>Generalization affect Learning Accuracy</vt:lpstr>
      <vt:lpstr>Generalization affect Learning Accuracy</vt:lpstr>
      <vt:lpstr>Tile Coding  </vt:lpstr>
      <vt:lpstr>Tile Coding  </vt:lpstr>
      <vt:lpstr>Tile Coding  </vt:lpstr>
      <vt:lpstr>Tile Coding  </vt:lpstr>
      <vt:lpstr>Tile Coding  </vt:lpstr>
      <vt:lpstr>Tile Coding  </vt:lpstr>
      <vt:lpstr>Using Tile Coding in TD</vt:lpstr>
      <vt:lpstr>Using Tile Coding in TD</vt:lpstr>
      <vt:lpstr>Summary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15</cp:revision>
  <dcterms:created xsi:type="dcterms:W3CDTF">2022-12-09T09:55:15Z</dcterms:created>
  <dcterms:modified xsi:type="dcterms:W3CDTF">2024-03-31T16:40:45Z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