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8"/>
  </p:notesMasterIdLst>
  <p:sldIdLst>
    <p:sldId id="256" r:id="rId3"/>
    <p:sldId id="257" r:id="rId4"/>
    <p:sldId id="258" r:id="rId5"/>
    <p:sldId id="285" r:id="rId6"/>
    <p:sldId id="279" r:id="rId7"/>
    <p:sldId id="286" r:id="rId8"/>
    <p:sldId id="287" r:id="rId9"/>
    <p:sldId id="280" r:id="rId10"/>
    <p:sldId id="288" r:id="rId11"/>
    <p:sldId id="289" r:id="rId12"/>
    <p:sldId id="290" r:id="rId13"/>
    <p:sldId id="281" r:id="rId14"/>
    <p:sldId id="291" r:id="rId15"/>
    <p:sldId id="292" r:id="rId16"/>
    <p:sldId id="282" r:id="rId17"/>
    <p:sldId id="283" r:id="rId18"/>
    <p:sldId id="284" r:id="rId19"/>
    <p:sldId id="293" r:id="rId20"/>
    <p:sldId id="294" r:id="rId21"/>
    <p:sldId id="295" r:id="rId22"/>
    <p:sldId id="296" r:id="rId23"/>
    <p:sldId id="297" r:id="rId24"/>
    <p:sldId id="298" r:id="rId25"/>
    <p:sldId id="270" r:id="rId26"/>
    <p:sldId id="271" r:id="rId27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/>
    <p:restoredTop sz="94663"/>
  </p:normalViewPr>
  <p:slideViewPr>
    <p:cSldViewPr snapToGrid="0">
      <p:cViewPr varScale="1">
        <p:scale>
          <a:sx n="117" d="100"/>
          <a:sy n="117" d="100"/>
        </p:scale>
        <p:origin x="2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536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20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5894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920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671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8609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8394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5792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0887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80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5816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566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5757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656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847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956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69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552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6029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99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44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calculate the action values from a given state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action values are then the dot products between each segment of the weight vector and the feature vector.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0BD30-FD2F-B446-BFE0-66D3A90B1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847" y="3156858"/>
            <a:ext cx="5756337" cy="30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2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calculate the action values from a given state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8062C-F4DE-E745-B1A9-8E936CCBC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27" y="3164276"/>
            <a:ext cx="5650065" cy="29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5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Computing action-values with a Neural Network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common way to represent action values with a neural network is to generate multiple outputs, one for each action value.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2C5899-BE38-4642-B9A7-417DCA789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250" y="3583214"/>
            <a:ext cx="4889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8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Computing action-values with a Neural Network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neural network inputs the state and the last hidden layer produces the state features.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Each action value is computed from an independent set of weights using those state features.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DF481-6C9C-BA4E-ACFD-11AEE9815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472" y="3863975"/>
            <a:ext cx="55118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Computing action-values with a Neural Network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would input both the state and the action to the network. There would only be one output.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approximate action value for that state and action.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can do something similar with tile coating by passing both the state and action as input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F8254-AF10-974C-AEAC-A79ED6075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456" y="4453817"/>
            <a:ext cx="4813301" cy="237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control of function approximation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F9D97-EE3B-DC44-AB3A-12CF0C895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0" y="2477407"/>
            <a:ext cx="62230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90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Expected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 err="1"/>
              <a:t>Sarsa</a:t>
            </a:r>
            <a:r>
              <a:rPr lang="en-US" sz="1800" dirty="0"/>
              <a:t>: </a:t>
            </a:r>
            <a:r>
              <a:rPr lang="en-US" sz="1800" dirty="0" err="1"/>
              <a:t>Sarsa's</a:t>
            </a:r>
            <a:r>
              <a:rPr lang="en-US" sz="1800" dirty="0"/>
              <a:t> update target includes the action value for the next state in action.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Expected </a:t>
            </a:r>
            <a:r>
              <a:rPr lang="en-US" sz="1800" dirty="0" err="1"/>
              <a:t>Sarsa</a:t>
            </a:r>
            <a:r>
              <a:rPr lang="en-US" sz="1800" dirty="0"/>
              <a:t>: Sum over the action values weighted by their probability under the target policy.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6045A-983E-D947-83AC-B808344EE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111500"/>
            <a:ext cx="5486400" cy="63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4BFC53-EBF6-FD40-A670-BD27499EE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700" y="4905828"/>
            <a:ext cx="6477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71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Expected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update for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The Expected </a:t>
            </a:r>
            <a:r>
              <a:rPr lang="en-US" sz="2200" dirty="0" err="1"/>
              <a:t>Sarsa</a:t>
            </a:r>
            <a:r>
              <a:rPr lang="en-US" sz="2200" dirty="0"/>
              <a:t>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compute the action values from our weight vector for every action in the next state. Then we compute this expectation under the target policy. 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F2006-6731-6643-95F0-73C13F599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00" y="2287814"/>
            <a:ext cx="59436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BD159-F87F-FF4C-9303-97CE6DA92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679950"/>
            <a:ext cx="70866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8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Expected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to Q-Learning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The Expected </a:t>
            </a:r>
            <a:r>
              <a:rPr lang="en-US" sz="2200" dirty="0" err="1"/>
              <a:t>Sarsa</a:t>
            </a:r>
            <a:r>
              <a:rPr lang="en-US" sz="2200" dirty="0"/>
              <a:t>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compute the action values from our weight vector for every action in the next state. Then we compute this expectation under the target policy.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Q-Learning: use the max in place of the expectation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EE91-5BED-7743-98AE-8A4B937B1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634015"/>
            <a:ext cx="68580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248F71-89F1-DF4B-AB10-37E11F93D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4835980"/>
            <a:ext cx="60960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5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Example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The demonstrates how SARSA can be used to learn the optimal policy for a grid world environment by </a:t>
            </a:r>
            <a:r>
              <a:rPr lang="en-US" sz="2200" dirty="0" err="1"/>
              <a:t>updaating</a:t>
            </a:r>
            <a:r>
              <a:rPr lang="en-US" sz="2200" dirty="0"/>
              <a:t> the Q-values based on observed rewards and subsequent actions taken</a:t>
            </a:r>
            <a:r>
              <a:rPr lang="en-US" sz="1800" dirty="0"/>
              <a:t>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02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to construct action-dependent features for approximate action values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the update for Episodic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 the update for expected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E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xplain the update for Q-learning with function approximation.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Example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CAC6C-32F1-A64C-BA24-5D485CEBD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708149"/>
            <a:ext cx="7347857" cy="43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3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Example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37539-3591-D74F-8A1B-93C0B2346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676399"/>
            <a:ext cx="7613521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Example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940EC-03B0-BE48-BC70-0A16180AE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730374"/>
            <a:ext cx="7666115" cy="321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05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Example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D1B01-DAC0-8E49-8C59-6A681B929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771649"/>
            <a:ext cx="6850103" cy="32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30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lang="en-US"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how to construct action-dependent features for approximate action values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the update for Episodic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 the update for expected </a:t>
            </a:r>
            <a:r>
              <a:rPr lang="en-US" sz="22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E</a:t>
            </a: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xplain the update for Q-learning with function approximation.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lang="en-US"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State-values to action-values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value function approximation has two components, a weight vector and a feature vector.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In a given state, the value estimate is the dot product between these two components.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801A23-F83D-2649-A4CD-BF87E143E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0" y="4114800"/>
            <a:ext cx="48260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State-values to action-values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To move from TD to </a:t>
            </a:r>
            <a:r>
              <a:rPr lang="en-US" sz="1800" dirty="0" err="1"/>
              <a:t>Sarsa</a:t>
            </a:r>
            <a:r>
              <a:rPr lang="en-US" sz="1800" dirty="0"/>
              <a:t>, we need action value functions.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feature representation has to represent actions as well..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C779B-18EB-FE4F-843C-3E7C786B8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750" y="3564164"/>
            <a:ext cx="5626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7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4691743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There are four features and three actions.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four features represent the state you are in.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But we want to learn a function of both states and actions.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can do this by repeating the four features for each action.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D5B16A-9CB0-B14C-B7EB-90F54353B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522" y="2245178"/>
            <a:ext cx="3167564" cy="32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4691743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feature vector has 12 components.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Here, each segment of four features corresponds to a separate action.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call this feature representation stacked because the weights for each action are stacked on top of each other.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8BE4D-FD25-0A40-A751-D276C145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943" y="2780846"/>
            <a:ext cx="3227976" cy="25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9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055429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Only the features for the specified action will be active, while though for the other actions will be set to 0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28C9C-F672-784A-BA0D-636A603C7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048" y="3276600"/>
            <a:ext cx="473973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0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calculate the action values from a given state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There are four features and three actions.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weight factor looks like figure.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With stacked features, we get the following feature vector for action zero in state 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0 out the features for the other actions.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6AB9A-FE8A-3D4D-AC08-8462BF47E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514" y="4279434"/>
            <a:ext cx="3126016" cy="25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7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3000" b="0" i="0" u="none" dirty="0" err="1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30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with Function Approximation  </a:t>
            </a:r>
            <a:endParaRPr sz="3000"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calculate the action values from a given state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We extract the segment of the weight vector corresponding to each action.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Episodic </a:t>
            </a:r>
            <a:r>
              <a:rPr lang="en-US" sz="1400" b="0" i="0" u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Sarsa</a:t>
            </a: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Function Approximation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987B8-F0D1-CF44-B852-26D6B5656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652" y="3167742"/>
            <a:ext cx="5583148" cy="298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22914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907</Words>
  <Application>Microsoft Macintosh PowerPoint</Application>
  <PresentationFormat>On-screen Show (4:3)</PresentationFormat>
  <Paragraphs>156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Noto Sans Symbols</vt:lpstr>
      <vt:lpstr>Tahoma</vt:lpstr>
      <vt:lpstr>1_Blueprint</vt:lpstr>
      <vt:lpstr>Blueprint</vt:lpstr>
      <vt:lpstr>Episodic Sarsa with Function Approximation</vt:lpstr>
      <vt:lpstr>Objectives</vt:lpstr>
      <vt:lpstr>Episodic Sarsa with Function Approximation  </vt:lpstr>
      <vt:lpstr>Episodic Sarsa with Function Approximation  </vt:lpstr>
      <vt:lpstr>Episodic Sarsa with Function Approximation  </vt:lpstr>
      <vt:lpstr>Episodic Sarsa with Function Approximation  </vt:lpstr>
      <vt:lpstr>Episodic Sarsa with Function Approximation  </vt:lpstr>
      <vt:lpstr>Episodic Sarsa with Function Approximation  </vt:lpstr>
      <vt:lpstr>Episodic Sarsa with Function Approximation  </vt:lpstr>
      <vt:lpstr>Episodic Sarsa with Function Approximation  </vt:lpstr>
      <vt:lpstr>Episodic Sarsa with Function Approximation  </vt:lpstr>
      <vt:lpstr>Episodic Sarsa with Function Approximation  </vt:lpstr>
      <vt:lpstr>Episodic Sarsa with Function Approximation  </vt:lpstr>
      <vt:lpstr>Episodic Sarsa with Function Approximation  </vt:lpstr>
      <vt:lpstr>Episodic Sarsa with Function Approximation  </vt:lpstr>
      <vt:lpstr>Episodic Sarsa with Function Approximation  </vt:lpstr>
      <vt:lpstr>Expected Sarsa with Function Approximation  </vt:lpstr>
      <vt:lpstr>Expected Sarsa to Q-Learning</vt:lpstr>
      <vt:lpstr>Sarsa Example</vt:lpstr>
      <vt:lpstr>Sarsa Example</vt:lpstr>
      <vt:lpstr>Sarsa Example</vt:lpstr>
      <vt:lpstr>Sarsa Example</vt:lpstr>
      <vt:lpstr>Sarsa Example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9</cp:revision>
  <dcterms:created xsi:type="dcterms:W3CDTF">2022-12-09T09:55:15Z</dcterms:created>
  <dcterms:modified xsi:type="dcterms:W3CDTF">2024-03-31T16:46:31Z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