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  <p:sldMasterId id="2147483650" r:id="rId2"/>
  </p:sldMasterIdLst>
  <p:notesMasterIdLst>
    <p:notesMasterId r:id="rId16"/>
  </p:notesMasterIdLst>
  <p:sldIdLst>
    <p:sldId id="256" r:id="rId3"/>
    <p:sldId id="257" r:id="rId4"/>
    <p:sldId id="258" r:id="rId5"/>
    <p:sldId id="275" r:id="rId6"/>
    <p:sldId id="276" r:id="rId7"/>
    <p:sldId id="278" r:id="rId8"/>
    <p:sldId id="277" r:id="rId9"/>
    <p:sldId id="279" r:id="rId10"/>
    <p:sldId id="272" r:id="rId11"/>
    <p:sldId id="280" r:id="rId12"/>
    <p:sldId id="281" r:id="rId13"/>
    <p:sldId id="270" r:id="rId14"/>
    <p:sldId id="271" r:id="rId15"/>
  </p:sldIdLst>
  <p:sldSz cx="9144000" cy="6858000" type="screen4x3"/>
  <p:notesSz cx="7302500" cy="9588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sSwr0Rn44+Fg79SyXE1cdzAsQ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62"/>
    <p:restoredTop sz="94663"/>
  </p:normalViewPr>
  <p:slideViewPr>
    <p:cSldViewPr snapToGrid="0">
      <p:cViewPr varScale="1">
        <p:scale>
          <a:sx n="117" d="100"/>
          <a:sy n="117" d="100"/>
        </p:scale>
        <p:origin x="17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5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38612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2478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9496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4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1048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7634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7683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2076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0806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2382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 descr="Rectangle: Click to edit Master text styles&#10;Second level&#10;Third level&#10;Fourth level&#10;Fifth level"/>
          <p:cNvSpPr txBox="1">
            <a:spLocks noGrp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hart" type="txAndChart">
  <p:cSld name="TEXT_AND_CHAR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19"/>
          <p:cNvSpPr>
            <a:spLocks noGrp="1"/>
          </p:cNvSpPr>
          <p:nvPr>
            <p:ph type="chart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6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16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2" name="Google Shape;12;p16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" name="Google Shape;13;p16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14" name="Google Shape;14;p16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16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16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16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16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16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16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1" name="Google Shape;21;p16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2" name="Google Shape;22;p16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16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16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16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16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16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16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16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30;p16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Google Shape;31;p16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16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16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16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16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16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16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16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16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16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1" name="Google Shape;41;p16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16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16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16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16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16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16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16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16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0" name="Google Shape;50;p16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1" name="Google Shape;51;p16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2" name="Google Shape;52;p16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16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16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16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16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16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16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16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16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1" name="Google Shape;61;p16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2" name="Google Shape;62;p16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16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16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5" name="Google Shape;65;p16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66" name="Google Shape;66;p16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67" name="Google Shape;67;p16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6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6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0" name="Google Shape;70;p16"/>
              <p:cNvSpPr/>
              <p:nvPr/>
            </p:nvSpPr>
            <p:spPr>
              <a:xfrm rot="-5400000" flipH="1">
                <a:off x="425" y="860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1" name="Google Shape;71;p16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72" name="Google Shape;72;p16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16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4" name="Google Shape;74;p16"/>
              <p:cNvSpPr/>
              <p:nvPr/>
            </p:nvSpPr>
            <p:spPr>
              <a:xfrm rot="5400000">
                <a:off x="5096" y="3347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6" name="Google Shape;76;p16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8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8" name="Google Shape;88;p18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9" name="Google Shape;89;p18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90" name="Google Shape;90;p18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18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2" name="Google Shape;92;p18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3" name="Google Shape;93;p18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4" name="Google Shape;94;p18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5" name="Google Shape;95;p18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6" name="Google Shape;96;p18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7" name="Google Shape;97;p18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8" name="Google Shape;98;p18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9" name="Google Shape;99;p18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0" name="Google Shape;100;p18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1" name="Google Shape;101;p18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2" name="Google Shape;102;p18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18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4" name="Google Shape;104;p18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5" name="Google Shape;105;p18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6" name="Google Shape;106;p18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7" name="Google Shape;107;p18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8" name="Google Shape;108;p18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9" name="Google Shape;109;p18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0" name="Google Shape;110;p18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1" name="Google Shape;111;p18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2" name="Google Shape;112;p18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13" name="Google Shape;113;p18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4" name="Google Shape;114;p18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5" name="Google Shape;115;p18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6" name="Google Shape;116;p18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7" name="Google Shape;117;p18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8" name="Google Shape;118;p18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9" name="Google Shape;119;p18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0" name="Google Shape;120;p18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1" name="Google Shape;121;p18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2" name="Google Shape;122;p18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3" name="Google Shape;123;p18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4" name="Google Shape;124;p18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5" name="Google Shape;125;p18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6" name="Google Shape;126;p18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7" name="Google Shape;127;p18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18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9" name="Google Shape;129;p18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0" name="Google Shape;130;p18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1" name="Google Shape;131;p18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2" name="Google Shape;132;p18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3" name="Google Shape;133;p18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4" name="Google Shape;134;p18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5" name="Google Shape;135;p18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6" name="Google Shape;136;p18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7" name="Google Shape;137;p18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18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9" name="Google Shape;139;p18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0" name="Google Shape;140;p18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1" name="Google Shape;141;p18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42" name="Google Shape;142;p18" descr="60%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3" name="Google Shape;143;p18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w="9525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144" name="Google Shape;144;p18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45" name="Google Shape;145;p18"/>
              <p:cNvCxnSpPr/>
              <p:nvPr/>
            </p:nvCxnSpPr>
            <p:spPr>
              <a:xfrm rot="10800000">
                <a:off x="96" y="1038"/>
                <a:ext cx="22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18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18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9" name="Google Shape;149;p18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>
            <a:spLocks noGrp="1"/>
          </p:cNvSpPr>
          <p:nvPr>
            <p:ph type="ctrTitle"/>
          </p:nvPr>
        </p:nvSpPr>
        <p:spPr>
          <a:xfrm>
            <a:off x="12192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Exploration under Function Approximation</a:t>
            </a:r>
            <a:endParaRPr dirty="0"/>
          </a:p>
        </p:txBody>
      </p:sp>
      <p:pic>
        <p:nvPicPr>
          <p:cNvPr id="190" name="Google Shape;1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Epsilon Greedy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However, Epsilon greedy is not a directed exploration method.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relies on randomness to discover better actions near states followed by the current policy.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is therefore not as systematic as exploration methods that rely on optimism. 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Exploration under Function Approximation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266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Epsilon Greedy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Exploration under Function Approximation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C69BFF-10C9-5D49-8D1E-4E4CB45D2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08150"/>
            <a:ext cx="7833062" cy="431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457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4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pic>
        <p:nvPicPr>
          <p:cNvPr id="332" name="Google Shape;33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4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Exploration under Function Approximation</a:t>
            </a:r>
            <a:endParaRPr lang="en-US" dirty="0"/>
          </a:p>
        </p:txBody>
      </p:sp>
      <p:sp>
        <p:nvSpPr>
          <p:cNvPr id="334" name="Google Shape;334;p14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/>
          </a:p>
        </p:txBody>
      </p:sp>
      <p:sp>
        <p:nvSpPr>
          <p:cNvPr id="9" name="Google Shape;207;p3" descr="Rectangle: Click to edit Master text styles &#10;Second level &#10;Third level &#10;Fourth level &#10;Fifth level">
            <a:extLst>
              <a:ext uri="{FF2B5EF4-FFF2-40B4-BE49-F238E27FC236}">
                <a16:creationId xmlns:a16="http://schemas.microsoft.com/office/drawing/2014/main" id="{9DCF86EC-9F76-EE40-82FC-20BF2B812E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Describe how optimistic initial values can be used with function approximation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SzPts val="1320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how Epsilon greedy can be used with function approximation</a:t>
            </a:r>
            <a:endParaRPr lang="en-US" sz="22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"/>
          <p:cNvSpPr txBox="1">
            <a:spLocks noGrp="1"/>
          </p:cNvSpPr>
          <p:nvPr>
            <p:ph type="title"/>
          </p:nvPr>
        </p:nvSpPr>
        <p:spPr>
          <a:xfrm>
            <a:off x="1143000" y="3124200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Q &amp; A</a:t>
            </a:r>
            <a:endParaRPr/>
          </a:p>
        </p:txBody>
      </p:sp>
      <p:pic>
        <p:nvPicPr>
          <p:cNvPr id="340" name="Google Shape;34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15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Exploration under Function Approximation</a:t>
            </a:r>
            <a:endParaRPr lang="en-US" dirty="0"/>
          </a:p>
        </p:txBody>
      </p:sp>
      <p:sp>
        <p:nvSpPr>
          <p:cNvPr id="342" name="Google Shape;342;p1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Objectives</a:t>
            </a:r>
            <a:endParaRPr/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80E9F35F-BEF3-8449-B91D-6BDA225D1FB5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Exploration under Function Approximation</a:t>
            </a:r>
            <a:endParaRPr dirty="0"/>
          </a:p>
        </p:txBody>
      </p:sp>
      <p:sp>
        <p:nvSpPr>
          <p:cNvPr id="10" name="Google Shape;207;p3" descr="Rectangle: Click to edit Master text styles &#10;Second level &#10;Third level &#10;Fourth level &#10;Fifth level">
            <a:extLst>
              <a:ext uri="{FF2B5EF4-FFF2-40B4-BE49-F238E27FC236}">
                <a16:creationId xmlns:a16="http://schemas.microsoft.com/office/drawing/2014/main" id="{9DE7A434-9D33-874C-9C9A-100E8B38BA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Describe how optimistic initial values can be used with function approximation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SzPts val="1320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how Epsilon greedy can be used with function approximation</a:t>
            </a:r>
            <a:endParaRPr lang="en-US" sz="22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3500" dirty="0"/>
              <a:t>O</a:t>
            </a:r>
            <a:r>
              <a:rPr lang="en-US" sz="35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ptimistic </a:t>
            </a:r>
            <a:r>
              <a:rPr lang="en-US" sz="3500" dirty="0"/>
              <a:t>I</a:t>
            </a:r>
            <a:r>
              <a:rPr lang="en-US" sz="35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nitial </a:t>
            </a:r>
            <a:r>
              <a:rPr lang="en-US" sz="3500" dirty="0"/>
              <a:t>V</a:t>
            </a:r>
            <a:r>
              <a:rPr lang="en-US" sz="35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alues in the Tabular  </a:t>
            </a:r>
            <a:endParaRPr sz="3500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initialize our values to be greater than the true values.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is like the agent imagining that it can get more reward by taking that action than it actually can in reality.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Exploration under Function Approximation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09F833-7422-774F-8C05-FC79E0147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5657" y="4001407"/>
            <a:ext cx="2128283" cy="224699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3500" dirty="0"/>
              <a:t>O</a:t>
            </a:r>
            <a:r>
              <a:rPr lang="en-US" sz="35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ptimistic </a:t>
            </a:r>
            <a:r>
              <a:rPr lang="en-US" sz="3500" dirty="0"/>
              <a:t>I</a:t>
            </a:r>
            <a:r>
              <a:rPr lang="en-US" sz="35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nitial </a:t>
            </a:r>
            <a:r>
              <a:rPr lang="en-US" sz="3500" dirty="0"/>
              <a:t>V</a:t>
            </a:r>
            <a:r>
              <a:rPr lang="en-US" sz="35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alues in the Tabular  </a:t>
            </a:r>
            <a:endParaRPr sz="3500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is straightforward to implement in a tabular setting where the update to each state action pair is independent of all the other state action pairs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Exploration under Function Approximation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A55166-AAEF-9C4B-A6A8-EC42092A0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125" y="3429000"/>
            <a:ext cx="6127750" cy="275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815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3500" dirty="0"/>
              <a:t>O</a:t>
            </a:r>
            <a:r>
              <a:rPr lang="en-US" sz="35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ptimistic </a:t>
            </a:r>
            <a:r>
              <a:rPr lang="en-US" sz="3500" dirty="0"/>
              <a:t>I</a:t>
            </a:r>
            <a:r>
              <a:rPr lang="en-US" sz="35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nitial </a:t>
            </a:r>
            <a:r>
              <a:rPr lang="en-US" sz="3500" dirty="0"/>
              <a:t>V</a:t>
            </a:r>
            <a:r>
              <a:rPr lang="en-US" sz="35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alues in the Tabular  </a:t>
            </a:r>
            <a:endParaRPr sz="3500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to initialize values optimistically under function approximation: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In function approximation, optimistic initial values corresponds to initializing the weights such that the resulting values are optimistic.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In some cases this is straightforward, for example, when the features are binary, we simply initialize each weight to be the largest possible return.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Then, as long as each state has at least one feature active, the value will be optimistic and likely overly so.</a:t>
            </a:r>
            <a:endParaRPr sz="18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Exploration under Function Approximation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357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3500" dirty="0"/>
              <a:t>O</a:t>
            </a:r>
            <a:r>
              <a:rPr lang="en-US" sz="35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ptimistic </a:t>
            </a:r>
            <a:r>
              <a:rPr lang="en-US" sz="3500" dirty="0"/>
              <a:t>I</a:t>
            </a:r>
            <a:r>
              <a:rPr lang="en-US" sz="35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nitial </a:t>
            </a:r>
            <a:r>
              <a:rPr lang="en-US" sz="3500" dirty="0"/>
              <a:t>V</a:t>
            </a:r>
            <a:r>
              <a:rPr lang="en-US" sz="35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alues in the Tabular  </a:t>
            </a:r>
            <a:endParaRPr sz="3500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to initialize values optimistically under function approximation: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Non-linear: the relationship between the final values and the features can be quite complicated.</a:t>
            </a:r>
            <a:endParaRPr lang="en-US" sz="18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Exploration under Function Approximation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27FD5F-6DFF-1A42-A9AB-0F0A2B11A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810" y="3658660"/>
            <a:ext cx="6486979" cy="247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1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3500" dirty="0"/>
              <a:t>O</a:t>
            </a:r>
            <a:r>
              <a:rPr lang="en-US" sz="35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ptimistic </a:t>
            </a:r>
            <a:r>
              <a:rPr lang="en-US" sz="3500" dirty="0"/>
              <a:t>I</a:t>
            </a:r>
            <a:r>
              <a:rPr lang="en-US" sz="35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nitial </a:t>
            </a:r>
            <a:r>
              <a:rPr lang="en-US" sz="3500" dirty="0"/>
              <a:t>V</a:t>
            </a:r>
            <a:r>
              <a:rPr lang="en-US" sz="35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alues in the Tabular  </a:t>
            </a:r>
            <a:endParaRPr sz="3500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Depending on how our features generalize, optimistic initial values may not result in the same kind of systematic exploration we see in the tabular case.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Consider an extreme example, where we have only one feature that is always one.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can initialize optimistically but every update will change the value for all states.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means that before some states are even visited, the value will already have decreased such that it is no longer optimistic. 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Exploration under Function Approximation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52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3500" dirty="0"/>
              <a:t>O</a:t>
            </a:r>
            <a:r>
              <a:rPr lang="en-US" sz="35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ptimistic </a:t>
            </a:r>
            <a:r>
              <a:rPr lang="en-US" sz="3500" dirty="0"/>
              <a:t>I</a:t>
            </a:r>
            <a:r>
              <a:rPr lang="en-US" sz="35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nitial </a:t>
            </a:r>
            <a:r>
              <a:rPr lang="en-US" sz="3500" dirty="0"/>
              <a:t>V</a:t>
            </a:r>
            <a:r>
              <a:rPr lang="en-US" sz="35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alues in the Tabular  </a:t>
            </a:r>
            <a:endParaRPr sz="3500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dirty="0"/>
              <a:t>F</a:t>
            </a: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unction approximation with tile coding can produce such localized updates.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Neural networks and also provide local updates, but neural networks may also generalize aggressively.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Exploration under Function Approximation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3BDDAC-E584-4147-ABF6-9FF70BB06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4863" y="3767489"/>
            <a:ext cx="6543221" cy="248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78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Epsilon Greedy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Epsilon greedy is generally applicable and easy to use even in cases with non-linear function approximation.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only thing Epsilon greedy needs are the action value estimates, independent of how they are initialized or approximated.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Exploration under Function Approximation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EDEE8-4866-0F4B-87CB-9C6793110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9344" y="3751036"/>
            <a:ext cx="2679711" cy="238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073678"/>
      </p:ext>
    </p:extLst>
  </p:cSld>
  <p:clrMapOvr>
    <a:masterClrMapping/>
  </p:clrMapOvr>
</p:sld>
</file>

<file path=ppt/theme/theme1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519</Words>
  <Application>Microsoft Macintosh PowerPoint</Application>
  <PresentationFormat>On-screen Show (4:3)</PresentationFormat>
  <Paragraphs>72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Noto Sans Symbols</vt:lpstr>
      <vt:lpstr>Tahoma</vt:lpstr>
      <vt:lpstr>1_Blueprint</vt:lpstr>
      <vt:lpstr>Blueprint</vt:lpstr>
      <vt:lpstr>Exploration under Function Approximation</vt:lpstr>
      <vt:lpstr>Objectives</vt:lpstr>
      <vt:lpstr>Optimistic Initial Values in the Tabular  </vt:lpstr>
      <vt:lpstr>Optimistic Initial Values in the Tabular  </vt:lpstr>
      <vt:lpstr>Optimistic Initial Values in the Tabular  </vt:lpstr>
      <vt:lpstr>Optimistic Initial Values in the Tabular  </vt:lpstr>
      <vt:lpstr>Optimistic Initial Values in the Tabular  </vt:lpstr>
      <vt:lpstr>Optimistic Initial Values in the Tabular  </vt:lpstr>
      <vt:lpstr>Epsilon Greedy  </vt:lpstr>
      <vt:lpstr>Epsilon Greedy  </vt:lpstr>
      <vt:lpstr>Epsilon Greedy  </vt:lpstr>
      <vt:lpstr>Summary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</dc:title>
  <dc:creator>Microsoft Office User</dc:creator>
  <cp:lastModifiedBy>Hoa Doan Nguyen Thanh</cp:lastModifiedBy>
  <cp:revision>9</cp:revision>
  <dcterms:created xsi:type="dcterms:W3CDTF">2022-12-09T09:55:15Z</dcterms:created>
  <dcterms:modified xsi:type="dcterms:W3CDTF">2024-03-30T16:05:29Z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0</vt:i4>
  </property>
  <property fmtid="{D5CDD505-2E9C-101B-9397-08002B2CF9AE}" pid="3" name="GraphicType">
    <vt:i4>0</vt:i4>
  </property>
  <property fmtid="{D5CDD505-2E9C-101B-9397-08002B2CF9AE}" pid="4" name="Compression">
    <vt:i4>0</vt:i4>
  </property>
  <property fmtid="{D5CDD505-2E9C-101B-9397-08002B2CF9AE}" pid="5" name="ScreenSize">
    <vt:i4>0</vt:i4>
  </property>
  <property fmtid="{D5CDD505-2E9C-101B-9397-08002B2CF9AE}" pid="6" name="ScreenUsage">
    <vt:i4>0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0</vt:i4>
  </property>
  <property fmtid="{D5CDD505-2E9C-101B-9397-08002B2CF9AE}" pid="14" name="TextColor">
    <vt:i4>0</vt:i4>
  </property>
  <property fmtid="{D5CDD505-2E9C-101B-9397-08002B2CF9AE}" pid="15" name="LinkColor">
    <vt:i4>0</vt:i4>
  </property>
  <property fmtid="{D5CDD505-2E9C-101B-9397-08002B2CF9AE}" pid="16" name="VisitedColor">
    <vt:i4>0</vt:i4>
  </property>
  <property fmtid="{D5CDD505-2E9C-101B-9397-08002B2CF9AE}" pid="17" name="TransparentButton">
    <vt:i4>0</vt:i4>
  </property>
  <property fmtid="{D5CDD505-2E9C-101B-9397-08002B2CF9AE}" pid="18" name="ButtonType">
    <vt:i4>0</vt:i4>
  </property>
  <property fmtid="{D5CDD505-2E9C-101B-9397-08002B2CF9AE}" pid="19" name="ShowNotes">
    <vt:bool>false</vt:bool>
  </property>
  <property fmtid="{D5CDD505-2E9C-101B-9397-08002B2CF9AE}" pid="20" name="NavBtnPos">
    <vt:i4>0</vt:i4>
  </property>
  <property fmtid="{D5CDD505-2E9C-101B-9397-08002B2CF9AE}" pid="21" name="OutputDir">
    <vt:lpwstr>C:\Work\html</vt:lpwstr>
  </property>
</Properties>
</file>