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A9B8F-F6AF-4E13-8D87-8EC3B05CBAF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3715-FC77-4144-B27B-AFC83946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Kenny and 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outut</a:t>
            </a:r>
            <a:endParaRPr lang="en-US" dirty="0"/>
          </a:p>
          <a:p>
            <a:r>
              <a:rPr lang="en-US" dirty="0"/>
              <a:t>Animate the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the bottom half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vessel image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Barret September 4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equation so not to switch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3715-FC77-4144-B27B-AFC83946C7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6E95-8AB3-49B3-95ED-F8D8700E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63" y="1122363"/>
            <a:ext cx="1112876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ECF8-3A4D-4B48-BFC7-59517E46C6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362" y="3602038"/>
            <a:ext cx="1112876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(ex:  VISE Seminar Series)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C34B9-EBEE-48CA-856F-D4F49152B076}"/>
              </a:ext>
            </a:extLst>
          </p:cNvPr>
          <p:cNvSpPr/>
          <p:nvPr userDrawn="1"/>
        </p:nvSpPr>
        <p:spPr>
          <a:xfrm>
            <a:off x="0" y="0"/>
            <a:ext cx="12192000" cy="224581"/>
          </a:xfrm>
          <a:prstGeom prst="rect">
            <a:avLst/>
          </a:prstGeom>
          <a:gradFill flip="none" rotWithShape="1">
            <a:gsLst>
              <a:gs pos="0">
                <a:srgbClr val="876D3A"/>
              </a:gs>
              <a:gs pos="50000">
                <a:srgbClr val="C6AB77"/>
              </a:gs>
              <a:gs pos="100000">
                <a:srgbClr val="866C3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928AD-D411-4E0A-8A63-EC338600162F}"/>
              </a:ext>
            </a:extLst>
          </p:cNvPr>
          <p:cNvSpPr/>
          <p:nvPr userDrawn="1"/>
        </p:nvSpPr>
        <p:spPr>
          <a:xfrm>
            <a:off x="3048" y="5943600"/>
            <a:ext cx="12188952" cy="914400"/>
          </a:xfrm>
          <a:prstGeom prst="rect">
            <a:avLst/>
          </a:prstGeom>
          <a:gradFill flip="none" rotWithShape="1">
            <a:gsLst>
              <a:gs pos="0">
                <a:srgbClr val="876D3A"/>
              </a:gs>
              <a:gs pos="50000">
                <a:srgbClr val="C6AB77"/>
              </a:gs>
              <a:gs pos="100000">
                <a:srgbClr val="866C3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F3496-BFD0-433E-BB18-F5495D5DF930}"/>
              </a:ext>
            </a:extLst>
          </p:cNvPr>
          <p:cNvSpPr/>
          <p:nvPr userDrawn="1"/>
        </p:nvSpPr>
        <p:spPr>
          <a:xfrm>
            <a:off x="3048" y="5852160"/>
            <a:ext cx="12188952" cy="91440"/>
          </a:xfrm>
          <a:prstGeom prst="rect">
            <a:avLst/>
          </a:prstGeom>
          <a:solidFill>
            <a:srgbClr val="5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Image result for vanderbilt VISE logo">
            <a:extLst>
              <a:ext uri="{FF2B5EF4-FFF2-40B4-BE49-F238E27FC236}">
                <a16:creationId xmlns:a16="http://schemas.microsoft.com/office/drawing/2014/main" id="{54B21D68-7207-4764-A0A3-5D32AE0269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D4B37E"/>
              </a:clrFrom>
              <a:clrTo>
                <a:srgbClr val="D4B3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1" r="1083" b="46276"/>
          <a:stretch/>
        </p:blipFill>
        <p:spPr bwMode="auto">
          <a:xfrm>
            <a:off x="123363" y="6035040"/>
            <a:ext cx="275356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6AA5A-2260-461C-BDA0-513A18400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1" r="8604" b="26233"/>
          <a:stretch/>
        </p:blipFill>
        <p:spPr>
          <a:xfrm>
            <a:off x="11375490" y="6035040"/>
            <a:ext cx="693147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2CB3C0-FBC2-4343-9905-CFE073BC5C76}"/>
              </a:ext>
            </a:extLst>
          </p:cNvPr>
          <p:cNvSpPr txBox="1"/>
          <p:nvPr userDrawn="1"/>
        </p:nvSpPr>
        <p:spPr>
          <a:xfrm>
            <a:off x="8537922" y="5985301"/>
            <a:ext cx="271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MedICL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A2DA26-D3B7-4EF0-814C-5E5B7A9FD346}"/>
              </a:ext>
            </a:extLst>
          </p:cNvPr>
          <p:cNvSpPr/>
          <p:nvPr userDrawn="1"/>
        </p:nvSpPr>
        <p:spPr>
          <a:xfrm>
            <a:off x="3048" y="224581"/>
            <a:ext cx="12188952" cy="91440"/>
          </a:xfrm>
          <a:prstGeom prst="rect">
            <a:avLst/>
          </a:prstGeom>
          <a:solidFill>
            <a:srgbClr val="5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E932-7675-463A-B641-CA869487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7D09-E2FF-476A-8B44-76B28DC9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38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53B5A-9B8E-433E-ABEC-555A51CF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17DB6-22A6-49D4-A723-23B4DB2EC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5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A1FD-6957-4863-901F-23125E4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7174-A029-4681-9464-9AE9C4D1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3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439-CB3A-4E8D-9069-97499026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069CA-6052-4EF2-B662-9C32185E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17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9BD0-C588-495F-B2F0-4C30BFA5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9FC9-7651-46C5-B724-6C6E04DE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FCA9E-6A6C-4B71-9B30-D3449740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76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65E-BC18-4274-9274-17C3791F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6D59-E353-429D-B0E2-FC6DD9E8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5FFC-7252-4D93-85F7-5EB2A81E6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A3196-9956-425F-A652-F36A630BA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D1F74-AA0A-4395-9C0D-3A7AD45A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9492-8C9F-4BEE-A301-BB51A8E9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046EF-1497-4993-9FC3-9EFB37A6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EF665F-EFA0-4C46-9511-5F130C9875F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45C9A-A56C-49E7-A321-2B83CE83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2C189-BDCA-425F-98F2-3D63725A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ACE132-43F3-489E-80C4-0188F8BA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61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A340-995C-4F15-B87C-062F164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10FB-A164-4265-9AFB-2C21475A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7DED4-4B79-411E-83AF-EBADA979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7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AB8E-A0F2-41C6-8C3E-CFFB39F4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42555-0355-4FA9-86C5-390DC4D2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6EE4-21A5-473D-8EE9-ECD26428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2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4744-F3E7-4D4B-BA38-3033A28E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3D0E-1110-4F14-BB36-97182D5F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7172A-A768-4F29-BBA9-1D2639D2BA16}"/>
              </a:ext>
            </a:extLst>
          </p:cNvPr>
          <p:cNvSpPr/>
          <p:nvPr userDrawn="1"/>
        </p:nvSpPr>
        <p:spPr>
          <a:xfrm>
            <a:off x="0" y="0"/>
            <a:ext cx="12188952" cy="228600"/>
          </a:xfrm>
          <a:prstGeom prst="rect">
            <a:avLst/>
          </a:prstGeom>
          <a:gradFill flip="none" rotWithShape="1">
            <a:gsLst>
              <a:gs pos="0">
                <a:srgbClr val="876D3A"/>
              </a:gs>
              <a:gs pos="50000">
                <a:srgbClr val="C6AB77"/>
              </a:gs>
              <a:gs pos="100000">
                <a:srgbClr val="866C3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66C9-C70E-405D-B192-CAD83A61AB2E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876D3A"/>
              </a:gs>
              <a:gs pos="50000">
                <a:srgbClr val="C6AB77"/>
              </a:gs>
              <a:gs pos="100000">
                <a:srgbClr val="866C3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37BBFF-3192-4486-B5EE-E011BA27B17C}"/>
              </a:ext>
            </a:extLst>
          </p:cNvPr>
          <p:cNvSpPr/>
          <p:nvPr userDrawn="1"/>
        </p:nvSpPr>
        <p:spPr>
          <a:xfrm>
            <a:off x="3048" y="6309360"/>
            <a:ext cx="12188952" cy="91440"/>
          </a:xfrm>
          <a:prstGeom prst="rect">
            <a:avLst/>
          </a:prstGeom>
          <a:solidFill>
            <a:srgbClr val="5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Image result for vanderbilt VISE logo">
            <a:extLst>
              <a:ext uri="{FF2B5EF4-FFF2-40B4-BE49-F238E27FC236}">
                <a16:creationId xmlns:a16="http://schemas.microsoft.com/office/drawing/2014/main" id="{4F83F741-1A3D-4767-842D-21D7FC5EC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D4B37E"/>
              </a:clrFrom>
              <a:clrTo>
                <a:srgbClr val="D4B3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1" r="1083" b="46276"/>
          <a:stretch/>
        </p:blipFill>
        <p:spPr bwMode="auto">
          <a:xfrm>
            <a:off x="103915" y="6446520"/>
            <a:ext cx="146857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6893F5-8F33-4F1D-9831-2B0993E70F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1" r="8604" b="26233"/>
          <a:stretch/>
        </p:blipFill>
        <p:spPr>
          <a:xfrm>
            <a:off x="11718407" y="6425669"/>
            <a:ext cx="369678" cy="365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FE7CD1-2299-4463-99F7-6C64A1E27600}"/>
              </a:ext>
            </a:extLst>
          </p:cNvPr>
          <p:cNvSpPr txBox="1"/>
          <p:nvPr userDrawn="1"/>
        </p:nvSpPr>
        <p:spPr>
          <a:xfrm>
            <a:off x="10602227" y="6455383"/>
            <a:ext cx="12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MedICL</a:t>
            </a:r>
          </a:p>
        </p:txBody>
      </p:sp>
    </p:spTree>
    <p:extLst>
      <p:ext uri="{BB962C8B-B14F-4D97-AF65-F5344CB8AC3E}">
        <p14:creationId xmlns:p14="http://schemas.microsoft.com/office/powerpoint/2010/main" val="23115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BQyMZ0caFb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AB71-0BB5-4684-BA25-B945477F0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Mosaicking Retinal Images: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8E9-C2EC-4F47-B03D-007B8204B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Viet Than</a:t>
            </a:r>
          </a:p>
          <a:p>
            <a:r>
              <a:rPr lang="en-US" dirty="0"/>
              <a:t>PI: Professor </a:t>
            </a:r>
            <a:r>
              <a:rPr lang="en-US" dirty="0" err="1"/>
              <a:t>Ipek</a:t>
            </a:r>
            <a:r>
              <a:rPr lang="en-US" dirty="0"/>
              <a:t> </a:t>
            </a:r>
            <a:r>
              <a:rPr lang="en-US" dirty="0" err="1"/>
              <a:t>Oguz</a:t>
            </a:r>
            <a:r>
              <a:rPr lang="en-US" dirty="0"/>
              <a:t> , Medical Image Computing Lab</a:t>
            </a:r>
          </a:p>
          <a:p>
            <a:endParaRPr lang="en-US" dirty="0"/>
          </a:p>
          <a:p>
            <a:r>
              <a:rPr lang="en-US" dirty="0"/>
              <a:t>In collaboration with Joe Malone and Professor Kenny Tao, Diagnostic Imaging and Image-Guided Interventions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1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0DA-942E-4432-9C4E-C750639D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807" y="5042648"/>
            <a:ext cx="4286956" cy="1019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Vera Humana 95" panose="020B0402000000000000" pitchFamily="34" charset="0"/>
              </a:rPr>
              <a:t>Input</a:t>
            </a:r>
          </a:p>
          <a:p>
            <a:pPr marL="0" indent="0" algn="ctr">
              <a:buNone/>
            </a:pPr>
            <a:r>
              <a:rPr lang="en-US" dirty="0">
                <a:latin typeface="Vera Humana 95" panose="020B0402000000000000" pitchFamily="34" charset="0"/>
              </a:rPr>
              <a:t>Projection of OCT Volume Fovea Angiography</a:t>
            </a:r>
          </a:p>
        </p:txBody>
      </p:sp>
      <p:pic>
        <p:nvPicPr>
          <p:cNvPr id="5" name="Picture 4" descr="Smallfield OCT Fovea Hessian-Frangi Filter Output">
            <a:extLst>
              <a:ext uri="{FF2B5EF4-FFF2-40B4-BE49-F238E27FC236}">
                <a16:creationId xmlns:a16="http://schemas.microsoft.com/office/drawing/2014/main" id="{33103659-7992-4367-902B-477923902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t="10306" r="1012" b="2058"/>
          <a:stretch/>
        </p:blipFill>
        <p:spPr>
          <a:xfrm>
            <a:off x="6488129" y="707163"/>
            <a:ext cx="4286956" cy="4256463"/>
          </a:xfrm>
          <a:prstGeom prst="rect">
            <a:avLst/>
          </a:prstGeom>
        </p:spPr>
      </p:pic>
      <p:pic>
        <p:nvPicPr>
          <p:cNvPr id="6" name="Picture 5" descr="Smallfield OCT Fovea input image&#10;">
            <a:extLst>
              <a:ext uri="{FF2B5EF4-FFF2-40B4-BE49-F238E27FC236}">
                <a16:creationId xmlns:a16="http://schemas.microsoft.com/office/drawing/2014/main" id="{9380CE99-8F82-4754-8A77-4976C10A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9540" r="50561" b="2824"/>
          <a:stretch/>
        </p:blipFill>
        <p:spPr>
          <a:xfrm>
            <a:off x="1468807" y="707162"/>
            <a:ext cx="4286956" cy="42564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961A10-45F4-4EFF-8EC2-ED34BAFB5DF3}"/>
              </a:ext>
            </a:extLst>
          </p:cNvPr>
          <p:cNvSpPr txBox="1">
            <a:spLocks/>
          </p:cNvSpPr>
          <p:nvPr/>
        </p:nvSpPr>
        <p:spPr>
          <a:xfrm>
            <a:off x="6488129" y="5031359"/>
            <a:ext cx="4286956" cy="1019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a Humana 95" panose="020B0402000000000000" pitchFamily="34" charset="0"/>
              </a:rPr>
              <a:t>Output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Vera Humana 95" panose="020B0402000000000000" pitchFamily="34" charset="0"/>
              </a:rPr>
              <a:t>Projection of input volume after Hessian/</a:t>
            </a:r>
            <a:r>
              <a:rPr lang="en-US" dirty="0" err="1">
                <a:latin typeface="Vera Humana 95" panose="020B0402000000000000" pitchFamily="34" charset="0"/>
              </a:rPr>
              <a:t>Frangi</a:t>
            </a:r>
            <a:r>
              <a:rPr lang="en-US" dirty="0">
                <a:latin typeface="Vera Humana 95" panose="020B0402000000000000" pitchFamily="34" charset="0"/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10119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FE6-828A-4DE9-AC66-855E4BB6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a Humana 95" panose="020B0402000000000000" pitchFamily="34" charset="0"/>
              </a:rPr>
              <a:t>New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F34-906F-4611-AA07-A4F034B2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844"/>
            <a:ext cx="10515600" cy="14111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Vera Humana 95" panose="020B0402000000000000" pitchFamily="34" charset="0"/>
              </a:rPr>
              <a:t>Providing a pipeline for cleaning and processing of handheld OCT</a:t>
            </a:r>
          </a:p>
          <a:p>
            <a:pPr>
              <a:buFontTx/>
              <a:buChar char="-"/>
            </a:pPr>
            <a:r>
              <a:rPr lang="en-US" dirty="0">
                <a:latin typeface="Vera Humana 95" panose="020B0402000000000000" pitchFamily="34" charset="0"/>
              </a:rPr>
              <a:t>Evaluate usage for quantitative vasculature assessment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133743-96BC-4CB3-91C1-9BD820C4747F}"/>
              </a:ext>
            </a:extLst>
          </p:cNvPr>
          <p:cNvSpPr txBox="1">
            <a:spLocks/>
          </p:cNvSpPr>
          <p:nvPr/>
        </p:nvSpPr>
        <p:spPr>
          <a:xfrm>
            <a:off x="838200" y="2363259"/>
            <a:ext cx="105156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atin typeface="Vera Humana 95" panose="020B0402000000000000" pitchFamily="34" charset="0"/>
              </a:rPr>
              <a:t>Future direction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3D3D34-BF34-4F06-B44C-1D6B30C63D8A}"/>
              </a:ext>
            </a:extLst>
          </p:cNvPr>
          <p:cNvSpPr txBox="1">
            <a:spLocks/>
          </p:cNvSpPr>
          <p:nvPr/>
        </p:nvSpPr>
        <p:spPr>
          <a:xfrm>
            <a:off x="838200" y="2968978"/>
            <a:ext cx="10515600" cy="291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600" dirty="0">
                <a:latin typeface="Vera Humana 95" panose="020B0402000000000000" pitchFamily="34" charset="0"/>
              </a:rPr>
              <a:t>Other Hessian-based vessel enhancing filters?</a:t>
            </a:r>
          </a:p>
          <a:p>
            <a:pPr>
              <a:buFontTx/>
              <a:buChar char="-"/>
            </a:pPr>
            <a:r>
              <a:rPr lang="en-US" sz="2600" dirty="0">
                <a:latin typeface="Vera Humana 95" panose="020B0402000000000000" pitchFamily="34" charset="0"/>
              </a:rPr>
              <a:t>Enhance post-processing (thresholding, reduce artifacts etc.)</a:t>
            </a:r>
          </a:p>
          <a:p>
            <a:pPr>
              <a:buFontTx/>
              <a:buChar char="-"/>
            </a:pPr>
            <a:r>
              <a:rPr lang="en-US" sz="2600" dirty="0">
                <a:latin typeface="Vera Humana 95" panose="020B0402000000000000" pitchFamily="34" charset="0"/>
              </a:rPr>
              <a:t>Combine/enhance for diffusion tensor imaging</a:t>
            </a:r>
          </a:p>
          <a:p>
            <a:pPr>
              <a:buFontTx/>
              <a:buChar char="-"/>
            </a:pPr>
            <a:r>
              <a:rPr lang="en-US" sz="2600" dirty="0">
                <a:latin typeface="Vera Humana 95" panose="020B0402000000000000" pitchFamily="34" charset="0"/>
              </a:rPr>
              <a:t>Recreate/Repair “damaged” regions within OCT using a stochastic/random process</a:t>
            </a:r>
          </a:p>
        </p:txBody>
      </p:sp>
    </p:spTree>
    <p:extLst>
      <p:ext uri="{BB962C8B-B14F-4D97-AF65-F5344CB8AC3E}">
        <p14:creationId xmlns:p14="http://schemas.microsoft.com/office/powerpoint/2010/main" val="399770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13B5-5E63-4EA2-A3F6-CF1010A9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a Humana 95" panose="020B0402000000000000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F9B4-8F92-4F83-8868-72DEA217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Vera Humana 95" panose="020B0402000000000000" pitchFamily="34" charset="0"/>
              </a:rPr>
              <a:t>I give my thanks to:</a:t>
            </a:r>
          </a:p>
          <a:p>
            <a:r>
              <a:rPr lang="en-US" dirty="0">
                <a:latin typeface="Vera Humana 95" panose="020B0402000000000000" pitchFamily="34" charset="0"/>
              </a:rPr>
              <a:t>Medical Image Computing Lab and Professor </a:t>
            </a:r>
            <a:r>
              <a:rPr lang="en-US" dirty="0" err="1">
                <a:latin typeface="Vera Humana 95" panose="020B0402000000000000" pitchFamily="34" charset="0"/>
              </a:rPr>
              <a:t>Ipek</a:t>
            </a:r>
            <a:endParaRPr lang="en-US" dirty="0">
              <a:latin typeface="Vera Humana 95" panose="020B0402000000000000" pitchFamily="34" charset="0"/>
            </a:endParaRPr>
          </a:p>
          <a:p>
            <a:r>
              <a:rPr lang="en-US" dirty="0">
                <a:latin typeface="Vera Humana 95" panose="020B0402000000000000" pitchFamily="34" charset="0"/>
              </a:rPr>
              <a:t>Vanderbilt Institute for Surgery and Engineering</a:t>
            </a:r>
          </a:p>
          <a:p>
            <a:r>
              <a:rPr lang="en-US" dirty="0">
                <a:latin typeface="Vera Humana 95" panose="020B0402000000000000" pitchFamily="34" charset="0"/>
              </a:rPr>
              <a:t>Diagnostic Imaging and Image-Guided Interventions Lab and Joe Malone and Professor Tao</a:t>
            </a:r>
          </a:p>
          <a:p>
            <a:endParaRPr lang="en-US" dirty="0">
              <a:latin typeface="Vera Humana 95" panose="020B0402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a Humana 95" panose="020B0402000000000000" pitchFamily="34" charset="0"/>
              </a:rPr>
              <a:t>And thank you, the audience.</a:t>
            </a:r>
          </a:p>
          <a:p>
            <a:endParaRPr lang="en-US" dirty="0">
              <a:latin typeface="Vera Humana 95" panose="020B0402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0DA-942E-4432-9C4E-C750639D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807" y="5042648"/>
            <a:ext cx="4286956" cy="1019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Input</a:t>
            </a:r>
          </a:p>
          <a:p>
            <a:pPr marL="0" indent="0" algn="ctr">
              <a:buNone/>
            </a:pPr>
            <a:r>
              <a:rPr lang="en-US" dirty="0"/>
              <a:t>Projection of OCT Volume Fovea Angiography</a:t>
            </a:r>
          </a:p>
        </p:txBody>
      </p:sp>
      <p:pic>
        <p:nvPicPr>
          <p:cNvPr id="5" name="Picture 4" descr="Smallfield OCT Fovea Hessian-Frangi Filter Output">
            <a:extLst>
              <a:ext uri="{FF2B5EF4-FFF2-40B4-BE49-F238E27FC236}">
                <a16:creationId xmlns:a16="http://schemas.microsoft.com/office/drawing/2014/main" id="{33103659-7992-4367-902B-477923902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t="10306" r="1012" b="2058"/>
          <a:stretch/>
        </p:blipFill>
        <p:spPr>
          <a:xfrm>
            <a:off x="6488129" y="707163"/>
            <a:ext cx="4286956" cy="4256463"/>
          </a:xfrm>
          <a:prstGeom prst="rect">
            <a:avLst/>
          </a:prstGeom>
        </p:spPr>
      </p:pic>
      <p:pic>
        <p:nvPicPr>
          <p:cNvPr id="6" name="Picture 5" descr="Smallfield OCT Fovea input image&#10;">
            <a:extLst>
              <a:ext uri="{FF2B5EF4-FFF2-40B4-BE49-F238E27FC236}">
                <a16:creationId xmlns:a16="http://schemas.microsoft.com/office/drawing/2014/main" id="{9380CE99-8F82-4754-8A77-4976C10A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9540" r="50561" b="2824"/>
          <a:stretch/>
        </p:blipFill>
        <p:spPr>
          <a:xfrm>
            <a:off x="1468807" y="707162"/>
            <a:ext cx="4286956" cy="42564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961A10-45F4-4EFF-8EC2-ED34BAFB5DF3}"/>
              </a:ext>
            </a:extLst>
          </p:cNvPr>
          <p:cNvSpPr txBox="1">
            <a:spLocks/>
          </p:cNvSpPr>
          <p:nvPr/>
        </p:nvSpPr>
        <p:spPr>
          <a:xfrm>
            <a:off x="6488129" y="5031359"/>
            <a:ext cx="4286956" cy="1019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Projection of input volume after Hessian/</a:t>
            </a:r>
            <a:r>
              <a:rPr lang="en-US" dirty="0" err="1"/>
              <a:t>Frangi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68550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BE7BFE-AC76-495A-BFC7-38F3FEF4E770}"/>
              </a:ext>
            </a:extLst>
          </p:cNvPr>
          <p:cNvSpPr txBox="1"/>
          <p:nvPr/>
        </p:nvSpPr>
        <p:spPr>
          <a:xfrm>
            <a:off x="8125905" y="747034"/>
            <a:ext cx="38461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a Humana 95" panose="020B0402000000000000" pitchFamily="34" charset="0"/>
              </a:rPr>
              <a:t>Vocabulary</a:t>
            </a:r>
          </a:p>
          <a:p>
            <a:pPr algn="ctr"/>
            <a:endParaRPr lang="en-US" sz="2000" b="1" dirty="0">
              <a:latin typeface="Vera Humana 95" panose="020B0402000000000000" pitchFamily="34" charset="0"/>
            </a:endParaRPr>
          </a:p>
          <a:p>
            <a:pPr algn="ctr"/>
            <a:r>
              <a:rPr lang="en-US" sz="2000" b="1" dirty="0">
                <a:latin typeface="Vera Humana 95" panose="020B0402000000000000" pitchFamily="34" charset="0"/>
              </a:rPr>
              <a:t>Optical coherence tomography (OCT): </a:t>
            </a:r>
            <a:r>
              <a:rPr lang="en-US" sz="2000" dirty="0">
                <a:latin typeface="Vera Humana 95" panose="020B0402000000000000" pitchFamily="34" charset="0"/>
              </a:rPr>
              <a:t>Uses </a:t>
            </a:r>
            <a:r>
              <a:rPr lang="en-US" sz="2000" dirty="0" err="1">
                <a:latin typeface="Vera Humana 95" panose="020B0402000000000000" pitchFamily="34" charset="0"/>
              </a:rPr>
              <a:t>lightwaves</a:t>
            </a:r>
            <a:r>
              <a:rPr lang="en-US" sz="2000" dirty="0">
                <a:latin typeface="Vera Humana 95" panose="020B0402000000000000" pitchFamily="34" charset="0"/>
              </a:rPr>
              <a:t> to obtain 2D/3D scans at micrometer resolution for biological tissue</a:t>
            </a:r>
          </a:p>
          <a:p>
            <a:pPr algn="ctr"/>
            <a:endParaRPr lang="en-US" sz="2000" dirty="0">
              <a:latin typeface="Vera Humana 95" panose="020B0402000000000000" pitchFamily="34" charset="0"/>
            </a:endParaRPr>
          </a:p>
          <a:p>
            <a:pPr algn="ctr"/>
            <a:r>
              <a:rPr lang="en-US" sz="2000" b="1" dirty="0">
                <a:latin typeface="Vera Humana 95" panose="020B0402000000000000" pitchFamily="34" charset="0"/>
              </a:rPr>
              <a:t>Angiography:</a:t>
            </a:r>
          </a:p>
          <a:p>
            <a:pPr algn="ctr"/>
            <a:r>
              <a:rPr lang="en-US" sz="2000" dirty="0">
                <a:latin typeface="Vera Humana 95" panose="020B0402000000000000" pitchFamily="34" charset="0"/>
              </a:rPr>
              <a:t>Visualizing/graphing of blood vessels</a:t>
            </a:r>
          </a:p>
          <a:p>
            <a:pPr algn="ctr"/>
            <a:endParaRPr lang="en-US" sz="2000" dirty="0">
              <a:latin typeface="Vera Humana 95" panose="020B0402000000000000" pitchFamily="34" charset="0"/>
            </a:endParaRPr>
          </a:p>
          <a:p>
            <a:pPr algn="ctr"/>
            <a:r>
              <a:rPr lang="en-US" sz="2000" b="1" dirty="0">
                <a:latin typeface="Vera Humana 95" panose="020B0402000000000000" pitchFamily="34" charset="0"/>
              </a:rPr>
              <a:t>Retina:</a:t>
            </a:r>
          </a:p>
          <a:p>
            <a:pPr algn="ctr"/>
            <a:r>
              <a:rPr lang="en-US" sz="2000" dirty="0">
                <a:latin typeface="Vera Humana 95" panose="020B0402000000000000" pitchFamily="34" charset="0"/>
              </a:rPr>
              <a:t>The membrane covering the back of the eyeball responsible for collecting the light coming into your eye </a:t>
            </a: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AE552172-F624-408E-83B1-AB875230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3" y="4180986"/>
            <a:ext cx="2345108" cy="201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8110A-6E19-422D-AD56-47E85F6442A0}"/>
              </a:ext>
            </a:extLst>
          </p:cNvPr>
          <p:cNvSpPr txBox="1"/>
          <p:nvPr/>
        </p:nvSpPr>
        <p:spPr>
          <a:xfrm>
            <a:off x="276404" y="346450"/>
            <a:ext cx="745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a Humana 95" panose="020B0402000000000000" pitchFamily="34" charset="0"/>
              </a:rPr>
              <a:t>Initial Problem:</a:t>
            </a:r>
          </a:p>
          <a:p>
            <a:r>
              <a:rPr lang="en-US" sz="2000" dirty="0">
                <a:latin typeface="Vera Humana 95" panose="020B0402000000000000" pitchFamily="34" charset="0"/>
              </a:rPr>
              <a:t>OCT Angiography is a non-invasive tool to examine retina for early-stage diseases based on microvasculature.</a:t>
            </a:r>
          </a:p>
          <a:p>
            <a:r>
              <a:rPr lang="en-US" sz="2000" dirty="0">
                <a:latin typeface="Vera Humana 95" panose="020B0402000000000000" pitchFamily="34" charset="0"/>
              </a:rPr>
              <a:t>However, there is a fundamental tradeoff between vascular resolution and image field of view (</a:t>
            </a:r>
            <a:r>
              <a:rPr lang="en-US" sz="2000" dirty="0" err="1">
                <a:latin typeface="Vera Humana 95" panose="020B0402000000000000" pitchFamily="34" charset="0"/>
              </a:rPr>
              <a:t>tldr</a:t>
            </a:r>
            <a:r>
              <a:rPr lang="en-US" sz="2000" dirty="0">
                <a:latin typeface="Vera Humana 95" panose="020B0402000000000000" pitchFamily="34" charset="0"/>
              </a:rPr>
              <a:t>: the higher the resolution, the smaller the “scope” of the image)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C8C-FD9C-43FD-B95B-3B9280977077}"/>
              </a:ext>
            </a:extLst>
          </p:cNvPr>
          <p:cNvSpPr txBox="1"/>
          <p:nvPr/>
        </p:nvSpPr>
        <p:spPr>
          <a:xfrm>
            <a:off x="1701320" y="3508349"/>
            <a:ext cx="448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a Humana 95" panose="020B0402000000000000" pitchFamily="34" charset="0"/>
              </a:rPr>
              <a:t>THE GOAL: </a:t>
            </a:r>
          </a:p>
          <a:p>
            <a:pPr algn="ctr"/>
            <a:r>
              <a:rPr lang="en-US" dirty="0">
                <a:latin typeface="Vera Humana 95" panose="020B0402000000000000" pitchFamily="34" charset="0"/>
              </a:rPr>
              <a:t>Merge the two below pictures</a:t>
            </a:r>
            <a:endParaRPr lang="en-US" b="1" dirty="0">
              <a:latin typeface="Vera Humana 95" panose="020B0402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1D4B3-5006-4F52-9497-F026B3F24D77}"/>
              </a:ext>
            </a:extLst>
          </p:cNvPr>
          <p:cNvSpPr/>
          <p:nvPr/>
        </p:nvSpPr>
        <p:spPr>
          <a:xfrm>
            <a:off x="956062" y="24000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Vera Humana 95" panose="020B0402000000000000" pitchFamily="34" charset="0"/>
              </a:rPr>
              <a:t>Proposed solution:</a:t>
            </a:r>
          </a:p>
          <a:p>
            <a:pPr marL="342900" indent="-342900" algn="ctr">
              <a:buAutoNum type="arabicPeriod"/>
            </a:pPr>
            <a:r>
              <a:rPr lang="en-US" dirty="0">
                <a:latin typeface="Vera Humana 95" panose="020B0402000000000000" pitchFamily="34" charset="0"/>
              </a:rPr>
              <a:t>Enhance the blood vessels (</a:t>
            </a:r>
            <a:r>
              <a:rPr lang="en-US" b="1" dirty="0">
                <a:latin typeface="Vera Humana 95" panose="020B0402000000000000" pitchFamily="34" charset="0"/>
              </a:rPr>
              <a:t>Segmentation</a:t>
            </a:r>
            <a:r>
              <a:rPr lang="en-US" dirty="0">
                <a:latin typeface="Vera Humana 95" panose="020B0402000000000000" pitchFamily="34" charset="0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dirty="0">
                <a:latin typeface="Vera Humana 95" panose="020B0402000000000000" pitchFamily="34" charset="0"/>
              </a:rPr>
              <a:t>Merge and combine into one (Registration)</a:t>
            </a:r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4DC68DC1-779A-406B-A2F9-623E51904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16">
            <a:off x="4065325" y="4413329"/>
            <a:ext cx="2310376" cy="17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14206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EAB9F-35D1-483A-A2E9-2E3A294B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3143478"/>
            <a:ext cx="4478639" cy="3073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84629-747E-4770-86FC-978E7D9C5780}"/>
              </a:ext>
            </a:extLst>
          </p:cNvPr>
          <p:cNvSpPr txBox="1"/>
          <p:nvPr/>
        </p:nvSpPr>
        <p:spPr>
          <a:xfrm>
            <a:off x="216138" y="499622"/>
            <a:ext cx="47982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a Humana 95" panose="020B0402000000000000" pitchFamily="34" charset="0"/>
              </a:rPr>
              <a:t>Introduction to Image Processing</a:t>
            </a:r>
          </a:p>
          <a:p>
            <a:pPr algn="ctr"/>
            <a:endParaRPr lang="en-US" sz="2000" dirty="0">
              <a:latin typeface="Vera Humana 95" panose="020B0402000000000000" pitchFamily="34" charset="0"/>
            </a:endParaRPr>
          </a:p>
          <a:p>
            <a:pPr algn="ctr"/>
            <a:r>
              <a:rPr lang="en-US" sz="2000" dirty="0">
                <a:latin typeface="Vera Humana 95" panose="020B0402000000000000" pitchFamily="34" charset="0"/>
              </a:rPr>
              <a:t>Doing a convolution between a kernel and an image</a:t>
            </a:r>
          </a:p>
          <a:p>
            <a:pPr algn="ctr"/>
            <a:endParaRPr lang="en-US" sz="2000" dirty="0">
              <a:latin typeface="Vera Humana 95" panose="020B0402000000000000" pitchFamily="34" charset="0"/>
            </a:endParaRPr>
          </a:p>
          <a:p>
            <a:pPr algn="ctr"/>
            <a:r>
              <a:rPr lang="en-US" sz="2000" dirty="0"/>
              <a:t>“Convolution is the process of adding each element of the image to its local neighbors, weighted by the kernel” – </a:t>
            </a:r>
            <a:r>
              <a:rPr lang="en-US" sz="2000" i="1" dirty="0"/>
              <a:t>Kernel (Image Processing), </a:t>
            </a:r>
            <a:r>
              <a:rPr lang="en-US" sz="2000" dirty="0"/>
              <a:t>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DCC0B-DB04-478B-A932-19EC3D8B79D7}"/>
              </a:ext>
            </a:extLst>
          </p:cNvPr>
          <p:cNvSpPr txBox="1"/>
          <p:nvPr/>
        </p:nvSpPr>
        <p:spPr>
          <a:xfrm>
            <a:off x="9895360" y="3143478"/>
            <a:ext cx="2391586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a Humana 95" panose="020B0402000000000000" pitchFamily="34" charset="0"/>
              </a:rPr>
              <a:t>Taken from: </a:t>
            </a:r>
            <a:r>
              <a:rPr lang="en-US" sz="1200" dirty="0"/>
              <a:t>Applications of Convolution in Image Processing Dhruv</a:t>
            </a:r>
            <a:endParaRPr lang="en-US" sz="1200" dirty="0">
              <a:latin typeface="Vera Humana 95" panose="020B0402000000000000" pitchFamily="34" charset="0"/>
            </a:endParaRPr>
          </a:p>
          <a:p>
            <a:r>
              <a:rPr lang="en-US" sz="1200" dirty="0">
                <a:hlinkClick r:id="rId4"/>
              </a:rPr>
              <a:t>https://www.youtube.com/watch?v=BQyMZ0caFbg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BBF72-EB49-483D-8ADF-91EF2E592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39" y="268790"/>
            <a:ext cx="4798244" cy="287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72F95-6B59-4179-8243-2DDF9C29875A}"/>
              </a:ext>
            </a:extLst>
          </p:cNvPr>
          <p:cNvSpPr txBox="1"/>
          <p:nvPr/>
        </p:nvSpPr>
        <p:spPr>
          <a:xfrm>
            <a:off x="10161283" y="268790"/>
            <a:ext cx="239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a Humana 95" panose="020B0402000000000000" pitchFamily="34" charset="0"/>
              </a:rPr>
              <a:t>Taken from: </a:t>
            </a:r>
            <a:r>
              <a:rPr lang="en-US" sz="1200" i="1" dirty="0"/>
              <a:t>Kernel (Image Processing), </a:t>
            </a:r>
            <a:r>
              <a:rPr lang="en-US" sz="1200" dirty="0"/>
              <a:t>Wikipedia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B8C5C-0838-4CE6-A2E5-820BF30BEC58}"/>
              </a:ext>
            </a:extLst>
          </p:cNvPr>
          <p:cNvSpPr/>
          <p:nvPr/>
        </p:nvSpPr>
        <p:spPr>
          <a:xfrm>
            <a:off x="-432740" y="4159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>
              <a:latin typeface="Vera Humana 95" panose="020B0402000000000000" pitchFamily="34" charset="0"/>
            </a:endParaRPr>
          </a:p>
          <a:p>
            <a:pPr algn="ctr"/>
            <a:r>
              <a:rPr lang="en-US" dirty="0">
                <a:latin typeface="Vera Humana 95" panose="020B0402000000000000" pitchFamily="34" charset="0"/>
              </a:rPr>
              <a:t>We are making a kernel that will allow us </a:t>
            </a:r>
          </a:p>
          <a:p>
            <a:pPr algn="ctr"/>
            <a:r>
              <a:rPr lang="en-US" dirty="0">
                <a:latin typeface="Vera Humana 95" panose="020B0402000000000000" pitchFamily="34" charset="0"/>
              </a:rPr>
              <a:t>to pick out </a:t>
            </a:r>
            <a:r>
              <a:rPr lang="en-US" dirty="0" err="1">
                <a:latin typeface="Vera Humana 95" panose="020B0402000000000000" pitchFamily="34" charset="0"/>
              </a:rPr>
              <a:t>vesselness</a:t>
            </a:r>
            <a:r>
              <a:rPr lang="en-US" dirty="0">
                <a:latin typeface="Vera Humana 95" panose="020B0402000000000000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0361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B0CE2-55C7-488D-938E-A784E1E11A4B}"/>
              </a:ext>
            </a:extLst>
          </p:cNvPr>
          <p:cNvSpPr/>
          <p:nvPr/>
        </p:nvSpPr>
        <p:spPr>
          <a:xfrm>
            <a:off x="316995" y="470100"/>
            <a:ext cx="11581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Vera Humana 95" panose="020B0402000000000000" pitchFamily="34" charset="0"/>
              </a:rPr>
              <a:t>The </a:t>
            </a:r>
            <a:r>
              <a:rPr lang="en-US" sz="3600" b="1" dirty="0" err="1">
                <a:latin typeface="Vera Humana 95" panose="020B0402000000000000" pitchFamily="34" charset="0"/>
              </a:rPr>
              <a:t>Frangi</a:t>
            </a:r>
            <a:r>
              <a:rPr lang="en-US" sz="3600" b="1" dirty="0">
                <a:latin typeface="Vera Humana 95" panose="020B0402000000000000" pitchFamily="34" charset="0"/>
              </a:rPr>
              <a:t> Filter</a:t>
            </a:r>
          </a:p>
          <a:p>
            <a:r>
              <a:rPr lang="en-US" b="1" dirty="0">
                <a:latin typeface="Vera Humana 95" panose="020B0402000000000000" pitchFamily="34" charset="0"/>
              </a:rPr>
              <a:t>Paper: “Multiscale vessel enhancement filtering”</a:t>
            </a:r>
            <a:endParaRPr lang="en-US" dirty="0">
              <a:latin typeface="Vera Humana 95" panose="020B0402000000000000" pitchFamily="34" charset="0"/>
            </a:endParaRPr>
          </a:p>
          <a:p>
            <a:r>
              <a:rPr lang="en-US" b="1" dirty="0">
                <a:latin typeface="Vera Humana 95" panose="020B0402000000000000" pitchFamily="34" charset="0"/>
              </a:rPr>
              <a:t>A.F. </a:t>
            </a:r>
            <a:r>
              <a:rPr lang="en-US" b="1" dirty="0" err="1">
                <a:latin typeface="Vera Humana 95" panose="020B0402000000000000" pitchFamily="34" charset="0"/>
              </a:rPr>
              <a:t>Frangi</a:t>
            </a:r>
            <a:r>
              <a:rPr lang="en-US" dirty="0">
                <a:latin typeface="Vera Humana 95" panose="020B0402000000000000" pitchFamily="34" charset="0"/>
              </a:rPr>
              <a:t>, W.J. </a:t>
            </a:r>
            <a:r>
              <a:rPr lang="en-US" dirty="0" err="1">
                <a:latin typeface="Vera Humana 95" panose="020B0402000000000000" pitchFamily="34" charset="0"/>
              </a:rPr>
              <a:t>Niessen</a:t>
            </a:r>
            <a:r>
              <a:rPr lang="en-US" dirty="0">
                <a:latin typeface="Vera Humana 95" panose="020B0402000000000000" pitchFamily="34" charset="0"/>
              </a:rPr>
              <a:t>, K.L. </a:t>
            </a:r>
            <a:r>
              <a:rPr lang="en-US" dirty="0" err="1">
                <a:latin typeface="Vera Humana 95" panose="020B0402000000000000" pitchFamily="34" charset="0"/>
              </a:rPr>
              <a:t>Vincken</a:t>
            </a:r>
            <a:r>
              <a:rPr lang="en-US" dirty="0">
                <a:latin typeface="Vera Humana 95" panose="020B0402000000000000" pitchFamily="34" charset="0"/>
              </a:rPr>
              <a:t>, and M.A. </a:t>
            </a:r>
            <a:r>
              <a:rPr lang="en-US" dirty="0" err="1">
                <a:latin typeface="Vera Humana 95" panose="020B0402000000000000" pitchFamily="34" charset="0"/>
              </a:rPr>
              <a:t>Viergever</a:t>
            </a:r>
            <a:r>
              <a:rPr lang="en-US" dirty="0">
                <a:latin typeface="Vera Humana 95" panose="020B0402000000000000" pitchFamily="34" charset="0"/>
              </a:rPr>
              <a:t>. In Medical Image Computing and Computer-Assisted Intervention, pages 130–137, 1998.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AB063-8273-47DA-A0F6-57DF499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1" y="3523645"/>
            <a:ext cx="5086350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655AF-A261-40DB-9A79-8E6DCC24954F}"/>
              </a:ext>
            </a:extLst>
          </p:cNvPr>
          <p:cNvSpPr/>
          <p:nvPr/>
        </p:nvSpPr>
        <p:spPr>
          <a:xfrm>
            <a:off x="565351" y="39870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a Humana 95" panose="020B0402000000000000" pitchFamily="34" charset="0"/>
              </a:rPr>
              <a:t>We are only looking at the Hessian matrix, a square matrix of  the second order partial derivative.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3A97-ED8F-459C-827C-569BF2BCEA30}"/>
              </a:ext>
            </a:extLst>
          </p:cNvPr>
          <p:cNvSpPr/>
          <p:nvPr/>
        </p:nvSpPr>
        <p:spPr>
          <a:xfrm>
            <a:off x="4770143" y="3513397"/>
            <a:ext cx="506106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74661-619D-4A34-A5FB-6C5449271AB5}"/>
              </a:ext>
            </a:extLst>
          </p:cNvPr>
          <p:cNvSpPr/>
          <p:nvPr/>
        </p:nvSpPr>
        <p:spPr>
          <a:xfrm>
            <a:off x="565351" y="26363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a Humana 95" panose="020B0402000000000000" pitchFamily="34" charset="0"/>
              </a:rPr>
              <a:t>“A common approach to analyze the local behavior of an image, L, is to consider its Taylor expansion in the neighborhood of point Xo”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4A6901-63A0-47AD-AE62-CC27CD5B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51" y="2769784"/>
            <a:ext cx="4591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2663A-E398-4177-BFD2-CDE1E26F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03" y="2720296"/>
            <a:ext cx="4324870" cy="3048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D4CB1-497B-4F8D-A760-59DD25FDD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786" y="983630"/>
            <a:ext cx="3362325" cy="71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6BCF0-25C6-4B27-ACE4-89C8D019A865}"/>
              </a:ext>
            </a:extLst>
          </p:cNvPr>
          <p:cNvSpPr txBox="1"/>
          <p:nvPr/>
        </p:nvSpPr>
        <p:spPr>
          <a:xfrm>
            <a:off x="3811822" y="1856683"/>
            <a:ext cx="68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a Humana 95" panose="020B0402000000000000" pitchFamily="34" charset="0"/>
              </a:rPr>
              <a:t>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EBFC1-894A-4E1E-98B8-B4ED4240DB9A}"/>
              </a:ext>
            </a:extLst>
          </p:cNvPr>
          <p:cNvSpPr txBox="1"/>
          <p:nvPr/>
        </p:nvSpPr>
        <p:spPr>
          <a:xfrm>
            <a:off x="4496583" y="1856683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5F94E-5DA9-4FA9-8111-3FA8915F6AE0}"/>
              </a:ext>
            </a:extLst>
          </p:cNvPr>
          <p:cNvSpPr txBox="1"/>
          <p:nvPr/>
        </p:nvSpPr>
        <p:spPr>
          <a:xfrm>
            <a:off x="5337811" y="1856683"/>
            <a:ext cx="136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Convolution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BF49-C8C9-4379-BEAE-0EF462862E11}"/>
              </a:ext>
            </a:extLst>
          </p:cNvPr>
          <p:cNvSpPr txBox="1"/>
          <p:nvPr/>
        </p:nvSpPr>
        <p:spPr>
          <a:xfrm>
            <a:off x="6679361" y="1856683"/>
            <a:ext cx="22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Gaussian (derivative)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75803D-2B5F-4046-BEB3-BA46E45146E0}"/>
              </a:ext>
            </a:extLst>
          </p:cNvPr>
          <p:cNvCxnSpPr/>
          <p:nvPr/>
        </p:nvCxnSpPr>
        <p:spPr>
          <a:xfrm flipV="1">
            <a:off x="4373338" y="1475150"/>
            <a:ext cx="1004081" cy="44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FBC277-D2D5-4D4B-85EB-1134331343CF}"/>
              </a:ext>
            </a:extLst>
          </p:cNvPr>
          <p:cNvCxnSpPr>
            <a:cxnSpLocks/>
          </p:cNvCxnSpPr>
          <p:nvPr/>
        </p:nvCxnSpPr>
        <p:spPr>
          <a:xfrm flipV="1">
            <a:off x="5140419" y="1475150"/>
            <a:ext cx="601552" cy="44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2486FA-0C8C-47B3-A4F9-3338DAC1D848}"/>
              </a:ext>
            </a:extLst>
          </p:cNvPr>
          <p:cNvCxnSpPr>
            <a:cxnSpLocks/>
          </p:cNvCxnSpPr>
          <p:nvPr/>
        </p:nvCxnSpPr>
        <p:spPr>
          <a:xfrm flipV="1">
            <a:off x="6021255" y="1475151"/>
            <a:ext cx="131791" cy="44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F3C97-8347-4F16-A9CE-C8C2D491BB91}"/>
              </a:ext>
            </a:extLst>
          </p:cNvPr>
          <p:cNvCxnSpPr/>
          <p:nvPr/>
        </p:nvCxnSpPr>
        <p:spPr>
          <a:xfrm flipH="1" flipV="1">
            <a:off x="6704699" y="1552902"/>
            <a:ext cx="810756" cy="30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indoor, sitting, floor, next&#10;&#10;Description automatically generated">
            <a:extLst>
              <a:ext uri="{FF2B5EF4-FFF2-40B4-BE49-F238E27FC236}">
                <a16:creationId xmlns:a16="http://schemas.microsoft.com/office/drawing/2014/main" id="{5F1162F4-56F9-4661-84DE-DE64944A48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>
          <a:xfrm>
            <a:off x="7785570" y="2720296"/>
            <a:ext cx="3022955" cy="30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B3562-408A-46DA-BFD3-5698B6CA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9" y="327533"/>
            <a:ext cx="4037104" cy="4252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163A19-5E26-42FE-8396-4B4F9CF5A87A}"/>
              </a:ext>
            </a:extLst>
          </p:cNvPr>
          <p:cNvSpPr/>
          <p:nvPr/>
        </p:nvSpPr>
        <p:spPr>
          <a:xfrm>
            <a:off x="4191433" y="350741"/>
            <a:ext cx="7488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a Humana 95" panose="020B0402000000000000" pitchFamily="34" charset="0"/>
              </a:rPr>
              <a:t>Eigenvalues</a:t>
            </a:r>
          </a:p>
          <a:p>
            <a:r>
              <a:rPr lang="en-US" dirty="0">
                <a:latin typeface="Vera Humana 95" panose="020B0402000000000000" pitchFamily="34" charset="0"/>
              </a:rPr>
              <a:t>Every square matrix can decompose into “characteristic values” called eigenvalues and eigenvectors.</a:t>
            </a:r>
          </a:p>
          <a:p>
            <a:endParaRPr lang="en-US" dirty="0">
              <a:latin typeface="Vera Humana 95" panose="020B0402000000000000" pitchFamily="34" charset="0"/>
            </a:endParaRPr>
          </a:p>
          <a:p>
            <a:r>
              <a:rPr lang="en-US" dirty="0">
                <a:latin typeface="Vera Humana 95" panose="020B0402000000000000" pitchFamily="34" charset="0"/>
              </a:rPr>
              <a:t>These values can be used to determine “shape” as eigenvectors always point toward the extrema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EF58-1D64-45BD-A5D5-3BB5BFD5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33" y="2391226"/>
            <a:ext cx="7383251" cy="951344"/>
          </a:xfrm>
          <a:prstGeom prst="rect">
            <a:avLst/>
          </a:prstGeom>
        </p:spPr>
      </p:pic>
      <p:pic>
        <p:nvPicPr>
          <p:cNvPr id="8" name="Picture 7" descr="A person sitting at a table with a computer and smiling at the camera&#10;&#10;Description automatically generated">
            <a:extLst>
              <a:ext uri="{FF2B5EF4-FFF2-40B4-BE49-F238E27FC236}">
                <a16:creationId xmlns:a16="http://schemas.microsoft.com/office/drawing/2014/main" id="{21CEA87F-4EE1-4CF4-AD7A-BC2257D33D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4" t="26329" r="20797" b="32068"/>
          <a:stretch/>
        </p:blipFill>
        <p:spPr>
          <a:xfrm>
            <a:off x="6096000" y="3808041"/>
            <a:ext cx="1959002" cy="2204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71677D-3970-408D-8676-B9AC32D90176}"/>
              </a:ext>
            </a:extLst>
          </p:cNvPr>
          <p:cNvSpPr/>
          <p:nvPr/>
        </p:nvSpPr>
        <p:spPr>
          <a:xfrm>
            <a:off x="8055002" y="4036377"/>
            <a:ext cx="2873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a Humana 95" panose="020B0402000000000000" pitchFamily="34" charset="0"/>
              </a:rPr>
              <a:t>Method with Eigenvectors</a:t>
            </a:r>
          </a:p>
          <a:p>
            <a:r>
              <a:rPr lang="en-US" dirty="0" err="1">
                <a:latin typeface="Vera Humana 95" panose="020B0402000000000000" pitchFamily="34" charset="0"/>
              </a:rPr>
              <a:t>Yipu</a:t>
            </a:r>
            <a:r>
              <a:rPr lang="en-US" dirty="0">
                <a:latin typeface="Vera Humana 95" panose="020B0402000000000000" pitchFamily="34" charset="0"/>
              </a:rPr>
              <a:t> “Barrett” Gao</a:t>
            </a:r>
          </a:p>
          <a:p>
            <a:r>
              <a:rPr lang="en-US" dirty="0">
                <a:latin typeface="Vera Humana 95" panose="020B0402000000000000" pitchFamily="34" charset="0"/>
              </a:rPr>
              <a:t>September 4</a:t>
            </a:r>
            <a:r>
              <a:rPr lang="en-US" baseline="30000" dirty="0">
                <a:latin typeface="Vera Humana 95" panose="020B0402000000000000" pitchFamily="34" charset="0"/>
              </a:rPr>
              <a:t>th</a:t>
            </a:r>
            <a:endParaRPr lang="en-US" dirty="0">
              <a:latin typeface="Vera Humana 95" panose="020B0402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9E5D5-C5CA-4244-AEF5-1706A7E0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6" y="3583648"/>
            <a:ext cx="2377440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29133-84E6-4D4C-8511-5BC8304A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70" y="3583648"/>
            <a:ext cx="2377440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E7903-3FAB-46CF-A1A5-782E07C97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50" y="3583648"/>
            <a:ext cx="2377440" cy="237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6F003-0E59-41FB-A518-6D8C0AB24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67" y="3583648"/>
            <a:ext cx="2377440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00FC6-8772-4AF2-876F-7A141F781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497" y="3583648"/>
            <a:ext cx="2377440" cy="2377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42882-54BF-4228-BA7A-A8E6B4730B66}"/>
              </a:ext>
            </a:extLst>
          </p:cNvPr>
          <p:cNvSpPr txBox="1"/>
          <p:nvPr/>
        </p:nvSpPr>
        <p:spPr>
          <a:xfrm>
            <a:off x="349921" y="5961088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a Humana 95" panose="020B0402000000000000" pitchFamily="34" charset="0"/>
              </a:rPr>
              <a:t>Scale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9C0A5-9BC3-4D75-A2D7-5ACB2E4D4E4B}"/>
              </a:ext>
            </a:extLst>
          </p:cNvPr>
          <p:cNvSpPr txBox="1"/>
          <p:nvPr/>
        </p:nvSpPr>
        <p:spPr>
          <a:xfrm>
            <a:off x="2727361" y="5961088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6A237-AA0B-4154-A955-3118587DAB01}"/>
              </a:ext>
            </a:extLst>
          </p:cNvPr>
          <p:cNvSpPr txBox="1"/>
          <p:nvPr/>
        </p:nvSpPr>
        <p:spPr>
          <a:xfrm>
            <a:off x="5183187" y="5962708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1.5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44C61-B0B9-403E-A8ED-2FBBFE0B2941}"/>
              </a:ext>
            </a:extLst>
          </p:cNvPr>
          <p:cNvSpPr txBox="1"/>
          <p:nvPr/>
        </p:nvSpPr>
        <p:spPr>
          <a:xfrm>
            <a:off x="7433419" y="5961088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2.0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99397-049A-4B68-B033-BCAE4A3626DB}"/>
              </a:ext>
            </a:extLst>
          </p:cNvPr>
          <p:cNvSpPr txBox="1"/>
          <p:nvPr/>
        </p:nvSpPr>
        <p:spPr>
          <a:xfrm>
            <a:off x="9930696" y="5961088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2.5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21F47-9895-4D15-8D97-0DD35C07F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24" y="692649"/>
            <a:ext cx="2258568" cy="2258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390696-E011-4BC0-9983-C69ABCB4DC9D}"/>
              </a:ext>
            </a:extLst>
          </p:cNvPr>
          <p:cNvSpPr txBox="1"/>
          <p:nvPr/>
        </p:nvSpPr>
        <p:spPr>
          <a:xfrm>
            <a:off x="8445409" y="1043736"/>
            <a:ext cx="1306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Vera Humana 95" panose="020B0402000000000000" pitchFamily="34" charset="0"/>
              </a:rPr>
              <a:t>Result:</a:t>
            </a:r>
          </a:p>
          <a:p>
            <a:pPr algn="r"/>
            <a:r>
              <a:rPr lang="en-US" dirty="0">
                <a:latin typeface="Vera Humana 95" panose="020B0402000000000000" pitchFamily="34" charset="0"/>
              </a:rPr>
              <a:t>The maximum intensity at each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DC0205-91C0-4C35-A098-7A14D18B6819}"/>
              </a:ext>
            </a:extLst>
          </p:cNvPr>
          <p:cNvSpPr/>
          <p:nvPr/>
        </p:nvSpPr>
        <p:spPr>
          <a:xfrm>
            <a:off x="592723" y="5011888"/>
            <a:ext cx="1059484" cy="94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4EAFA-48D3-4233-BC2C-52955AF9EEEB}"/>
              </a:ext>
            </a:extLst>
          </p:cNvPr>
          <p:cNvSpPr/>
          <p:nvPr/>
        </p:nvSpPr>
        <p:spPr>
          <a:xfrm>
            <a:off x="10217129" y="5011888"/>
            <a:ext cx="1059484" cy="94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indoor, sitting, floor, next&#10;&#10;Description automatically generated">
            <a:extLst>
              <a:ext uri="{FF2B5EF4-FFF2-40B4-BE49-F238E27FC236}">
                <a16:creationId xmlns:a16="http://schemas.microsoft.com/office/drawing/2014/main" id="{E6540033-B816-4F13-AAB7-E7DEDBDD2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" y="820727"/>
            <a:ext cx="2255090" cy="22550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4D3AF0-55C3-4ACB-B96E-0CFF6F87A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6615" y="298573"/>
            <a:ext cx="3362325" cy="7143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9D92EF-8B75-4575-9C9C-F49055956BE5}"/>
              </a:ext>
            </a:extLst>
          </p:cNvPr>
          <p:cNvSpPr/>
          <p:nvPr/>
        </p:nvSpPr>
        <p:spPr>
          <a:xfrm>
            <a:off x="148276" y="312896"/>
            <a:ext cx="26244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dirty="0">
                <a:latin typeface="Vera Humana 95" panose="020B0402000000000000" pitchFamily="34" charset="0"/>
              </a:rPr>
              <a:t>Correct For 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59988-CB58-4C9B-B411-879F153117FA}"/>
              </a:ext>
            </a:extLst>
          </p:cNvPr>
          <p:cNvSpPr txBox="1"/>
          <p:nvPr/>
        </p:nvSpPr>
        <p:spPr>
          <a:xfrm>
            <a:off x="167130" y="3094524"/>
            <a:ext cx="22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FD7E8-FBB9-4E6B-A3D7-32023C8A495D}"/>
              </a:ext>
            </a:extLst>
          </p:cNvPr>
          <p:cNvSpPr txBox="1"/>
          <p:nvPr/>
        </p:nvSpPr>
        <p:spPr>
          <a:xfrm>
            <a:off x="9782424" y="2951217"/>
            <a:ext cx="22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267E8-BB56-4CEC-9BAB-0D6978ACEDDA}"/>
              </a:ext>
            </a:extLst>
          </p:cNvPr>
          <p:cNvSpPr txBox="1"/>
          <p:nvPr/>
        </p:nvSpPr>
        <p:spPr>
          <a:xfrm>
            <a:off x="3827657" y="3104896"/>
            <a:ext cx="43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a Humana 95" panose="020B0402000000000000" pitchFamily="34" charset="0"/>
              </a:rPr>
              <a:t>Closeups at scale 0.5 (left), and 2.5 (right)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5D8C43-12A1-4BFD-9850-11FEC6303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3" t="60041" r="37753"/>
          <a:stretch/>
        </p:blipFill>
        <p:spPr>
          <a:xfrm>
            <a:off x="3827657" y="1157452"/>
            <a:ext cx="2170052" cy="19458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864E7A0-438A-40F7-8CC9-951A746CD4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60041" r="36020"/>
          <a:stretch/>
        </p:blipFill>
        <p:spPr>
          <a:xfrm>
            <a:off x="6038925" y="1157452"/>
            <a:ext cx="2170050" cy="19458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A20220-C072-4D21-9390-2CC480CE4CAA}"/>
              </a:ext>
            </a:extLst>
          </p:cNvPr>
          <p:cNvSpPr txBox="1"/>
          <p:nvPr/>
        </p:nvSpPr>
        <p:spPr>
          <a:xfrm>
            <a:off x="2847949" y="1166627"/>
            <a:ext cx="68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a Humana 95" panose="020B0402000000000000" pitchFamily="34" charset="0"/>
              </a:rPr>
              <a:t>Scale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F50D90-C637-4DF5-B5CC-F883815556A3}"/>
              </a:ext>
            </a:extLst>
          </p:cNvPr>
          <p:cNvCxnSpPr/>
          <p:nvPr/>
        </p:nvCxnSpPr>
        <p:spPr>
          <a:xfrm flipV="1">
            <a:off x="3351246" y="788120"/>
            <a:ext cx="1004081" cy="44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1FDA-8442-40FF-AAC0-429671ED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a Humana 95" panose="020B0402000000000000" pitchFamily="34" charset="0"/>
              </a:rPr>
              <a:t>ITK: Insight Segmentation and Registration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4AD2-194E-4BDB-9ABE-5EDA5C4A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745"/>
            <a:ext cx="10515600" cy="2885722"/>
          </a:xfrm>
        </p:spPr>
        <p:txBody>
          <a:bodyPr/>
          <a:lstStyle/>
          <a:p>
            <a:r>
              <a:rPr lang="en-US" dirty="0">
                <a:latin typeface="Vera Humana 95" panose="020B0402000000000000" pitchFamily="34" charset="0"/>
              </a:rPr>
              <a:t>C++ library</a:t>
            </a:r>
          </a:p>
          <a:p>
            <a:pPr lvl="1"/>
            <a:r>
              <a:rPr lang="en-US" dirty="0">
                <a:latin typeface="Vera Humana 95" panose="020B0402000000000000" pitchFamily="34" charset="0"/>
              </a:rPr>
              <a:t>More efficient memory usage than MATLAB</a:t>
            </a:r>
          </a:p>
          <a:p>
            <a:pPr lvl="1"/>
            <a:r>
              <a:rPr lang="en-US" dirty="0">
                <a:latin typeface="Vera Humana 95" panose="020B0402000000000000" pitchFamily="34" charset="0"/>
              </a:rPr>
              <a:t>Open-source</a:t>
            </a:r>
          </a:p>
          <a:p>
            <a:r>
              <a:rPr lang="en-US" dirty="0">
                <a:latin typeface="Vera Humana 95" panose="020B0402000000000000" pitchFamily="34" charset="0"/>
              </a:rPr>
              <a:t>Readily available on ACCRE</a:t>
            </a:r>
          </a:p>
          <a:p>
            <a:r>
              <a:rPr lang="en-US" dirty="0">
                <a:latin typeface="Vera Humana 95" panose="020B0402000000000000" pitchFamily="34" charset="0"/>
              </a:rPr>
              <a:t>Hessian filter already written</a:t>
            </a:r>
          </a:p>
          <a:p>
            <a:r>
              <a:rPr lang="en-US" dirty="0">
                <a:latin typeface="Vera Humana 95" panose="020B0402000000000000" pitchFamily="34" charset="0"/>
              </a:rPr>
              <a:t>Host of functions for other processing capabilities</a:t>
            </a:r>
          </a:p>
          <a:p>
            <a:pPr lvl="1"/>
            <a:endParaRPr lang="en-US" dirty="0">
              <a:latin typeface="Vera Humana 95" panose="020B0402000000000000" pitchFamily="34" charset="0"/>
            </a:endParaRPr>
          </a:p>
          <a:p>
            <a:pPr lvl="1"/>
            <a:endParaRPr lang="en-US" dirty="0">
              <a:latin typeface="Vera Humana 95" panose="020B0402000000000000" pitchFamily="34" charset="0"/>
            </a:endParaRPr>
          </a:p>
        </p:txBody>
      </p:sp>
      <p:pic>
        <p:nvPicPr>
          <p:cNvPr id="1026" name="Picture 2" descr="Image result for itk">
            <a:extLst>
              <a:ext uri="{FF2B5EF4-FFF2-40B4-BE49-F238E27FC236}">
                <a16:creationId xmlns:a16="http://schemas.microsoft.com/office/drawing/2014/main" id="{D13194FB-F459-4154-AAF1-500A38AF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61" y="1593145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guz_lab_template" id="{4AEC61CB-0543-4637-86DB-C6F1320FB585}" vid="{7FCC03AF-54DD-47C6-9CC9-A73CCEEF9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oguz_lab_template</Template>
  <TotalTime>4216</TotalTime>
  <Words>624</Words>
  <Application>Microsoft Office PowerPoint</Application>
  <PresentationFormat>Widescreen</PresentationFormat>
  <Paragraphs>104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Tahoma</vt:lpstr>
      <vt:lpstr>Vera Humana 95</vt:lpstr>
      <vt:lpstr>Office Theme</vt:lpstr>
      <vt:lpstr>Mosaicking Retinal Images: Segmentation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ITK: Insight Segmentation and Registration Toolkit</vt:lpstr>
      <vt:lpstr>PowerPoint Presentation</vt:lpstr>
      <vt:lpstr>New goals?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Mosaicking Retinal Images: Segmentation </dc:title>
  <dc:creator>Viet Than</dc:creator>
  <cp:lastModifiedBy>Viet Than</cp:lastModifiedBy>
  <cp:revision>23</cp:revision>
  <dcterms:created xsi:type="dcterms:W3CDTF">2019-08-19T03:53:11Z</dcterms:created>
  <dcterms:modified xsi:type="dcterms:W3CDTF">2019-08-22T15:21:43Z</dcterms:modified>
</cp:coreProperties>
</file>