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70" r:id="rId15"/>
    <p:sldId id="271" r:id="rId16"/>
    <p:sldId id="274" r:id="rId17"/>
    <p:sldId id="275"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F3F2"/>
    <a:srgbClr val="A7C7DE"/>
    <a:srgbClr val="85EAE8"/>
    <a:srgbClr val="C2EEF8"/>
    <a:srgbClr val="3FDAD8"/>
    <a:srgbClr val="37C9F0"/>
    <a:srgbClr val="C8F4F6"/>
    <a:srgbClr val="DAF8F7"/>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2" d="100"/>
          <a:sy n="62" d="100"/>
        </p:scale>
        <p:origin x="1860"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DFF83-6DCE-491C-85F5-A819083B273A}" type="datetimeFigureOut">
              <a:rPr lang="en-GB" smtClean="0"/>
              <a:t>31/05/2024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482E-8B75-4B97-A0DD-854FADBB3DE3}" type="slidenum">
              <a:rPr lang="en-GB" smtClean="0"/>
              <a:t>‹#›</a:t>
            </a:fld>
            <a:endParaRPr lang="en-GB"/>
          </a:p>
        </p:txBody>
      </p:sp>
    </p:spTree>
    <p:extLst>
      <p:ext uri="{BB962C8B-B14F-4D97-AF65-F5344CB8AC3E}">
        <p14:creationId xmlns:p14="http://schemas.microsoft.com/office/powerpoint/2010/main" val="189218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32A482E-8B75-4B97-A0DD-854FADBB3DE3}" type="slidenum">
              <a:rPr lang="en-GB" smtClean="0"/>
              <a:t>15</a:t>
            </a:fld>
            <a:endParaRPr lang="en-GB"/>
          </a:p>
        </p:txBody>
      </p:sp>
    </p:spTree>
    <p:extLst>
      <p:ext uri="{BB962C8B-B14F-4D97-AF65-F5344CB8AC3E}">
        <p14:creationId xmlns:p14="http://schemas.microsoft.com/office/powerpoint/2010/main" val="133168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916B-3794-82CA-9556-920D46DED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4552F7-27E1-6CE0-6C88-D6784EF55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90DB7B-6BFA-E920-7FB3-2827EB5797A4}"/>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F90F9451-5995-8E9A-CDB1-88D366F779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73641C-1865-3F31-4A8F-3E3ED659CA05}"/>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53022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35FF-2B12-AA89-BFD1-334BDB1925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CC26FA-60AF-55EE-40D1-1DBA62095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4994E-E9F1-9269-4D9A-6E2107EC2854}"/>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095EFD77-FD98-46C3-E6B0-CBA45B599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45E4CB-E510-130E-4468-1B9F62D5FBF9}"/>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80510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FE03D-4763-8BAD-79E6-D6C0C555F5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C59BF9-D43A-AC64-9CB0-CDC3BC864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2974F0-870C-8D6A-CDED-38EED34C6766}"/>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2F3A67AE-913D-544D-6FC5-41AA5E860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8E76BE-780C-ACF5-767B-9944F5CFEF47}"/>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90753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0910-EC8C-DA58-5344-AA7E084B61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2FF7EA-C39D-35FD-AC8A-406ADCB5F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34815-1D99-C085-B38E-73F201F623F8}"/>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3E3DBD79-3723-F833-8BD1-D5BECE8914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641175-746B-2FD3-0576-1C6953386D2E}"/>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414357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D522-68A7-498F-413D-C94A6C676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87EE64-EA96-7907-EB51-D1153C9E4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E828B4-EA25-67C3-93B6-AC485FE376BB}"/>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1E6A95AB-8884-8C47-30E6-64337397C8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F3A06-DD82-69BF-FABB-007891C44742}"/>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52749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2BFF-D6B3-C487-5EB3-C1ED8224D5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5E0294-2972-03DE-1200-AC108F6CD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7201D8-75FC-3650-2BCD-6AB8ABE8C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91DFD4-2331-CF36-F707-36422B983B3A}"/>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6" name="Footer Placeholder 5">
            <a:extLst>
              <a:ext uri="{FF2B5EF4-FFF2-40B4-BE49-F238E27FC236}">
                <a16:creationId xmlns:a16="http://schemas.microsoft.com/office/drawing/2014/main" id="{0D7F3C4C-4789-7299-D4D2-CE98A20D3D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25A6A3-4929-6174-D1C5-C74F4A9810C9}"/>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50440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8DCA-7527-DAFB-0A93-6884D50D11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E23AC2-9BEE-2B85-01ED-D096E9ECA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FEC9A-7BA2-8A03-C16E-C921D21B1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145ABA-ACBB-32D1-595D-75CB7A568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41620-E5E0-B021-8C89-17E0B737C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4C251F-7BC1-6337-6849-5FBA32CA313D}"/>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8" name="Footer Placeholder 7">
            <a:extLst>
              <a:ext uri="{FF2B5EF4-FFF2-40B4-BE49-F238E27FC236}">
                <a16:creationId xmlns:a16="http://schemas.microsoft.com/office/drawing/2014/main" id="{B516F15F-6A82-E032-A6E6-3A5B25BFF2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8E1610-340F-BDD9-3634-7F0FF0D621B1}"/>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51077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EE67-F664-E442-37C2-DA413D2CF9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C35410-38DB-77F5-2E9C-E8F62DF4FFFC}"/>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4" name="Footer Placeholder 3">
            <a:extLst>
              <a:ext uri="{FF2B5EF4-FFF2-40B4-BE49-F238E27FC236}">
                <a16:creationId xmlns:a16="http://schemas.microsoft.com/office/drawing/2014/main" id="{B0EFC917-0D0A-CC33-F3A8-A7CF6C9E9F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7E3BCE-DC46-F347-FB0F-D986EBE8B31B}"/>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46530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21113-8BBF-C3A2-6E09-191D561429EC}"/>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3" name="Footer Placeholder 2">
            <a:extLst>
              <a:ext uri="{FF2B5EF4-FFF2-40B4-BE49-F238E27FC236}">
                <a16:creationId xmlns:a16="http://schemas.microsoft.com/office/drawing/2014/main" id="{2B1F5520-90DB-4B55-8AE2-5427A43BE0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71099B-5A60-1C70-C23B-6A2F7024BF43}"/>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13287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BEA9-CD8E-AC44-1912-1161284BA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7051D8C-FC8F-0C6C-21D5-8D0D00CC4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B8356D-E1E6-60A1-59E3-5D3CD9303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5115-9F2B-ADD6-DAEF-3FFDEC7C00DE}"/>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6" name="Footer Placeholder 5">
            <a:extLst>
              <a:ext uri="{FF2B5EF4-FFF2-40B4-BE49-F238E27FC236}">
                <a16:creationId xmlns:a16="http://schemas.microsoft.com/office/drawing/2014/main" id="{9B9EEE8F-5BBF-EB8D-5C10-BECC493A27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3F7477-B00A-96D0-7FDD-D6B97063E916}"/>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40377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644E-28DD-8223-512A-92E64AAEB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7B47DE-6222-6939-089F-EA72C3773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E9FDE55-E355-D751-8D59-31CDA4FD0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F5670-F1CF-EA84-1731-14E37B8F7718}"/>
              </a:ext>
            </a:extLst>
          </p:cNvPr>
          <p:cNvSpPr>
            <a:spLocks noGrp="1"/>
          </p:cNvSpPr>
          <p:nvPr>
            <p:ph type="dt" sz="half" idx="10"/>
          </p:nvPr>
        </p:nvSpPr>
        <p:spPr/>
        <p:txBody>
          <a:bodyPr/>
          <a:lstStyle/>
          <a:p>
            <a:fld id="{CFA5DDD7-7A67-456E-9986-01C719BD7A5F}" type="datetimeFigureOut">
              <a:rPr lang="en-GB" smtClean="0"/>
              <a:t>31/05/2024</a:t>
            </a:fld>
            <a:endParaRPr lang="en-GB"/>
          </a:p>
        </p:txBody>
      </p:sp>
      <p:sp>
        <p:nvSpPr>
          <p:cNvPr id="6" name="Footer Placeholder 5">
            <a:extLst>
              <a:ext uri="{FF2B5EF4-FFF2-40B4-BE49-F238E27FC236}">
                <a16:creationId xmlns:a16="http://schemas.microsoft.com/office/drawing/2014/main" id="{D59FE151-730F-BA50-AE89-1CCBDC8E18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83DADF-9ECB-9619-CAE3-FFB2FAA78191}"/>
              </a:ext>
            </a:extLst>
          </p:cNvPr>
          <p:cNvSpPr>
            <a:spLocks noGrp="1"/>
          </p:cNvSpPr>
          <p:nvPr>
            <p:ph type="sldNum" sz="quarter" idx="12"/>
          </p:nvPr>
        </p:nvSpPr>
        <p:spPr/>
        <p:txBody>
          <a:bodyPr/>
          <a:lstStyle/>
          <a:p>
            <a:fld id="{BEDA3B0A-1AE4-4167-80B6-AD5AFA17D0EC}" type="slidenum">
              <a:rPr lang="en-GB" smtClean="0"/>
              <a:t>‹#›</a:t>
            </a:fld>
            <a:endParaRPr lang="en-GB"/>
          </a:p>
        </p:txBody>
      </p:sp>
    </p:spTree>
    <p:extLst>
      <p:ext uri="{BB962C8B-B14F-4D97-AF65-F5344CB8AC3E}">
        <p14:creationId xmlns:p14="http://schemas.microsoft.com/office/powerpoint/2010/main" val="369373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EE2302-A6C3-856B-DFB9-F2CC1199F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3CAA6F-EACC-2FEA-0428-370DD8AC7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84B897-40F8-7A14-0299-28E75D1D5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A5DDD7-7A67-456E-9986-01C719BD7A5F}" type="datetimeFigureOut">
              <a:rPr lang="en-GB" smtClean="0"/>
              <a:t>31/05/2024</a:t>
            </a:fld>
            <a:endParaRPr lang="en-GB"/>
          </a:p>
        </p:txBody>
      </p:sp>
      <p:sp>
        <p:nvSpPr>
          <p:cNvPr id="5" name="Footer Placeholder 4">
            <a:extLst>
              <a:ext uri="{FF2B5EF4-FFF2-40B4-BE49-F238E27FC236}">
                <a16:creationId xmlns:a16="http://schemas.microsoft.com/office/drawing/2014/main" id="{124DC3A2-0EE4-0024-613A-71EE1991C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04369C7-83D5-087B-E131-F190518C7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DA3B0A-1AE4-4167-80B6-AD5AFA17D0EC}" type="slidenum">
              <a:rPr lang="en-GB" smtClean="0"/>
              <a:t>‹#›</a:t>
            </a:fld>
            <a:endParaRPr lang="en-GB"/>
          </a:p>
        </p:txBody>
      </p:sp>
    </p:spTree>
    <p:extLst>
      <p:ext uri="{BB962C8B-B14F-4D97-AF65-F5344CB8AC3E}">
        <p14:creationId xmlns:p14="http://schemas.microsoft.com/office/powerpoint/2010/main" val="35151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a:extLst>
              <a:ext uri="{FF2B5EF4-FFF2-40B4-BE49-F238E27FC236}">
                <a16:creationId xmlns:a16="http://schemas.microsoft.com/office/drawing/2014/main" id="{F61F67DE-74BF-79E7-6C27-C5DC1DE136E7}"/>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sz="1200"/>
          </a:p>
        </p:txBody>
      </p:sp>
      <p:sp>
        <p:nvSpPr>
          <p:cNvPr id="6" name="Rectangle 5">
            <a:extLst>
              <a:ext uri="{FF2B5EF4-FFF2-40B4-BE49-F238E27FC236}">
                <a16:creationId xmlns:a16="http://schemas.microsoft.com/office/drawing/2014/main" id="{01277DCB-746A-93BA-DE49-0F71D6A719A9}"/>
              </a:ext>
            </a:extLst>
          </p:cNvPr>
          <p:cNvSpPr/>
          <p:nvPr/>
        </p:nvSpPr>
        <p:spPr>
          <a:xfrm rot="5400000">
            <a:off x="6028568" y="3366529"/>
            <a:ext cx="124941" cy="124941"/>
          </a:xfrm>
          <a:prstGeom prst="rect">
            <a:avLst/>
          </a:prstGeom>
          <a:solidFill>
            <a:srgbClr val="A7C7D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D27D110-49BD-5DB1-F0E7-6C64154B5523}"/>
              </a:ext>
            </a:extLst>
          </p:cNvPr>
          <p:cNvSpPr/>
          <p:nvPr/>
        </p:nvSpPr>
        <p:spPr>
          <a:xfrm rot="8100000">
            <a:off x="6053556" y="3391517"/>
            <a:ext cx="74965" cy="74965"/>
          </a:xfrm>
          <a:prstGeom prst="rect">
            <a:avLst/>
          </a:prstGeom>
          <a:solidFill>
            <a:srgbClr val="A7C7D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3B8411F3-F9FB-3B45-FEE9-7E103CFA4D9B}"/>
              </a:ext>
            </a:extLst>
          </p:cNvPr>
          <p:cNvSpPr/>
          <p:nvPr/>
        </p:nvSpPr>
        <p:spPr>
          <a:xfrm rot="10800000">
            <a:off x="6078544" y="3416505"/>
            <a:ext cx="24988" cy="24988"/>
          </a:xfrm>
          <a:prstGeom prst="rect">
            <a:avLst/>
          </a:prstGeom>
          <a:solidFill>
            <a:srgbClr val="A7C7D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75DE4DE3-E1CF-1964-42B2-88A30A881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078544" y="3418806"/>
            <a:ext cx="20388" cy="20388"/>
          </a:xfrm>
          <a:prstGeom prst="rect">
            <a:avLst/>
          </a:prstGeom>
          <a:solidFill>
            <a:srgbClr val="A7C7DE"/>
          </a:solidFill>
        </p:spPr>
      </p:pic>
    </p:spTree>
    <p:extLst>
      <p:ext uri="{BB962C8B-B14F-4D97-AF65-F5344CB8AC3E}">
        <p14:creationId xmlns:p14="http://schemas.microsoft.com/office/powerpoint/2010/main" val="264232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6" name="TextBox 5">
            <a:extLst>
              <a:ext uri="{FF2B5EF4-FFF2-40B4-BE49-F238E27FC236}">
                <a16:creationId xmlns:a16="http://schemas.microsoft.com/office/drawing/2014/main" id="{1B757691-39EB-9323-4F33-0D99BCF1B56D}"/>
              </a:ext>
            </a:extLst>
          </p:cNvPr>
          <p:cNvSpPr txBox="1"/>
          <p:nvPr/>
        </p:nvSpPr>
        <p:spPr>
          <a:xfrm>
            <a:off x="1368382" y="1951049"/>
            <a:ext cx="6256559" cy="2589812"/>
          </a:xfrm>
          <a:prstGeom prst="rect">
            <a:avLst/>
          </a:prstGeom>
          <a:noFill/>
        </p:spPr>
        <p:txBody>
          <a:bodyPr wrap="square" rtlCol="0">
            <a:spAutoFit/>
          </a:bodyPr>
          <a:lstStyle/>
          <a:p>
            <a:pPr>
              <a:lnSpc>
                <a:spcPct val="150000"/>
              </a:lnSpc>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Ứng dụng được chia làm 3 phần:</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Model</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View</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10" name="TextBox 5">
            <a:extLst>
              <a:ext uri="{FF2B5EF4-FFF2-40B4-BE49-F238E27FC236}">
                <a16:creationId xmlns:a16="http://schemas.microsoft.com/office/drawing/2014/main" id="{0C1E880B-649C-E797-D9C2-A733E413C524}"/>
              </a:ext>
            </a:extLst>
          </p:cNvPr>
          <p:cNvSpPr txBox="1"/>
          <p:nvPr/>
        </p:nvSpPr>
        <p:spPr>
          <a:xfrm>
            <a:off x="5591166" y="1529023"/>
            <a:ext cx="7787054" cy="520463"/>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MÔ HÌNH MVC</a:t>
            </a:r>
          </a:p>
        </p:txBody>
      </p:sp>
      <p:pic>
        <p:nvPicPr>
          <p:cNvPr id="9" name="Picture 8" descr="A computer screen shot of a person&#10;&#10;Description automatically generated">
            <a:extLst>
              <a:ext uri="{FF2B5EF4-FFF2-40B4-BE49-F238E27FC236}">
                <a16:creationId xmlns:a16="http://schemas.microsoft.com/office/drawing/2014/main" id="{CF3A82B8-8D7E-FD57-CF51-22D23334DD67}"/>
              </a:ext>
            </a:extLst>
          </p:cNvPr>
          <p:cNvPicPr>
            <a:picLocks noChangeAspect="1"/>
          </p:cNvPicPr>
          <p:nvPr/>
        </p:nvPicPr>
        <p:blipFill rotWithShape="1">
          <a:blip r:embed="rId4">
            <a:extLst>
              <a:ext uri="{28A0092B-C50C-407E-A947-70E740481C1C}">
                <a14:useLocalDpi xmlns:a14="http://schemas.microsoft.com/office/drawing/2010/main" val="0"/>
              </a:ext>
            </a:extLst>
          </a:blip>
          <a:srcRect b="9741"/>
          <a:stretch/>
        </p:blipFill>
        <p:spPr>
          <a:xfrm>
            <a:off x="6949716" y="2175410"/>
            <a:ext cx="5069954" cy="2761292"/>
          </a:xfrm>
          <a:prstGeom prst="rect">
            <a:avLst/>
          </a:prstGeom>
        </p:spPr>
      </p:pic>
      <p:grpSp>
        <p:nvGrpSpPr>
          <p:cNvPr id="21" name="Group 20">
            <a:extLst>
              <a:ext uri="{FF2B5EF4-FFF2-40B4-BE49-F238E27FC236}">
                <a16:creationId xmlns:a16="http://schemas.microsoft.com/office/drawing/2014/main" id="{8F74172B-BB61-4A4A-D09A-58D2A206CEBA}"/>
              </a:ext>
            </a:extLst>
          </p:cNvPr>
          <p:cNvGrpSpPr/>
          <p:nvPr/>
        </p:nvGrpSpPr>
        <p:grpSpPr>
          <a:xfrm>
            <a:off x="1379020" y="707111"/>
            <a:ext cx="3539974" cy="584611"/>
            <a:chOff x="6101040" y="4235254"/>
            <a:chExt cx="4743531" cy="783373"/>
          </a:xfrm>
        </p:grpSpPr>
        <p:sp>
          <p:nvSpPr>
            <p:cNvPr id="23" name="Rectangle 22">
              <a:extLst>
                <a:ext uri="{FF2B5EF4-FFF2-40B4-BE49-F238E27FC236}">
                  <a16:creationId xmlns:a16="http://schemas.microsoft.com/office/drawing/2014/main" id="{F3FEE9C5-1AA4-C447-1F84-AE125822CDD2}"/>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35636D3-FDD3-F1B4-F4D3-50930678EB12}"/>
                </a:ext>
              </a:extLst>
            </p:cNvPr>
            <p:cNvSpPr txBox="1"/>
            <p:nvPr/>
          </p:nvSpPr>
          <p:spPr>
            <a:xfrm>
              <a:off x="7545828" y="4235254"/>
              <a:ext cx="3298743" cy="632031"/>
            </a:xfrm>
            <a:prstGeom prst="rect">
              <a:avLst/>
            </a:prstGeom>
          </p:spPr>
          <p:txBody>
            <a:bodyPr wrap="square" lIns="0" tIns="0" rIns="0" bIns="0" rtlCol="0" anchor="t">
              <a:spAutoFit/>
            </a:bodyPr>
            <a:lstStyle/>
            <a:p>
              <a:pPr algn="ctr">
                <a:lnSpc>
                  <a:spcPts val="4200"/>
                </a:lnSpc>
              </a:pPr>
              <a:r>
                <a:rPr lang="en-US" sz="2000">
                  <a:latin typeface="Yeseva One"/>
                </a:rPr>
                <a:t>Công nghệ sử dụng</a:t>
              </a:r>
            </a:p>
          </p:txBody>
        </p:sp>
        <p:sp>
          <p:nvSpPr>
            <p:cNvPr id="25" name="Freeform: Shape 24">
              <a:extLst>
                <a:ext uri="{FF2B5EF4-FFF2-40B4-BE49-F238E27FC236}">
                  <a16:creationId xmlns:a16="http://schemas.microsoft.com/office/drawing/2014/main" id="{29D42EF3-7E45-3779-C9C9-1098DCF4D44C}"/>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6" name="Diamond 25">
              <a:extLst>
                <a:ext uri="{FF2B5EF4-FFF2-40B4-BE49-F238E27FC236}">
                  <a16:creationId xmlns:a16="http://schemas.microsoft.com/office/drawing/2014/main" id="{BF5E1086-3109-0424-8CF5-3BC53F9850D5}"/>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D5654469-7D69-1C1B-8502-F35ADE725692}"/>
                </a:ext>
              </a:extLst>
            </p:cNvPr>
            <p:cNvSpPr txBox="1"/>
            <p:nvPr/>
          </p:nvSpPr>
          <p:spPr>
            <a:xfrm>
              <a:off x="6481566" y="4387364"/>
              <a:ext cx="643124" cy="494901"/>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sp>
        <p:nvSpPr>
          <p:cNvPr id="7" name="TextBox 6">
            <a:extLst>
              <a:ext uri="{FF2B5EF4-FFF2-40B4-BE49-F238E27FC236}">
                <a16:creationId xmlns:a16="http://schemas.microsoft.com/office/drawing/2014/main" id="{453C2BD0-3E42-F786-8890-DD18E56E1FD0}"/>
              </a:ext>
            </a:extLst>
          </p:cNvPr>
          <p:cNvSpPr txBox="1"/>
          <p:nvPr/>
        </p:nvSpPr>
        <p:spPr>
          <a:xfrm>
            <a:off x="-8769436" y="1666279"/>
            <a:ext cx="6256559" cy="1678986"/>
          </a:xfrm>
          <a:prstGeom prst="rect">
            <a:avLst/>
          </a:prstGeom>
          <a:noFill/>
        </p:spPr>
        <p:txBody>
          <a:bodyPr wrap="square" rtlCol="0">
            <a:spAutoFit/>
          </a:bodyPr>
          <a:lstStyle/>
          <a:p>
            <a:pPr marL="514350" indent="-514350">
              <a:lnSpc>
                <a:spcPct val="150000"/>
              </a:lnSpc>
              <a:buFont typeface="Wingdings" panose="05000000000000000000" pitchFamily="2" charset="2"/>
              <a:buChar char="q"/>
            </a:pPr>
            <a:r>
              <a:rPr lang="en-GB" sz="2400">
                <a:solidFill>
                  <a:srgbClr val="343434"/>
                </a:solidFill>
                <a:latin typeface="Tahoma" panose="020B0604030504040204" pitchFamily="34" charset="0"/>
                <a:ea typeface="Tahoma" panose="020B0604030504040204" pitchFamily="34" charset="0"/>
                <a:cs typeface="Tahoma" panose="020B0604030504040204" pitchFamily="34" charset="0"/>
              </a:rPr>
              <a:t>Đ</a:t>
            </a:r>
            <a:r>
              <a:rPr lang="vi-VN" sz="2400">
                <a:solidFill>
                  <a:srgbClr val="343434"/>
                </a:solidFill>
                <a:latin typeface="Tahoma" panose="020B0604030504040204" pitchFamily="34" charset="0"/>
                <a:ea typeface="Tahoma" panose="020B0604030504040204" pitchFamily="34" charset="0"/>
                <a:cs typeface="Tahoma" panose="020B0604030504040204" pitchFamily="34" charset="0"/>
              </a:rPr>
              <a:t>ơn giản hóa phát triể</a:t>
            </a:r>
            <a:r>
              <a:rPr lang="en-GB" sz="2400">
                <a:solidFill>
                  <a:srgbClr val="343434"/>
                </a:solidFill>
                <a:latin typeface="Tahoma" panose="020B0604030504040204" pitchFamily="34" charset="0"/>
                <a:ea typeface="Tahoma" panose="020B0604030504040204" pitchFamily="34" charset="0"/>
                <a:cs typeface="Tahoma" panose="020B0604030504040204" pitchFamily="34" charset="0"/>
              </a:rPr>
              <a:t>n</a:t>
            </a:r>
            <a:endParaRPr lang="en-US" sz="2400">
              <a:solidFill>
                <a:srgbClr val="343434"/>
              </a:solidFill>
              <a:latin typeface="Tahoma" panose="020B0604030504040204" pitchFamily="34" charset="0"/>
              <a:ea typeface="Tahoma" panose="020B0604030504040204" pitchFamily="34" charset="0"/>
              <a:cs typeface="Tahoma" panose="020B0604030504040204" pitchFamily="34" charset="0"/>
            </a:endParaRP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Triển khai nhanh chóng</a:t>
            </a: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Tập trung vào nghiệp vụ</a:t>
            </a:r>
          </a:p>
        </p:txBody>
      </p:sp>
      <p:sp>
        <p:nvSpPr>
          <p:cNvPr id="8" name="TextBox 5">
            <a:extLst>
              <a:ext uri="{FF2B5EF4-FFF2-40B4-BE49-F238E27FC236}">
                <a16:creationId xmlns:a16="http://schemas.microsoft.com/office/drawing/2014/main" id="{7DF07516-1E0A-BEB5-4E75-43F5DC258D8F}"/>
              </a:ext>
            </a:extLst>
          </p:cNvPr>
          <p:cNvSpPr txBox="1"/>
          <p:nvPr/>
        </p:nvSpPr>
        <p:spPr>
          <a:xfrm>
            <a:off x="-5329826" y="-2922031"/>
            <a:ext cx="7787054" cy="537135"/>
          </a:xfrm>
          <a:prstGeom prst="rect">
            <a:avLst/>
          </a:prstGeom>
        </p:spPr>
        <p:txBody>
          <a:bodyPr lIns="0" tIns="0" rIns="0" bIns="0" rtlCol="0" anchor="t">
            <a:spAutoFit/>
          </a:bodyPr>
          <a:lstStyle/>
          <a:p>
            <a:pPr algn="ctr">
              <a:lnSpc>
                <a:spcPts val="4853"/>
              </a:lnSpc>
            </a:pPr>
            <a:r>
              <a:rPr lang="en-US" sz="2500" b="1">
                <a:latin typeface="Tahoma" panose="020B0604030504040204" pitchFamily="34" charset="0"/>
                <a:ea typeface="Tahoma" panose="020B0604030504040204" pitchFamily="34" charset="0"/>
                <a:cs typeface="Tahoma" panose="020B0604030504040204" pitchFamily="34" charset="0"/>
              </a:rPr>
              <a:t>SPRING BOOT</a:t>
            </a:r>
          </a:p>
        </p:txBody>
      </p:sp>
      <p:sp>
        <p:nvSpPr>
          <p:cNvPr id="11" name="TextBox 5">
            <a:extLst>
              <a:ext uri="{FF2B5EF4-FFF2-40B4-BE49-F238E27FC236}">
                <a16:creationId xmlns:a16="http://schemas.microsoft.com/office/drawing/2014/main" id="{118A6AD2-3E98-AD17-28CB-5DE98D94D144}"/>
              </a:ext>
            </a:extLst>
          </p:cNvPr>
          <p:cNvSpPr txBox="1"/>
          <p:nvPr/>
        </p:nvSpPr>
        <p:spPr>
          <a:xfrm>
            <a:off x="11046851" y="-3413699"/>
            <a:ext cx="7787054" cy="537135"/>
          </a:xfrm>
          <a:prstGeom prst="rect">
            <a:avLst/>
          </a:prstGeom>
        </p:spPr>
        <p:txBody>
          <a:bodyPr lIns="0" tIns="0" rIns="0" bIns="0" rtlCol="0" anchor="t">
            <a:spAutoFit/>
          </a:bodyPr>
          <a:lstStyle/>
          <a:p>
            <a:pPr algn="ctr">
              <a:lnSpc>
                <a:spcPts val="4853"/>
              </a:lnSpc>
            </a:pPr>
            <a:r>
              <a:rPr lang="en-US" sz="2500" b="1">
                <a:latin typeface="Tahoma" panose="020B0604030504040204" pitchFamily="34" charset="0"/>
                <a:ea typeface="Tahoma" panose="020B0604030504040204" pitchFamily="34" charset="0"/>
                <a:cs typeface="Tahoma" panose="020B0604030504040204" pitchFamily="34" charset="0"/>
              </a:rPr>
              <a:t>MY SQL</a:t>
            </a:r>
          </a:p>
        </p:txBody>
      </p:sp>
      <p:sp>
        <p:nvSpPr>
          <p:cNvPr id="16" name="TextBox 15">
            <a:extLst>
              <a:ext uri="{FF2B5EF4-FFF2-40B4-BE49-F238E27FC236}">
                <a16:creationId xmlns:a16="http://schemas.microsoft.com/office/drawing/2014/main" id="{11AB0C05-EBF3-C39D-F008-01C57386AB25}"/>
              </a:ext>
            </a:extLst>
          </p:cNvPr>
          <p:cNvSpPr txBox="1"/>
          <p:nvPr/>
        </p:nvSpPr>
        <p:spPr>
          <a:xfrm>
            <a:off x="16226186" y="1789254"/>
            <a:ext cx="6256559" cy="1678986"/>
          </a:xfrm>
          <a:prstGeom prst="rect">
            <a:avLst/>
          </a:prstGeom>
          <a:noFill/>
        </p:spPr>
        <p:txBody>
          <a:bodyPr wrap="square" rtlCol="0">
            <a:spAutoFit/>
          </a:bodyPr>
          <a:lstStyle/>
          <a:p>
            <a:pPr marL="514350" indent="-514350">
              <a:lnSpc>
                <a:spcPct val="150000"/>
              </a:lnSpc>
              <a:buFont typeface="Wingdings" panose="05000000000000000000" pitchFamily="2" charset="2"/>
              <a:buChar char="q"/>
            </a:pPr>
            <a:r>
              <a:rPr lang="vi-VN" sz="2400">
                <a:solidFill>
                  <a:srgbClr val="343434"/>
                </a:solidFill>
                <a:latin typeface="Tahoma" panose="020B0604030504040204" pitchFamily="34" charset="0"/>
                <a:ea typeface="Tahoma" panose="020B0604030504040204" pitchFamily="34" charset="0"/>
                <a:cs typeface="Tahoma" panose="020B0604030504040204" pitchFamily="34" charset="0"/>
              </a:rPr>
              <a:t>Hệ quản trị cơ sở dữ liệu</a:t>
            </a:r>
            <a:endParaRPr lang="en-GB" sz="2400">
              <a:solidFill>
                <a:srgbClr val="343434"/>
              </a:solidFill>
              <a:latin typeface="Tahoma" panose="020B0604030504040204" pitchFamily="34" charset="0"/>
              <a:ea typeface="Tahoma" panose="020B0604030504040204" pitchFamily="34" charset="0"/>
              <a:cs typeface="Tahoma" panose="020B0604030504040204" pitchFamily="34" charset="0"/>
            </a:endParaRP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Hiệu suất cao và linh hoạt</a:t>
            </a: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Cộng đồng và hỗ trợ mạnh mẽ</a:t>
            </a:r>
          </a:p>
        </p:txBody>
      </p:sp>
      <p:pic>
        <p:nvPicPr>
          <p:cNvPr id="17" name="Picture 2" descr="⚡ Spring Boot: Unleashing Java Development with Simplicity and Speed ⚡">
            <a:extLst>
              <a:ext uri="{FF2B5EF4-FFF2-40B4-BE49-F238E27FC236}">
                <a16:creationId xmlns:a16="http://schemas.microsoft.com/office/drawing/2014/main" id="{C2BE18FD-6B8C-3748-AC65-1B1068936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570" y="9468845"/>
            <a:ext cx="4095750" cy="17553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ySQL Server là gì? MySQL Workbench là gì? Tổng quan về MySQL - Ưu điểm của  MySQL">
            <a:extLst>
              <a:ext uri="{FF2B5EF4-FFF2-40B4-BE49-F238E27FC236}">
                <a16:creationId xmlns:a16="http://schemas.microsoft.com/office/drawing/2014/main" id="{16D73EE2-AF15-5C81-FD23-828CF87CD9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8533" y="9168351"/>
            <a:ext cx="3071092" cy="158953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EDDD64E-330D-B73C-3F87-342A75DAD80D}"/>
              </a:ext>
            </a:extLst>
          </p:cNvPr>
          <p:cNvGrpSpPr/>
          <p:nvPr/>
        </p:nvGrpSpPr>
        <p:grpSpPr>
          <a:xfrm>
            <a:off x="-389275" y="6265708"/>
            <a:ext cx="15034329" cy="523161"/>
            <a:chOff x="-583913" y="9398559"/>
            <a:chExt cx="22551493" cy="784742"/>
          </a:xfrm>
        </p:grpSpPr>
        <p:sp>
          <p:nvSpPr>
            <p:cNvPr id="20" name="TextBox 5">
              <a:extLst>
                <a:ext uri="{FF2B5EF4-FFF2-40B4-BE49-F238E27FC236}">
                  <a16:creationId xmlns:a16="http://schemas.microsoft.com/office/drawing/2014/main" id="{A72C0BC8-2135-105E-AD6C-0793EE46CAC2}"/>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27" name="TextBox 5">
              <a:extLst>
                <a:ext uri="{FF2B5EF4-FFF2-40B4-BE49-F238E27FC236}">
                  <a16:creationId xmlns:a16="http://schemas.microsoft.com/office/drawing/2014/main" id="{75A43847-17F5-BFD3-1E97-BD3947D2A7C6}"/>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9" name="TextBox 5">
              <a:extLst>
                <a:ext uri="{FF2B5EF4-FFF2-40B4-BE49-F238E27FC236}">
                  <a16:creationId xmlns:a16="http://schemas.microsoft.com/office/drawing/2014/main" id="{5A90C1AF-6B70-0664-5788-34DF723FA80F}"/>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2305179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6" name="TextBox 5">
            <a:extLst>
              <a:ext uri="{FF2B5EF4-FFF2-40B4-BE49-F238E27FC236}">
                <a16:creationId xmlns:a16="http://schemas.microsoft.com/office/drawing/2014/main" id="{1B757691-39EB-9323-4F33-0D99BCF1B56D}"/>
              </a:ext>
            </a:extLst>
          </p:cNvPr>
          <p:cNvSpPr txBox="1"/>
          <p:nvPr/>
        </p:nvSpPr>
        <p:spPr>
          <a:xfrm>
            <a:off x="868140" y="2356810"/>
            <a:ext cx="6256559" cy="1678986"/>
          </a:xfrm>
          <a:prstGeom prst="rect">
            <a:avLst/>
          </a:prstGeom>
          <a:noFill/>
        </p:spPr>
        <p:txBody>
          <a:bodyPr wrap="square" rtlCol="0">
            <a:spAutoFit/>
          </a:bodyPr>
          <a:lstStyle/>
          <a:p>
            <a:pPr marL="514350" indent="-514350">
              <a:lnSpc>
                <a:spcPct val="150000"/>
              </a:lnSpc>
              <a:buFont typeface="Wingdings" panose="05000000000000000000" pitchFamily="2" charset="2"/>
              <a:buChar char="q"/>
            </a:pPr>
            <a:r>
              <a:rPr lang="en-GB" sz="2400">
                <a:solidFill>
                  <a:srgbClr val="343434"/>
                </a:solidFill>
                <a:latin typeface="Tahoma" panose="020B0604030504040204" pitchFamily="34" charset="0"/>
                <a:ea typeface="Tahoma" panose="020B0604030504040204" pitchFamily="34" charset="0"/>
                <a:cs typeface="Tahoma" panose="020B0604030504040204" pitchFamily="34" charset="0"/>
              </a:rPr>
              <a:t>Đ</a:t>
            </a:r>
            <a:r>
              <a:rPr lang="vi-VN" sz="2400">
                <a:solidFill>
                  <a:srgbClr val="343434"/>
                </a:solidFill>
                <a:latin typeface="Tahoma" panose="020B0604030504040204" pitchFamily="34" charset="0"/>
                <a:ea typeface="Tahoma" panose="020B0604030504040204" pitchFamily="34" charset="0"/>
                <a:cs typeface="Tahoma" panose="020B0604030504040204" pitchFamily="34" charset="0"/>
              </a:rPr>
              <a:t>ơn giản hóa phát triể</a:t>
            </a:r>
            <a:r>
              <a:rPr lang="en-GB" sz="2400">
                <a:solidFill>
                  <a:srgbClr val="343434"/>
                </a:solidFill>
                <a:latin typeface="Tahoma" panose="020B0604030504040204" pitchFamily="34" charset="0"/>
                <a:ea typeface="Tahoma" panose="020B0604030504040204" pitchFamily="34" charset="0"/>
                <a:cs typeface="Tahoma" panose="020B0604030504040204" pitchFamily="34" charset="0"/>
              </a:rPr>
              <a:t>n</a:t>
            </a:r>
            <a:endParaRPr lang="en-US" sz="2400">
              <a:solidFill>
                <a:srgbClr val="343434"/>
              </a:solidFill>
              <a:latin typeface="Tahoma" panose="020B0604030504040204" pitchFamily="34" charset="0"/>
              <a:ea typeface="Tahoma" panose="020B0604030504040204" pitchFamily="34" charset="0"/>
              <a:cs typeface="Tahoma" panose="020B0604030504040204" pitchFamily="34" charset="0"/>
            </a:endParaRP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Triển khai nhanh chóng</a:t>
            </a: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Tập trung vào nghiệp vụ</a:t>
            </a:r>
          </a:p>
        </p:txBody>
      </p:sp>
      <p:sp>
        <p:nvSpPr>
          <p:cNvPr id="10" name="TextBox 5">
            <a:extLst>
              <a:ext uri="{FF2B5EF4-FFF2-40B4-BE49-F238E27FC236}">
                <a16:creationId xmlns:a16="http://schemas.microsoft.com/office/drawing/2014/main" id="{0C1E880B-649C-E797-D9C2-A733E413C524}"/>
              </a:ext>
            </a:extLst>
          </p:cNvPr>
          <p:cNvSpPr txBox="1"/>
          <p:nvPr/>
        </p:nvSpPr>
        <p:spPr>
          <a:xfrm>
            <a:off x="-929054" y="1532916"/>
            <a:ext cx="7787054" cy="537135"/>
          </a:xfrm>
          <a:prstGeom prst="rect">
            <a:avLst/>
          </a:prstGeom>
        </p:spPr>
        <p:txBody>
          <a:bodyPr lIns="0" tIns="0" rIns="0" bIns="0" rtlCol="0" anchor="t">
            <a:spAutoFit/>
          </a:bodyPr>
          <a:lstStyle/>
          <a:p>
            <a:pPr algn="ctr">
              <a:lnSpc>
                <a:spcPts val="4853"/>
              </a:lnSpc>
            </a:pPr>
            <a:r>
              <a:rPr lang="en-US" sz="2500" b="1">
                <a:latin typeface="Tahoma" panose="020B0604030504040204" pitchFamily="34" charset="0"/>
                <a:ea typeface="Tahoma" panose="020B0604030504040204" pitchFamily="34" charset="0"/>
                <a:cs typeface="Tahoma" panose="020B0604030504040204" pitchFamily="34" charset="0"/>
              </a:rPr>
              <a:t>SPRING BOOT</a:t>
            </a:r>
          </a:p>
        </p:txBody>
      </p:sp>
      <p:sp>
        <p:nvSpPr>
          <p:cNvPr id="8" name="TextBox 5">
            <a:extLst>
              <a:ext uri="{FF2B5EF4-FFF2-40B4-BE49-F238E27FC236}">
                <a16:creationId xmlns:a16="http://schemas.microsoft.com/office/drawing/2014/main" id="{B9A33032-AB93-5AC9-9171-BAD29E69CFED}"/>
              </a:ext>
            </a:extLst>
          </p:cNvPr>
          <p:cNvSpPr txBox="1"/>
          <p:nvPr/>
        </p:nvSpPr>
        <p:spPr>
          <a:xfrm>
            <a:off x="4831275" y="1524742"/>
            <a:ext cx="7787054" cy="537135"/>
          </a:xfrm>
          <a:prstGeom prst="rect">
            <a:avLst/>
          </a:prstGeom>
        </p:spPr>
        <p:txBody>
          <a:bodyPr lIns="0" tIns="0" rIns="0" bIns="0" rtlCol="0" anchor="t">
            <a:spAutoFit/>
          </a:bodyPr>
          <a:lstStyle/>
          <a:p>
            <a:pPr algn="ctr">
              <a:lnSpc>
                <a:spcPts val="4853"/>
              </a:lnSpc>
            </a:pPr>
            <a:r>
              <a:rPr lang="en-US" sz="2500" b="1">
                <a:latin typeface="Tahoma" panose="020B0604030504040204" pitchFamily="34" charset="0"/>
                <a:ea typeface="Tahoma" panose="020B0604030504040204" pitchFamily="34" charset="0"/>
                <a:cs typeface="Tahoma" panose="020B0604030504040204" pitchFamily="34" charset="0"/>
              </a:rPr>
              <a:t>MY SQL</a:t>
            </a:r>
          </a:p>
        </p:txBody>
      </p:sp>
      <p:sp>
        <p:nvSpPr>
          <p:cNvPr id="9" name="TextBox 8">
            <a:extLst>
              <a:ext uri="{FF2B5EF4-FFF2-40B4-BE49-F238E27FC236}">
                <a16:creationId xmlns:a16="http://schemas.microsoft.com/office/drawing/2014/main" id="{636A8F84-205B-FC86-2751-D9D391404783}"/>
              </a:ext>
            </a:extLst>
          </p:cNvPr>
          <p:cNvSpPr txBox="1"/>
          <p:nvPr/>
        </p:nvSpPr>
        <p:spPr>
          <a:xfrm>
            <a:off x="6539678" y="2367931"/>
            <a:ext cx="6256559" cy="1678986"/>
          </a:xfrm>
          <a:prstGeom prst="rect">
            <a:avLst/>
          </a:prstGeom>
          <a:noFill/>
        </p:spPr>
        <p:txBody>
          <a:bodyPr wrap="square" rtlCol="0">
            <a:spAutoFit/>
          </a:bodyPr>
          <a:lstStyle/>
          <a:p>
            <a:pPr marL="514350" indent="-514350">
              <a:lnSpc>
                <a:spcPct val="150000"/>
              </a:lnSpc>
              <a:buFont typeface="Wingdings" panose="05000000000000000000" pitchFamily="2" charset="2"/>
              <a:buChar char="q"/>
            </a:pPr>
            <a:r>
              <a:rPr lang="vi-VN" sz="2400">
                <a:solidFill>
                  <a:srgbClr val="343434"/>
                </a:solidFill>
                <a:latin typeface="Tahoma" panose="020B0604030504040204" pitchFamily="34" charset="0"/>
                <a:ea typeface="Tahoma" panose="020B0604030504040204" pitchFamily="34" charset="0"/>
                <a:cs typeface="Tahoma" panose="020B0604030504040204" pitchFamily="34" charset="0"/>
              </a:rPr>
              <a:t>Hệ quản trị cơ sở dữ liệu</a:t>
            </a:r>
            <a:endParaRPr lang="en-GB" sz="2400">
              <a:solidFill>
                <a:srgbClr val="343434"/>
              </a:solidFill>
              <a:latin typeface="Tahoma" panose="020B0604030504040204" pitchFamily="34" charset="0"/>
              <a:ea typeface="Tahoma" panose="020B0604030504040204" pitchFamily="34" charset="0"/>
              <a:cs typeface="Tahoma" panose="020B0604030504040204" pitchFamily="34" charset="0"/>
            </a:endParaRP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Hiệu suất cao và linh hoạt</a:t>
            </a:r>
          </a:p>
          <a:p>
            <a:pPr marL="514350" indent="-514350">
              <a:lnSpc>
                <a:spcPct val="150000"/>
              </a:lnSpc>
              <a:buFont typeface="Wingdings" panose="05000000000000000000" pitchFamily="2" charset="2"/>
              <a:buChar char="q"/>
            </a:pPr>
            <a:r>
              <a:rPr lang="en-US" sz="2400">
                <a:solidFill>
                  <a:srgbClr val="343434"/>
                </a:solidFill>
                <a:latin typeface="Tahoma" panose="020B0604030504040204" pitchFamily="34" charset="0"/>
                <a:ea typeface="Tahoma" panose="020B0604030504040204" pitchFamily="34" charset="0"/>
                <a:cs typeface="Tahoma" panose="020B0604030504040204" pitchFamily="34" charset="0"/>
              </a:rPr>
              <a:t>Cộng đồng và hỗ trợ mạnh mẽ</a:t>
            </a:r>
          </a:p>
        </p:txBody>
      </p:sp>
      <p:pic>
        <p:nvPicPr>
          <p:cNvPr id="2050" name="Picture 2" descr="⚡ Spring Boot: Unleashing Java Development with Simplicity and Speed ⚡">
            <a:extLst>
              <a:ext uri="{FF2B5EF4-FFF2-40B4-BE49-F238E27FC236}">
                <a16:creationId xmlns:a16="http://schemas.microsoft.com/office/drawing/2014/main" id="{FC1B3AB3-1C12-BE77-5941-54BFAFF431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957" y="4357793"/>
            <a:ext cx="4095750" cy="17553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Server là gì? MySQL Workbench là gì? Tổng quan về MySQL - Ưu điểm của  MySQL">
            <a:extLst>
              <a:ext uri="{FF2B5EF4-FFF2-40B4-BE49-F238E27FC236}">
                <a16:creationId xmlns:a16="http://schemas.microsoft.com/office/drawing/2014/main" id="{5BE06070-9101-327F-BCD2-338887FC1D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543" y="4134793"/>
            <a:ext cx="3071092" cy="158953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3E47A97-1059-F791-6495-208D0AD72915}"/>
              </a:ext>
            </a:extLst>
          </p:cNvPr>
          <p:cNvGrpSpPr/>
          <p:nvPr/>
        </p:nvGrpSpPr>
        <p:grpSpPr>
          <a:xfrm>
            <a:off x="1379020" y="707111"/>
            <a:ext cx="3539974" cy="584611"/>
            <a:chOff x="6101040" y="4235254"/>
            <a:chExt cx="4743531" cy="783373"/>
          </a:xfrm>
        </p:grpSpPr>
        <p:sp>
          <p:nvSpPr>
            <p:cNvPr id="18" name="Rectangle 17">
              <a:extLst>
                <a:ext uri="{FF2B5EF4-FFF2-40B4-BE49-F238E27FC236}">
                  <a16:creationId xmlns:a16="http://schemas.microsoft.com/office/drawing/2014/main" id="{2834B3DD-0318-B52C-A0E4-3F27535EF57C}"/>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64E523D0-A817-9809-F244-9517988A8083}"/>
                </a:ext>
              </a:extLst>
            </p:cNvPr>
            <p:cNvSpPr txBox="1"/>
            <p:nvPr/>
          </p:nvSpPr>
          <p:spPr>
            <a:xfrm>
              <a:off x="7545828" y="4235254"/>
              <a:ext cx="3298743" cy="632031"/>
            </a:xfrm>
            <a:prstGeom prst="rect">
              <a:avLst/>
            </a:prstGeom>
          </p:spPr>
          <p:txBody>
            <a:bodyPr wrap="square" lIns="0" tIns="0" rIns="0" bIns="0" rtlCol="0" anchor="t">
              <a:spAutoFit/>
            </a:bodyPr>
            <a:lstStyle/>
            <a:p>
              <a:pPr algn="ctr">
                <a:lnSpc>
                  <a:spcPts val="4200"/>
                </a:lnSpc>
              </a:pPr>
              <a:r>
                <a:rPr lang="en-US" sz="2000">
                  <a:latin typeface="Yeseva One"/>
                </a:rPr>
                <a:t>Công nghệ sử dụng</a:t>
              </a:r>
            </a:p>
          </p:txBody>
        </p:sp>
        <p:sp>
          <p:nvSpPr>
            <p:cNvPr id="20" name="Freeform: Shape 19">
              <a:extLst>
                <a:ext uri="{FF2B5EF4-FFF2-40B4-BE49-F238E27FC236}">
                  <a16:creationId xmlns:a16="http://schemas.microsoft.com/office/drawing/2014/main" id="{BC82D6E6-74B1-EA47-F8EB-C0699EFADCBF}"/>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Diamond 20">
              <a:extLst>
                <a:ext uri="{FF2B5EF4-FFF2-40B4-BE49-F238E27FC236}">
                  <a16:creationId xmlns:a16="http://schemas.microsoft.com/office/drawing/2014/main" id="{1F28AF67-885D-6462-2E71-A659AD77D977}"/>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11A0D3B1-B371-E356-3409-580B0DE70A24}"/>
                </a:ext>
              </a:extLst>
            </p:cNvPr>
            <p:cNvSpPr txBox="1"/>
            <p:nvPr/>
          </p:nvSpPr>
          <p:spPr>
            <a:xfrm>
              <a:off x="6481566" y="4387364"/>
              <a:ext cx="643124" cy="494901"/>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7" name="Group 6">
            <a:extLst>
              <a:ext uri="{FF2B5EF4-FFF2-40B4-BE49-F238E27FC236}">
                <a16:creationId xmlns:a16="http://schemas.microsoft.com/office/drawing/2014/main" id="{95BEC2A0-878D-14AF-7837-C03677FA19D5}"/>
              </a:ext>
            </a:extLst>
          </p:cNvPr>
          <p:cNvGrpSpPr/>
          <p:nvPr/>
        </p:nvGrpSpPr>
        <p:grpSpPr>
          <a:xfrm>
            <a:off x="-389275" y="6265708"/>
            <a:ext cx="15034329" cy="523161"/>
            <a:chOff x="-583913" y="9398559"/>
            <a:chExt cx="22551493" cy="784742"/>
          </a:xfrm>
        </p:grpSpPr>
        <p:sp>
          <p:nvSpPr>
            <p:cNvPr id="11" name="TextBox 5">
              <a:extLst>
                <a:ext uri="{FF2B5EF4-FFF2-40B4-BE49-F238E27FC236}">
                  <a16:creationId xmlns:a16="http://schemas.microsoft.com/office/drawing/2014/main" id="{78DF4C4C-25D2-F7BC-31B5-0A7EEB89BA83}"/>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16" name="TextBox 5">
              <a:extLst>
                <a:ext uri="{FF2B5EF4-FFF2-40B4-BE49-F238E27FC236}">
                  <a16:creationId xmlns:a16="http://schemas.microsoft.com/office/drawing/2014/main" id="{18CCB359-30A7-54B0-09BE-475E03B50B17}"/>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4" name="TextBox 5">
              <a:extLst>
                <a:ext uri="{FF2B5EF4-FFF2-40B4-BE49-F238E27FC236}">
                  <a16:creationId xmlns:a16="http://schemas.microsoft.com/office/drawing/2014/main" id="{77233DA0-E69C-857F-7F94-A07D538B29F0}"/>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88423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10" name="Group 9">
            <a:extLst>
              <a:ext uri="{FF2B5EF4-FFF2-40B4-BE49-F238E27FC236}">
                <a16:creationId xmlns:a16="http://schemas.microsoft.com/office/drawing/2014/main" id="{C2962D05-E9F6-3125-B554-7A4FBBED3EB0}"/>
              </a:ext>
            </a:extLst>
          </p:cNvPr>
          <p:cNvGrpSpPr/>
          <p:nvPr/>
        </p:nvGrpSpPr>
        <p:grpSpPr>
          <a:xfrm>
            <a:off x="1051794" y="734629"/>
            <a:ext cx="3130858" cy="709754"/>
            <a:chOff x="1051794" y="734629"/>
            <a:chExt cx="3130858" cy="709754"/>
          </a:xfrm>
        </p:grpSpPr>
        <p:sp>
          <p:nvSpPr>
            <p:cNvPr id="11" name="Freeform: Shape 10">
              <a:extLst>
                <a:ext uri="{FF2B5EF4-FFF2-40B4-BE49-F238E27FC236}">
                  <a16:creationId xmlns:a16="http://schemas.microsoft.com/office/drawing/2014/main" id="{F5AAD639-6F4D-956F-7531-B17555BD937E}"/>
                </a:ext>
              </a:extLst>
            </p:cNvPr>
            <p:cNvSpPr/>
            <p:nvPr/>
          </p:nvSpPr>
          <p:spPr>
            <a:xfrm rot="16200000">
              <a:off x="2364461" y="-578038"/>
              <a:ext cx="505524" cy="3130858"/>
            </a:xfrm>
            <a:custGeom>
              <a:avLst/>
              <a:gdLst>
                <a:gd name="connsiteX0" fmla="*/ 1 w 505524"/>
                <a:gd name="connsiteY0" fmla="*/ 2817845 h 2817846"/>
                <a:gd name="connsiteX1" fmla="*/ 1 w 505524"/>
                <a:gd name="connsiteY1" fmla="*/ 0 h 2817846"/>
                <a:gd name="connsiteX2" fmla="*/ 505524 w 505524"/>
                <a:gd name="connsiteY2" fmla="*/ 0 h 2817846"/>
                <a:gd name="connsiteX3" fmla="*/ 505524 w 505524"/>
                <a:gd name="connsiteY3" fmla="*/ 2817846 h 2817846"/>
                <a:gd name="connsiteX4" fmla="*/ 505523 w 505524"/>
                <a:gd name="connsiteY4" fmla="*/ 2817846 h 2817846"/>
                <a:gd name="connsiteX5" fmla="*/ 252762 w 505524"/>
                <a:gd name="connsiteY5" fmla="*/ 2382050 h 2817846"/>
                <a:gd name="connsiteX6" fmla="*/ 0 w 505524"/>
                <a:gd name="connsiteY6" fmla="*/ 2817846 h 2817846"/>
                <a:gd name="connsiteX7" fmla="*/ 1 w 505524"/>
                <a:gd name="connsiteY7" fmla="*/ 2817845 h 2817846"/>
                <a:gd name="connsiteX8" fmla="*/ 1 w 505524"/>
                <a:gd name="connsiteY8" fmla="*/ 2817846 h 2817846"/>
                <a:gd name="connsiteX9" fmla="*/ 505523 w 505524"/>
                <a:gd name="connsiteY9" fmla="*/ 2817846 h 2817846"/>
                <a:gd name="connsiteX10" fmla="*/ 505523 w 505524"/>
                <a:gd name="connsiteY10" fmla="*/ 2817846 h 281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524" h="2817846">
                  <a:moveTo>
                    <a:pt x="1" y="2817845"/>
                  </a:moveTo>
                  <a:lnTo>
                    <a:pt x="1" y="0"/>
                  </a:lnTo>
                  <a:lnTo>
                    <a:pt x="505524" y="0"/>
                  </a:lnTo>
                  <a:lnTo>
                    <a:pt x="505524" y="2817846"/>
                  </a:lnTo>
                  <a:lnTo>
                    <a:pt x="505523" y="2817846"/>
                  </a:lnTo>
                  <a:lnTo>
                    <a:pt x="252762" y="2382050"/>
                  </a:lnTo>
                  <a:close/>
                  <a:moveTo>
                    <a:pt x="0" y="2817846"/>
                  </a:moveTo>
                  <a:lnTo>
                    <a:pt x="1" y="2817845"/>
                  </a:lnTo>
                  <a:lnTo>
                    <a:pt x="1" y="2817846"/>
                  </a:lnTo>
                  <a:lnTo>
                    <a:pt x="505523" y="2817846"/>
                  </a:lnTo>
                  <a:lnTo>
                    <a:pt x="505523" y="281784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TextBox 16">
              <a:extLst>
                <a:ext uri="{FF2B5EF4-FFF2-40B4-BE49-F238E27FC236}">
                  <a16:creationId xmlns:a16="http://schemas.microsoft.com/office/drawing/2014/main" id="{A7897119-B50D-39A7-4B97-3F9C83143400}"/>
                </a:ext>
              </a:extLst>
            </p:cNvPr>
            <p:cNvSpPr txBox="1"/>
            <p:nvPr/>
          </p:nvSpPr>
          <p:spPr>
            <a:xfrm>
              <a:off x="1128705" y="767275"/>
              <a:ext cx="2348720" cy="677108"/>
            </a:xfrm>
            <a:prstGeom prst="rect">
              <a:avLst/>
            </a:prstGeom>
            <a:noFill/>
          </p:spPr>
          <p:txBody>
            <a:bodyPr wrap="none" rtlCol="0">
              <a:spAutoFit/>
            </a:bodyPr>
            <a:lstStyle/>
            <a:p>
              <a:r>
                <a:rPr lang="en-US" sz="2000" b="1">
                  <a:solidFill>
                    <a:srgbClr val="FFFFFF"/>
                  </a:solidFill>
                  <a:latin typeface="Yeseva One"/>
                </a:rPr>
                <a:t>PHÂN TÍCH THIẾT KẾ</a:t>
              </a:r>
            </a:p>
            <a:p>
              <a:endParaRPr lang="en-GB"/>
            </a:p>
          </p:txBody>
        </p:sp>
      </p:grpSp>
      <p:grpSp>
        <p:nvGrpSpPr>
          <p:cNvPr id="18" name="Group 17">
            <a:extLst>
              <a:ext uri="{FF2B5EF4-FFF2-40B4-BE49-F238E27FC236}">
                <a16:creationId xmlns:a16="http://schemas.microsoft.com/office/drawing/2014/main" id="{909D7863-641D-0B13-3FBA-434B17007C0B}"/>
              </a:ext>
            </a:extLst>
          </p:cNvPr>
          <p:cNvGrpSpPr/>
          <p:nvPr/>
        </p:nvGrpSpPr>
        <p:grpSpPr>
          <a:xfrm>
            <a:off x="3919815" y="1925953"/>
            <a:ext cx="4778470" cy="729653"/>
            <a:chOff x="6101040" y="2148816"/>
            <a:chExt cx="4778470" cy="729653"/>
          </a:xfrm>
        </p:grpSpPr>
        <p:sp>
          <p:nvSpPr>
            <p:cNvPr id="19" name="Rectangle 18">
              <a:extLst>
                <a:ext uri="{FF2B5EF4-FFF2-40B4-BE49-F238E27FC236}">
                  <a16:creationId xmlns:a16="http://schemas.microsoft.com/office/drawing/2014/main" id="{AFF1B27B-1FEB-E3CC-5D07-7ED93587749E}"/>
                </a:ext>
              </a:extLst>
            </p:cNvPr>
            <p:cNvSpPr/>
            <p:nvPr/>
          </p:nvSpPr>
          <p:spPr>
            <a:xfrm>
              <a:off x="6101040" y="2152460"/>
              <a:ext cx="4576485" cy="720000"/>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ECDC8F69-A3BA-8F97-AA34-C9CE5D4E59BD}"/>
                </a:ext>
              </a:extLst>
            </p:cNvPr>
            <p:cNvSpPr txBox="1"/>
            <p:nvPr/>
          </p:nvSpPr>
          <p:spPr>
            <a:xfrm>
              <a:off x="7230006" y="2214202"/>
              <a:ext cx="3649504" cy="505523"/>
            </a:xfrm>
            <a:prstGeom prst="rect">
              <a:avLst/>
            </a:prstGeom>
          </p:spPr>
          <p:txBody>
            <a:bodyPr lIns="0" tIns="0" rIns="0" bIns="0" rtlCol="0" anchor="t">
              <a:spAutoFit/>
            </a:bodyPr>
            <a:lstStyle/>
            <a:p>
              <a:pPr algn="ctr">
                <a:lnSpc>
                  <a:spcPts val="4200"/>
                </a:lnSpc>
              </a:pPr>
              <a:r>
                <a:rPr lang="en-US" sz="2600">
                  <a:latin typeface="Yeseva One"/>
                </a:rPr>
                <a:t>KHẢO SÁT</a:t>
              </a:r>
            </a:p>
          </p:txBody>
        </p:sp>
        <p:sp>
          <p:nvSpPr>
            <p:cNvPr id="21" name="Freeform: Shape 20">
              <a:extLst>
                <a:ext uri="{FF2B5EF4-FFF2-40B4-BE49-F238E27FC236}">
                  <a16:creationId xmlns:a16="http://schemas.microsoft.com/office/drawing/2014/main" id="{56D0457B-6956-D3A5-0A9C-CE826A50E376}"/>
                </a:ext>
              </a:extLst>
            </p:cNvPr>
            <p:cNvSpPr/>
            <p:nvPr/>
          </p:nvSpPr>
          <p:spPr>
            <a:xfrm>
              <a:off x="6101040" y="2148816"/>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85EAE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Diamond 22">
              <a:extLst>
                <a:ext uri="{FF2B5EF4-FFF2-40B4-BE49-F238E27FC236}">
                  <a16:creationId xmlns:a16="http://schemas.microsoft.com/office/drawing/2014/main" id="{2BA26560-6A26-7457-7E23-CB033E533F84}"/>
                </a:ext>
              </a:extLst>
            </p:cNvPr>
            <p:cNvSpPr/>
            <p:nvPr/>
          </p:nvSpPr>
          <p:spPr>
            <a:xfrm>
              <a:off x="6438304" y="2148816"/>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7C643D1-DB87-B39A-594E-25645E7C5AF3}"/>
                </a:ext>
              </a:extLst>
            </p:cNvPr>
            <p:cNvSpPr txBox="1"/>
            <p:nvPr/>
          </p:nvSpPr>
          <p:spPr>
            <a:xfrm>
              <a:off x="6481567" y="2247206"/>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25" name="Group 24">
            <a:extLst>
              <a:ext uri="{FF2B5EF4-FFF2-40B4-BE49-F238E27FC236}">
                <a16:creationId xmlns:a16="http://schemas.microsoft.com/office/drawing/2014/main" id="{4A4E3D47-822C-EDDC-3DA4-F6DF3362B179}"/>
              </a:ext>
            </a:extLst>
          </p:cNvPr>
          <p:cNvGrpSpPr/>
          <p:nvPr/>
        </p:nvGrpSpPr>
        <p:grpSpPr>
          <a:xfrm>
            <a:off x="3919815" y="3047305"/>
            <a:ext cx="4954952" cy="729653"/>
            <a:chOff x="6101040" y="3202189"/>
            <a:chExt cx="4954952" cy="729653"/>
          </a:xfrm>
        </p:grpSpPr>
        <p:sp>
          <p:nvSpPr>
            <p:cNvPr id="26" name="Rectangle 25">
              <a:extLst>
                <a:ext uri="{FF2B5EF4-FFF2-40B4-BE49-F238E27FC236}">
                  <a16:creationId xmlns:a16="http://schemas.microsoft.com/office/drawing/2014/main" id="{7586D749-3EB7-1C83-9DB3-44FF4C55C6C2}"/>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7381D65B-2F36-B15B-FE49-935C5744B67F}"/>
                </a:ext>
              </a:extLst>
            </p:cNvPr>
            <p:cNvSpPr txBox="1"/>
            <p:nvPr/>
          </p:nvSpPr>
          <p:spPr>
            <a:xfrm>
              <a:off x="7406488" y="3267787"/>
              <a:ext cx="3649504" cy="505523"/>
            </a:xfrm>
            <a:prstGeom prst="rect">
              <a:avLst/>
            </a:prstGeom>
          </p:spPr>
          <p:txBody>
            <a:bodyPr lIns="0" tIns="0" rIns="0" bIns="0" rtlCol="0" anchor="t">
              <a:spAutoFit/>
            </a:bodyPr>
            <a:lstStyle/>
            <a:p>
              <a:pPr algn="ctr">
                <a:lnSpc>
                  <a:spcPts val="4200"/>
                </a:lnSpc>
              </a:pPr>
              <a:r>
                <a:rPr lang="vi-VN" sz="2600">
                  <a:latin typeface="Yeseva One"/>
                </a:rPr>
                <a:t>SƠ ĐỒ USECASE</a:t>
              </a:r>
            </a:p>
          </p:txBody>
        </p:sp>
        <p:sp>
          <p:nvSpPr>
            <p:cNvPr id="28" name="Freeform: Shape 27">
              <a:extLst>
                <a:ext uri="{FF2B5EF4-FFF2-40B4-BE49-F238E27FC236}">
                  <a16:creationId xmlns:a16="http://schemas.microsoft.com/office/drawing/2014/main" id="{7140226F-D28E-232A-FB6F-1E2F5CA585DC}"/>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9" name="Diamond 28">
              <a:extLst>
                <a:ext uri="{FF2B5EF4-FFF2-40B4-BE49-F238E27FC236}">
                  <a16:creationId xmlns:a16="http://schemas.microsoft.com/office/drawing/2014/main" id="{2AA8E5AB-AE4E-946F-4EF7-D3424CC033D0}"/>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1D9BEC86-5D0F-202C-DE02-1055F37781AF}"/>
                </a:ext>
              </a:extLst>
            </p:cNvPr>
            <p:cNvSpPr txBox="1"/>
            <p:nvPr/>
          </p:nvSpPr>
          <p:spPr>
            <a:xfrm>
              <a:off x="6481567" y="3300579"/>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31" name="Group 30">
            <a:extLst>
              <a:ext uri="{FF2B5EF4-FFF2-40B4-BE49-F238E27FC236}">
                <a16:creationId xmlns:a16="http://schemas.microsoft.com/office/drawing/2014/main" id="{6029C52E-7DD3-CC37-6CCE-8C006AA15701}"/>
              </a:ext>
            </a:extLst>
          </p:cNvPr>
          <p:cNvGrpSpPr/>
          <p:nvPr/>
        </p:nvGrpSpPr>
        <p:grpSpPr>
          <a:xfrm>
            <a:off x="3919815" y="4191860"/>
            <a:ext cx="4702944" cy="729653"/>
            <a:chOff x="6101040" y="4288974"/>
            <a:chExt cx="4702944" cy="729653"/>
          </a:xfrm>
        </p:grpSpPr>
        <p:sp>
          <p:nvSpPr>
            <p:cNvPr id="32" name="Rectangle 31">
              <a:extLst>
                <a:ext uri="{FF2B5EF4-FFF2-40B4-BE49-F238E27FC236}">
                  <a16:creationId xmlns:a16="http://schemas.microsoft.com/office/drawing/2014/main" id="{103172AB-6AD7-BCC8-28F2-444681B69599}"/>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E056AD11-ED13-4D38-1B56-DB613476BB29}"/>
                </a:ext>
              </a:extLst>
            </p:cNvPr>
            <p:cNvSpPr txBox="1"/>
            <p:nvPr/>
          </p:nvSpPr>
          <p:spPr>
            <a:xfrm>
              <a:off x="7505242" y="4363350"/>
              <a:ext cx="3298742" cy="505523"/>
            </a:xfrm>
            <a:prstGeom prst="rect">
              <a:avLst/>
            </a:prstGeom>
          </p:spPr>
          <p:txBody>
            <a:bodyPr wrap="square" lIns="0" tIns="0" rIns="0" bIns="0" rtlCol="0" anchor="t">
              <a:spAutoFit/>
            </a:bodyPr>
            <a:lstStyle/>
            <a:p>
              <a:pPr algn="ctr">
                <a:lnSpc>
                  <a:spcPts val="4200"/>
                </a:lnSpc>
              </a:pPr>
              <a:r>
                <a:rPr lang="en-US" sz="2600">
                  <a:latin typeface="Yeseva One"/>
                </a:rPr>
                <a:t>BIỂU ĐỒ CSDL</a:t>
              </a:r>
            </a:p>
          </p:txBody>
        </p:sp>
        <p:sp>
          <p:nvSpPr>
            <p:cNvPr id="34" name="Freeform: Shape 33">
              <a:extLst>
                <a:ext uri="{FF2B5EF4-FFF2-40B4-BE49-F238E27FC236}">
                  <a16:creationId xmlns:a16="http://schemas.microsoft.com/office/drawing/2014/main" id="{F9D58EED-5F8E-8C58-6CAA-B14432932AD1}"/>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5" name="Diamond 34">
              <a:extLst>
                <a:ext uri="{FF2B5EF4-FFF2-40B4-BE49-F238E27FC236}">
                  <a16:creationId xmlns:a16="http://schemas.microsoft.com/office/drawing/2014/main" id="{66CCE7A6-FBB3-6358-C175-846A8EA073FC}"/>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002986A-7722-6799-4F0D-CDE05082C4A0}"/>
                </a:ext>
              </a:extLst>
            </p:cNvPr>
            <p:cNvSpPr txBox="1"/>
            <p:nvPr/>
          </p:nvSpPr>
          <p:spPr>
            <a:xfrm>
              <a:off x="6481567" y="4387364"/>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6" name="Group 5">
            <a:extLst>
              <a:ext uri="{FF2B5EF4-FFF2-40B4-BE49-F238E27FC236}">
                <a16:creationId xmlns:a16="http://schemas.microsoft.com/office/drawing/2014/main" id="{A55FB1FC-B35A-8347-341B-8904174752CE}"/>
              </a:ext>
            </a:extLst>
          </p:cNvPr>
          <p:cNvGrpSpPr/>
          <p:nvPr/>
        </p:nvGrpSpPr>
        <p:grpSpPr>
          <a:xfrm>
            <a:off x="-389275" y="6265708"/>
            <a:ext cx="15034329" cy="523161"/>
            <a:chOff x="-583913" y="9398559"/>
            <a:chExt cx="22551493" cy="784742"/>
          </a:xfrm>
        </p:grpSpPr>
        <p:sp>
          <p:nvSpPr>
            <p:cNvPr id="7" name="TextBox 5">
              <a:extLst>
                <a:ext uri="{FF2B5EF4-FFF2-40B4-BE49-F238E27FC236}">
                  <a16:creationId xmlns:a16="http://schemas.microsoft.com/office/drawing/2014/main" id="{811CBADD-EE67-9EFC-0D15-81142F46543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8" name="TextBox 5">
              <a:extLst>
                <a:ext uri="{FF2B5EF4-FFF2-40B4-BE49-F238E27FC236}">
                  <a16:creationId xmlns:a16="http://schemas.microsoft.com/office/drawing/2014/main" id="{CC806E21-D75D-9ABF-D658-8A1AB4B789CC}"/>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9" name="TextBox 5">
              <a:extLst>
                <a:ext uri="{FF2B5EF4-FFF2-40B4-BE49-F238E27FC236}">
                  <a16:creationId xmlns:a16="http://schemas.microsoft.com/office/drawing/2014/main" id="{75B8A3F1-702D-A954-DCC8-BD0F67D1EC55}"/>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2719216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6" name="Group 5">
            <a:extLst>
              <a:ext uri="{FF2B5EF4-FFF2-40B4-BE49-F238E27FC236}">
                <a16:creationId xmlns:a16="http://schemas.microsoft.com/office/drawing/2014/main" id="{7DE5B7E1-E8C9-72EF-EDD9-0DB2E1ECC535}"/>
              </a:ext>
            </a:extLst>
          </p:cNvPr>
          <p:cNvGrpSpPr/>
          <p:nvPr/>
        </p:nvGrpSpPr>
        <p:grpSpPr>
          <a:xfrm>
            <a:off x="1124943" y="768534"/>
            <a:ext cx="3643953" cy="591551"/>
            <a:chOff x="6101039" y="2084950"/>
            <a:chExt cx="4888081" cy="793519"/>
          </a:xfrm>
        </p:grpSpPr>
        <p:sp>
          <p:nvSpPr>
            <p:cNvPr id="7" name="Rectangle 6">
              <a:extLst>
                <a:ext uri="{FF2B5EF4-FFF2-40B4-BE49-F238E27FC236}">
                  <a16:creationId xmlns:a16="http://schemas.microsoft.com/office/drawing/2014/main" id="{5293CAD1-3B51-17D6-2CED-22EBE24BB97F}"/>
                </a:ext>
              </a:extLst>
            </p:cNvPr>
            <p:cNvSpPr/>
            <p:nvPr/>
          </p:nvSpPr>
          <p:spPr>
            <a:xfrm>
              <a:off x="6101039" y="2152460"/>
              <a:ext cx="4576484" cy="720000"/>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FEE6591-D030-E85D-E527-397C37E5CB94}"/>
                </a:ext>
              </a:extLst>
            </p:cNvPr>
            <p:cNvSpPr txBox="1"/>
            <p:nvPr/>
          </p:nvSpPr>
          <p:spPr>
            <a:xfrm>
              <a:off x="7339616" y="2084950"/>
              <a:ext cx="3649504" cy="632706"/>
            </a:xfrm>
            <a:prstGeom prst="rect">
              <a:avLst/>
            </a:prstGeom>
          </p:spPr>
          <p:txBody>
            <a:bodyPr lIns="0" tIns="0" rIns="0" bIns="0" rtlCol="0" anchor="t">
              <a:spAutoFit/>
            </a:bodyPr>
            <a:lstStyle/>
            <a:p>
              <a:pPr algn="ctr">
                <a:lnSpc>
                  <a:spcPts val="4200"/>
                </a:lnSpc>
              </a:pPr>
              <a:r>
                <a:rPr lang="en-US" sz="2000">
                  <a:latin typeface="Yeseva One"/>
                </a:rPr>
                <a:t>KHẢO SÁT</a:t>
              </a:r>
            </a:p>
          </p:txBody>
        </p:sp>
        <p:sp>
          <p:nvSpPr>
            <p:cNvPr id="9" name="Freeform: Shape 8">
              <a:extLst>
                <a:ext uri="{FF2B5EF4-FFF2-40B4-BE49-F238E27FC236}">
                  <a16:creationId xmlns:a16="http://schemas.microsoft.com/office/drawing/2014/main" id="{6D9607FF-CBEB-0F0B-45B5-8C02C470938B}"/>
                </a:ext>
              </a:extLst>
            </p:cNvPr>
            <p:cNvSpPr/>
            <p:nvPr/>
          </p:nvSpPr>
          <p:spPr>
            <a:xfrm>
              <a:off x="6101040" y="2148816"/>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85EAE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Diamond 15">
              <a:extLst>
                <a:ext uri="{FF2B5EF4-FFF2-40B4-BE49-F238E27FC236}">
                  <a16:creationId xmlns:a16="http://schemas.microsoft.com/office/drawing/2014/main" id="{8C184E5C-16B2-698C-2FF4-074536C41B37}"/>
                </a:ext>
              </a:extLst>
            </p:cNvPr>
            <p:cNvSpPr/>
            <p:nvPr/>
          </p:nvSpPr>
          <p:spPr>
            <a:xfrm>
              <a:off x="6438304" y="2148816"/>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E9D03A2F-5008-9A32-E3CD-C77A0EB9AD67}"/>
                </a:ext>
              </a:extLst>
            </p:cNvPr>
            <p:cNvSpPr txBox="1"/>
            <p:nvPr/>
          </p:nvSpPr>
          <p:spPr>
            <a:xfrm>
              <a:off x="6511144" y="2261190"/>
              <a:ext cx="643125" cy="495430"/>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sp>
        <p:nvSpPr>
          <p:cNvPr id="21" name="Rectangle: Rounded Corners 20">
            <a:extLst>
              <a:ext uri="{FF2B5EF4-FFF2-40B4-BE49-F238E27FC236}">
                <a16:creationId xmlns:a16="http://schemas.microsoft.com/office/drawing/2014/main" id="{174BE1CE-1E2D-5705-E2B7-7C71514F348D}"/>
              </a:ext>
            </a:extLst>
          </p:cNvPr>
          <p:cNvSpPr/>
          <p:nvPr/>
        </p:nvSpPr>
        <p:spPr>
          <a:xfrm>
            <a:off x="1902191" y="2705526"/>
            <a:ext cx="1932298" cy="685800"/>
          </a:xfrm>
          <a:prstGeom prst="roundRect">
            <a:avLst>
              <a:gd name="adj" fmla="val 38889"/>
            </a:avLst>
          </a:prstGeom>
          <a:solidFill>
            <a:srgbClr val="C2E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Tahoma" panose="020B0604030504040204" pitchFamily="34" charset="0"/>
                <a:ea typeface="Tahoma" panose="020B0604030504040204" pitchFamily="34" charset="0"/>
                <a:cs typeface="Tahoma" panose="020B0604030504040204" pitchFamily="34" charset="0"/>
              </a:rPr>
              <a:t>Phỏng vấn</a:t>
            </a:r>
          </a:p>
        </p:txBody>
      </p:sp>
      <p:sp>
        <p:nvSpPr>
          <p:cNvPr id="23" name="Rectangle: Rounded Corners 22">
            <a:extLst>
              <a:ext uri="{FF2B5EF4-FFF2-40B4-BE49-F238E27FC236}">
                <a16:creationId xmlns:a16="http://schemas.microsoft.com/office/drawing/2014/main" id="{DF3A8A91-F9F7-64CD-BE88-F5C899824C23}"/>
              </a:ext>
            </a:extLst>
          </p:cNvPr>
          <p:cNvSpPr/>
          <p:nvPr/>
        </p:nvSpPr>
        <p:spPr>
          <a:xfrm>
            <a:off x="1920306" y="3891388"/>
            <a:ext cx="1932298" cy="685800"/>
          </a:xfrm>
          <a:prstGeom prst="roundRect">
            <a:avLst>
              <a:gd name="adj" fmla="val 38889"/>
            </a:avLst>
          </a:prstGeom>
          <a:solidFill>
            <a:srgbClr val="3FDA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Tahoma" panose="020B0604030504040204" pitchFamily="34" charset="0"/>
                <a:ea typeface="Tahoma" panose="020B0604030504040204" pitchFamily="34" charset="0"/>
                <a:cs typeface="Tahoma" panose="020B0604030504040204" pitchFamily="34" charset="0"/>
              </a:rPr>
              <a:t>Khảo sát ứng dụng</a:t>
            </a:r>
          </a:p>
        </p:txBody>
      </p:sp>
      <p:sp>
        <p:nvSpPr>
          <p:cNvPr id="24" name="Rectangle: Rounded Corners 23">
            <a:extLst>
              <a:ext uri="{FF2B5EF4-FFF2-40B4-BE49-F238E27FC236}">
                <a16:creationId xmlns:a16="http://schemas.microsoft.com/office/drawing/2014/main" id="{5F952414-AA40-16E1-DF33-E89A79C697F9}"/>
              </a:ext>
            </a:extLst>
          </p:cNvPr>
          <p:cNvSpPr/>
          <p:nvPr/>
        </p:nvSpPr>
        <p:spPr>
          <a:xfrm>
            <a:off x="1490222" y="2515026"/>
            <a:ext cx="2866224" cy="2305050"/>
          </a:xfrm>
          <a:prstGeom prst="roundRect">
            <a:avLst>
              <a:gd name="adj" fmla="val 17907"/>
            </a:avLst>
          </a:prstGeom>
          <a:noFill/>
          <a:ln w="28575">
            <a:solidFill>
              <a:schemeClr val="accent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EB11E84-ABCE-3BCA-7C62-B1145EE34099}"/>
              </a:ext>
            </a:extLst>
          </p:cNvPr>
          <p:cNvSpPr/>
          <p:nvPr/>
        </p:nvSpPr>
        <p:spPr>
          <a:xfrm>
            <a:off x="7170672" y="2146157"/>
            <a:ext cx="3326501" cy="523345"/>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Tìm kiếm khóa học</a:t>
            </a:r>
          </a:p>
        </p:txBody>
      </p:sp>
      <p:sp>
        <p:nvSpPr>
          <p:cNvPr id="31" name="Rectangle 30">
            <a:extLst>
              <a:ext uri="{FF2B5EF4-FFF2-40B4-BE49-F238E27FC236}">
                <a16:creationId xmlns:a16="http://schemas.microsoft.com/office/drawing/2014/main" id="{F25ACCA1-0452-F1F2-20E0-3B21C3B12DEB}"/>
              </a:ext>
            </a:extLst>
          </p:cNvPr>
          <p:cNvSpPr/>
          <p:nvPr/>
        </p:nvSpPr>
        <p:spPr>
          <a:xfrm>
            <a:off x="7170671" y="2996049"/>
            <a:ext cx="3326501" cy="523345"/>
          </a:xfrm>
          <a:prstGeom prst="rect">
            <a:avLst/>
          </a:prstGeom>
          <a:solidFill>
            <a:srgbClr val="85EAE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Xem khóa học theo danh mục</a:t>
            </a:r>
          </a:p>
        </p:txBody>
      </p:sp>
      <p:sp>
        <p:nvSpPr>
          <p:cNvPr id="32" name="Rectangle 31">
            <a:extLst>
              <a:ext uri="{FF2B5EF4-FFF2-40B4-BE49-F238E27FC236}">
                <a16:creationId xmlns:a16="http://schemas.microsoft.com/office/drawing/2014/main" id="{62595FBE-29C2-04DB-508C-471FAFECBDB2}"/>
              </a:ext>
            </a:extLst>
          </p:cNvPr>
          <p:cNvSpPr/>
          <p:nvPr/>
        </p:nvSpPr>
        <p:spPr>
          <a:xfrm>
            <a:off x="7170671" y="3740849"/>
            <a:ext cx="3326501" cy="523345"/>
          </a:xfrm>
          <a:prstGeom prst="rect">
            <a:avLst/>
          </a:prstGeom>
          <a:solidFill>
            <a:srgbClr val="A7C7DE"/>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Học trực tuyến</a:t>
            </a:r>
          </a:p>
        </p:txBody>
      </p:sp>
      <p:sp>
        <p:nvSpPr>
          <p:cNvPr id="33" name="Rectangle 32">
            <a:extLst>
              <a:ext uri="{FF2B5EF4-FFF2-40B4-BE49-F238E27FC236}">
                <a16:creationId xmlns:a16="http://schemas.microsoft.com/office/drawing/2014/main" id="{B2B92FBA-4E92-2738-6AA5-089597CD1B5F}"/>
              </a:ext>
            </a:extLst>
          </p:cNvPr>
          <p:cNvSpPr/>
          <p:nvPr/>
        </p:nvSpPr>
        <p:spPr>
          <a:xfrm>
            <a:off x="7170670" y="4483585"/>
            <a:ext cx="3326501" cy="523345"/>
          </a:xfrm>
          <a:prstGeom prst="rect">
            <a:avLst/>
          </a:prstGeom>
          <a:solidFill>
            <a:schemeClr val="accent4">
              <a:lumMod val="40000"/>
              <a:lumOff val="60000"/>
            </a:schemeClr>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Làm bài quiz</a:t>
            </a:r>
          </a:p>
        </p:txBody>
      </p:sp>
      <p:sp>
        <p:nvSpPr>
          <p:cNvPr id="34" name="Rectangle 33">
            <a:extLst>
              <a:ext uri="{FF2B5EF4-FFF2-40B4-BE49-F238E27FC236}">
                <a16:creationId xmlns:a16="http://schemas.microsoft.com/office/drawing/2014/main" id="{BA989095-C6AC-1938-D04E-D7DB0FF08BA2}"/>
              </a:ext>
            </a:extLst>
          </p:cNvPr>
          <p:cNvSpPr/>
          <p:nvPr/>
        </p:nvSpPr>
        <p:spPr>
          <a:xfrm>
            <a:off x="7170670" y="5207644"/>
            <a:ext cx="3326501" cy="523345"/>
          </a:xfrm>
          <a:prstGeom prst="rect">
            <a:avLst/>
          </a:prstGeom>
          <a:solidFill>
            <a:schemeClr val="accent4">
              <a:lumMod val="20000"/>
              <a:lumOff val="80000"/>
            </a:schemeClr>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Thanh toán</a:t>
            </a:r>
          </a:p>
        </p:txBody>
      </p:sp>
      <p:sp>
        <p:nvSpPr>
          <p:cNvPr id="35" name="Rectangle 34">
            <a:extLst>
              <a:ext uri="{FF2B5EF4-FFF2-40B4-BE49-F238E27FC236}">
                <a16:creationId xmlns:a16="http://schemas.microsoft.com/office/drawing/2014/main" id="{84874980-23F2-4560-32AA-B9F01AAE6E65}"/>
              </a:ext>
            </a:extLst>
          </p:cNvPr>
          <p:cNvSpPr/>
          <p:nvPr/>
        </p:nvSpPr>
        <p:spPr>
          <a:xfrm>
            <a:off x="7165993" y="1388935"/>
            <a:ext cx="3326501" cy="523345"/>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Đăng ký đăng nhập</a:t>
            </a:r>
          </a:p>
        </p:txBody>
      </p:sp>
      <p:sp>
        <p:nvSpPr>
          <p:cNvPr id="49" name="Rectangle 48">
            <a:extLst>
              <a:ext uri="{FF2B5EF4-FFF2-40B4-BE49-F238E27FC236}">
                <a16:creationId xmlns:a16="http://schemas.microsoft.com/office/drawing/2014/main" id="{76950E6A-3233-6C0B-C053-C87596026B8A}"/>
              </a:ext>
            </a:extLst>
          </p:cNvPr>
          <p:cNvSpPr/>
          <p:nvPr/>
        </p:nvSpPr>
        <p:spPr>
          <a:xfrm rot="16200000">
            <a:off x="4720658" y="3235260"/>
            <a:ext cx="3326501" cy="523345"/>
          </a:xfrm>
          <a:prstGeom prst="rect">
            <a:avLst/>
          </a:prstGeom>
          <a:solidFill>
            <a:schemeClr val="accent3">
              <a:lumMod val="20000"/>
              <a:lumOff val="80000"/>
            </a:schemeClr>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Chức năng chính</a:t>
            </a:r>
          </a:p>
        </p:txBody>
      </p:sp>
      <p:cxnSp>
        <p:nvCxnSpPr>
          <p:cNvPr id="51" name="Straight Arrow Connector 50">
            <a:extLst>
              <a:ext uri="{FF2B5EF4-FFF2-40B4-BE49-F238E27FC236}">
                <a16:creationId xmlns:a16="http://schemas.microsoft.com/office/drawing/2014/main" id="{C12FDCA4-C086-0FFA-50CF-61E49BCE9C47}"/>
              </a:ext>
            </a:extLst>
          </p:cNvPr>
          <p:cNvCxnSpPr>
            <a:cxnSpLocks/>
            <a:stCxn id="49" idx="2"/>
          </p:cNvCxnSpPr>
          <p:nvPr/>
        </p:nvCxnSpPr>
        <p:spPr>
          <a:xfrm flipV="1">
            <a:off x="6645581" y="1650607"/>
            <a:ext cx="520412" cy="1846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0BC20DE-8823-F1E8-49CF-5AFC8897EDE3}"/>
              </a:ext>
            </a:extLst>
          </p:cNvPr>
          <p:cNvCxnSpPr>
            <a:stCxn id="49" idx="2"/>
          </p:cNvCxnSpPr>
          <p:nvPr/>
        </p:nvCxnSpPr>
        <p:spPr>
          <a:xfrm>
            <a:off x="6645581" y="3496932"/>
            <a:ext cx="520412" cy="1972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4C363FEA-98B2-66E3-654E-30CA38B08A6A}"/>
              </a:ext>
            </a:extLst>
          </p:cNvPr>
          <p:cNvCxnSpPr>
            <a:stCxn id="49" idx="2"/>
            <a:endCxn id="26" idx="1"/>
          </p:cNvCxnSpPr>
          <p:nvPr/>
        </p:nvCxnSpPr>
        <p:spPr>
          <a:xfrm flipV="1">
            <a:off x="6645581" y="2407830"/>
            <a:ext cx="525091" cy="1089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D98DD4CA-C82E-FAD7-CC0D-59A23D0E3C91}"/>
              </a:ext>
            </a:extLst>
          </p:cNvPr>
          <p:cNvCxnSpPr>
            <a:stCxn id="49" idx="2"/>
            <a:endCxn id="33" idx="1"/>
          </p:cNvCxnSpPr>
          <p:nvPr/>
        </p:nvCxnSpPr>
        <p:spPr>
          <a:xfrm>
            <a:off x="6645581" y="3496932"/>
            <a:ext cx="525089" cy="12483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438F5F41-FF76-B660-8CD7-70348EE8F85C}"/>
              </a:ext>
            </a:extLst>
          </p:cNvPr>
          <p:cNvCxnSpPr/>
          <p:nvPr/>
        </p:nvCxnSpPr>
        <p:spPr>
          <a:xfrm flipV="1">
            <a:off x="6645581" y="3190875"/>
            <a:ext cx="520412" cy="3060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1032145C-6C00-1BBC-5736-4D02CB103874}"/>
              </a:ext>
            </a:extLst>
          </p:cNvPr>
          <p:cNvCxnSpPr>
            <a:stCxn id="49" idx="2"/>
            <a:endCxn id="32" idx="1"/>
          </p:cNvCxnSpPr>
          <p:nvPr/>
        </p:nvCxnSpPr>
        <p:spPr>
          <a:xfrm>
            <a:off x="6645581" y="3496932"/>
            <a:ext cx="525090" cy="5055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Arrow: Right 62">
            <a:extLst>
              <a:ext uri="{FF2B5EF4-FFF2-40B4-BE49-F238E27FC236}">
                <a16:creationId xmlns:a16="http://schemas.microsoft.com/office/drawing/2014/main" id="{DD9C1715-B1D3-5A60-0B0D-BC3DF626FE73}"/>
              </a:ext>
            </a:extLst>
          </p:cNvPr>
          <p:cNvSpPr/>
          <p:nvPr/>
        </p:nvSpPr>
        <p:spPr>
          <a:xfrm>
            <a:off x="4768415" y="2489654"/>
            <a:ext cx="1092506" cy="230505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8F74F560-4772-CFBF-22DC-9CAD992001C7}"/>
              </a:ext>
            </a:extLst>
          </p:cNvPr>
          <p:cNvGrpSpPr/>
          <p:nvPr/>
        </p:nvGrpSpPr>
        <p:grpSpPr>
          <a:xfrm>
            <a:off x="-389275" y="6265708"/>
            <a:ext cx="15034329" cy="523161"/>
            <a:chOff x="-583913" y="9398559"/>
            <a:chExt cx="22551493" cy="784742"/>
          </a:xfrm>
        </p:grpSpPr>
        <p:sp>
          <p:nvSpPr>
            <p:cNvPr id="11" name="TextBox 5">
              <a:extLst>
                <a:ext uri="{FF2B5EF4-FFF2-40B4-BE49-F238E27FC236}">
                  <a16:creationId xmlns:a16="http://schemas.microsoft.com/office/drawing/2014/main" id="{AA51A94A-2572-1C70-209E-A1472BB79A70}"/>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18" name="TextBox 5">
              <a:extLst>
                <a:ext uri="{FF2B5EF4-FFF2-40B4-BE49-F238E27FC236}">
                  <a16:creationId xmlns:a16="http://schemas.microsoft.com/office/drawing/2014/main" id="{A83B216A-0AA5-D1C6-1544-481D63369799}"/>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19" name="TextBox 5">
              <a:extLst>
                <a:ext uri="{FF2B5EF4-FFF2-40B4-BE49-F238E27FC236}">
                  <a16:creationId xmlns:a16="http://schemas.microsoft.com/office/drawing/2014/main" id="{94ED0AAC-8050-ED9D-FFA5-B389E10ACCA3}"/>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232941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18" name="Group 17">
            <a:extLst>
              <a:ext uri="{FF2B5EF4-FFF2-40B4-BE49-F238E27FC236}">
                <a16:creationId xmlns:a16="http://schemas.microsoft.com/office/drawing/2014/main" id="{FD3737B7-8DBD-F8C8-F1A2-222B13B82C4E}"/>
              </a:ext>
            </a:extLst>
          </p:cNvPr>
          <p:cNvGrpSpPr/>
          <p:nvPr/>
        </p:nvGrpSpPr>
        <p:grpSpPr>
          <a:xfrm>
            <a:off x="1399149" y="757085"/>
            <a:ext cx="3776138" cy="595413"/>
            <a:chOff x="6101040" y="3147647"/>
            <a:chExt cx="4973403" cy="784195"/>
          </a:xfrm>
        </p:grpSpPr>
        <p:sp>
          <p:nvSpPr>
            <p:cNvPr id="19" name="Rectangle 18">
              <a:extLst>
                <a:ext uri="{FF2B5EF4-FFF2-40B4-BE49-F238E27FC236}">
                  <a16:creationId xmlns:a16="http://schemas.microsoft.com/office/drawing/2014/main" id="{F9076767-D6CD-C32E-B1AB-D8A446527E85}"/>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EDFC07DD-DD22-9F67-E148-7007E48B3F2F}"/>
                </a:ext>
              </a:extLst>
            </p:cNvPr>
            <p:cNvSpPr txBox="1"/>
            <p:nvPr/>
          </p:nvSpPr>
          <p:spPr>
            <a:xfrm>
              <a:off x="7424939" y="3147647"/>
              <a:ext cx="3649504" cy="621215"/>
            </a:xfrm>
            <a:prstGeom prst="rect">
              <a:avLst/>
            </a:prstGeom>
          </p:spPr>
          <p:txBody>
            <a:bodyPr lIns="0" tIns="0" rIns="0" bIns="0" rtlCol="0" anchor="t">
              <a:spAutoFit/>
            </a:bodyPr>
            <a:lstStyle/>
            <a:p>
              <a:pPr algn="ctr">
                <a:lnSpc>
                  <a:spcPts val="4200"/>
                </a:lnSpc>
              </a:pPr>
              <a:r>
                <a:rPr lang="en-US" sz="2000">
                  <a:latin typeface="Yeseva One"/>
                </a:rPr>
                <a:t>SƠ ĐỒ USECASE</a:t>
              </a:r>
            </a:p>
          </p:txBody>
        </p:sp>
        <p:sp>
          <p:nvSpPr>
            <p:cNvPr id="21" name="Freeform: Shape 20">
              <a:extLst>
                <a:ext uri="{FF2B5EF4-FFF2-40B4-BE49-F238E27FC236}">
                  <a16:creationId xmlns:a16="http://schemas.microsoft.com/office/drawing/2014/main" id="{1B572949-07F4-61D1-ECBA-297E4EFBFEEA}"/>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Diamond 22">
              <a:extLst>
                <a:ext uri="{FF2B5EF4-FFF2-40B4-BE49-F238E27FC236}">
                  <a16:creationId xmlns:a16="http://schemas.microsoft.com/office/drawing/2014/main" id="{CA96E281-F070-7EB1-E9C2-24AE048C0219}"/>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91936BB-087C-6520-E9C6-FA49F4D233D2}"/>
                </a:ext>
              </a:extLst>
            </p:cNvPr>
            <p:cNvSpPr txBox="1"/>
            <p:nvPr/>
          </p:nvSpPr>
          <p:spPr>
            <a:xfrm>
              <a:off x="6481566" y="3300579"/>
              <a:ext cx="643125" cy="486433"/>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pic>
        <p:nvPicPr>
          <p:cNvPr id="7" name="Picture 6">
            <a:extLst>
              <a:ext uri="{FF2B5EF4-FFF2-40B4-BE49-F238E27FC236}">
                <a16:creationId xmlns:a16="http://schemas.microsoft.com/office/drawing/2014/main" id="{1276AE49-3053-0037-B645-85FE8B862414}"/>
              </a:ext>
            </a:extLst>
          </p:cNvPr>
          <p:cNvPicPr>
            <a:picLocks noChangeAspect="1"/>
          </p:cNvPicPr>
          <p:nvPr/>
        </p:nvPicPr>
        <p:blipFill>
          <a:blip r:embed="rId4"/>
          <a:stretch>
            <a:fillRect/>
          </a:stretch>
        </p:blipFill>
        <p:spPr>
          <a:xfrm>
            <a:off x="4906768" y="751946"/>
            <a:ext cx="6143348" cy="5420254"/>
          </a:xfrm>
          <a:prstGeom prst="rect">
            <a:avLst/>
          </a:prstGeom>
        </p:spPr>
      </p:pic>
      <p:grpSp>
        <p:nvGrpSpPr>
          <p:cNvPr id="6" name="Group 5">
            <a:extLst>
              <a:ext uri="{FF2B5EF4-FFF2-40B4-BE49-F238E27FC236}">
                <a16:creationId xmlns:a16="http://schemas.microsoft.com/office/drawing/2014/main" id="{D2A1F663-D73E-7973-6B41-CFE991A7A570}"/>
              </a:ext>
            </a:extLst>
          </p:cNvPr>
          <p:cNvGrpSpPr/>
          <p:nvPr/>
        </p:nvGrpSpPr>
        <p:grpSpPr>
          <a:xfrm>
            <a:off x="-389275" y="6265708"/>
            <a:ext cx="15034329" cy="523161"/>
            <a:chOff x="-583913" y="9398559"/>
            <a:chExt cx="22551493" cy="784742"/>
          </a:xfrm>
        </p:grpSpPr>
        <p:sp>
          <p:nvSpPr>
            <p:cNvPr id="8" name="TextBox 5">
              <a:extLst>
                <a:ext uri="{FF2B5EF4-FFF2-40B4-BE49-F238E27FC236}">
                  <a16:creationId xmlns:a16="http://schemas.microsoft.com/office/drawing/2014/main" id="{799D94E4-3818-1637-BE5D-540DF2FCA3EE}"/>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9" name="TextBox 5">
              <a:extLst>
                <a:ext uri="{FF2B5EF4-FFF2-40B4-BE49-F238E27FC236}">
                  <a16:creationId xmlns:a16="http://schemas.microsoft.com/office/drawing/2014/main" id="{2D012032-C873-9F24-557E-6225D9F6CE85}"/>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10" name="TextBox 5">
              <a:extLst>
                <a:ext uri="{FF2B5EF4-FFF2-40B4-BE49-F238E27FC236}">
                  <a16:creationId xmlns:a16="http://schemas.microsoft.com/office/drawing/2014/main" id="{BD52BB6D-392D-AED5-E951-B4BBD1025D29}"/>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251808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52903630-389B-4973-6398-4251FA076CE6}"/>
              </a:ext>
            </a:extLst>
          </p:cNvPr>
          <p:cNvSpPr/>
          <p:nvPr/>
        </p:nvSpPr>
        <p:spPr>
          <a:xfrm>
            <a:off x="3410522" y="3092572"/>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Xây dựng thành công website bán khóa học trực tuyến đáp ứng nhu cầu người học và giảng viên</a:t>
            </a:r>
          </a:p>
        </p:txBody>
      </p:sp>
      <p:sp>
        <p:nvSpPr>
          <p:cNvPr id="24" name="Rectangle: Rounded Corners 23">
            <a:extLst>
              <a:ext uri="{FF2B5EF4-FFF2-40B4-BE49-F238E27FC236}">
                <a16:creationId xmlns:a16="http://schemas.microsoft.com/office/drawing/2014/main" id="{BBFD42B6-D97B-8A23-BCEB-5D387566D37A}"/>
              </a:ext>
            </a:extLst>
          </p:cNvPr>
          <p:cNvSpPr/>
          <p:nvPr/>
        </p:nvSpPr>
        <p:spPr>
          <a:xfrm>
            <a:off x="3410522" y="3092572"/>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Nắm vững công nghệ HTML, CSS, JavaScript, Spring Boot</a:t>
            </a:r>
          </a:p>
        </p:txBody>
      </p:sp>
      <p:sp>
        <p:nvSpPr>
          <p:cNvPr id="25" name="Rectangle: Rounded Corners 24">
            <a:extLst>
              <a:ext uri="{FF2B5EF4-FFF2-40B4-BE49-F238E27FC236}">
                <a16:creationId xmlns:a16="http://schemas.microsoft.com/office/drawing/2014/main" id="{030229DB-E7F8-4B0A-C6B8-B0E40B361CEC}"/>
              </a:ext>
            </a:extLst>
          </p:cNvPr>
          <p:cNvSpPr/>
          <p:nvPr/>
        </p:nvSpPr>
        <p:spPr>
          <a:xfrm>
            <a:off x="3410522" y="3092572"/>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Sử dụng thành thạo các công cụ lập trình như Visual Studio Code và IntelliJ</a:t>
            </a:r>
          </a:p>
        </p:txBody>
      </p:sp>
      <p:sp>
        <p:nvSpPr>
          <p:cNvPr id="26" name="Rectangle: Rounded Corners 25">
            <a:extLst>
              <a:ext uri="{FF2B5EF4-FFF2-40B4-BE49-F238E27FC236}">
                <a16:creationId xmlns:a16="http://schemas.microsoft.com/office/drawing/2014/main" id="{2EB0B036-B599-26EB-5F65-0C957A684C95}"/>
              </a:ext>
            </a:extLst>
          </p:cNvPr>
          <p:cNvSpPr/>
          <p:nvPr/>
        </p:nvSpPr>
        <p:spPr>
          <a:xfrm>
            <a:off x="3410522" y="3092572"/>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Website cho phép tìm kiếm, đăng ký khóa học, quản lý khóa học và học viên</a:t>
            </a:r>
          </a:p>
        </p:txBody>
      </p:sp>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6" name="Group 5">
            <a:extLst>
              <a:ext uri="{FF2B5EF4-FFF2-40B4-BE49-F238E27FC236}">
                <a16:creationId xmlns:a16="http://schemas.microsoft.com/office/drawing/2014/main" id="{8F12CB75-44AA-0F94-31F1-BC4212DD8931}"/>
              </a:ext>
            </a:extLst>
          </p:cNvPr>
          <p:cNvGrpSpPr/>
          <p:nvPr/>
        </p:nvGrpSpPr>
        <p:grpSpPr>
          <a:xfrm>
            <a:off x="1116774" y="717910"/>
            <a:ext cx="3539974" cy="584611"/>
            <a:chOff x="6101040" y="4235254"/>
            <a:chExt cx="4743531" cy="783373"/>
          </a:xfrm>
        </p:grpSpPr>
        <p:sp>
          <p:nvSpPr>
            <p:cNvPr id="7" name="Rectangle 6">
              <a:extLst>
                <a:ext uri="{FF2B5EF4-FFF2-40B4-BE49-F238E27FC236}">
                  <a16:creationId xmlns:a16="http://schemas.microsoft.com/office/drawing/2014/main" id="{505BC35D-D55E-13B0-3920-A6DABB32C893}"/>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12316E2-EA8F-6EC7-BA37-974C3902797F}"/>
                </a:ext>
              </a:extLst>
            </p:cNvPr>
            <p:cNvSpPr txBox="1"/>
            <p:nvPr/>
          </p:nvSpPr>
          <p:spPr>
            <a:xfrm>
              <a:off x="7545828" y="4235254"/>
              <a:ext cx="3298743" cy="632031"/>
            </a:xfrm>
            <a:prstGeom prst="rect">
              <a:avLst/>
            </a:prstGeom>
          </p:spPr>
          <p:txBody>
            <a:bodyPr wrap="square" lIns="0" tIns="0" rIns="0" bIns="0" rtlCol="0" anchor="t">
              <a:spAutoFit/>
            </a:bodyPr>
            <a:lstStyle/>
            <a:p>
              <a:pPr algn="ctr">
                <a:lnSpc>
                  <a:spcPts val="4200"/>
                </a:lnSpc>
              </a:pPr>
              <a:r>
                <a:rPr lang="en-US" sz="2000">
                  <a:latin typeface="Yeseva One"/>
                </a:rPr>
                <a:t>BIỂU ĐỒ CSDL</a:t>
              </a:r>
            </a:p>
          </p:txBody>
        </p:sp>
        <p:sp>
          <p:nvSpPr>
            <p:cNvPr id="11" name="Freeform: Shape 10">
              <a:extLst>
                <a:ext uri="{FF2B5EF4-FFF2-40B4-BE49-F238E27FC236}">
                  <a16:creationId xmlns:a16="http://schemas.microsoft.com/office/drawing/2014/main" id="{7A6619DC-3324-38F0-6FA6-B16025F5ED86}"/>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Diamond 15">
              <a:extLst>
                <a:ext uri="{FF2B5EF4-FFF2-40B4-BE49-F238E27FC236}">
                  <a16:creationId xmlns:a16="http://schemas.microsoft.com/office/drawing/2014/main" id="{64F143C8-CDC0-17D3-AE82-450667BB1D80}"/>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856C18F2-6461-C1E5-9F7F-46EB31A99AA7}"/>
                </a:ext>
              </a:extLst>
            </p:cNvPr>
            <p:cNvSpPr txBox="1"/>
            <p:nvPr/>
          </p:nvSpPr>
          <p:spPr>
            <a:xfrm>
              <a:off x="6481566" y="4387364"/>
              <a:ext cx="643124" cy="494901"/>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pic>
        <p:nvPicPr>
          <p:cNvPr id="8" name="Picture 7">
            <a:extLst>
              <a:ext uri="{FF2B5EF4-FFF2-40B4-BE49-F238E27FC236}">
                <a16:creationId xmlns:a16="http://schemas.microsoft.com/office/drawing/2014/main" id="{DE4B3825-8D71-65C2-CDA1-7EC0BD8CECCB}"/>
              </a:ext>
            </a:extLst>
          </p:cNvPr>
          <p:cNvPicPr>
            <a:picLocks noChangeAspect="1"/>
          </p:cNvPicPr>
          <p:nvPr/>
        </p:nvPicPr>
        <p:blipFill>
          <a:blip r:embed="rId5"/>
          <a:stretch>
            <a:fillRect/>
          </a:stretch>
        </p:blipFill>
        <p:spPr>
          <a:xfrm>
            <a:off x="4594135" y="683101"/>
            <a:ext cx="6912065" cy="5486399"/>
          </a:xfrm>
          <a:prstGeom prst="rect">
            <a:avLst/>
          </a:prstGeom>
        </p:spPr>
      </p:pic>
      <p:grpSp>
        <p:nvGrpSpPr>
          <p:cNvPr id="10" name="Group 9">
            <a:extLst>
              <a:ext uri="{FF2B5EF4-FFF2-40B4-BE49-F238E27FC236}">
                <a16:creationId xmlns:a16="http://schemas.microsoft.com/office/drawing/2014/main" id="{C4E9F21E-E162-E0D3-F171-375DF4242BD8}"/>
              </a:ext>
            </a:extLst>
          </p:cNvPr>
          <p:cNvGrpSpPr/>
          <p:nvPr/>
        </p:nvGrpSpPr>
        <p:grpSpPr>
          <a:xfrm>
            <a:off x="-389275" y="6265708"/>
            <a:ext cx="15034329" cy="523161"/>
            <a:chOff x="-583913" y="9398559"/>
            <a:chExt cx="22551493" cy="784742"/>
          </a:xfrm>
        </p:grpSpPr>
        <p:sp>
          <p:nvSpPr>
            <p:cNvPr id="18" name="TextBox 5">
              <a:extLst>
                <a:ext uri="{FF2B5EF4-FFF2-40B4-BE49-F238E27FC236}">
                  <a16:creationId xmlns:a16="http://schemas.microsoft.com/office/drawing/2014/main" id="{26F9361E-BB80-E97D-6FD8-8BBCAA01302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19" name="TextBox 5">
              <a:extLst>
                <a:ext uri="{FF2B5EF4-FFF2-40B4-BE49-F238E27FC236}">
                  <a16:creationId xmlns:a16="http://schemas.microsoft.com/office/drawing/2014/main" id="{4D4CBB57-1F30-A3DD-2E48-29CACCC5EAC1}"/>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0" name="TextBox 5">
              <a:extLst>
                <a:ext uri="{FF2B5EF4-FFF2-40B4-BE49-F238E27FC236}">
                  <a16:creationId xmlns:a16="http://schemas.microsoft.com/office/drawing/2014/main" id="{EE150EE6-8DA4-AEC0-3C0C-3A4E16F966FD}"/>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2986898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5B17EDF1-2B16-02B2-9A47-7AFAEB47CD1F}"/>
              </a:ext>
            </a:extLst>
          </p:cNvPr>
          <p:cNvSpPr/>
          <p:nvPr/>
        </p:nvSpPr>
        <p:spPr>
          <a:xfrm>
            <a:off x="3491049" y="3103819"/>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Tích hợp chức năng thanh toán trực tuyến</a:t>
            </a:r>
          </a:p>
        </p:txBody>
      </p:sp>
      <p:sp>
        <p:nvSpPr>
          <p:cNvPr id="27" name="Rectangle: Rounded Corners 26">
            <a:extLst>
              <a:ext uri="{FF2B5EF4-FFF2-40B4-BE49-F238E27FC236}">
                <a16:creationId xmlns:a16="http://schemas.microsoft.com/office/drawing/2014/main" id="{85C79D7B-A6E8-FEE7-0ADF-5BFEA29694D6}"/>
              </a:ext>
            </a:extLst>
          </p:cNvPr>
          <p:cNvSpPr/>
          <p:nvPr/>
        </p:nvSpPr>
        <p:spPr>
          <a:xfrm>
            <a:off x="3491049" y="3103819"/>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Giao diện thân thiện, tính bảo mật cao</a:t>
            </a:r>
          </a:p>
        </p:txBody>
      </p:sp>
      <p:sp>
        <p:nvSpPr>
          <p:cNvPr id="28" name="Rectangle: Rounded Corners 27">
            <a:extLst>
              <a:ext uri="{FF2B5EF4-FFF2-40B4-BE49-F238E27FC236}">
                <a16:creationId xmlns:a16="http://schemas.microsoft.com/office/drawing/2014/main" id="{2E745E4D-B6F0-CE03-56CF-44E7EBAFBFC9}"/>
              </a:ext>
            </a:extLst>
          </p:cNvPr>
          <p:cNvSpPr/>
          <p:nvPr/>
        </p:nvSpPr>
        <p:spPr>
          <a:xfrm>
            <a:off x="3491049" y="3103819"/>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Hệ thống quản trị đầy đủ chức năng</a:t>
            </a:r>
          </a:p>
        </p:txBody>
      </p:sp>
      <p:sp>
        <p:nvSpPr>
          <p:cNvPr id="29" name="Rectangle: Rounded Corners 28">
            <a:extLst>
              <a:ext uri="{FF2B5EF4-FFF2-40B4-BE49-F238E27FC236}">
                <a16:creationId xmlns:a16="http://schemas.microsoft.com/office/drawing/2014/main" id="{3446BCC8-8874-B8D3-95C4-962B556B1DEC}"/>
              </a:ext>
            </a:extLst>
          </p:cNvPr>
          <p:cNvSpPr/>
          <p:nvPr/>
        </p:nvSpPr>
        <p:spPr>
          <a:xfrm>
            <a:off x="3491049" y="3103819"/>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triển:Hoàn thiện và mở rộng các tính năng hiện có</a:t>
            </a:r>
          </a:p>
        </p:txBody>
      </p:sp>
      <p:sp>
        <p:nvSpPr>
          <p:cNvPr id="30" name="Rectangle: Rounded Corners 29">
            <a:extLst>
              <a:ext uri="{FF2B5EF4-FFF2-40B4-BE49-F238E27FC236}">
                <a16:creationId xmlns:a16="http://schemas.microsoft.com/office/drawing/2014/main" id="{E40077CE-2CCE-06A7-E12F-C6A78EDCA409}"/>
              </a:ext>
            </a:extLst>
          </p:cNvPr>
          <p:cNvSpPr/>
          <p:nvPr/>
        </p:nvSpPr>
        <p:spPr>
          <a:xfrm>
            <a:off x="3491049" y="3103819"/>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Tích hợp chức năng trò chuyện và tư vấn học viên</a:t>
            </a:r>
          </a:p>
        </p:txBody>
      </p:sp>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11" name="TextBox 10">
            <a:extLst>
              <a:ext uri="{FF2B5EF4-FFF2-40B4-BE49-F238E27FC236}">
                <a16:creationId xmlns:a16="http://schemas.microsoft.com/office/drawing/2014/main" id="{A7AED0B0-306F-6A02-71B5-1D8413FB7668}"/>
              </a:ext>
            </a:extLst>
          </p:cNvPr>
          <p:cNvSpPr txBox="1"/>
          <p:nvPr/>
        </p:nvSpPr>
        <p:spPr>
          <a:xfrm>
            <a:off x="-6481009" y="-4727817"/>
            <a:ext cx="9416997" cy="2923877"/>
          </a:xfrm>
          <a:prstGeom prst="rect">
            <a:avLst/>
          </a:prstGeom>
          <a:noFill/>
        </p:spPr>
        <p:txBody>
          <a:bodyPr wrap="square">
            <a:spAutoFit/>
          </a:bodyPr>
          <a:lstStyle/>
          <a:p>
            <a:pPr algn="ctr"/>
            <a:r>
              <a:rPr lang="vi-VN" sz="2300">
                <a:latin typeface="Tahoma" panose="020B0604030504040204" pitchFamily="34" charset="0"/>
                <a:ea typeface="Tahoma" panose="020B0604030504040204" pitchFamily="34" charset="0"/>
                <a:cs typeface="Tahoma" panose="020B0604030504040204" pitchFamily="34" charset="0"/>
              </a:rPr>
              <a:t>.Nắm vững công nghệ HTML, CSS, JavaScript, Spring Boot.Sử dụng thành thạo các công cụ lập trình như Visual Studio Code và IntelliJ.Website cho phép tìm kiếm, đăng ký khóa học, quản lý khóa học và học viên.Tích hợp chức năng thanh toán trực tuyến.Giao diện thân thiện, tính bảo mật cao.Hệ thống quản trị đầy đủ chức năng.Hướng phát triển:Hoàn thiện và mở rộng các tính năng hiện có.Cải thiện chương trình và nâng cao tính bảo mật.Tích hợp chức năng trò chuyện và tư vấn học viên.</a:t>
            </a:r>
            <a:endParaRPr lang="en-GB" sz="230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a:extLst>
              <a:ext uri="{FF2B5EF4-FFF2-40B4-BE49-F238E27FC236}">
                <a16:creationId xmlns:a16="http://schemas.microsoft.com/office/drawing/2014/main" id="{729145F0-AEB8-87FB-EB26-6FF03626E2F4}"/>
              </a:ext>
            </a:extLst>
          </p:cNvPr>
          <p:cNvGrpSpPr/>
          <p:nvPr/>
        </p:nvGrpSpPr>
        <p:grpSpPr>
          <a:xfrm>
            <a:off x="1051794" y="734629"/>
            <a:ext cx="3130858" cy="709754"/>
            <a:chOff x="1051794" y="734629"/>
            <a:chExt cx="3130858" cy="709754"/>
          </a:xfrm>
        </p:grpSpPr>
        <p:sp>
          <p:nvSpPr>
            <p:cNvPr id="17" name="Freeform: Shape 16">
              <a:extLst>
                <a:ext uri="{FF2B5EF4-FFF2-40B4-BE49-F238E27FC236}">
                  <a16:creationId xmlns:a16="http://schemas.microsoft.com/office/drawing/2014/main" id="{3D41ED24-5B4B-29C5-D376-3A92C14E2617}"/>
                </a:ext>
              </a:extLst>
            </p:cNvPr>
            <p:cNvSpPr/>
            <p:nvPr/>
          </p:nvSpPr>
          <p:spPr>
            <a:xfrm rot="16200000">
              <a:off x="2364461" y="-578038"/>
              <a:ext cx="505524" cy="3130858"/>
            </a:xfrm>
            <a:custGeom>
              <a:avLst/>
              <a:gdLst>
                <a:gd name="connsiteX0" fmla="*/ 1 w 505524"/>
                <a:gd name="connsiteY0" fmla="*/ 2817845 h 2817846"/>
                <a:gd name="connsiteX1" fmla="*/ 1 w 505524"/>
                <a:gd name="connsiteY1" fmla="*/ 0 h 2817846"/>
                <a:gd name="connsiteX2" fmla="*/ 505524 w 505524"/>
                <a:gd name="connsiteY2" fmla="*/ 0 h 2817846"/>
                <a:gd name="connsiteX3" fmla="*/ 505524 w 505524"/>
                <a:gd name="connsiteY3" fmla="*/ 2817846 h 2817846"/>
                <a:gd name="connsiteX4" fmla="*/ 505523 w 505524"/>
                <a:gd name="connsiteY4" fmla="*/ 2817846 h 2817846"/>
                <a:gd name="connsiteX5" fmla="*/ 252762 w 505524"/>
                <a:gd name="connsiteY5" fmla="*/ 2382050 h 2817846"/>
                <a:gd name="connsiteX6" fmla="*/ 0 w 505524"/>
                <a:gd name="connsiteY6" fmla="*/ 2817846 h 2817846"/>
                <a:gd name="connsiteX7" fmla="*/ 1 w 505524"/>
                <a:gd name="connsiteY7" fmla="*/ 2817845 h 2817846"/>
                <a:gd name="connsiteX8" fmla="*/ 1 w 505524"/>
                <a:gd name="connsiteY8" fmla="*/ 2817846 h 2817846"/>
                <a:gd name="connsiteX9" fmla="*/ 505523 w 505524"/>
                <a:gd name="connsiteY9" fmla="*/ 2817846 h 2817846"/>
                <a:gd name="connsiteX10" fmla="*/ 505523 w 505524"/>
                <a:gd name="connsiteY10" fmla="*/ 2817846 h 281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524" h="2817846">
                  <a:moveTo>
                    <a:pt x="1" y="2817845"/>
                  </a:moveTo>
                  <a:lnTo>
                    <a:pt x="1" y="0"/>
                  </a:lnTo>
                  <a:lnTo>
                    <a:pt x="505524" y="0"/>
                  </a:lnTo>
                  <a:lnTo>
                    <a:pt x="505524" y="2817846"/>
                  </a:lnTo>
                  <a:lnTo>
                    <a:pt x="505523" y="2817846"/>
                  </a:lnTo>
                  <a:lnTo>
                    <a:pt x="252762" y="2382050"/>
                  </a:lnTo>
                  <a:close/>
                  <a:moveTo>
                    <a:pt x="0" y="2817846"/>
                  </a:moveTo>
                  <a:lnTo>
                    <a:pt x="1" y="2817845"/>
                  </a:lnTo>
                  <a:lnTo>
                    <a:pt x="1" y="2817846"/>
                  </a:lnTo>
                  <a:lnTo>
                    <a:pt x="505523" y="2817846"/>
                  </a:lnTo>
                  <a:lnTo>
                    <a:pt x="505523" y="281784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TextBox 17">
              <a:extLst>
                <a:ext uri="{FF2B5EF4-FFF2-40B4-BE49-F238E27FC236}">
                  <a16:creationId xmlns:a16="http://schemas.microsoft.com/office/drawing/2014/main" id="{71CEC19C-3BD8-E70C-2BE7-EEA23B6C278A}"/>
                </a:ext>
              </a:extLst>
            </p:cNvPr>
            <p:cNvSpPr txBox="1"/>
            <p:nvPr/>
          </p:nvSpPr>
          <p:spPr>
            <a:xfrm>
              <a:off x="1714500" y="767275"/>
              <a:ext cx="1221488" cy="677108"/>
            </a:xfrm>
            <a:prstGeom prst="rect">
              <a:avLst/>
            </a:prstGeom>
            <a:noFill/>
          </p:spPr>
          <p:txBody>
            <a:bodyPr wrap="none" rtlCol="0">
              <a:spAutoFit/>
            </a:bodyPr>
            <a:lstStyle/>
            <a:p>
              <a:r>
                <a:rPr lang="en-US" sz="2000" b="1">
                  <a:solidFill>
                    <a:srgbClr val="FFFFFF"/>
                  </a:solidFill>
                  <a:latin typeface="Yeseva One"/>
                </a:rPr>
                <a:t>KẾT LUẬN</a:t>
              </a:r>
            </a:p>
            <a:p>
              <a:endParaRPr lang="en-GB"/>
            </a:p>
          </p:txBody>
        </p:sp>
      </p:grpSp>
      <p:sp>
        <p:nvSpPr>
          <p:cNvPr id="8" name="Rectangle: Rounded Corners 7">
            <a:extLst>
              <a:ext uri="{FF2B5EF4-FFF2-40B4-BE49-F238E27FC236}">
                <a16:creationId xmlns:a16="http://schemas.microsoft.com/office/drawing/2014/main" id="{6A41660D-0EBB-7025-1963-A0BDAB89CA52}"/>
              </a:ext>
            </a:extLst>
          </p:cNvPr>
          <p:cNvSpPr/>
          <p:nvPr/>
        </p:nvSpPr>
        <p:spPr>
          <a:xfrm>
            <a:off x="3393510" y="1401410"/>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Xây dựng thành công website bán khóa học trực tuyến đáp ứng nhu cầu người học và giảng viên</a:t>
            </a:r>
          </a:p>
        </p:txBody>
      </p:sp>
      <p:sp>
        <p:nvSpPr>
          <p:cNvPr id="9" name="Rectangle: Rounded Corners 8">
            <a:extLst>
              <a:ext uri="{FF2B5EF4-FFF2-40B4-BE49-F238E27FC236}">
                <a16:creationId xmlns:a16="http://schemas.microsoft.com/office/drawing/2014/main" id="{530EE590-D8C8-1D12-E1FC-E4C7F3560279}"/>
              </a:ext>
            </a:extLst>
          </p:cNvPr>
          <p:cNvSpPr/>
          <p:nvPr/>
        </p:nvSpPr>
        <p:spPr>
          <a:xfrm>
            <a:off x="3429000" y="2504194"/>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Nắm vững công nghệ HTML, CSS, JavaScript, Spring Boot</a:t>
            </a:r>
          </a:p>
        </p:txBody>
      </p:sp>
      <p:sp>
        <p:nvSpPr>
          <p:cNvPr id="16" name="Rectangle: Rounded Corners 15">
            <a:extLst>
              <a:ext uri="{FF2B5EF4-FFF2-40B4-BE49-F238E27FC236}">
                <a16:creationId xmlns:a16="http://schemas.microsoft.com/office/drawing/2014/main" id="{7C1EAD53-C078-E4A4-70FA-E47E8AA60127}"/>
              </a:ext>
            </a:extLst>
          </p:cNvPr>
          <p:cNvSpPr/>
          <p:nvPr/>
        </p:nvSpPr>
        <p:spPr>
          <a:xfrm>
            <a:off x="3392045" y="3643964"/>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Sử dụng thành thạo các công cụ lập trình như Visual Studio Code và IntelliJ</a:t>
            </a:r>
          </a:p>
        </p:txBody>
      </p:sp>
      <p:sp>
        <p:nvSpPr>
          <p:cNvPr id="19" name="Rectangle: Rounded Corners 18">
            <a:extLst>
              <a:ext uri="{FF2B5EF4-FFF2-40B4-BE49-F238E27FC236}">
                <a16:creationId xmlns:a16="http://schemas.microsoft.com/office/drawing/2014/main" id="{8AFB1C5B-143A-2794-193C-4C2688F9FA9D}"/>
              </a:ext>
            </a:extLst>
          </p:cNvPr>
          <p:cNvSpPr/>
          <p:nvPr/>
        </p:nvSpPr>
        <p:spPr>
          <a:xfrm>
            <a:off x="3392044" y="4783734"/>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Website cho phép tìm kiếm, đăng ký khóa học, quản lý khóa học và học viên</a:t>
            </a:r>
          </a:p>
        </p:txBody>
      </p:sp>
      <p:grpSp>
        <p:nvGrpSpPr>
          <p:cNvPr id="6" name="Group 5">
            <a:extLst>
              <a:ext uri="{FF2B5EF4-FFF2-40B4-BE49-F238E27FC236}">
                <a16:creationId xmlns:a16="http://schemas.microsoft.com/office/drawing/2014/main" id="{0AF7F1CA-B821-EED2-694B-1AA7405CBA2A}"/>
              </a:ext>
            </a:extLst>
          </p:cNvPr>
          <p:cNvGrpSpPr/>
          <p:nvPr/>
        </p:nvGrpSpPr>
        <p:grpSpPr>
          <a:xfrm>
            <a:off x="-389275" y="6265708"/>
            <a:ext cx="15034329" cy="523161"/>
            <a:chOff x="-583913" y="9398559"/>
            <a:chExt cx="22551493" cy="784742"/>
          </a:xfrm>
        </p:grpSpPr>
        <p:sp>
          <p:nvSpPr>
            <p:cNvPr id="7" name="TextBox 5">
              <a:extLst>
                <a:ext uri="{FF2B5EF4-FFF2-40B4-BE49-F238E27FC236}">
                  <a16:creationId xmlns:a16="http://schemas.microsoft.com/office/drawing/2014/main" id="{B4200B3D-FF4F-25D2-80B7-46D10486AE9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20" name="TextBox 5">
              <a:extLst>
                <a:ext uri="{FF2B5EF4-FFF2-40B4-BE49-F238E27FC236}">
                  <a16:creationId xmlns:a16="http://schemas.microsoft.com/office/drawing/2014/main" id="{4D4AB211-C86D-CCE2-4805-CFCDE7E6A60E}"/>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1" name="TextBox 5">
              <a:extLst>
                <a:ext uri="{FF2B5EF4-FFF2-40B4-BE49-F238E27FC236}">
                  <a16:creationId xmlns:a16="http://schemas.microsoft.com/office/drawing/2014/main" id="{534FAB81-F552-5E51-24AC-2C9A047BC612}"/>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4033663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11" name="TextBox 10">
            <a:extLst>
              <a:ext uri="{FF2B5EF4-FFF2-40B4-BE49-F238E27FC236}">
                <a16:creationId xmlns:a16="http://schemas.microsoft.com/office/drawing/2014/main" id="{A7AED0B0-306F-6A02-71B5-1D8413FB7668}"/>
              </a:ext>
            </a:extLst>
          </p:cNvPr>
          <p:cNvSpPr txBox="1"/>
          <p:nvPr/>
        </p:nvSpPr>
        <p:spPr>
          <a:xfrm>
            <a:off x="-6481009" y="-4727817"/>
            <a:ext cx="9416997" cy="2923877"/>
          </a:xfrm>
          <a:prstGeom prst="rect">
            <a:avLst/>
          </a:prstGeom>
          <a:noFill/>
        </p:spPr>
        <p:txBody>
          <a:bodyPr wrap="square">
            <a:spAutoFit/>
          </a:bodyPr>
          <a:lstStyle/>
          <a:p>
            <a:pPr algn="ctr"/>
            <a:r>
              <a:rPr lang="vi-VN" sz="2300">
                <a:latin typeface="Tahoma" panose="020B0604030504040204" pitchFamily="34" charset="0"/>
                <a:ea typeface="Tahoma" panose="020B0604030504040204" pitchFamily="34" charset="0"/>
                <a:cs typeface="Tahoma" panose="020B0604030504040204" pitchFamily="34" charset="0"/>
              </a:rPr>
              <a:t>.Nắm vững công nghệ HTML, CSS, JavaScript, Spring Boot.Sử dụng thành thạo các công cụ lập trình như Visual Studio Code và IntelliJ.Website cho phép tìm kiếm, đăng ký khóa học, quản lý khóa học và học viên.Tích hợp chức năng thanh toán trực tuyến.Giao diện thân thiện, tính bảo mật cao.Hệ thống quản trị đầy đủ chức năng.Hướng phát triển:Hoàn thiện và mở rộng các tính năng hiện có.Cải thiện chương trình và nâng cao tính bảo mật.Tích hợp chức năng trò chuyện và tư vấn học viên.</a:t>
            </a:r>
            <a:endParaRPr lang="en-GB" sz="230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a:extLst>
              <a:ext uri="{FF2B5EF4-FFF2-40B4-BE49-F238E27FC236}">
                <a16:creationId xmlns:a16="http://schemas.microsoft.com/office/drawing/2014/main" id="{729145F0-AEB8-87FB-EB26-6FF03626E2F4}"/>
              </a:ext>
            </a:extLst>
          </p:cNvPr>
          <p:cNvGrpSpPr/>
          <p:nvPr/>
        </p:nvGrpSpPr>
        <p:grpSpPr>
          <a:xfrm>
            <a:off x="1051794" y="734629"/>
            <a:ext cx="3130858" cy="709754"/>
            <a:chOff x="1051794" y="734629"/>
            <a:chExt cx="3130858" cy="709754"/>
          </a:xfrm>
        </p:grpSpPr>
        <p:sp>
          <p:nvSpPr>
            <p:cNvPr id="17" name="Freeform: Shape 16">
              <a:extLst>
                <a:ext uri="{FF2B5EF4-FFF2-40B4-BE49-F238E27FC236}">
                  <a16:creationId xmlns:a16="http://schemas.microsoft.com/office/drawing/2014/main" id="{3D41ED24-5B4B-29C5-D376-3A92C14E2617}"/>
                </a:ext>
              </a:extLst>
            </p:cNvPr>
            <p:cNvSpPr/>
            <p:nvPr/>
          </p:nvSpPr>
          <p:spPr>
            <a:xfrm rot="16200000">
              <a:off x="2364461" y="-578038"/>
              <a:ext cx="505524" cy="3130858"/>
            </a:xfrm>
            <a:custGeom>
              <a:avLst/>
              <a:gdLst>
                <a:gd name="connsiteX0" fmla="*/ 1 w 505524"/>
                <a:gd name="connsiteY0" fmla="*/ 2817845 h 2817846"/>
                <a:gd name="connsiteX1" fmla="*/ 1 w 505524"/>
                <a:gd name="connsiteY1" fmla="*/ 0 h 2817846"/>
                <a:gd name="connsiteX2" fmla="*/ 505524 w 505524"/>
                <a:gd name="connsiteY2" fmla="*/ 0 h 2817846"/>
                <a:gd name="connsiteX3" fmla="*/ 505524 w 505524"/>
                <a:gd name="connsiteY3" fmla="*/ 2817846 h 2817846"/>
                <a:gd name="connsiteX4" fmla="*/ 505523 w 505524"/>
                <a:gd name="connsiteY4" fmla="*/ 2817846 h 2817846"/>
                <a:gd name="connsiteX5" fmla="*/ 252762 w 505524"/>
                <a:gd name="connsiteY5" fmla="*/ 2382050 h 2817846"/>
                <a:gd name="connsiteX6" fmla="*/ 0 w 505524"/>
                <a:gd name="connsiteY6" fmla="*/ 2817846 h 2817846"/>
                <a:gd name="connsiteX7" fmla="*/ 1 w 505524"/>
                <a:gd name="connsiteY7" fmla="*/ 2817845 h 2817846"/>
                <a:gd name="connsiteX8" fmla="*/ 1 w 505524"/>
                <a:gd name="connsiteY8" fmla="*/ 2817846 h 2817846"/>
                <a:gd name="connsiteX9" fmla="*/ 505523 w 505524"/>
                <a:gd name="connsiteY9" fmla="*/ 2817846 h 2817846"/>
                <a:gd name="connsiteX10" fmla="*/ 505523 w 505524"/>
                <a:gd name="connsiteY10" fmla="*/ 2817846 h 281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524" h="2817846">
                  <a:moveTo>
                    <a:pt x="1" y="2817845"/>
                  </a:moveTo>
                  <a:lnTo>
                    <a:pt x="1" y="0"/>
                  </a:lnTo>
                  <a:lnTo>
                    <a:pt x="505524" y="0"/>
                  </a:lnTo>
                  <a:lnTo>
                    <a:pt x="505524" y="2817846"/>
                  </a:lnTo>
                  <a:lnTo>
                    <a:pt x="505523" y="2817846"/>
                  </a:lnTo>
                  <a:lnTo>
                    <a:pt x="252762" y="2382050"/>
                  </a:lnTo>
                  <a:close/>
                  <a:moveTo>
                    <a:pt x="0" y="2817846"/>
                  </a:moveTo>
                  <a:lnTo>
                    <a:pt x="1" y="2817845"/>
                  </a:lnTo>
                  <a:lnTo>
                    <a:pt x="1" y="2817846"/>
                  </a:lnTo>
                  <a:lnTo>
                    <a:pt x="505523" y="2817846"/>
                  </a:lnTo>
                  <a:lnTo>
                    <a:pt x="505523" y="281784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TextBox 17">
              <a:extLst>
                <a:ext uri="{FF2B5EF4-FFF2-40B4-BE49-F238E27FC236}">
                  <a16:creationId xmlns:a16="http://schemas.microsoft.com/office/drawing/2014/main" id="{71CEC19C-3BD8-E70C-2BE7-EEA23B6C278A}"/>
                </a:ext>
              </a:extLst>
            </p:cNvPr>
            <p:cNvSpPr txBox="1"/>
            <p:nvPr/>
          </p:nvSpPr>
          <p:spPr>
            <a:xfrm>
              <a:off x="1714500" y="767275"/>
              <a:ext cx="1221488" cy="677108"/>
            </a:xfrm>
            <a:prstGeom prst="rect">
              <a:avLst/>
            </a:prstGeom>
            <a:noFill/>
          </p:spPr>
          <p:txBody>
            <a:bodyPr wrap="none" rtlCol="0">
              <a:spAutoFit/>
            </a:bodyPr>
            <a:lstStyle/>
            <a:p>
              <a:r>
                <a:rPr lang="en-US" sz="2000" b="1">
                  <a:solidFill>
                    <a:srgbClr val="FFFFFF"/>
                  </a:solidFill>
                  <a:latin typeface="Yeseva One"/>
                </a:rPr>
                <a:t>KẾT LUẬN</a:t>
              </a:r>
            </a:p>
            <a:p>
              <a:endParaRPr lang="en-GB"/>
            </a:p>
          </p:txBody>
        </p:sp>
      </p:grpSp>
      <p:sp>
        <p:nvSpPr>
          <p:cNvPr id="20" name="Rectangle: Rounded Corners 19">
            <a:extLst>
              <a:ext uri="{FF2B5EF4-FFF2-40B4-BE49-F238E27FC236}">
                <a16:creationId xmlns:a16="http://schemas.microsoft.com/office/drawing/2014/main" id="{7445A4C3-B398-BCCC-50D0-F7F3E6FA225D}"/>
              </a:ext>
            </a:extLst>
          </p:cNvPr>
          <p:cNvSpPr/>
          <p:nvPr/>
        </p:nvSpPr>
        <p:spPr>
          <a:xfrm>
            <a:off x="3663461" y="3350950"/>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Tích hợp chức năng thanh toán trực tuyến</a:t>
            </a:r>
          </a:p>
        </p:txBody>
      </p:sp>
      <p:sp>
        <p:nvSpPr>
          <p:cNvPr id="21" name="Rectangle: Rounded Corners 20">
            <a:extLst>
              <a:ext uri="{FF2B5EF4-FFF2-40B4-BE49-F238E27FC236}">
                <a16:creationId xmlns:a16="http://schemas.microsoft.com/office/drawing/2014/main" id="{4BE2135F-B7A4-A8AA-AEA6-325241DACE63}"/>
              </a:ext>
            </a:extLst>
          </p:cNvPr>
          <p:cNvSpPr/>
          <p:nvPr/>
        </p:nvSpPr>
        <p:spPr>
          <a:xfrm>
            <a:off x="3663461" y="1450766"/>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Giao diện thân thiện, tính bảo mật cao</a:t>
            </a:r>
          </a:p>
        </p:txBody>
      </p:sp>
      <p:sp>
        <p:nvSpPr>
          <p:cNvPr id="23" name="Rectangle: Rounded Corners 22">
            <a:extLst>
              <a:ext uri="{FF2B5EF4-FFF2-40B4-BE49-F238E27FC236}">
                <a16:creationId xmlns:a16="http://schemas.microsoft.com/office/drawing/2014/main" id="{E62C46D4-DABA-C5C5-919B-B1EA102F7E37}"/>
              </a:ext>
            </a:extLst>
          </p:cNvPr>
          <p:cNvSpPr/>
          <p:nvPr/>
        </p:nvSpPr>
        <p:spPr>
          <a:xfrm>
            <a:off x="3663461" y="2400858"/>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Hệ thống quản trị đầy đủ chức năng</a:t>
            </a:r>
          </a:p>
        </p:txBody>
      </p:sp>
      <p:sp>
        <p:nvSpPr>
          <p:cNvPr id="24" name="Rectangle: Rounded Corners 23">
            <a:extLst>
              <a:ext uri="{FF2B5EF4-FFF2-40B4-BE49-F238E27FC236}">
                <a16:creationId xmlns:a16="http://schemas.microsoft.com/office/drawing/2014/main" id="{0EC63BFD-694B-14A0-4231-C105FABBE327}"/>
              </a:ext>
            </a:extLst>
          </p:cNvPr>
          <p:cNvSpPr/>
          <p:nvPr/>
        </p:nvSpPr>
        <p:spPr>
          <a:xfrm>
            <a:off x="3663460" y="5227531"/>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triển:Hoàn thiện và mở rộng các tính năng hiện có</a:t>
            </a:r>
          </a:p>
        </p:txBody>
      </p:sp>
      <p:sp>
        <p:nvSpPr>
          <p:cNvPr id="25" name="Rectangle: Rounded Corners 24">
            <a:extLst>
              <a:ext uri="{FF2B5EF4-FFF2-40B4-BE49-F238E27FC236}">
                <a16:creationId xmlns:a16="http://schemas.microsoft.com/office/drawing/2014/main" id="{8CAAB82E-BC7D-D082-88FF-A31B57ECD211}"/>
              </a:ext>
            </a:extLst>
          </p:cNvPr>
          <p:cNvSpPr/>
          <p:nvPr/>
        </p:nvSpPr>
        <p:spPr>
          <a:xfrm>
            <a:off x="3663461" y="4280203"/>
            <a:ext cx="6046177" cy="848321"/>
          </a:xfrm>
          <a:prstGeom prst="roundRect">
            <a:avLst/>
          </a:prstGeom>
          <a:solidFill>
            <a:srgbClr val="C3F3F2"/>
          </a:solidFill>
          <a:ln>
            <a:noFill/>
          </a:ln>
          <a:effectLst>
            <a:outerShdw blurRad="63500" sx="102000" sy="102000" algn="c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Tích hợp chức năng trò chuyện và tư vấn học viên</a:t>
            </a:r>
          </a:p>
        </p:txBody>
      </p:sp>
      <p:grpSp>
        <p:nvGrpSpPr>
          <p:cNvPr id="6" name="Group 5">
            <a:extLst>
              <a:ext uri="{FF2B5EF4-FFF2-40B4-BE49-F238E27FC236}">
                <a16:creationId xmlns:a16="http://schemas.microsoft.com/office/drawing/2014/main" id="{12D9647A-366F-63B1-D62E-A8D6DFA1EBC1}"/>
              </a:ext>
            </a:extLst>
          </p:cNvPr>
          <p:cNvGrpSpPr/>
          <p:nvPr/>
        </p:nvGrpSpPr>
        <p:grpSpPr>
          <a:xfrm>
            <a:off x="-389275" y="6265708"/>
            <a:ext cx="15034329" cy="523161"/>
            <a:chOff x="-583913" y="9398559"/>
            <a:chExt cx="22551493" cy="784742"/>
          </a:xfrm>
        </p:grpSpPr>
        <p:sp>
          <p:nvSpPr>
            <p:cNvPr id="7" name="TextBox 5">
              <a:extLst>
                <a:ext uri="{FF2B5EF4-FFF2-40B4-BE49-F238E27FC236}">
                  <a16:creationId xmlns:a16="http://schemas.microsoft.com/office/drawing/2014/main" id="{6FA736C6-9831-2F9C-11B9-79FD188AB168}"/>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8" name="TextBox 5">
              <a:extLst>
                <a:ext uri="{FF2B5EF4-FFF2-40B4-BE49-F238E27FC236}">
                  <a16:creationId xmlns:a16="http://schemas.microsoft.com/office/drawing/2014/main" id="{DC14D953-42D3-F1D5-EFBC-1704C1895919}"/>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9" name="TextBox 5">
              <a:extLst>
                <a:ext uri="{FF2B5EF4-FFF2-40B4-BE49-F238E27FC236}">
                  <a16:creationId xmlns:a16="http://schemas.microsoft.com/office/drawing/2014/main" id="{BCE7BB90-0AAB-760E-9488-3A66D4C89E2B}"/>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3240426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pic>
        <p:nvPicPr>
          <p:cNvPr id="1026" name="Picture 2">
            <a:extLst>
              <a:ext uri="{FF2B5EF4-FFF2-40B4-BE49-F238E27FC236}">
                <a16:creationId xmlns:a16="http://schemas.microsoft.com/office/drawing/2014/main" id="{986FB247-2DE4-6937-46B7-80CD39A92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305" y="2298998"/>
            <a:ext cx="3130859" cy="1729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3DAD21-7557-9B4E-52D6-2E9DE4F1E0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157" y="4193494"/>
            <a:ext cx="3130859" cy="1729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66FEF1-DE5F-02A3-529E-C861FE64F4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9390" y="2268179"/>
            <a:ext cx="3019425" cy="17293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B67F1563-36A2-93FA-24A3-A18FF4C85E70}"/>
              </a:ext>
            </a:extLst>
          </p:cNvPr>
          <p:cNvGrpSpPr/>
          <p:nvPr/>
        </p:nvGrpSpPr>
        <p:grpSpPr>
          <a:xfrm>
            <a:off x="1051794" y="734629"/>
            <a:ext cx="3130858" cy="735592"/>
            <a:chOff x="1051794" y="734629"/>
            <a:chExt cx="3130858" cy="735592"/>
          </a:xfrm>
        </p:grpSpPr>
        <p:sp>
          <p:nvSpPr>
            <p:cNvPr id="11" name="Freeform: Shape 10">
              <a:extLst>
                <a:ext uri="{FF2B5EF4-FFF2-40B4-BE49-F238E27FC236}">
                  <a16:creationId xmlns:a16="http://schemas.microsoft.com/office/drawing/2014/main" id="{ED928B48-0889-0B02-2622-9BD3F2F01776}"/>
                </a:ext>
              </a:extLst>
            </p:cNvPr>
            <p:cNvSpPr/>
            <p:nvPr/>
          </p:nvSpPr>
          <p:spPr>
            <a:xfrm rot="16200000">
              <a:off x="2364461" y="-578038"/>
              <a:ext cx="505524" cy="3130858"/>
            </a:xfrm>
            <a:custGeom>
              <a:avLst/>
              <a:gdLst>
                <a:gd name="connsiteX0" fmla="*/ 1 w 505524"/>
                <a:gd name="connsiteY0" fmla="*/ 2817845 h 2817846"/>
                <a:gd name="connsiteX1" fmla="*/ 1 w 505524"/>
                <a:gd name="connsiteY1" fmla="*/ 0 h 2817846"/>
                <a:gd name="connsiteX2" fmla="*/ 505524 w 505524"/>
                <a:gd name="connsiteY2" fmla="*/ 0 h 2817846"/>
                <a:gd name="connsiteX3" fmla="*/ 505524 w 505524"/>
                <a:gd name="connsiteY3" fmla="*/ 2817846 h 2817846"/>
                <a:gd name="connsiteX4" fmla="*/ 505523 w 505524"/>
                <a:gd name="connsiteY4" fmla="*/ 2817846 h 2817846"/>
                <a:gd name="connsiteX5" fmla="*/ 252762 w 505524"/>
                <a:gd name="connsiteY5" fmla="*/ 2382050 h 2817846"/>
                <a:gd name="connsiteX6" fmla="*/ 0 w 505524"/>
                <a:gd name="connsiteY6" fmla="*/ 2817846 h 2817846"/>
                <a:gd name="connsiteX7" fmla="*/ 1 w 505524"/>
                <a:gd name="connsiteY7" fmla="*/ 2817845 h 2817846"/>
                <a:gd name="connsiteX8" fmla="*/ 1 w 505524"/>
                <a:gd name="connsiteY8" fmla="*/ 2817846 h 2817846"/>
                <a:gd name="connsiteX9" fmla="*/ 505523 w 505524"/>
                <a:gd name="connsiteY9" fmla="*/ 2817846 h 2817846"/>
                <a:gd name="connsiteX10" fmla="*/ 505523 w 505524"/>
                <a:gd name="connsiteY10" fmla="*/ 2817846 h 281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524" h="2817846">
                  <a:moveTo>
                    <a:pt x="1" y="2817845"/>
                  </a:moveTo>
                  <a:lnTo>
                    <a:pt x="1" y="0"/>
                  </a:lnTo>
                  <a:lnTo>
                    <a:pt x="505524" y="0"/>
                  </a:lnTo>
                  <a:lnTo>
                    <a:pt x="505524" y="2817846"/>
                  </a:lnTo>
                  <a:lnTo>
                    <a:pt x="505523" y="2817846"/>
                  </a:lnTo>
                  <a:lnTo>
                    <a:pt x="252762" y="2382050"/>
                  </a:lnTo>
                  <a:close/>
                  <a:moveTo>
                    <a:pt x="0" y="2817846"/>
                  </a:moveTo>
                  <a:lnTo>
                    <a:pt x="1" y="2817845"/>
                  </a:lnTo>
                  <a:lnTo>
                    <a:pt x="1" y="2817846"/>
                  </a:lnTo>
                  <a:lnTo>
                    <a:pt x="505523" y="2817846"/>
                  </a:lnTo>
                  <a:lnTo>
                    <a:pt x="505523" y="281784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TextBox 16">
              <a:extLst>
                <a:ext uri="{FF2B5EF4-FFF2-40B4-BE49-F238E27FC236}">
                  <a16:creationId xmlns:a16="http://schemas.microsoft.com/office/drawing/2014/main" id="{02A70F99-50CD-5AEE-9661-848DE70FFA38}"/>
                </a:ext>
              </a:extLst>
            </p:cNvPr>
            <p:cNvSpPr txBox="1"/>
            <p:nvPr/>
          </p:nvSpPr>
          <p:spPr>
            <a:xfrm>
              <a:off x="1282903" y="793113"/>
              <a:ext cx="2326534" cy="677108"/>
            </a:xfrm>
            <a:prstGeom prst="rect">
              <a:avLst/>
            </a:prstGeom>
            <a:noFill/>
          </p:spPr>
          <p:txBody>
            <a:bodyPr wrap="none" rtlCol="0">
              <a:spAutoFit/>
            </a:bodyPr>
            <a:lstStyle/>
            <a:p>
              <a:r>
                <a:rPr lang="vi-VN" sz="2000" b="1">
                  <a:solidFill>
                    <a:srgbClr val="FFFFFF"/>
                  </a:solidFill>
                  <a:latin typeface="Yeseva One"/>
                </a:rPr>
                <a:t>KẾT QỦA ĐẠT ĐƯỢC</a:t>
              </a:r>
            </a:p>
            <a:p>
              <a:endParaRPr lang="en-GB"/>
            </a:p>
          </p:txBody>
        </p:sp>
      </p:grpSp>
      <p:sp>
        <p:nvSpPr>
          <p:cNvPr id="6" name="TextBox 5">
            <a:extLst>
              <a:ext uri="{FF2B5EF4-FFF2-40B4-BE49-F238E27FC236}">
                <a16:creationId xmlns:a16="http://schemas.microsoft.com/office/drawing/2014/main" id="{8B9EA259-9F94-DED7-1619-4EBA1CBD560E}"/>
              </a:ext>
            </a:extLst>
          </p:cNvPr>
          <p:cNvSpPr txBox="1"/>
          <p:nvPr/>
        </p:nvSpPr>
        <p:spPr>
          <a:xfrm>
            <a:off x="4971700" y="2437819"/>
            <a:ext cx="2909771" cy="1169551"/>
          </a:xfrm>
          <a:prstGeom prst="rect">
            <a:avLst/>
          </a:prstGeom>
          <a:noFill/>
        </p:spPr>
        <p:txBody>
          <a:bodyPr wrap="none" rtlCol="0">
            <a:spAutoFit/>
          </a:bodyPr>
          <a:lstStyle/>
          <a:p>
            <a:r>
              <a:rPr lang="en-GB" sz="7000" b="1">
                <a:solidFill>
                  <a:srgbClr val="0070C0"/>
                </a:solidFill>
                <a:latin typeface="Tahoma" panose="020B0604030504040204" pitchFamily="34" charset="0"/>
                <a:ea typeface="Tahoma" panose="020B0604030504040204" pitchFamily="34" charset="0"/>
                <a:cs typeface="Tahoma" panose="020B0604030504040204" pitchFamily="34" charset="0"/>
              </a:rPr>
              <a:t>DEMO</a:t>
            </a:r>
          </a:p>
        </p:txBody>
      </p:sp>
      <p:grpSp>
        <p:nvGrpSpPr>
          <p:cNvPr id="7" name="Group 6">
            <a:extLst>
              <a:ext uri="{FF2B5EF4-FFF2-40B4-BE49-F238E27FC236}">
                <a16:creationId xmlns:a16="http://schemas.microsoft.com/office/drawing/2014/main" id="{ABECC25B-6FEE-47D0-37AB-C540148A4A36}"/>
              </a:ext>
            </a:extLst>
          </p:cNvPr>
          <p:cNvGrpSpPr/>
          <p:nvPr/>
        </p:nvGrpSpPr>
        <p:grpSpPr>
          <a:xfrm>
            <a:off x="-389275" y="6265708"/>
            <a:ext cx="15034329" cy="523161"/>
            <a:chOff x="-583913" y="9398559"/>
            <a:chExt cx="22551493" cy="784742"/>
          </a:xfrm>
        </p:grpSpPr>
        <p:sp>
          <p:nvSpPr>
            <p:cNvPr id="8" name="TextBox 5">
              <a:extLst>
                <a:ext uri="{FF2B5EF4-FFF2-40B4-BE49-F238E27FC236}">
                  <a16:creationId xmlns:a16="http://schemas.microsoft.com/office/drawing/2014/main" id="{D6CA3241-6AB2-F918-C006-FF12778BCC1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9" name="TextBox 5">
              <a:extLst>
                <a:ext uri="{FF2B5EF4-FFF2-40B4-BE49-F238E27FC236}">
                  <a16:creationId xmlns:a16="http://schemas.microsoft.com/office/drawing/2014/main" id="{E646AC5F-1505-1C43-00B6-D672816768D7}"/>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16" name="TextBox 5">
              <a:extLst>
                <a:ext uri="{FF2B5EF4-FFF2-40B4-BE49-F238E27FC236}">
                  <a16:creationId xmlns:a16="http://schemas.microsoft.com/office/drawing/2014/main" id="{3F337A58-BD1B-799A-6E68-86378C581980}"/>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164699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grpSp>
        <p:nvGrpSpPr>
          <p:cNvPr id="12" name="Group 11">
            <a:extLst>
              <a:ext uri="{FF2B5EF4-FFF2-40B4-BE49-F238E27FC236}">
                <a16:creationId xmlns:a16="http://schemas.microsoft.com/office/drawing/2014/main" id="{84B23A54-03E7-5158-2AB7-23C6CDEF9504}"/>
              </a:ext>
            </a:extLst>
          </p:cNvPr>
          <p:cNvGrpSpPr/>
          <p:nvPr/>
        </p:nvGrpSpPr>
        <p:grpSpPr>
          <a:xfrm>
            <a:off x="-389275" y="6265708"/>
            <a:ext cx="15034329" cy="523161"/>
            <a:chOff x="-583913" y="9398559"/>
            <a:chExt cx="22551493" cy="784742"/>
          </a:xfrm>
        </p:grpSpPr>
        <p:sp>
          <p:nvSpPr>
            <p:cNvPr id="13" name="TextBox 5">
              <a:extLst>
                <a:ext uri="{FF2B5EF4-FFF2-40B4-BE49-F238E27FC236}">
                  <a16:creationId xmlns:a16="http://schemas.microsoft.com/office/drawing/2014/main" id="{604F3A27-15A5-EF8A-EB51-E677233AAE75}"/>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28 tháng 5 năm 2024</a:t>
              </a:r>
            </a:p>
          </p:txBody>
        </p:sp>
        <p:sp>
          <p:nvSpPr>
            <p:cNvPr id="14" name="TextBox 5">
              <a:extLst>
                <a:ext uri="{FF2B5EF4-FFF2-40B4-BE49-F238E27FC236}">
                  <a16:creationId xmlns:a16="http://schemas.microsoft.com/office/drawing/2014/main" id="{5E8D4590-39AB-C5D7-ED4D-E0A70ADC54C4}"/>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15" name="TextBox 5">
              <a:extLst>
                <a:ext uri="{FF2B5EF4-FFF2-40B4-BE49-F238E27FC236}">
                  <a16:creationId xmlns:a16="http://schemas.microsoft.com/office/drawing/2014/main" id="{EC67C856-CE79-0FD0-742A-02107FBA3E49}"/>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6" name="TextBox 5">
            <a:extLst>
              <a:ext uri="{FF2B5EF4-FFF2-40B4-BE49-F238E27FC236}">
                <a16:creationId xmlns:a16="http://schemas.microsoft.com/office/drawing/2014/main" id="{8B9EA259-9F94-DED7-1619-4EBA1CBD560E}"/>
              </a:ext>
            </a:extLst>
          </p:cNvPr>
          <p:cNvSpPr txBox="1"/>
          <p:nvPr/>
        </p:nvSpPr>
        <p:spPr>
          <a:xfrm>
            <a:off x="627729" y="1923815"/>
            <a:ext cx="10820400" cy="3323987"/>
          </a:xfrm>
          <a:prstGeom prst="rect">
            <a:avLst/>
          </a:prstGeom>
          <a:noFill/>
        </p:spPr>
        <p:txBody>
          <a:bodyPr wrap="square" rtlCol="0">
            <a:spAutoFit/>
          </a:bodyPr>
          <a:lstStyle/>
          <a:p>
            <a:pPr algn="ctr"/>
            <a:r>
              <a:rPr lang="en-GB" sz="7000" b="1">
                <a:solidFill>
                  <a:srgbClr val="00B0F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CẢM ƠN QUÝ THẦY CÔ VÀ CÁC BẠN ĐÃ LẮNG NGHE</a:t>
            </a:r>
          </a:p>
        </p:txBody>
      </p:sp>
    </p:spTree>
    <p:extLst>
      <p:ext uri="{BB962C8B-B14F-4D97-AF65-F5344CB8AC3E}">
        <p14:creationId xmlns:p14="http://schemas.microsoft.com/office/powerpoint/2010/main" val="190411703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6E138C8C-0CC2-66B3-462B-446041BD5C1B}"/>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sz="1200"/>
          </a:p>
        </p:txBody>
      </p:sp>
      <p:sp>
        <p:nvSpPr>
          <p:cNvPr id="6" name="Rectangle 5">
            <a:extLst>
              <a:ext uri="{FF2B5EF4-FFF2-40B4-BE49-F238E27FC236}">
                <a16:creationId xmlns:a16="http://schemas.microsoft.com/office/drawing/2014/main" id="{01277DCB-746A-93BA-DE49-0F71D6A719A9}"/>
              </a:ext>
            </a:extLst>
          </p:cNvPr>
          <p:cNvSpPr/>
          <p:nvPr/>
        </p:nvSpPr>
        <p:spPr>
          <a:xfrm rot="2700000">
            <a:off x="812227" y="-1820416"/>
            <a:ext cx="10800000" cy="10800000"/>
          </a:xfrm>
          <a:prstGeom prst="rect">
            <a:avLst/>
          </a:prstGeom>
          <a:solidFill>
            <a:srgbClr val="A7C7DE"/>
          </a:solidFill>
          <a:ln>
            <a:noFill/>
          </a:ln>
          <a:effectLst>
            <a:outerShdw blurRad="3048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D27D110-49BD-5DB1-F0E7-6C64154B5523}"/>
              </a:ext>
            </a:extLst>
          </p:cNvPr>
          <p:cNvSpPr/>
          <p:nvPr/>
        </p:nvSpPr>
        <p:spPr>
          <a:xfrm rot="13500000">
            <a:off x="3512227" y="845227"/>
            <a:ext cx="5400000" cy="5400000"/>
          </a:xfrm>
          <a:prstGeom prst="rect">
            <a:avLst/>
          </a:prstGeom>
          <a:solidFill>
            <a:srgbClr val="A7C7DE"/>
          </a:solidFill>
          <a:ln>
            <a:noFill/>
          </a:ln>
          <a:effectLst>
            <a:outerShdw blurRad="2413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3B8411F3-F9FB-3B45-FEE9-7E103CFA4D9B}"/>
              </a:ext>
            </a:extLst>
          </p:cNvPr>
          <p:cNvSpPr/>
          <p:nvPr/>
        </p:nvSpPr>
        <p:spPr>
          <a:xfrm rot="13500000">
            <a:off x="5359852" y="2654752"/>
            <a:ext cx="1800000" cy="1800000"/>
          </a:xfrm>
          <a:prstGeom prst="rect">
            <a:avLst/>
          </a:prstGeom>
          <a:solidFill>
            <a:srgbClr val="A7C7DE"/>
          </a:solidFill>
          <a:ln>
            <a:noFill/>
          </a:ln>
          <a:effectLst>
            <a:outerShdw blurRad="330200" sx="111000" sy="11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B9A4A873-3F7F-F11F-CD24-770DF90DE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095" y="2862942"/>
            <a:ext cx="1433287" cy="1433287"/>
          </a:xfrm>
          <a:prstGeom prst="rect">
            <a:avLst/>
          </a:prstGeom>
          <a:effectLst>
            <a:outerShdw blurRad="342900" sx="116000" sy="116000" algn="ctr" rotWithShape="0">
              <a:prstClr val="black">
                <a:alpha val="40000"/>
              </a:prstClr>
            </a:outerShdw>
          </a:effectLst>
        </p:spPr>
      </p:pic>
    </p:spTree>
    <p:extLst>
      <p:ext uri="{BB962C8B-B14F-4D97-AF65-F5344CB8AC3E}">
        <p14:creationId xmlns:p14="http://schemas.microsoft.com/office/powerpoint/2010/main" val="423706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sz="1200"/>
          </a:p>
        </p:txBody>
      </p:sp>
      <p:sp>
        <p:nvSpPr>
          <p:cNvPr id="4" name="TextBox 4"/>
          <p:cNvSpPr txBox="1"/>
          <p:nvPr/>
        </p:nvSpPr>
        <p:spPr>
          <a:xfrm>
            <a:off x="-1117600" y="2611130"/>
            <a:ext cx="14681200" cy="1188787"/>
          </a:xfrm>
          <a:prstGeom prst="rect">
            <a:avLst/>
          </a:prstGeom>
        </p:spPr>
        <p:txBody>
          <a:bodyPr wrap="square" lIns="0" tIns="0" rIns="0" bIns="0" rtlCol="0" anchor="t">
            <a:spAutoFit/>
          </a:bodyPr>
          <a:lstStyle/>
          <a:p>
            <a:pPr algn="ctr">
              <a:lnSpc>
                <a:spcPts val="10901"/>
              </a:lnSpc>
            </a:pPr>
            <a:r>
              <a:rPr lang="en-US" sz="5334" b="1">
                <a:solidFill>
                  <a:srgbClr val="0D0F68"/>
                </a:solidFill>
                <a:latin typeface="Tahoma" panose="020B0604030504040204" pitchFamily="34" charset="0"/>
                <a:ea typeface="Tahoma" panose="020B0604030504040204" pitchFamily="34" charset="0"/>
                <a:cs typeface="Tahoma" panose="020B0604030504040204" pitchFamily="34" charset="0"/>
              </a:rPr>
              <a:t>LỄ BẢO VỆ ĐỒ ÁN TỐT NGHIỆP</a:t>
            </a:r>
          </a:p>
        </p:txBody>
      </p:sp>
      <p:sp>
        <p:nvSpPr>
          <p:cNvPr id="6" name="TextBox 6"/>
          <p:cNvSpPr txBox="1"/>
          <p:nvPr/>
        </p:nvSpPr>
        <p:spPr>
          <a:xfrm>
            <a:off x="2066367" y="1282700"/>
            <a:ext cx="7787053" cy="321948"/>
          </a:xfrm>
          <a:prstGeom prst="rect">
            <a:avLst/>
          </a:prstGeom>
        </p:spPr>
        <p:txBody>
          <a:bodyPr lIns="0" tIns="0" rIns="0" bIns="0" rtlCol="0" anchor="t">
            <a:spAutoFit/>
          </a:bodyPr>
          <a:lstStyle/>
          <a:p>
            <a:pPr algn="ctr">
              <a:lnSpc>
                <a:spcPts val="2800"/>
              </a:lnSpc>
            </a:pPr>
            <a:r>
              <a:rPr lang="en-US" sz="2000" b="1">
                <a:solidFill>
                  <a:srgbClr val="0D0F68"/>
                </a:solidFill>
                <a:latin typeface="Tahoma" panose="020B0604030504040204" pitchFamily="34" charset="0"/>
                <a:ea typeface="Tahoma" panose="020B0604030504040204" pitchFamily="34" charset="0"/>
                <a:cs typeface="Tahoma" panose="020B0604030504040204" pitchFamily="34" charset="0"/>
              </a:rPr>
              <a:t>HA NOI UNIVERSITY OF INDUSTRY</a:t>
            </a:r>
          </a:p>
        </p:txBody>
      </p:sp>
      <p:pic>
        <p:nvPicPr>
          <p:cNvPr id="10" name="Picture 9">
            <a:extLst>
              <a:ext uri="{FF2B5EF4-FFF2-40B4-BE49-F238E27FC236}">
                <a16:creationId xmlns:a16="http://schemas.microsoft.com/office/drawing/2014/main" id="{4B666CDE-B79B-9539-29BA-6E8272099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53" y="67017"/>
            <a:ext cx="1215683" cy="1215683"/>
          </a:xfrm>
          <a:prstGeom prst="rect">
            <a:avLst/>
          </a:prstGeom>
        </p:spPr>
      </p:pic>
      <p:sp>
        <p:nvSpPr>
          <p:cNvPr id="11" name="TextBox 6">
            <a:extLst>
              <a:ext uri="{FF2B5EF4-FFF2-40B4-BE49-F238E27FC236}">
                <a16:creationId xmlns:a16="http://schemas.microsoft.com/office/drawing/2014/main" id="{C693762C-F6AA-DBC1-73F6-F9291247125A}"/>
              </a:ext>
            </a:extLst>
          </p:cNvPr>
          <p:cNvSpPr txBox="1"/>
          <p:nvPr/>
        </p:nvSpPr>
        <p:spPr>
          <a:xfrm>
            <a:off x="2053667" y="1656918"/>
            <a:ext cx="7787053" cy="311432"/>
          </a:xfrm>
          <a:prstGeom prst="rect">
            <a:avLst/>
          </a:prstGeom>
        </p:spPr>
        <p:txBody>
          <a:bodyPr lIns="0" tIns="0" rIns="0" bIns="0" rtlCol="0" anchor="t">
            <a:spAutoFit/>
          </a:bodyPr>
          <a:lstStyle/>
          <a:p>
            <a:pPr algn="ctr">
              <a:lnSpc>
                <a:spcPts val="2800"/>
              </a:lnSpc>
            </a:pPr>
            <a:r>
              <a:rPr lang="en-US" sz="1600" b="1">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grpSp>
        <p:nvGrpSpPr>
          <p:cNvPr id="3" name="Group 2">
            <a:extLst>
              <a:ext uri="{FF2B5EF4-FFF2-40B4-BE49-F238E27FC236}">
                <a16:creationId xmlns:a16="http://schemas.microsoft.com/office/drawing/2014/main" id="{EC31F39A-DA63-7687-71C8-1A88EE6F6C97}"/>
              </a:ext>
            </a:extLst>
          </p:cNvPr>
          <p:cNvGrpSpPr/>
          <p:nvPr/>
        </p:nvGrpSpPr>
        <p:grpSpPr>
          <a:xfrm>
            <a:off x="-389275" y="6265708"/>
            <a:ext cx="15034329" cy="523161"/>
            <a:chOff x="-583913" y="9398559"/>
            <a:chExt cx="22551493" cy="784742"/>
          </a:xfrm>
        </p:grpSpPr>
        <p:sp>
          <p:nvSpPr>
            <p:cNvPr id="7" name="TextBox 5">
              <a:extLst>
                <a:ext uri="{FF2B5EF4-FFF2-40B4-BE49-F238E27FC236}">
                  <a16:creationId xmlns:a16="http://schemas.microsoft.com/office/drawing/2014/main" id="{E0698C32-19B1-E873-6242-78C78AB3051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8" name="TextBox 5">
              <a:extLst>
                <a:ext uri="{FF2B5EF4-FFF2-40B4-BE49-F238E27FC236}">
                  <a16:creationId xmlns:a16="http://schemas.microsoft.com/office/drawing/2014/main" id="{497C1047-154F-CC9B-D943-204396A4FCE7}"/>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9" name="TextBox 5">
              <a:extLst>
                <a:ext uri="{FF2B5EF4-FFF2-40B4-BE49-F238E27FC236}">
                  <a16:creationId xmlns:a16="http://schemas.microsoft.com/office/drawing/2014/main" id="{BEC241FF-4F54-7EF1-1D7B-9BEEFCC51CB7}"/>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sz="1200"/>
          </a:p>
        </p:txBody>
      </p:sp>
      <p:sp>
        <p:nvSpPr>
          <p:cNvPr id="4" name="TextBox 4"/>
          <p:cNvSpPr txBox="1"/>
          <p:nvPr/>
        </p:nvSpPr>
        <p:spPr>
          <a:xfrm>
            <a:off x="1017973" y="2544601"/>
            <a:ext cx="10156054" cy="923330"/>
          </a:xfrm>
          <a:prstGeom prst="rect">
            <a:avLst/>
          </a:prstGeom>
        </p:spPr>
        <p:txBody>
          <a:bodyPr wrap="square" lIns="0" tIns="0" rIns="0" bIns="0" rtlCol="0" anchor="t">
            <a:spAutoFit/>
          </a:bodyPr>
          <a:lstStyle/>
          <a:p>
            <a:pPr algn="ctr"/>
            <a:r>
              <a:rPr lang="en-US" sz="3000" b="1">
                <a:solidFill>
                  <a:srgbClr val="0D0F68"/>
                </a:solidFill>
                <a:latin typeface="Tahoma" panose="020B0604030504040204" pitchFamily="34" charset="0"/>
                <a:ea typeface="Tahoma" panose="020B0604030504040204" pitchFamily="34" charset="0"/>
                <a:cs typeface="Tahoma" panose="020B0604030504040204" pitchFamily="34" charset="0"/>
              </a:rPr>
              <a:t>XÂY DỰNG WEBSITE BÁN KHÓA HỌC TRỰC TUYẾN SỬ DỤNG JAVA SPRING BOOT</a:t>
            </a:r>
          </a:p>
        </p:txBody>
      </p:sp>
      <p:sp>
        <p:nvSpPr>
          <p:cNvPr id="6" name="TextBox 6"/>
          <p:cNvSpPr txBox="1"/>
          <p:nvPr/>
        </p:nvSpPr>
        <p:spPr>
          <a:xfrm>
            <a:off x="2066367" y="1282700"/>
            <a:ext cx="7787053" cy="321948"/>
          </a:xfrm>
          <a:prstGeom prst="rect">
            <a:avLst/>
          </a:prstGeom>
        </p:spPr>
        <p:txBody>
          <a:bodyPr lIns="0" tIns="0" rIns="0" bIns="0" rtlCol="0" anchor="t">
            <a:spAutoFit/>
          </a:bodyPr>
          <a:lstStyle/>
          <a:p>
            <a:pPr algn="ctr">
              <a:lnSpc>
                <a:spcPts val="2800"/>
              </a:lnSpc>
            </a:pPr>
            <a:r>
              <a:rPr lang="en-US" sz="2000" b="1">
                <a:solidFill>
                  <a:srgbClr val="0D0F68"/>
                </a:solidFill>
                <a:latin typeface="Tahoma" panose="020B0604030504040204" pitchFamily="34" charset="0"/>
                <a:ea typeface="Tahoma" panose="020B0604030504040204" pitchFamily="34" charset="0"/>
                <a:cs typeface="Tahoma" panose="020B0604030504040204" pitchFamily="34" charset="0"/>
              </a:rPr>
              <a:t>HA NOI UNIVERSITY OF INDUSTRY</a:t>
            </a:r>
          </a:p>
        </p:txBody>
      </p:sp>
      <p:pic>
        <p:nvPicPr>
          <p:cNvPr id="10" name="Picture 9">
            <a:extLst>
              <a:ext uri="{FF2B5EF4-FFF2-40B4-BE49-F238E27FC236}">
                <a16:creationId xmlns:a16="http://schemas.microsoft.com/office/drawing/2014/main" id="{4B666CDE-B79B-9539-29BA-6E8272099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53" y="67017"/>
            <a:ext cx="1215683" cy="1215683"/>
          </a:xfrm>
          <a:prstGeom prst="rect">
            <a:avLst/>
          </a:prstGeom>
        </p:spPr>
      </p:pic>
      <p:sp>
        <p:nvSpPr>
          <p:cNvPr id="11" name="TextBox 6">
            <a:extLst>
              <a:ext uri="{FF2B5EF4-FFF2-40B4-BE49-F238E27FC236}">
                <a16:creationId xmlns:a16="http://schemas.microsoft.com/office/drawing/2014/main" id="{C693762C-F6AA-DBC1-73F6-F9291247125A}"/>
              </a:ext>
            </a:extLst>
          </p:cNvPr>
          <p:cNvSpPr txBox="1"/>
          <p:nvPr/>
        </p:nvSpPr>
        <p:spPr>
          <a:xfrm>
            <a:off x="3625013" y="4264604"/>
            <a:ext cx="7787053" cy="1029577"/>
          </a:xfrm>
          <a:prstGeom prst="rect">
            <a:avLst/>
          </a:prstGeom>
        </p:spPr>
        <p:txBody>
          <a:bodyPr lIns="0" tIns="0" rIns="0" bIns="0" rtlCol="0" anchor="t">
            <a:spAutoFit/>
          </a:bodyPr>
          <a:lstStyle/>
          <a:p>
            <a:pPr>
              <a:lnSpc>
                <a:spcPts val="2800"/>
              </a:lnSpc>
            </a:pPr>
            <a:r>
              <a:rPr lang="en-US" sz="1600" b="1">
                <a:solidFill>
                  <a:srgbClr val="0D0F68"/>
                </a:solidFill>
                <a:latin typeface="Tahoma" panose="020B0604030504040204" pitchFamily="34" charset="0"/>
                <a:ea typeface="Tahoma" panose="020B0604030504040204" pitchFamily="34" charset="0"/>
                <a:cs typeface="Tahoma" panose="020B0604030504040204" pitchFamily="34" charset="0"/>
              </a:rPr>
              <a:t>Sinh viên thực hiện:        Nguyễn Việt Tiến</a:t>
            </a:r>
          </a:p>
          <a:p>
            <a:pPr>
              <a:lnSpc>
                <a:spcPts val="2800"/>
              </a:lnSpc>
            </a:pPr>
            <a:r>
              <a:rPr lang="en-US" sz="1600" b="1">
                <a:solidFill>
                  <a:srgbClr val="0D0F68"/>
                </a:solidFill>
                <a:latin typeface="Tahoma" panose="020B0604030504040204" pitchFamily="34" charset="0"/>
                <a:ea typeface="Tahoma" panose="020B0604030504040204" pitchFamily="34" charset="0"/>
                <a:cs typeface="Tahoma" panose="020B0604030504040204" pitchFamily="34" charset="0"/>
              </a:rPr>
              <a:t>Mã sinh viên:                   2020606214</a:t>
            </a:r>
          </a:p>
          <a:p>
            <a:pPr>
              <a:lnSpc>
                <a:spcPts val="2800"/>
              </a:lnSpc>
            </a:pPr>
            <a:r>
              <a:rPr lang="en-US" sz="1600" b="1">
                <a:solidFill>
                  <a:srgbClr val="0D0F68"/>
                </a:solidFill>
                <a:latin typeface="Tahoma" panose="020B0604030504040204" pitchFamily="34" charset="0"/>
                <a:ea typeface="Tahoma" panose="020B0604030504040204" pitchFamily="34" charset="0"/>
                <a:cs typeface="Tahoma" panose="020B0604030504040204" pitchFamily="34" charset="0"/>
              </a:rPr>
              <a:t>Giảng viên hướng dẫn:   TS. Nguyễn Ngọc Quang</a:t>
            </a:r>
          </a:p>
        </p:txBody>
      </p:sp>
      <p:grpSp>
        <p:nvGrpSpPr>
          <p:cNvPr id="14" name="Group 13">
            <a:extLst>
              <a:ext uri="{FF2B5EF4-FFF2-40B4-BE49-F238E27FC236}">
                <a16:creationId xmlns:a16="http://schemas.microsoft.com/office/drawing/2014/main" id="{2E80CAC9-DEAD-695B-ADDA-EAEDBB3F024B}"/>
              </a:ext>
            </a:extLst>
          </p:cNvPr>
          <p:cNvGrpSpPr/>
          <p:nvPr/>
        </p:nvGrpSpPr>
        <p:grpSpPr>
          <a:xfrm>
            <a:off x="-389275" y="6265708"/>
            <a:ext cx="15034329" cy="523161"/>
            <a:chOff x="-583913" y="9398559"/>
            <a:chExt cx="22551493" cy="784742"/>
          </a:xfrm>
        </p:grpSpPr>
        <p:sp>
          <p:nvSpPr>
            <p:cNvPr id="5" name="TextBox 5"/>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12" name="TextBox 5">
              <a:extLst>
                <a:ext uri="{FF2B5EF4-FFF2-40B4-BE49-F238E27FC236}">
                  <a16:creationId xmlns:a16="http://schemas.microsoft.com/office/drawing/2014/main" id="{8915D8D8-E6D2-EBCA-0401-F3A830C7095D}"/>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13" name="TextBox 5">
              <a:extLst>
                <a:ext uri="{FF2B5EF4-FFF2-40B4-BE49-F238E27FC236}">
                  <a16:creationId xmlns:a16="http://schemas.microsoft.com/office/drawing/2014/main" id="{1974A6B7-61DA-BB05-B748-C7878D4A850E}"/>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grpSp>
        <p:nvGrpSpPr>
          <p:cNvPr id="3" name="Group 2">
            <a:extLst>
              <a:ext uri="{FF2B5EF4-FFF2-40B4-BE49-F238E27FC236}">
                <a16:creationId xmlns:a16="http://schemas.microsoft.com/office/drawing/2014/main" id="{A48EDBF6-CA4D-3B26-86E2-8329D3B0CF00}"/>
              </a:ext>
            </a:extLst>
          </p:cNvPr>
          <p:cNvGrpSpPr/>
          <p:nvPr/>
        </p:nvGrpSpPr>
        <p:grpSpPr>
          <a:xfrm>
            <a:off x="-4405792" y="-1469605"/>
            <a:ext cx="3717087" cy="630315"/>
            <a:chOff x="6214369" y="4776186"/>
            <a:chExt cx="3717087" cy="630315"/>
          </a:xfrm>
          <a:effectLst>
            <a:outerShdw blurRad="63500" sx="102000" sy="102000" algn="ctr" rotWithShape="0">
              <a:prstClr val="black">
                <a:alpha val="40000"/>
              </a:prstClr>
            </a:outerShdw>
          </a:effectLst>
        </p:grpSpPr>
        <p:sp>
          <p:nvSpPr>
            <p:cNvPr id="8" name="Rectangle: Rounded Corners 7">
              <a:extLst>
                <a:ext uri="{FF2B5EF4-FFF2-40B4-BE49-F238E27FC236}">
                  <a16:creationId xmlns:a16="http://schemas.microsoft.com/office/drawing/2014/main" id="{1071F03C-7CED-C6DB-D79E-8352A47709C9}"/>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9">
              <a:extLst>
                <a:ext uri="{FF2B5EF4-FFF2-40B4-BE49-F238E27FC236}">
                  <a16:creationId xmlns:a16="http://schemas.microsoft.com/office/drawing/2014/main" id="{25A3F692-5E93-2E7E-A908-BFA4C2EF6106}"/>
                </a:ext>
              </a:extLst>
            </p:cNvPr>
            <p:cNvSpPr txBox="1"/>
            <p:nvPr/>
          </p:nvSpPr>
          <p:spPr>
            <a:xfrm>
              <a:off x="6248159" y="4816868"/>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TỔNG QUAN VỀ ĐỀ TÀI</a:t>
              </a:r>
            </a:p>
          </p:txBody>
        </p:sp>
      </p:grpSp>
      <p:grpSp>
        <p:nvGrpSpPr>
          <p:cNvPr id="15" name="Group 14">
            <a:extLst>
              <a:ext uri="{FF2B5EF4-FFF2-40B4-BE49-F238E27FC236}">
                <a16:creationId xmlns:a16="http://schemas.microsoft.com/office/drawing/2014/main" id="{3BFF718D-5721-41A5-920D-64F29F0FB075}"/>
              </a:ext>
            </a:extLst>
          </p:cNvPr>
          <p:cNvGrpSpPr/>
          <p:nvPr/>
        </p:nvGrpSpPr>
        <p:grpSpPr>
          <a:xfrm>
            <a:off x="12786509" y="-1491320"/>
            <a:ext cx="3717087" cy="630315"/>
            <a:chOff x="6214369" y="4776186"/>
            <a:chExt cx="3717087" cy="630315"/>
          </a:xfrm>
          <a:effectLst>
            <a:outerShdw blurRad="63500" sx="102000" sy="102000" algn="ctr" rotWithShape="0">
              <a:prstClr val="black">
                <a:alpha val="40000"/>
              </a:prstClr>
            </a:outerShdw>
          </a:effectLst>
        </p:grpSpPr>
        <p:sp>
          <p:nvSpPr>
            <p:cNvPr id="16" name="Rectangle: Rounded Corners 15">
              <a:extLst>
                <a:ext uri="{FF2B5EF4-FFF2-40B4-BE49-F238E27FC236}">
                  <a16:creationId xmlns:a16="http://schemas.microsoft.com/office/drawing/2014/main" id="{FF96AC44-D0AD-F21A-179B-1DDE66420130}"/>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9">
              <a:extLst>
                <a:ext uri="{FF2B5EF4-FFF2-40B4-BE49-F238E27FC236}">
                  <a16:creationId xmlns:a16="http://schemas.microsoft.com/office/drawing/2014/main" id="{E10975F3-52E9-B609-EFE1-6F081BBFFE34}"/>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PHÂN TÍCH THIẾT KẾ</a:t>
              </a:r>
            </a:p>
          </p:txBody>
        </p:sp>
      </p:grpSp>
      <p:grpSp>
        <p:nvGrpSpPr>
          <p:cNvPr id="18" name="Group 17">
            <a:extLst>
              <a:ext uri="{FF2B5EF4-FFF2-40B4-BE49-F238E27FC236}">
                <a16:creationId xmlns:a16="http://schemas.microsoft.com/office/drawing/2014/main" id="{95A3C1BE-B562-957A-8931-74C700E426E5}"/>
              </a:ext>
            </a:extLst>
          </p:cNvPr>
          <p:cNvGrpSpPr/>
          <p:nvPr/>
        </p:nvGrpSpPr>
        <p:grpSpPr>
          <a:xfrm>
            <a:off x="-4473375" y="7766884"/>
            <a:ext cx="3717087" cy="630315"/>
            <a:chOff x="6214369" y="4776186"/>
            <a:chExt cx="3717087" cy="630315"/>
          </a:xfrm>
          <a:effectLst>
            <a:outerShdw blurRad="63500" sx="102000" sy="102000" algn="ctr" rotWithShape="0">
              <a:prstClr val="black">
                <a:alpha val="40000"/>
              </a:prstClr>
            </a:outerShdw>
          </a:effectLst>
        </p:grpSpPr>
        <p:sp>
          <p:nvSpPr>
            <p:cNvPr id="19" name="Rectangle: Rounded Corners 18">
              <a:extLst>
                <a:ext uri="{FF2B5EF4-FFF2-40B4-BE49-F238E27FC236}">
                  <a16:creationId xmlns:a16="http://schemas.microsoft.com/office/drawing/2014/main" id="{C7EB4719-80C2-A1F5-1427-D756D69717A2}"/>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9">
              <a:extLst>
                <a:ext uri="{FF2B5EF4-FFF2-40B4-BE49-F238E27FC236}">
                  <a16:creationId xmlns:a16="http://schemas.microsoft.com/office/drawing/2014/main" id="{83EF8966-30EB-4024-33B4-73E3F0A2974D}"/>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vi-VN" sz="3000">
                  <a:solidFill>
                    <a:schemeClr val="bg1"/>
                  </a:solidFill>
                  <a:latin typeface="Yeseva One"/>
                </a:rPr>
                <a:t>KẾT QUẢ ĐẠT ĐƯỢC</a:t>
              </a:r>
            </a:p>
          </p:txBody>
        </p:sp>
      </p:grpSp>
      <p:grpSp>
        <p:nvGrpSpPr>
          <p:cNvPr id="21" name="Group 20">
            <a:extLst>
              <a:ext uri="{FF2B5EF4-FFF2-40B4-BE49-F238E27FC236}">
                <a16:creationId xmlns:a16="http://schemas.microsoft.com/office/drawing/2014/main" id="{F318D949-0450-124A-0515-BB8F993FA394}"/>
              </a:ext>
            </a:extLst>
          </p:cNvPr>
          <p:cNvGrpSpPr/>
          <p:nvPr/>
        </p:nvGrpSpPr>
        <p:grpSpPr>
          <a:xfrm>
            <a:off x="12786510" y="7766885"/>
            <a:ext cx="3717087" cy="630315"/>
            <a:chOff x="6214369" y="4776186"/>
            <a:chExt cx="3717087" cy="630315"/>
          </a:xfrm>
          <a:effectLst>
            <a:outerShdw blurRad="63500" sx="102000" sy="102000" algn="ctr" rotWithShape="0">
              <a:prstClr val="black">
                <a:alpha val="40000"/>
              </a:prstClr>
            </a:outerShdw>
          </a:effectLst>
        </p:grpSpPr>
        <p:sp>
          <p:nvSpPr>
            <p:cNvPr id="22" name="Rectangle: Rounded Corners 21">
              <a:extLst>
                <a:ext uri="{FF2B5EF4-FFF2-40B4-BE49-F238E27FC236}">
                  <a16:creationId xmlns:a16="http://schemas.microsoft.com/office/drawing/2014/main" id="{BA516A37-1824-3A47-466D-C7E133954C76}"/>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9">
              <a:extLst>
                <a:ext uri="{FF2B5EF4-FFF2-40B4-BE49-F238E27FC236}">
                  <a16:creationId xmlns:a16="http://schemas.microsoft.com/office/drawing/2014/main" id="{5773D21E-71B6-5D75-CBA6-8878ED0512F8}"/>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KẾT LUẬN</a:t>
              </a:r>
            </a:p>
          </p:txBody>
        </p:sp>
      </p:grpSp>
      <p:grpSp>
        <p:nvGrpSpPr>
          <p:cNvPr id="24" name="Group 23">
            <a:extLst>
              <a:ext uri="{FF2B5EF4-FFF2-40B4-BE49-F238E27FC236}">
                <a16:creationId xmlns:a16="http://schemas.microsoft.com/office/drawing/2014/main" id="{1F298C7E-C0A3-F112-9B81-09F0C304D7AE}"/>
              </a:ext>
            </a:extLst>
          </p:cNvPr>
          <p:cNvGrpSpPr/>
          <p:nvPr/>
        </p:nvGrpSpPr>
        <p:grpSpPr>
          <a:xfrm rot="10800000">
            <a:off x="3708115" y="-1608555"/>
            <a:ext cx="4775770" cy="811882"/>
            <a:chOff x="3875547" y="683102"/>
            <a:chExt cx="4775770" cy="811882"/>
          </a:xfrm>
        </p:grpSpPr>
        <p:grpSp>
          <p:nvGrpSpPr>
            <p:cNvPr id="25" name="Group 6">
              <a:extLst>
                <a:ext uri="{FF2B5EF4-FFF2-40B4-BE49-F238E27FC236}">
                  <a16:creationId xmlns:a16="http://schemas.microsoft.com/office/drawing/2014/main" id="{55D5F8FE-0507-5776-1276-5D169A551176}"/>
                </a:ext>
              </a:extLst>
            </p:cNvPr>
            <p:cNvGrpSpPr/>
            <p:nvPr/>
          </p:nvGrpSpPr>
          <p:grpSpPr>
            <a:xfrm>
              <a:off x="3875547" y="683102"/>
              <a:ext cx="4775770" cy="811882"/>
              <a:chOff x="0" y="0"/>
              <a:chExt cx="1886724" cy="320744"/>
            </a:xfrm>
          </p:grpSpPr>
          <p:sp>
            <p:nvSpPr>
              <p:cNvPr id="27" name="Freeform 7">
                <a:extLst>
                  <a:ext uri="{FF2B5EF4-FFF2-40B4-BE49-F238E27FC236}">
                    <a16:creationId xmlns:a16="http://schemas.microsoft.com/office/drawing/2014/main" id="{8C6D5805-D223-5BEC-4DAC-84EED8512641}"/>
                  </a:ext>
                </a:extLst>
              </p:cNvPr>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28" name="TextBox 8">
                <a:extLst>
                  <a:ext uri="{FF2B5EF4-FFF2-40B4-BE49-F238E27FC236}">
                    <a16:creationId xmlns:a16="http://schemas.microsoft.com/office/drawing/2014/main" id="{3CB42864-1412-15B4-E3FA-BFC469256385}"/>
                  </a:ext>
                </a:extLst>
              </p:cNvPr>
              <p:cNvSpPr txBox="1"/>
              <p:nvPr/>
            </p:nvSpPr>
            <p:spPr>
              <a:xfrm>
                <a:off x="0" y="-38100"/>
                <a:ext cx="812800" cy="850900"/>
              </a:xfrm>
              <a:prstGeom prst="rect">
                <a:avLst/>
              </a:prstGeom>
            </p:spPr>
            <p:txBody>
              <a:bodyPr lIns="33867" tIns="33867" rIns="33867" bIns="33867" rtlCol="0" anchor="ctr"/>
              <a:lstStyle/>
              <a:p>
                <a:pPr algn="ctr">
                  <a:lnSpc>
                    <a:spcPts val="1773"/>
                  </a:lnSpc>
                  <a:spcBef>
                    <a:spcPct val="0"/>
                  </a:spcBef>
                </a:pPr>
                <a:endParaRPr sz="1200"/>
              </a:p>
            </p:txBody>
          </p:sp>
        </p:grpSp>
        <p:sp>
          <p:nvSpPr>
            <p:cNvPr id="26" name="TextBox 9">
              <a:extLst>
                <a:ext uri="{FF2B5EF4-FFF2-40B4-BE49-F238E27FC236}">
                  <a16:creationId xmlns:a16="http://schemas.microsoft.com/office/drawing/2014/main" id="{997AFFE8-A943-F1C6-802A-8351BC4DF883}"/>
                </a:ext>
              </a:extLst>
            </p:cNvPr>
            <p:cNvSpPr txBox="1"/>
            <p:nvPr/>
          </p:nvSpPr>
          <p:spPr>
            <a:xfrm>
              <a:off x="4451095" y="836281"/>
              <a:ext cx="3649504" cy="505523"/>
            </a:xfrm>
            <a:prstGeom prst="rect">
              <a:avLst/>
            </a:prstGeom>
          </p:spPr>
          <p:txBody>
            <a:bodyPr lIns="0" tIns="0" rIns="0" bIns="0" rtlCol="0" anchor="t">
              <a:spAutoFit/>
            </a:bodyPr>
            <a:lstStyle/>
            <a:p>
              <a:pPr algn="ctr">
                <a:lnSpc>
                  <a:spcPts val="4200"/>
                </a:lnSpc>
              </a:pPr>
              <a:r>
                <a:rPr lang="en-US" sz="3000">
                  <a:solidFill>
                    <a:srgbClr val="FFFFFF"/>
                  </a:solidFill>
                  <a:latin typeface="Yeseva One"/>
                </a:rPr>
                <a:t>NỘI DUNG TRÌNH BÀY</a:t>
              </a:r>
            </a:p>
          </p:txBody>
        </p:sp>
      </p:grpSp>
    </p:spTree>
    <p:extLst>
      <p:ext uri="{BB962C8B-B14F-4D97-AF65-F5344CB8AC3E}">
        <p14:creationId xmlns:p14="http://schemas.microsoft.com/office/powerpoint/2010/main" val="3026427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grpSp>
        <p:nvGrpSpPr>
          <p:cNvPr id="16" name="Group 15">
            <a:extLst>
              <a:ext uri="{FF2B5EF4-FFF2-40B4-BE49-F238E27FC236}">
                <a16:creationId xmlns:a16="http://schemas.microsoft.com/office/drawing/2014/main" id="{9D0C8A9E-13E4-FB2F-1A07-EEBC09A08AC0}"/>
              </a:ext>
            </a:extLst>
          </p:cNvPr>
          <p:cNvGrpSpPr/>
          <p:nvPr/>
        </p:nvGrpSpPr>
        <p:grpSpPr>
          <a:xfrm>
            <a:off x="3708115" y="345070"/>
            <a:ext cx="4775770" cy="811882"/>
            <a:chOff x="3875547" y="683102"/>
            <a:chExt cx="4775770" cy="811882"/>
          </a:xfrm>
        </p:grpSpPr>
        <p:grpSp>
          <p:nvGrpSpPr>
            <p:cNvPr id="6" name="Group 6"/>
            <p:cNvGrpSpPr/>
            <p:nvPr/>
          </p:nvGrpSpPr>
          <p:grpSpPr>
            <a:xfrm>
              <a:off x="3875547" y="683102"/>
              <a:ext cx="4775770" cy="811882"/>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812800" cy="850900"/>
              </a:xfrm>
              <a:prstGeom prst="rect">
                <a:avLst/>
              </a:prstGeom>
            </p:spPr>
            <p:txBody>
              <a:bodyPr lIns="33867" tIns="33867" rIns="33867" bIns="33867" rtlCol="0" anchor="ctr"/>
              <a:lstStyle/>
              <a:p>
                <a:pPr algn="ctr">
                  <a:lnSpc>
                    <a:spcPts val="1773"/>
                  </a:lnSpc>
                  <a:spcBef>
                    <a:spcPct val="0"/>
                  </a:spcBef>
                </a:pPr>
                <a:endParaRPr sz="1200"/>
              </a:p>
            </p:txBody>
          </p:sp>
        </p:grpSp>
        <p:sp>
          <p:nvSpPr>
            <p:cNvPr id="9" name="TextBox 9"/>
            <p:cNvSpPr txBox="1"/>
            <p:nvPr/>
          </p:nvSpPr>
          <p:spPr>
            <a:xfrm>
              <a:off x="4451095" y="836281"/>
              <a:ext cx="3649504" cy="505523"/>
            </a:xfrm>
            <a:prstGeom prst="rect">
              <a:avLst/>
            </a:prstGeom>
          </p:spPr>
          <p:txBody>
            <a:bodyPr lIns="0" tIns="0" rIns="0" bIns="0" rtlCol="0" anchor="t">
              <a:spAutoFit/>
            </a:bodyPr>
            <a:lstStyle/>
            <a:p>
              <a:pPr algn="ctr">
                <a:lnSpc>
                  <a:spcPts val="4200"/>
                </a:lnSpc>
              </a:pPr>
              <a:r>
                <a:rPr lang="en-US" sz="3000">
                  <a:solidFill>
                    <a:srgbClr val="FFFFFF"/>
                  </a:solidFill>
                  <a:latin typeface="Yeseva One"/>
                </a:rPr>
                <a:t>NỘI DUNG TRÌNH BÀY</a:t>
              </a:r>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17" name="Group 16">
            <a:extLst>
              <a:ext uri="{FF2B5EF4-FFF2-40B4-BE49-F238E27FC236}">
                <a16:creationId xmlns:a16="http://schemas.microsoft.com/office/drawing/2014/main" id="{654D7E01-C50A-043C-7F4A-15742EADC9CA}"/>
              </a:ext>
            </a:extLst>
          </p:cNvPr>
          <p:cNvGrpSpPr/>
          <p:nvPr/>
        </p:nvGrpSpPr>
        <p:grpSpPr>
          <a:xfrm>
            <a:off x="2144402" y="2380885"/>
            <a:ext cx="3717087" cy="630315"/>
            <a:chOff x="6214369" y="4776186"/>
            <a:chExt cx="3717087" cy="630315"/>
          </a:xfrm>
          <a:effectLst>
            <a:outerShdw blurRad="63500" sx="102000" sy="102000" algn="ctr" rotWithShape="0">
              <a:prstClr val="black">
                <a:alpha val="40000"/>
              </a:prstClr>
            </a:outerShdw>
          </a:effectLst>
        </p:grpSpPr>
        <p:sp>
          <p:nvSpPr>
            <p:cNvPr id="11" name="Rectangle: Rounded Corners 10">
              <a:extLst>
                <a:ext uri="{FF2B5EF4-FFF2-40B4-BE49-F238E27FC236}">
                  <a16:creationId xmlns:a16="http://schemas.microsoft.com/office/drawing/2014/main" id="{A6E0C363-EF36-C8E7-64FF-69979EB86B26}"/>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9">
              <a:extLst>
                <a:ext uri="{FF2B5EF4-FFF2-40B4-BE49-F238E27FC236}">
                  <a16:creationId xmlns:a16="http://schemas.microsoft.com/office/drawing/2014/main" id="{0BB702CB-9EB9-F7CE-0102-DA2CE894FE91}"/>
                </a:ext>
              </a:extLst>
            </p:cNvPr>
            <p:cNvSpPr txBox="1"/>
            <p:nvPr/>
          </p:nvSpPr>
          <p:spPr>
            <a:xfrm>
              <a:off x="6248159" y="4816868"/>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TỔNG QUAN VỀ ĐỀ TÀI</a:t>
              </a:r>
            </a:p>
          </p:txBody>
        </p:sp>
      </p:grpSp>
      <p:grpSp>
        <p:nvGrpSpPr>
          <p:cNvPr id="27" name="Group 26">
            <a:extLst>
              <a:ext uri="{FF2B5EF4-FFF2-40B4-BE49-F238E27FC236}">
                <a16:creationId xmlns:a16="http://schemas.microsoft.com/office/drawing/2014/main" id="{CD19AB28-960C-2F89-AB32-EF21FCEECB38}"/>
              </a:ext>
            </a:extLst>
          </p:cNvPr>
          <p:cNvGrpSpPr/>
          <p:nvPr/>
        </p:nvGrpSpPr>
        <p:grpSpPr>
          <a:xfrm>
            <a:off x="7098827" y="2359172"/>
            <a:ext cx="3717087" cy="630315"/>
            <a:chOff x="6214369" y="4776186"/>
            <a:chExt cx="3717087" cy="630315"/>
          </a:xfrm>
          <a:effectLst>
            <a:outerShdw blurRad="63500" sx="102000" sy="102000" algn="ctr" rotWithShape="0">
              <a:prstClr val="black">
                <a:alpha val="40000"/>
              </a:prstClr>
            </a:outerShdw>
          </a:effectLst>
        </p:grpSpPr>
        <p:sp>
          <p:nvSpPr>
            <p:cNvPr id="28" name="Rectangle: Rounded Corners 27">
              <a:extLst>
                <a:ext uri="{FF2B5EF4-FFF2-40B4-BE49-F238E27FC236}">
                  <a16:creationId xmlns:a16="http://schemas.microsoft.com/office/drawing/2014/main" id="{178AF950-7A5C-6351-5336-490F44E181CB}"/>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9">
              <a:extLst>
                <a:ext uri="{FF2B5EF4-FFF2-40B4-BE49-F238E27FC236}">
                  <a16:creationId xmlns:a16="http://schemas.microsoft.com/office/drawing/2014/main" id="{D255E805-2747-4ED5-B028-1C14F2F8F674}"/>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PHÂN TÍCH THIẾT KẾ</a:t>
              </a:r>
            </a:p>
          </p:txBody>
        </p:sp>
      </p:grpSp>
      <p:grpSp>
        <p:nvGrpSpPr>
          <p:cNvPr id="30" name="Group 29">
            <a:extLst>
              <a:ext uri="{FF2B5EF4-FFF2-40B4-BE49-F238E27FC236}">
                <a16:creationId xmlns:a16="http://schemas.microsoft.com/office/drawing/2014/main" id="{604CB38D-963E-B219-0B1E-AEF1402EDA8B}"/>
              </a:ext>
            </a:extLst>
          </p:cNvPr>
          <p:cNvGrpSpPr/>
          <p:nvPr/>
        </p:nvGrpSpPr>
        <p:grpSpPr>
          <a:xfrm>
            <a:off x="2144401" y="3604173"/>
            <a:ext cx="3717087" cy="630315"/>
            <a:chOff x="6214369" y="4776186"/>
            <a:chExt cx="3717087" cy="630315"/>
          </a:xfrm>
          <a:effectLst>
            <a:outerShdw blurRad="63500" sx="102000" sy="102000" algn="ctr" rotWithShape="0">
              <a:prstClr val="black">
                <a:alpha val="40000"/>
              </a:prstClr>
            </a:outerShdw>
          </a:effectLst>
        </p:grpSpPr>
        <p:sp>
          <p:nvSpPr>
            <p:cNvPr id="31" name="Rectangle: Rounded Corners 30">
              <a:extLst>
                <a:ext uri="{FF2B5EF4-FFF2-40B4-BE49-F238E27FC236}">
                  <a16:creationId xmlns:a16="http://schemas.microsoft.com/office/drawing/2014/main" id="{F1521832-E3B8-9931-F5FD-FD17D1FA05B2}"/>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9">
              <a:extLst>
                <a:ext uri="{FF2B5EF4-FFF2-40B4-BE49-F238E27FC236}">
                  <a16:creationId xmlns:a16="http://schemas.microsoft.com/office/drawing/2014/main" id="{0576F678-FCC6-C34A-9129-B8727B273368}"/>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vi-VN" sz="3000">
                  <a:solidFill>
                    <a:schemeClr val="bg1"/>
                  </a:solidFill>
                  <a:latin typeface="Yeseva One"/>
                </a:rPr>
                <a:t>KẾT QUẢ ĐẠT ĐƯỢC</a:t>
              </a:r>
            </a:p>
          </p:txBody>
        </p:sp>
      </p:grpSp>
      <p:grpSp>
        <p:nvGrpSpPr>
          <p:cNvPr id="35" name="Group 34">
            <a:extLst>
              <a:ext uri="{FF2B5EF4-FFF2-40B4-BE49-F238E27FC236}">
                <a16:creationId xmlns:a16="http://schemas.microsoft.com/office/drawing/2014/main" id="{A27041B5-C905-94FE-1B95-E250D7E0B69F}"/>
              </a:ext>
            </a:extLst>
          </p:cNvPr>
          <p:cNvGrpSpPr/>
          <p:nvPr/>
        </p:nvGrpSpPr>
        <p:grpSpPr>
          <a:xfrm>
            <a:off x="7132618" y="3604173"/>
            <a:ext cx="3717087" cy="630315"/>
            <a:chOff x="6214369" y="4776186"/>
            <a:chExt cx="3717087" cy="630315"/>
          </a:xfrm>
          <a:effectLst>
            <a:outerShdw blurRad="63500" sx="102000" sy="102000" algn="ctr" rotWithShape="0">
              <a:prstClr val="black">
                <a:alpha val="40000"/>
              </a:prstClr>
            </a:outerShdw>
          </a:effectLst>
        </p:grpSpPr>
        <p:sp>
          <p:nvSpPr>
            <p:cNvPr id="36" name="Rectangle: Rounded Corners 35">
              <a:extLst>
                <a:ext uri="{FF2B5EF4-FFF2-40B4-BE49-F238E27FC236}">
                  <a16:creationId xmlns:a16="http://schemas.microsoft.com/office/drawing/2014/main" id="{46363405-A906-DDC1-3327-14E1B4084E04}"/>
                </a:ext>
              </a:extLst>
            </p:cNvPr>
            <p:cNvSpPr/>
            <p:nvPr/>
          </p:nvSpPr>
          <p:spPr>
            <a:xfrm>
              <a:off x="6214369" y="4776186"/>
              <a:ext cx="3717087" cy="630315"/>
            </a:xfrm>
            <a:prstGeom prst="roundRect">
              <a:avLst>
                <a:gd name="adj" fmla="val 37794"/>
              </a:avLst>
            </a:prstGeom>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9">
              <a:extLst>
                <a:ext uri="{FF2B5EF4-FFF2-40B4-BE49-F238E27FC236}">
                  <a16:creationId xmlns:a16="http://schemas.microsoft.com/office/drawing/2014/main" id="{FF7D3177-B6CE-7575-C454-8F04693E60DE}"/>
                </a:ext>
              </a:extLst>
            </p:cNvPr>
            <p:cNvSpPr txBox="1"/>
            <p:nvPr/>
          </p:nvSpPr>
          <p:spPr>
            <a:xfrm>
              <a:off x="6281952" y="4816870"/>
              <a:ext cx="3649504" cy="505523"/>
            </a:xfrm>
            <a:prstGeom prst="rect">
              <a:avLst/>
            </a:prstGeom>
            <a:ln>
              <a:noFill/>
            </a:ln>
            <a:scene3d>
              <a:camera prst="orthographicFront"/>
              <a:lightRig rig="threePt" dir="t"/>
            </a:scene3d>
            <a:sp3d>
              <a:bevelT prst="angle"/>
            </a:sp3d>
          </p:spPr>
          <p:txBody>
            <a:bodyPr wrap="square" lIns="0" tIns="0" rIns="0" bIns="0" rtlCol="0" anchor="t">
              <a:spAutoFit/>
            </a:bodyPr>
            <a:lstStyle/>
            <a:p>
              <a:pPr algn="ctr">
                <a:lnSpc>
                  <a:spcPts val="4200"/>
                </a:lnSpc>
              </a:pPr>
              <a:r>
                <a:rPr lang="en-US" sz="3000">
                  <a:solidFill>
                    <a:schemeClr val="bg1"/>
                  </a:solidFill>
                  <a:latin typeface="Yeseva One"/>
                </a:rPr>
                <a:t>KẾT LUẬN</a:t>
              </a:r>
            </a:p>
          </p:txBody>
        </p:sp>
      </p:grpSp>
      <p:grpSp>
        <p:nvGrpSpPr>
          <p:cNvPr id="38" name="Group 37">
            <a:extLst>
              <a:ext uri="{FF2B5EF4-FFF2-40B4-BE49-F238E27FC236}">
                <a16:creationId xmlns:a16="http://schemas.microsoft.com/office/drawing/2014/main" id="{4D6CE55A-F183-A2B3-3611-1EF20FDADD18}"/>
              </a:ext>
            </a:extLst>
          </p:cNvPr>
          <p:cNvGrpSpPr/>
          <p:nvPr/>
        </p:nvGrpSpPr>
        <p:grpSpPr>
          <a:xfrm>
            <a:off x="3054842" y="-3130968"/>
            <a:ext cx="4878325" cy="729653"/>
            <a:chOff x="6101040" y="2148816"/>
            <a:chExt cx="4878325" cy="729653"/>
          </a:xfrm>
        </p:grpSpPr>
        <p:sp>
          <p:nvSpPr>
            <p:cNvPr id="39" name="Rectangle 38">
              <a:extLst>
                <a:ext uri="{FF2B5EF4-FFF2-40B4-BE49-F238E27FC236}">
                  <a16:creationId xmlns:a16="http://schemas.microsoft.com/office/drawing/2014/main" id="{06B5E1B0-2B6D-6B3F-A13E-AB1F7E164B46}"/>
                </a:ext>
              </a:extLst>
            </p:cNvPr>
            <p:cNvSpPr/>
            <p:nvPr/>
          </p:nvSpPr>
          <p:spPr>
            <a:xfrm>
              <a:off x="6101040" y="2152460"/>
              <a:ext cx="4576485" cy="720000"/>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6D3EAFF-140B-63BE-A4A0-C2C2A78F2EE7}"/>
                </a:ext>
              </a:extLst>
            </p:cNvPr>
            <p:cNvSpPr txBox="1"/>
            <p:nvPr/>
          </p:nvSpPr>
          <p:spPr>
            <a:xfrm>
              <a:off x="7329861" y="2216390"/>
              <a:ext cx="3649504" cy="505523"/>
            </a:xfrm>
            <a:prstGeom prst="rect">
              <a:avLst/>
            </a:prstGeom>
          </p:spPr>
          <p:txBody>
            <a:bodyPr lIns="0" tIns="0" rIns="0" bIns="0" rtlCol="0" anchor="t">
              <a:spAutoFit/>
            </a:bodyPr>
            <a:lstStyle/>
            <a:p>
              <a:pPr algn="ctr">
                <a:lnSpc>
                  <a:spcPts val="4200"/>
                </a:lnSpc>
              </a:pPr>
              <a:r>
                <a:rPr lang="en-US" sz="2600">
                  <a:latin typeface="Yeseva One"/>
                </a:rPr>
                <a:t>Lý do chọn đề tài</a:t>
              </a:r>
            </a:p>
          </p:txBody>
        </p:sp>
        <p:sp>
          <p:nvSpPr>
            <p:cNvPr id="41" name="Freeform: Shape 40">
              <a:extLst>
                <a:ext uri="{FF2B5EF4-FFF2-40B4-BE49-F238E27FC236}">
                  <a16:creationId xmlns:a16="http://schemas.microsoft.com/office/drawing/2014/main" id="{4F46AADA-9D55-316B-F120-5946D8887CF9}"/>
                </a:ext>
              </a:extLst>
            </p:cNvPr>
            <p:cNvSpPr/>
            <p:nvPr/>
          </p:nvSpPr>
          <p:spPr>
            <a:xfrm>
              <a:off x="6101040" y="2148816"/>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85EAE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2" name="Diamond 41">
              <a:extLst>
                <a:ext uri="{FF2B5EF4-FFF2-40B4-BE49-F238E27FC236}">
                  <a16:creationId xmlns:a16="http://schemas.microsoft.com/office/drawing/2014/main" id="{1A250EB7-8398-4206-F071-FF8B54875451}"/>
                </a:ext>
              </a:extLst>
            </p:cNvPr>
            <p:cNvSpPr/>
            <p:nvPr/>
          </p:nvSpPr>
          <p:spPr>
            <a:xfrm>
              <a:off x="6438304" y="2148816"/>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B997F35E-C39D-3641-EC4C-224D32C6125F}"/>
                </a:ext>
              </a:extLst>
            </p:cNvPr>
            <p:cNvSpPr txBox="1"/>
            <p:nvPr/>
          </p:nvSpPr>
          <p:spPr>
            <a:xfrm>
              <a:off x="6481567" y="2247206"/>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44" name="Group 43">
            <a:extLst>
              <a:ext uri="{FF2B5EF4-FFF2-40B4-BE49-F238E27FC236}">
                <a16:creationId xmlns:a16="http://schemas.microsoft.com/office/drawing/2014/main" id="{7709FA1D-D27C-B50D-9DC4-2508696D9D9D}"/>
              </a:ext>
            </a:extLst>
          </p:cNvPr>
          <p:cNvGrpSpPr/>
          <p:nvPr/>
        </p:nvGrpSpPr>
        <p:grpSpPr>
          <a:xfrm>
            <a:off x="-5506490" y="2562263"/>
            <a:ext cx="4954952" cy="729653"/>
            <a:chOff x="6101040" y="3202189"/>
            <a:chExt cx="4954952" cy="729653"/>
          </a:xfrm>
        </p:grpSpPr>
        <p:sp>
          <p:nvSpPr>
            <p:cNvPr id="45" name="Rectangle 44">
              <a:extLst>
                <a:ext uri="{FF2B5EF4-FFF2-40B4-BE49-F238E27FC236}">
                  <a16:creationId xmlns:a16="http://schemas.microsoft.com/office/drawing/2014/main" id="{E93B3F99-2F5B-51C9-47FE-F01FA096AFAA}"/>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463F150E-0A45-E538-5E2B-9F0291F4AB40}"/>
                </a:ext>
              </a:extLst>
            </p:cNvPr>
            <p:cNvSpPr txBox="1"/>
            <p:nvPr/>
          </p:nvSpPr>
          <p:spPr>
            <a:xfrm>
              <a:off x="7406488" y="3267787"/>
              <a:ext cx="3649504" cy="505523"/>
            </a:xfrm>
            <a:prstGeom prst="rect">
              <a:avLst/>
            </a:prstGeom>
          </p:spPr>
          <p:txBody>
            <a:bodyPr lIns="0" tIns="0" rIns="0" bIns="0" rtlCol="0" anchor="t">
              <a:spAutoFit/>
            </a:bodyPr>
            <a:lstStyle/>
            <a:p>
              <a:pPr algn="ctr">
                <a:lnSpc>
                  <a:spcPts val="4200"/>
                </a:lnSpc>
              </a:pPr>
              <a:r>
                <a:rPr lang="en-US" sz="2600">
                  <a:latin typeface="Yeseva One"/>
                </a:rPr>
                <a:t>Mục tiêu chọn đề tài</a:t>
              </a:r>
            </a:p>
          </p:txBody>
        </p:sp>
        <p:sp>
          <p:nvSpPr>
            <p:cNvPr id="47" name="Freeform: Shape 46">
              <a:extLst>
                <a:ext uri="{FF2B5EF4-FFF2-40B4-BE49-F238E27FC236}">
                  <a16:creationId xmlns:a16="http://schemas.microsoft.com/office/drawing/2014/main" id="{260597F6-EAE6-65CF-CDA3-456CF43F6B60}"/>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Diamond 47">
              <a:extLst>
                <a:ext uri="{FF2B5EF4-FFF2-40B4-BE49-F238E27FC236}">
                  <a16:creationId xmlns:a16="http://schemas.microsoft.com/office/drawing/2014/main" id="{04F15FDB-26C6-9346-25BA-48B65DD852AC}"/>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C591838F-C7D3-B338-5C2E-0109C06DE4C2}"/>
                </a:ext>
              </a:extLst>
            </p:cNvPr>
            <p:cNvSpPr txBox="1"/>
            <p:nvPr/>
          </p:nvSpPr>
          <p:spPr>
            <a:xfrm>
              <a:off x="6481567" y="3300579"/>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50" name="Group 49">
            <a:extLst>
              <a:ext uri="{FF2B5EF4-FFF2-40B4-BE49-F238E27FC236}">
                <a16:creationId xmlns:a16="http://schemas.microsoft.com/office/drawing/2014/main" id="{C8F655A5-015F-676E-8DCB-7E2C5F65E897}"/>
              </a:ext>
            </a:extLst>
          </p:cNvPr>
          <p:cNvGrpSpPr/>
          <p:nvPr/>
        </p:nvGrpSpPr>
        <p:grpSpPr>
          <a:xfrm>
            <a:off x="4506528" y="8090945"/>
            <a:ext cx="4702944" cy="729653"/>
            <a:chOff x="6101040" y="4288974"/>
            <a:chExt cx="4702944" cy="729653"/>
          </a:xfrm>
        </p:grpSpPr>
        <p:sp>
          <p:nvSpPr>
            <p:cNvPr id="51" name="Rectangle 50">
              <a:extLst>
                <a:ext uri="{FF2B5EF4-FFF2-40B4-BE49-F238E27FC236}">
                  <a16:creationId xmlns:a16="http://schemas.microsoft.com/office/drawing/2014/main" id="{826C7475-9E87-26CA-FCB8-F6D1DFB0AF3B}"/>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FB661455-6520-5CB2-BAE2-7FBE372AB6EF}"/>
                </a:ext>
              </a:extLst>
            </p:cNvPr>
            <p:cNvSpPr txBox="1"/>
            <p:nvPr/>
          </p:nvSpPr>
          <p:spPr>
            <a:xfrm>
              <a:off x="7505242" y="4363350"/>
              <a:ext cx="3298742" cy="505523"/>
            </a:xfrm>
            <a:prstGeom prst="rect">
              <a:avLst/>
            </a:prstGeom>
          </p:spPr>
          <p:txBody>
            <a:bodyPr wrap="square" lIns="0" tIns="0" rIns="0" bIns="0" rtlCol="0" anchor="t">
              <a:spAutoFit/>
            </a:bodyPr>
            <a:lstStyle/>
            <a:p>
              <a:pPr algn="ctr">
                <a:lnSpc>
                  <a:spcPts val="4200"/>
                </a:lnSpc>
              </a:pPr>
              <a:r>
                <a:rPr lang="en-US" sz="2600">
                  <a:latin typeface="Yeseva One"/>
                </a:rPr>
                <a:t>Công nghệ sử dụng</a:t>
              </a:r>
            </a:p>
          </p:txBody>
        </p:sp>
        <p:sp>
          <p:nvSpPr>
            <p:cNvPr id="53" name="Freeform: Shape 52">
              <a:extLst>
                <a:ext uri="{FF2B5EF4-FFF2-40B4-BE49-F238E27FC236}">
                  <a16:creationId xmlns:a16="http://schemas.microsoft.com/office/drawing/2014/main" id="{41A8E767-368C-DD2B-6DAF-2AA59375532C}"/>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4" name="Diamond 53">
              <a:extLst>
                <a:ext uri="{FF2B5EF4-FFF2-40B4-BE49-F238E27FC236}">
                  <a16:creationId xmlns:a16="http://schemas.microsoft.com/office/drawing/2014/main" id="{A8810CF0-EEB2-83D0-AD47-80721DEE4B9B}"/>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7A9C777D-F119-81C3-924D-7339CAFBE43F}"/>
                </a:ext>
              </a:extLst>
            </p:cNvPr>
            <p:cNvSpPr txBox="1"/>
            <p:nvPr/>
          </p:nvSpPr>
          <p:spPr>
            <a:xfrm>
              <a:off x="6481567" y="4387364"/>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10" name="Group 9">
            <a:extLst>
              <a:ext uri="{FF2B5EF4-FFF2-40B4-BE49-F238E27FC236}">
                <a16:creationId xmlns:a16="http://schemas.microsoft.com/office/drawing/2014/main" id="{34B05008-E4E3-F98E-DEB6-49F4BB8133B4}"/>
              </a:ext>
            </a:extLst>
          </p:cNvPr>
          <p:cNvGrpSpPr/>
          <p:nvPr/>
        </p:nvGrpSpPr>
        <p:grpSpPr>
          <a:xfrm>
            <a:off x="-389275" y="6265708"/>
            <a:ext cx="15034329" cy="523161"/>
            <a:chOff x="-583913" y="9398559"/>
            <a:chExt cx="22551493" cy="784742"/>
          </a:xfrm>
        </p:grpSpPr>
        <p:sp>
          <p:nvSpPr>
            <p:cNvPr id="19" name="TextBox 5">
              <a:extLst>
                <a:ext uri="{FF2B5EF4-FFF2-40B4-BE49-F238E27FC236}">
                  <a16:creationId xmlns:a16="http://schemas.microsoft.com/office/drawing/2014/main" id="{A2AB66E5-69D3-C01E-A469-3EF9B1DC8DA7}"/>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20" name="TextBox 5">
              <a:extLst>
                <a:ext uri="{FF2B5EF4-FFF2-40B4-BE49-F238E27FC236}">
                  <a16:creationId xmlns:a16="http://schemas.microsoft.com/office/drawing/2014/main" id="{C848A488-54D0-114A-C56E-0F1810B9A3A0}"/>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1" name="TextBox 5">
              <a:extLst>
                <a:ext uri="{FF2B5EF4-FFF2-40B4-BE49-F238E27FC236}">
                  <a16:creationId xmlns:a16="http://schemas.microsoft.com/office/drawing/2014/main" id="{3BA9449A-5D69-DCB3-AAD1-EC088952A734}"/>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23" name="Group 22">
            <a:extLst>
              <a:ext uri="{FF2B5EF4-FFF2-40B4-BE49-F238E27FC236}">
                <a16:creationId xmlns:a16="http://schemas.microsoft.com/office/drawing/2014/main" id="{74E33C55-AA1A-707F-38D4-BF3F5D5604B4}"/>
              </a:ext>
            </a:extLst>
          </p:cNvPr>
          <p:cNvGrpSpPr/>
          <p:nvPr/>
        </p:nvGrpSpPr>
        <p:grpSpPr>
          <a:xfrm>
            <a:off x="1051794" y="734629"/>
            <a:ext cx="3130858" cy="709754"/>
            <a:chOff x="1051794" y="734629"/>
            <a:chExt cx="3130858" cy="709754"/>
          </a:xfrm>
        </p:grpSpPr>
        <p:sp>
          <p:nvSpPr>
            <p:cNvPr id="20" name="Freeform: Shape 19">
              <a:extLst>
                <a:ext uri="{FF2B5EF4-FFF2-40B4-BE49-F238E27FC236}">
                  <a16:creationId xmlns:a16="http://schemas.microsoft.com/office/drawing/2014/main" id="{ACD02976-5393-6DA8-0AA1-FDF6B0A6AE50}"/>
                </a:ext>
              </a:extLst>
            </p:cNvPr>
            <p:cNvSpPr/>
            <p:nvPr/>
          </p:nvSpPr>
          <p:spPr>
            <a:xfrm rot="16200000">
              <a:off x="2364461" y="-578038"/>
              <a:ext cx="505524" cy="3130858"/>
            </a:xfrm>
            <a:custGeom>
              <a:avLst/>
              <a:gdLst>
                <a:gd name="connsiteX0" fmla="*/ 1 w 505524"/>
                <a:gd name="connsiteY0" fmla="*/ 2817845 h 2817846"/>
                <a:gd name="connsiteX1" fmla="*/ 1 w 505524"/>
                <a:gd name="connsiteY1" fmla="*/ 0 h 2817846"/>
                <a:gd name="connsiteX2" fmla="*/ 505524 w 505524"/>
                <a:gd name="connsiteY2" fmla="*/ 0 h 2817846"/>
                <a:gd name="connsiteX3" fmla="*/ 505524 w 505524"/>
                <a:gd name="connsiteY3" fmla="*/ 2817846 h 2817846"/>
                <a:gd name="connsiteX4" fmla="*/ 505523 w 505524"/>
                <a:gd name="connsiteY4" fmla="*/ 2817846 h 2817846"/>
                <a:gd name="connsiteX5" fmla="*/ 252762 w 505524"/>
                <a:gd name="connsiteY5" fmla="*/ 2382050 h 2817846"/>
                <a:gd name="connsiteX6" fmla="*/ 0 w 505524"/>
                <a:gd name="connsiteY6" fmla="*/ 2817846 h 2817846"/>
                <a:gd name="connsiteX7" fmla="*/ 1 w 505524"/>
                <a:gd name="connsiteY7" fmla="*/ 2817845 h 2817846"/>
                <a:gd name="connsiteX8" fmla="*/ 1 w 505524"/>
                <a:gd name="connsiteY8" fmla="*/ 2817846 h 2817846"/>
                <a:gd name="connsiteX9" fmla="*/ 505523 w 505524"/>
                <a:gd name="connsiteY9" fmla="*/ 2817846 h 2817846"/>
                <a:gd name="connsiteX10" fmla="*/ 505523 w 505524"/>
                <a:gd name="connsiteY10" fmla="*/ 2817846 h 281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524" h="2817846">
                  <a:moveTo>
                    <a:pt x="1" y="2817845"/>
                  </a:moveTo>
                  <a:lnTo>
                    <a:pt x="1" y="0"/>
                  </a:lnTo>
                  <a:lnTo>
                    <a:pt x="505524" y="0"/>
                  </a:lnTo>
                  <a:lnTo>
                    <a:pt x="505524" y="2817846"/>
                  </a:lnTo>
                  <a:lnTo>
                    <a:pt x="505523" y="2817846"/>
                  </a:lnTo>
                  <a:lnTo>
                    <a:pt x="252762" y="2382050"/>
                  </a:lnTo>
                  <a:close/>
                  <a:moveTo>
                    <a:pt x="0" y="2817846"/>
                  </a:moveTo>
                  <a:lnTo>
                    <a:pt x="1" y="2817845"/>
                  </a:lnTo>
                  <a:lnTo>
                    <a:pt x="1" y="2817846"/>
                  </a:lnTo>
                  <a:lnTo>
                    <a:pt x="505523" y="2817846"/>
                  </a:lnTo>
                  <a:lnTo>
                    <a:pt x="505523" y="281784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TextBox 20">
              <a:extLst>
                <a:ext uri="{FF2B5EF4-FFF2-40B4-BE49-F238E27FC236}">
                  <a16:creationId xmlns:a16="http://schemas.microsoft.com/office/drawing/2014/main" id="{6063550C-7D9D-FB9B-7744-AE237997AF48}"/>
                </a:ext>
              </a:extLst>
            </p:cNvPr>
            <p:cNvSpPr txBox="1"/>
            <p:nvPr/>
          </p:nvSpPr>
          <p:spPr>
            <a:xfrm>
              <a:off x="1128705" y="767275"/>
              <a:ext cx="2596993" cy="677108"/>
            </a:xfrm>
            <a:prstGeom prst="rect">
              <a:avLst/>
            </a:prstGeom>
            <a:noFill/>
          </p:spPr>
          <p:txBody>
            <a:bodyPr wrap="none" rtlCol="0">
              <a:spAutoFit/>
            </a:bodyPr>
            <a:lstStyle/>
            <a:p>
              <a:r>
                <a:rPr lang="en-US" sz="2000" b="1">
                  <a:solidFill>
                    <a:srgbClr val="FFFFFF"/>
                  </a:solidFill>
                  <a:latin typeface="Yeseva One"/>
                </a:rPr>
                <a:t>TỔNG QUAN VỀ ĐỀ TÀI</a:t>
              </a:r>
            </a:p>
            <a:p>
              <a:endParaRPr lang="en-GB"/>
            </a:p>
          </p:txBody>
        </p:sp>
      </p:grpSp>
      <p:grpSp>
        <p:nvGrpSpPr>
          <p:cNvPr id="61" name="Group 60">
            <a:extLst>
              <a:ext uri="{FF2B5EF4-FFF2-40B4-BE49-F238E27FC236}">
                <a16:creationId xmlns:a16="http://schemas.microsoft.com/office/drawing/2014/main" id="{812E7CD4-1ED8-7F3A-0857-2A18556739C3}"/>
              </a:ext>
            </a:extLst>
          </p:cNvPr>
          <p:cNvGrpSpPr/>
          <p:nvPr/>
        </p:nvGrpSpPr>
        <p:grpSpPr>
          <a:xfrm>
            <a:off x="3919815" y="1925953"/>
            <a:ext cx="4878325" cy="729653"/>
            <a:chOff x="6101040" y="2148816"/>
            <a:chExt cx="4878325" cy="729653"/>
          </a:xfrm>
        </p:grpSpPr>
        <p:sp>
          <p:nvSpPr>
            <p:cNvPr id="36" name="Rectangle 35">
              <a:extLst>
                <a:ext uri="{FF2B5EF4-FFF2-40B4-BE49-F238E27FC236}">
                  <a16:creationId xmlns:a16="http://schemas.microsoft.com/office/drawing/2014/main" id="{3FD2E7EA-B5ED-D428-FF65-08C67886F397}"/>
                </a:ext>
              </a:extLst>
            </p:cNvPr>
            <p:cNvSpPr/>
            <p:nvPr/>
          </p:nvSpPr>
          <p:spPr>
            <a:xfrm>
              <a:off x="6101040" y="2152460"/>
              <a:ext cx="4576485" cy="720000"/>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7C1F7D45-0160-3C8C-E3EA-0FA8BC4DED8B}"/>
                </a:ext>
              </a:extLst>
            </p:cNvPr>
            <p:cNvSpPr txBox="1"/>
            <p:nvPr/>
          </p:nvSpPr>
          <p:spPr>
            <a:xfrm>
              <a:off x="7329861" y="2216390"/>
              <a:ext cx="3649504" cy="505523"/>
            </a:xfrm>
            <a:prstGeom prst="rect">
              <a:avLst/>
            </a:prstGeom>
          </p:spPr>
          <p:txBody>
            <a:bodyPr lIns="0" tIns="0" rIns="0" bIns="0" rtlCol="0" anchor="t">
              <a:spAutoFit/>
            </a:bodyPr>
            <a:lstStyle/>
            <a:p>
              <a:pPr algn="ctr">
                <a:lnSpc>
                  <a:spcPts val="4200"/>
                </a:lnSpc>
              </a:pPr>
              <a:r>
                <a:rPr lang="en-US" sz="2600">
                  <a:latin typeface="Yeseva One"/>
                </a:rPr>
                <a:t>Lý do chọn đề tài</a:t>
              </a:r>
            </a:p>
          </p:txBody>
        </p:sp>
        <p:sp>
          <p:nvSpPr>
            <p:cNvPr id="38" name="Freeform: Shape 37">
              <a:extLst>
                <a:ext uri="{FF2B5EF4-FFF2-40B4-BE49-F238E27FC236}">
                  <a16:creationId xmlns:a16="http://schemas.microsoft.com/office/drawing/2014/main" id="{2AFDC0A5-D40D-E4C3-F912-58EEC851FEF6}"/>
                </a:ext>
              </a:extLst>
            </p:cNvPr>
            <p:cNvSpPr/>
            <p:nvPr/>
          </p:nvSpPr>
          <p:spPr>
            <a:xfrm>
              <a:off x="6101040" y="2148816"/>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85EAE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9" name="Diamond 38">
              <a:extLst>
                <a:ext uri="{FF2B5EF4-FFF2-40B4-BE49-F238E27FC236}">
                  <a16:creationId xmlns:a16="http://schemas.microsoft.com/office/drawing/2014/main" id="{DBEC895B-1C69-C82D-D1B0-EF399F31F1DA}"/>
                </a:ext>
              </a:extLst>
            </p:cNvPr>
            <p:cNvSpPr/>
            <p:nvPr/>
          </p:nvSpPr>
          <p:spPr>
            <a:xfrm>
              <a:off x="6438304" y="2148816"/>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7992B0D-2184-228C-5D21-327ECE3E956B}"/>
                </a:ext>
              </a:extLst>
            </p:cNvPr>
            <p:cNvSpPr txBox="1"/>
            <p:nvPr/>
          </p:nvSpPr>
          <p:spPr>
            <a:xfrm>
              <a:off x="6481567" y="2247206"/>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62" name="Group 61">
            <a:extLst>
              <a:ext uri="{FF2B5EF4-FFF2-40B4-BE49-F238E27FC236}">
                <a16:creationId xmlns:a16="http://schemas.microsoft.com/office/drawing/2014/main" id="{C856E66F-7499-8199-EE53-DF37B71F46C2}"/>
              </a:ext>
            </a:extLst>
          </p:cNvPr>
          <p:cNvGrpSpPr/>
          <p:nvPr/>
        </p:nvGrpSpPr>
        <p:grpSpPr>
          <a:xfrm>
            <a:off x="3919815" y="3047305"/>
            <a:ext cx="4954952" cy="729653"/>
            <a:chOff x="6101040" y="3202189"/>
            <a:chExt cx="4954952" cy="729653"/>
          </a:xfrm>
        </p:grpSpPr>
        <p:sp>
          <p:nvSpPr>
            <p:cNvPr id="49" name="Rectangle 48">
              <a:extLst>
                <a:ext uri="{FF2B5EF4-FFF2-40B4-BE49-F238E27FC236}">
                  <a16:creationId xmlns:a16="http://schemas.microsoft.com/office/drawing/2014/main" id="{20112773-83F2-47A7-8004-3C8D239F299D}"/>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01232FD6-5E22-4559-8BBD-3B1BA71BB1ED}"/>
                </a:ext>
              </a:extLst>
            </p:cNvPr>
            <p:cNvSpPr txBox="1"/>
            <p:nvPr/>
          </p:nvSpPr>
          <p:spPr>
            <a:xfrm>
              <a:off x="7406488" y="3267787"/>
              <a:ext cx="3649504" cy="505523"/>
            </a:xfrm>
            <a:prstGeom prst="rect">
              <a:avLst/>
            </a:prstGeom>
          </p:spPr>
          <p:txBody>
            <a:bodyPr lIns="0" tIns="0" rIns="0" bIns="0" rtlCol="0" anchor="t">
              <a:spAutoFit/>
            </a:bodyPr>
            <a:lstStyle/>
            <a:p>
              <a:pPr algn="ctr">
                <a:lnSpc>
                  <a:spcPts val="4200"/>
                </a:lnSpc>
              </a:pPr>
              <a:r>
                <a:rPr lang="en-US" sz="2600">
                  <a:latin typeface="Yeseva One"/>
                </a:rPr>
                <a:t>Mục tiêu chọn đề tài</a:t>
              </a:r>
            </a:p>
          </p:txBody>
        </p:sp>
        <p:sp>
          <p:nvSpPr>
            <p:cNvPr id="51" name="Freeform: Shape 50">
              <a:extLst>
                <a:ext uri="{FF2B5EF4-FFF2-40B4-BE49-F238E27FC236}">
                  <a16:creationId xmlns:a16="http://schemas.microsoft.com/office/drawing/2014/main" id="{C484134A-688A-2CB7-1EB6-4638B5B1B70C}"/>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2" name="Diamond 51">
              <a:extLst>
                <a:ext uri="{FF2B5EF4-FFF2-40B4-BE49-F238E27FC236}">
                  <a16:creationId xmlns:a16="http://schemas.microsoft.com/office/drawing/2014/main" id="{53D764F4-8F8D-D2D7-E33A-B16274D3C62F}"/>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0979391C-5993-C8BF-3B7F-F014E551A13A}"/>
                </a:ext>
              </a:extLst>
            </p:cNvPr>
            <p:cNvSpPr txBox="1"/>
            <p:nvPr/>
          </p:nvSpPr>
          <p:spPr>
            <a:xfrm>
              <a:off x="6481567" y="3300579"/>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63" name="Group 62">
            <a:extLst>
              <a:ext uri="{FF2B5EF4-FFF2-40B4-BE49-F238E27FC236}">
                <a16:creationId xmlns:a16="http://schemas.microsoft.com/office/drawing/2014/main" id="{5B97CB9A-A64F-BB1F-D5A4-397E971B18A3}"/>
              </a:ext>
            </a:extLst>
          </p:cNvPr>
          <p:cNvGrpSpPr/>
          <p:nvPr/>
        </p:nvGrpSpPr>
        <p:grpSpPr>
          <a:xfrm>
            <a:off x="3919815" y="4191860"/>
            <a:ext cx="4702944" cy="729653"/>
            <a:chOff x="6101040" y="4288974"/>
            <a:chExt cx="4702944" cy="729653"/>
          </a:xfrm>
        </p:grpSpPr>
        <p:sp>
          <p:nvSpPr>
            <p:cNvPr id="56" name="Rectangle 55">
              <a:extLst>
                <a:ext uri="{FF2B5EF4-FFF2-40B4-BE49-F238E27FC236}">
                  <a16:creationId xmlns:a16="http://schemas.microsoft.com/office/drawing/2014/main" id="{A5EF9C3A-C6D6-52A1-85C2-572BEE1CCCB1}"/>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6EA6B55-4454-FE3E-38C9-012734F08057}"/>
                </a:ext>
              </a:extLst>
            </p:cNvPr>
            <p:cNvSpPr txBox="1"/>
            <p:nvPr/>
          </p:nvSpPr>
          <p:spPr>
            <a:xfrm>
              <a:off x="7505242" y="4363350"/>
              <a:ext cx="3298742" cy="505523"/>
            </a:xfrm>
            <a:prstGeom prst="rect">
              <a:avLst/>
            </a:prstGeom>
          </p:spPr>
          <p:txBody>
            <a:bodyPr wrap="square" lIns="0" tIns="0" rIns="0" bIns="0" rtlCol="0" anchor="t">
              <a:spAutoFit/>
            </a:bodyPr>
            <a:lstStyle/>
            <a:p>
              <a:pPr algn="ctr">
                <a:lnSpc>
                  <a:spcPts val="4200"/>
                </a:lnSpc>
              </a:pPr>
              <a:r>
                <a:rPr lang="en-US" sz="2600">
                  <a:latin typeface="Yeseva One"/>
                </a:rPr>
                <a:t>Công nghệ sử dụng</a:t>
              </a:r>
            </a:p>
          </p:txBody>
        </p:sp>
        <p:sp>
          <p:nvSpPr>
            <p:cNvPr id="58" name="Freeform: Shape 57">
              <a:extLst>
                <a:ext uri="{FF2B5EF4-FFF2-40B4-BE49-F238E27FC236}">
                  <a16:creationId xmlns:a16="http://schemas.microsoft.com/office/drawing/2014/main" id="{27D819A7-189A-DDEF-F112-188169C754F9}"/>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9" name="Diamond 58">
              <a:extLst>
                <a:ext uri="{FF2B5EF4-FFF2-40B4-BE49-F238E27FC236}">
                  <a16:creationId xmlns:a16="http://schemas.microsoft.com/office/drawing/2014/main" id="{38FDA0DF-E482-BE15-07AA-72A796803596}"/>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A88D9A0B-F70D-1375-798B-0A206D8B7C52}"/>
                </a:ext>
              </a:extLst>
            </p:cNvPr>
            <p:cNvSpPr txBox="1"/>
            <p:nvPr/>
          </p:nvSpPr>
          <p:spPr>
            <a:xfrm>
              <a:off x="6481567" y="4387364"/>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6" name="Group 5">
            <a:extLst>
              <a:ext uri="{FF2B5EF4-FFF2-40B4-BE49-F238E27FC236}">
                <a16:creationId xmlns:a16="http://schemas.microsoft.com/office/drawing/2014/main" id="{3AA73E5A-8946-2856-B476-D8B942503C7A}"/>
              </a:ext>
            </a:extLst>
          </p:cNvPr>
          <p:cNvGrpSpPr/>
          <p:nvPr/>
        </p:nvGrpSpPr>
        <p:grpSpPr>
          <a:xfrm>
            <a:off x="-389275" y="6265708"/>
            <a:ext cx="15034329" cy="523161"/>
            <a:chOff x="-583913" y="9398559"/>
            <a:chExt cx="22551493" cy="784742"/>
          </a:xfrm>
        </p:grpSpPr>
        <p:sp>
          <p:nvSpPr>
            <p:cNvPr id="7" name="TextBox 5">
              <a:extLst>
                <a:ext uri="{FF2B5EF4-FFF2-40B4-BE49-F238E27FC236}">
                  <a16:creationId xmlns:a16="http://schemas.microsoft.com/office/drawing/2014/main" id="{1EEA7755-92E9-D3CC-0E0B-089166B205AB}"/>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8" name="TextBox 5">
              <a:extLst>
                <a:ext uri="{FF2B5EF4-FFF2-40B4-BE49-F238E27FC236}">
                  <a16:creationId xmlns:a16="http://schemas.microsoft.com/office/drawing/2014/main" id="{9FCD4326-215D-E3E2-5BF9-5761D7ED4A9F}"/>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9" name="TextBox 5">
              <a:extLst>
                <a:ext uri="{FF2B5EF4-FFF2-40B4-BE49-F238E27FC236}">
                  <a16:creationId xmlns:a16="http://schemas.microsoft.com/office/drawing/2014/main" id="{03C47BB3-9EC2-87D0-71A4-5E6B49733E13}"/>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137069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43D1E0A-06C4-941E-C3AF-E302A0E9D3C8}"/>
              </a:ext>
            </a:extLst>
          </p:cNvPr>
          <p:cNvGrpSpPr/>
          <p:nvPr/>
        </p:nvGrpSpPr>
        <p:grpSpPr>
          <a:xfrm>
            <a:off x="5422810" y="2168999"/>
            <a:ext cx="1992702" cy="2520000"/>
            <a:chOff x="666612" y="2474004"/>
            <a:chExt cx="1992702" cy="2520000"/>
          </a:xfrm>
        </p:grpSpPr>
        <p:sp>
          <p:nvSpPr>
            <p:cNvPr id="7" name="Rectangle 6">
              <a:extLst>
                <a:ext uri="{FF2B5EF4-FFF2-40B4-BE49-F238E27FC236}">
                  <a16:creationId xmlns:a16="http://schemas.microsoft.com/office/drawing/2014/main" id="{89BF6DAC-91D8-8515-82C8-B765B2A6601A}"/>
                </a:ext>
              </a:extLst>
            </p:cNvPr>
            <p:cNvSpPr/>
            <p:nvPr/>
          </p:nvSpPr>
          <p:spPr>
            <a:xfrm>
              <a:off x="762964" y="2474004"/>
              <a:ext cx="1800000" cy="2520000"/>
            </a:xfrm>
            <a:prstGeom prst="rect">
              <a:avLst/>
            </a:prstGeom>
            <a:solidFill>
              <a:srgbClr val="CD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86FCF5AF-A868-C43A-707C-24753D6BFC00}"/>
                </a:ext>
              </a:extLst>
            </p:cNvPr>
            <p:cNvSpPr/>
            <p:nvPr/>
          </p:nvSpPr>
          <p:spPr>
            <a:xfrm rot="10800000">
              <a:off x="762964"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85EAE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TextBox 20">
              <a:extLst>
                <a:ext uri="{FF2B5EF4-FFF2-40B4-BE49-F238E27FC236}">
                  <a16:creationId xmlns:a16="http://schemas.microsoft.com/office/drawing/2014/main" id="{BFF87714-65ED-93A2-E8DB-97E98B979D87}"/>
                </a:ext>
              </a:extLst>
            </p:cNvPr>
            <p:cNvSpPr txBox="1"/>
            <p:nvPr/>
          </p:nvSpPr>
          <p:spPr>
            <a:xfrm>
              <a:off x="666612" y="3605689"/>
              <a:ext cx="1992702" cy="923330"/>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Phân tích hiểu được nghiệp vụ của bài toán</a:t>
              </a:r>
            </a:p>
          </p:txBody>
        </p:sp>
        <p:sp>
          <p:nvSpPr>
            <p:cNvPr id="23" name="TextBox 22">
              <a:extLst>
                <a:ext uri="{FF2B5EF4-FFF2-40B4-BE49-F238E27FC236}">
                  <a16:creationId xmlns:a16="http://schemas.microsoft.com/office/drawing/2014/main" id="{7CB0839E-83D1-FDDB-3FCA-0188B04F141A}"/>
                </a:ext>
              </a:extLst>
            </p:cNvPr>
            <p:cNvSpPr txBox="1"/>
            <p:nvPr/>
          </p:nvSpPr>
          <p:spPr>
            <a:xfrm>
              <a:off x="1391093"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24" name="Group 23">
            <a:extLst>
              <a:ext uri="{FF2B5EF4-FFF2-40B4-BE49-F238E27FC236}">
                <a16:creationId xmlns:a16="http://schemas.microsoft.com/office/drawing/2014/main" id="{9A71E5D5-900D-9B8F-CB1B-0929262279E6}"/>
              </a:ext>
            </a:extLst>
          </p:cNvPr>
          <p:cNvGrpSpPr/>
          <p:nvPr/>
        </p:nvGrpSpPr>
        <p:grpSpPr>
          <a:xfrm>
            <a:off x="5422810" y="2164856"/>
            <a:ext cx="1992702" cy="2520000"/>
            <a:chOff x="3094741" y="2474004"/>
            <a:chExt cx="1992702" cy="2520000"/>
          </a:xfrm>
        </p:grpSpPr>
        <p:sp>
          <p:nvSpPr>
            <p:cNvPr id="25" name="Rectangle 24">
              <a:extLst>
                <a:ext uri="{FF2B5EF4-FFF2-40B4-BE49-F238E27FC236}">
                  <a16:creationId xmlns:a16="http://schemas.microsoft.com/office/drawing/2014/main" id="{F22B0E6D-8516-F4F3-1064-258BBA75F427}"/>
                </a:ext>
              </a:extLst>
            </p:cNvPr>
            <p:cNvSpPr/>
            <p:nvPr/>
          </p:nvSpPr>
          <p:spPr>
            <a:xfrm>
              <a:off x="3191093" y="2474004"/>
              <a:ext cx="1800000" cy="2520000"/>
            </a:xfrm>
            <a:prstGeom prst="rect">
              <a:avLst/>
            </a:prstGeom>
            <a:solidFill>
              <a:srgbClr val="B2F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75D79E82-CFDC-A712-23D4-27B460799112}"/>
                </a:ext>
              </a:extLst>
            </p:cNvPr>
            <p:cNvSpPr/>
            <p:nvPr/>
          </p:nvSpPr>
          <p:spPr>
            <a:xfrm rot="10800000">
              <a:off x="3191093"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3FDAD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Box 26">
              <a:extLst>
                <a:ext uri="{FF2B5EF4-FFF2-40B4-BE49-F238E27FC236}">
                  <a16:creationId xmlns:a16="http://schemas.microsoft.com/office/drawing/2014/main" id="{8EAE72A8-C775-426F-1515-E93171CEB213}"/>
                </a:ext>
              </a:extLst>
            </p:cNvPr>
            <p:cNvSpPr txBox="1"/>
            <p:nvPr/>
          </p:nvSpPr>
          <p:spPr>
            <a:xfrm>
              <a:off x="3094741" y="3734004"/>
              <a:ext cx="1992702" cy="646331"/>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Tìm hiểu công nghệ</a:t>
              </a:r>
            </a:p>
          </p:txBody>
        </p:sp>
        <p:sp>
          <p:nvSpPr>
            <p:cNvPr id="30" name="TextBox 29">
              <a:extLst>
                <a:ext uri="{FF2B5EF4-FFF2-40B4-BE49-F238E27FC236}">
                  <a16:creationId xmlns:a16="http://schemas.microsoft.com/office/drawing/2014/main" id="{50EB0810-98FB-338B-F80A-4D53DDD825BD}"/>
                </a:ext>
              </a:extLst>
            </p:cNvPr>
            <p:cNvSpPr txBox="1"/>
            <p:nvPr/>
          </p:nvSpPr>
          <p:spPr>
            <a:xfrm>
              <a:off x="3819222"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31" name="Group 30">
            <a:extLst>
              <a:ext uri="{FF2B5EF4-FFF2-40B4-BE49-F238E27FC236}">
                <a16:creationId xmlns:a16="http://schemas.microsoft.com/office/drawing/2014/main" id="{B9AF35C5-BB3F-CB7B-811F-93E549E61C82}"/>
              </a:ext>
            </a:extLst>
          </p:cNvPr>
          <p:cNvGrpSpPr/>
          <p:nvPr/>
        </p:nvGrpSpPr>
        <p:grpSpPr>
          <a:xfrm>
            <a:off x="5422810" y="2164856"/>
            <a:ext cx="1992702" cy="2520000"/>
            <a:chOff x="5426518" y="2474004"/>
            <a:chExt cx="1992702" cy="2520000"/>
          </a:xfrm>
        </p:grpSpPr>
        <p:sp>
          <p:nvSpPr>
            <p:cNvPr id="32" name="Rectangle 31">
              <a:extLst>
                <a:ext uri="{FF2B5EF4-FFF2-40B4-BE49-F238E27FC236}">
                  <a16:creationId xmlns:a16="http://schemas.microsoft.com/office/drawing/2014/main" id="{8878E602-C222-37DD-1EE6-25CA90E4682B}"/>
                </a:ext>
              </a:extLst>
            </p:cNvPr>
            <p:cNvSpPr/>
            <p:nvPr/>
          </p:nvSpPr>
          <p:spPr>
            <a:xfrm>
              <a:off x="5522870" y="2474004"/>
              <a:ext cx="1800000" cy="2520000"/>
            </a:xfrm>
            <a:prstGeom prst="rect">
              <a:avLst/>
            </a:prstGeom>
            <a:solidFill>
              <a:srgbClr val="B0E9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Shape 32">
              <a:extLst>
                <a:ext uri="{FF2B5EF4-FFF2-40B4-BE49-F238E27FC236}">
                  <a16:creationId xmlns:a16="http://schemas.microsoft.com/office/drawing/2014/main" id="{943CF2EC-E72E-E667-A4D0-51F33EEEA6B3}"/>
                </a:ext>
              </a:extLst>
            </p:cNvPr>
            <p:cNvSpPr/>
            <p:nvPr/>
          </p:nvSpPr>
          <p:spPr>
            <a:xfrm rot="10800000">
              <a:off x="5522870"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37C9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4" name="TextBox 33">
              <a:extLst>
                <a:ext uri="{FF2B5EF4-FFF2-40B4-BE49-F238E27FC236}">
                  <a16:creationId xmlns:a16="http://schemas.microsoft.com/office/drawing/2014/main" id="{D521CFC8-0039-5662-46DD-947617A6B33B}"/>
                </a:ext>
              </a:extLst>
            </p:cNvPr>
            <p:cNvSpPr txBox="1"/>
            <p:nvPr/>
          </p:nvSpPr>
          <p:spPr>
            <a:xfrm>
              <a:off x="5426518" y="3605689"/>
              <a:ext cx="1992702" cy="923330"/>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Xây dựng trang web học trực tuyến</a:t>
              </a:r>
            </a:p>
          </p:txBody>
        </p:sp>
        <p:sp>
          <p:nvSpPr>
            <p:cNvPr id="35" name="TextBox 34">
              <a:extLst>
                <a:ext uri="{FF2B5EF4-FFF2-40B4-BE49-F238E27FC236}">
                  <a16:creationId xmlns:a16="http://schemas.microsoft.com/office/drawing/2014/main" id="{92FDDD34-8860-CAAF-8630-8BBA5D22D96F}"/>
                </a:ext>
              </a:extLst>
            </p:cNvPr>
            <p:cNvSpPr txBox="1"/>
            <p:nvPr/>
          </p:nvSpPr>
          <p:spPr>
            <a:xfrm>
              <a:off x="6150999"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36" name="Group 35">
            <a:extLst>
              <a:ext uri="{FF2B5EF4-FFF2-40B4-BE49-F238E27FC236}">
                <a16:creationId xmlns:a16="http://schemas.microsoft.com/office/drawing/2014/main" id="{C6A45A75-C7CE-1B16-5EDE-5B82C02A3624}"/>
              </a:ext>
            </a:extLst>
          </p:cNvPr>
          <p:cNvGrpSpPr/>
          <p:nvPr/>
        </p:nvGrpSpPr>
        <p:grpSpPr>
          <a:xfrm>
            <a:off x="5470985" y="2164855"/>
            <a:ext cx="1896352" cy="2520000"/>
            <a:chOff x="7854645" y="2474004"/>
            <a:chExt cx="1896352" cy="2520000"/>
          </a:xfrm>
        </p:grpSpPr>
        <p:sp>
          <p:nvSpPr>
            <p:cNvPr id="37" name="Rectangle 36">
              <a:extLst>
                <a:ext uri="{FF2B5EF4-FFF2-40B4-BE49-F238E27FC236}">
                  <a16:creationId xmlns:a16="http://schemas.microsoft.com/office/drawing/2014/main" id="{C770D9B1-1D49-E7C7-0425-7A3751B0D355}"/>
                </a:ext>
              </a:extLst>
            </p:cNvPr>
            <p:cNvSpPr/>
            <p:nvPr/>
          </p:nvSpPr>
          <p:spPr>
            <a:xfrm>
              <a:off x="7854647" y="2474004"/>
              <a:ext cx="1800000" cy="2520000"/>
            </a:xfrm>
            <a:prstGeom prst="rect">
              <a:avLst/>
            </a:prstGeom>
            <a:solidFill>
              <a:srgbClr val="ABD4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reeform: Shape 37">
              <a:extLst>
                <a:ext uri="{FF2B5EF4-FFF2-40B4-BE49-F238E27FC236}">
                  <a16:creationId xmlns:a16="http://schemas.microsoft.com/office/drawing/2014/main" id="{50D86BDA-6434-D64F-AFA5-CDF169D19034}"/>
                </a:ext>
              </a:extLst>
            </p:cNvPr>
            <p:cNvSpPr/>
            <p:nvPr/>
          </p:nvSpPr>
          <p:spPr>
            <a:xfrm rot="10800000">
              <a:off x="7854647"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2C8FD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9" name="TextBox 38">
              <a:extLst>
                <a:ext uri="{FF2B5EF4-FFF2-40B4-BE49-F238E27FC236}">
                  <a16:creationId xmlns:a16="http://schemas.microsoft.com/office/drawing/2014/main" id="{D16E438C-1092-6B16-1A17-AFC9A1673098}"/>
                </a:ext>
              </a:extLst>
            </p:cNvPr>
            <p:cNvSpPr txBox="1"/>
            <p:nvPr/>
          </p:nvSpPr>
          <p:spPr>
            <a:xfrm>
              <a:off x="7854645" y="3436136"/>
              <a:ext cx="1896352" cy="1477328"/>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Về phía người dung, đảm bảo sự hài lòng khi sử dụng ứng dụng</a:t>
              </a:r>
            </a:p>
          </p:txBody>
        </p:sp>
        <p:sp>
          <p:nvSpPr>
            <p:cNvPr id="40" name="TextBox 39">
              <a:extLst>
                <a:ext uri="{FF2B5EF4-FFF2-40B4-BE49-F238E27FC236}">
                  <a16:creationId xmlns:a16="http://schemas.microsoft.com/office/drawing/2014/main" id="{D1CE9B22-0EDE-435F-17A3-F0437B3774F9}"/>
                </a:ext>
              </a:extLst>
            </p:cNvPr>
            <p:cNvSpPr txBox="1"/>
            <p:nvPr/>
          </p:nvSpPr>
          <p:spPr>
            <a:xfrm>
              <a:off x="8482776"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04</a:t>
              </a:r>
            </a:p>
          </p:txBody>
        </p:sp>
      </p:grpSp>
      <p:grpSp>
        <p:nvGrpSpPr>
          <p:cNvPr id="41" name="Group 40">
            <a:extLst>
              <a:ext uri="{FF2B5EF4-FFF2-40B4-BE49-F238E27FC236}">
                <a16:creationId xmlns:a16="http://schemas.microsoft.com/office/drawing/2014/main" id="{F341121C-9AF2-28FB-33D4-83D4B9EA57CC}"/>
              </a:ext>
            </a:extLst>
          </p:cNvPr>
          <p:cNvGrpSpPr/>
          <p:nvPr/>
        </p:nvGrpSpPr>
        <p:grpSpPr>
          <a:xfrm>
            <a:off x="5422810" y="2164855"/>
            <a:ext cx="1992702" cy="2520000"/>
            <a:chOff x="10090071" y="2474004"/>
            <a:chExt cx="1992702" cy="2520000"/>
          </a:xfrm>
        </p:grpSpPr>
        <p:sp>
          <p:nvSpPr>
            <p:cNvPr id="42" name="Rectangle 41">
              <a:extLst>
                <a:ext uri="{FF2B5EF4-FFF2-40B4-BE49-F238E27FC236}">
                  <a16:creationId xmlns:a16="http://schemas.microsoft.com/office/drawing/2014/main" id="{A80DFEB1-19B6-54E3-588A-E768AFD95E02}"/>
                </a:ext>
              </a:extLst>
            </p:cNvPr>
            <p:cNvSpPr/>
            <p:nvPr/>
          </p:nvSpPr>
          <p:spPr>
            <a:xfrm>
              <a:off x="10186424" y="2474004"/>
              <a:ext cx="1800000" cy="2520000"/>
            </a:xfrm>
            <a:prstGeom prst="rect">
              <a:avLst/>
            </a:prstGeom>
            <a:solidFill>
              <a:srgbClr val="A1BB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reeform: Shape 42">
              <a:extLst>
                <a:ext uri="{FF2B5EF4-FFF2-40B4-BE49-F238E27FC236}">
                  <a16:creationId xmlns:a16="http://schemas.microsoft.com/office/drawing/2014/main" id="{C82645FE-6417-0308-F1FE-039494DF3B40}"/>
                </a:ext>
              </a:extLst>
            </p:cNvPr>
            <p:cNvSpPr/>
            <p:nvPr/>
          </p:nvSpPr>
          <p:spPr>
            <a:xfrm rot="10800000">
              <a:off x="10186424"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13538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4" name="TextBox 43">
              <a:extLst>
                <a:ext uri="{FF2B5EF4-FFF2-40B4-BE49-F238E27FC236}">
                  <a16:creationId xmlns:a16="http://schemas.microsoft.com/office/drawing/2014/main" id="{7AA0B5EE-05CB-C169-44D1-8B12BF809AD3}"/>
                </a:ext>
              </a:extLst>
            </p:cNvPr>
            <p:cNvSpPr txBox="1"/>
            <p:nvPr/>
          </p:nvSpPr>
          <p:spPr>
            <a:xfrm>
              <a:off x="10090071" y="3408928"/>
              <a:ext cx="1992702" cy="1477328"/>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Về phía quản trị, cung cấp đầy đủ các chức năng quản lý của một ứng dụng</a:t>
              </a:r>
            </a:p>
          </p:txBody>
        </p:sp>
        <p:sp>
          <p:nvSpPr>
            <p:cNvPr id="45" name="TextBox 44">
              <a:extLst>
                <a:ext uri="{FF2B5EF4-FFF2-40B4-BE49-F238E27FC236}">
                  <a16:creationId xmlns:a16="http://schemas.microsoft.com/office/drawing/2014/main" id="{6AEA5049-600F-A4D2-6DC0-222500D156A7}"/>
                </a:ext>
              </a:extLst>
            </p:cNvPr>
            <p:cNvSpPr txBox="1"/>
            <p:nvPr/>
          </p:nvSpPr>
          <p:spPr>
            <a:xfrm>
              <a:off x="10814553"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05</a:t>
              </a:r>
            </a:p>
          </p:txBody>
        </p:sp>
      </p:grpSp>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10" name="TextBox 9">
            <a:extLst>
              <a:ext uri="{FF2B5EF4-FFF2-40B4-BE49-F238E27FC236}">
                <a16:creationId xmlns:a16="http://schemas.microsoft.com/office/drawing/2014/main" id="{7C1F7D45-0160-3C8C-E3EA-0FA8BC4DED8B}"/>
              </a:ext>
            </a:extLst>
          </p:cNvPr>
          <p:cNvSpPr txBox="1"/>
          <p:nvPr/>
        </p:nvSpPr>
        <p:spPr>
          <a:xfrm>
            <a:off x="989745" y="1620230"/>
            <a:ext cx="4339884" cy="505523"/>
          </a:xfrm>
          <a:prstGeom prst="rect">
            <a:avLst/>
          </a:prstGeom>
        </p:spPr>
        <p:txBody>
          <a:bodyPr wrap="square" lIns="0" tIns="0" rIns="0" bIns="0" rtlCol="0" anchor="t">
            <a:spAutoFit/>
          </a:bodyPr>
          <a:lstStyle/>
          <a:p>
            <a:pPr algn="ctr">
              <a:lnSpc>
                <a:spcPts val="4200"/>
              </a:lnSpc>
            </a:pPr>
            <a:r>
              <a:rPr lang="en-US" sz="3000">
                <a:latin typeface="Yeseva One"/>
              </a:rPr>
              <a:t>Cách mạng công nghệ 4.0</a:t>
            </a:r>
          </a:p>
        </p:txBody>
      </p:sp>
      <p:sp>
        <p:nvSpPr>
          <p:cNvPr id="28" name="TextBox 27">
            <a:extLst>
              <a:ext uri="{FF2B5EF4-FFF2-40B4-BE49-F238E27FC236}">
                <a16:creationId xmlns:a16="http://schemas.microsoft.com/office/drawing/2014/main" id="{2706DA7B-D3F5-E72F-55A0-242850357608}"/>
              </a:ext>
            </a:extLst>
          </p:cNvPr>
          <p:cNvSpPr txBox="1"/>
          <p:nvPr/>
        </p:nvSpPr>
        <p:spPr>
          <a:xfrm>
            <a:off x="6284175" y="2250414"/>
            <a:ext cx="4688954" cy="2101024"/>
          </a:xfrm>
          <a:prstGeom prst="rect">
            <a:avLst/>
          </a:prstGeom>
        </p:spPr>
        <p:txBody>
          <a:bodyPr wrap="square" lIns="0" tIns="0" rIns="0" bIns="0" rtlCol="0" anchor="t">
            <a:spAutoFit/>
          </a:bodyPr>
          <a:lstStyle/>
          <a:p>
            <a:pPr algn="ctr">
              <a:lnSpc>
                <a:spcPts val="4200"/>
              </a:lnSpc>
            </a:pPr>
            <a:r>
              <a:rPr lang="en-GB" sz="2400">
                <a:latin typeface="Yeseva One"/>
              </a:rPr>
              <a:t>K</a:t>
            </a:r>
            <a:r>
              <a:rPr lang="vi-VN" sz="2400">
                <a:latin typeface="Yeseva One"/>
              </a:rPr>
              <a:t>hi công nghệ thông tin và internet đang phát triển mạnh mẽ, việc học tập và đào tạo trực tuyến đã trở thành một xu hướng tất yếu</a:t>
            </a:r>
            <a:endParaRPr lang="en-US" sz="2400">
              <a:latin typeface="Yeseva One"/>
            </a:endParaRPr>
          </a:p>
        </p:txBody>
      </p:sp>
      <p:sp>
        <p:nvSpPr>
          <p:cNvPr id="29" name="TextBox 28">
            <a:extLst>
              <a:ext uri="{FF2B5EF4-FFF2-40B4-BE49-F238E27FC236}">
                <a16:creationId xmlns:a16="http://schemas.microsoft.com/office/drawing/2014/main" id="{09554063-DA40-3C05-CCE3-419D3835647B}"/>
              </a:ext>
            </a:extLst>
          </p:cNvPr>
          <p:cNvSpPr txBox="1"/>
          <p:nvPr/>
        </p:nvSpPr>
        <p:spPr>
          <a:xfrm>
            <a:off x="3086100" y="5124574"/>
            <a:ext cx="7648575" cy="505523"/>
          </a:xfrm>
          <a:prstGeom prst="rect">
            <a:avLst/>
          </a:prstGeom>
        </p:spPr>
        <p:txBody>
          <a:bodyPr wrap="square" lIns="0" tIns="0" rIns="0" bIns="0" rtlCol="0" anchor="t">
            <a:spAutoFit/>
          </a:bodyPr>
          <a:lstStyle/>
          <a:p>
            <a:pPr algn="ctr">
              <a:lnSpc>
                <a:spcPts val="4200"/>
              </a:lnSpc>
            </a:pPr>
            <a:r>
              <a:rPr lang="en-US" sz="3000">
                <a:latin typeface="Yeseva One"/>
              </a:rPr>
              <a:t>Xây dựng trang web bán khóa học trực tuyến</a:t>
            </a:r>
          </a:p>
        </p:txBody>
      </p:sp>
      <p:pic>
        <p:nvPicPr>
          <p:cNvPr id="1026" name="Picture 2" descr="Cách mạng công nghiệp 4.0 và những vấn đề về pháp lý">
            <a:extLst>
              <a:ext uri="{FF2B5EF4-FFF2-40B4-BE49-F238E27FC236}">
                <a16:creationId xmlns:a16="http://schemas.microsoft.com/office/drawing/2014/main" id="{2CC2753C-59FD-F0EF-BF6A-B209589AD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509" y="2319316"/>
            <a:ext cx="3821932" cy="21856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Arrow: Right 8">
            <a:extLst>
              <a:ext uri="{FF2B5EF4-FFF2-40B4-BE49-F238E27FC236}">
                <a16:creationId xmlns:a16="http://schemas.microsoft.com/office/drawing/2014/main" id="{CA6E197B-D41E-4AFE-1046-A089C414960E}"/>
              </a:ext>
            </a:extLst>
          </p:cNvPr>
          <p:cNvSpPr/>
          <p:nvPr/>
        </p:nvSpPr>
        <p:spPr>
          <a:xfrm>
            <a:off x="2617223" y="5236483"/>
            <a:ext cx="485775" cy="380876"/>
          </a:xfrm>
          <a:prstGeom prst="rightArrow">
            <a:avLst/>
          </a:prstGeom>
          <a:solidFill>
            <a:srgbClr val="37C9F0"/>
          </a:solidFill>
          <a:ln>
            <a:noFill/>
          </a:ln>
          <a:effectLst>
            <a:outerShdw blurRad="63500" sx="90000" sy="90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4654AED7-3833-11C3-033B-DD6CDCBB60BA}"/>
              </a:ext>
            </a:extLst>
          </p:cNvPr>
          <p:cNvGrpSpPr/>
          <p:nvPr/>
        </p:nvGrpSpPr>
        <p:grpSpPr>
          <a:xfrm>
            <a:off x="1221071" y="786868"/>
            <a:ext cx="3643953" cy="591551"/>
            <a:chOff x="6101039" y="2084950"/>
            <a:chExt cx="4888081" cy="793519"/>
          </a:xfrm>
        </p:grpSpPr>
        <p:sp>
          <p:nvSpPr>
            <p:cNvPr id="16" name="Rectangle 15">
              <a:extLst>
                <a:ext uri="{FF2B5EF4-FFF2-40B4-BE49-F238E27FC236}">
                  <a16:creationId xmlns:a16="http://schemas.microsoft.com/office/drawing/2014/main" id="{C9728252-E8EF-9735-9490-85D65B832D0B}"/>
                </a:ext>
              </a:extLst>
            </p:cNvPr>
            <p:cNvSpPr/>
            <p:nvPr/>
          </p:nvSpPr>
          <p:spPr>
            <a:xfrm>
              <a:off x="6101039" y="2152460"/>
              <a:ext cx="4576484" cy="720000"/>
            </a:xfrm>
            <a:prstGeom prst="rect">
              <a:avLst/>
            </a:prstGeom>
            <a:solidFill>
              <a:srgbClr val="DAF8F7"/>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26259D3F-CBAF-138E-84AA-BE27789F7C10}"/>
                </a:ext>
              </a:extLst>
            </p:cNvPr>
            <p:cNvSpPr txBox="1"/>
            <p:nvPr/>
          </p:nvSpPr>
          <p:spPr>
            <a:xfrm>
              <a:off x="7339616" y="2084950"/>
              <a:ext cx="3649504" cy="632706"/>
            </a:xfrm>
            <a:prstGeom prst="rect">
              <a:avLst/>
            </a:prstGeom>
          </p:spPr>
          <p:txBody>
            <a:bodyPr lIns="0" tIns="0" rIns="0" bIns="0" rtlCol="0" anchor="t">
              <a:spAutoFit/>
            </a:bodyPr>
            <a:lstStyle/>
            <a:p>
              <a:pPr algn="ctr">
                <a:lnSpc>
                  <a:spcPts val="4200"/>
                </a:lnSpc>
              </a:pPr>
              <a:r>
                <a:rPr lang="en-US" sz="2000">
                  <a:latin typeface="Yeseva One"/>
                </a:rPr>
                <a:t>Lý do chọn đề tài</a:t>
              </a:r>
            </a:p>
          </p:txBody>
        </p:sp>
        <p:sp>
          <p:nvSpPr>
            <p:cNvPr id="18" name="Freeform: Shape 17">
              <a:extLst>
                <a:ext uri="{FF2B5EF4-FFF2-40B4-BE49-F238E27FC236}">
                  <a16:creationId xmlns:a16="http://schemas.microsoft.com/office/drawing/2014/main" id="{A4100352-B07B-566F-AA25-9E9741482646}"/>
                </a:ext>
              </a:extLst>
            </p:cNvPr>
            <p:cNvSpPr/>
            <p:nvPr/>
          </p:nvSpPr>
          <p:spPr>
            <a:xfrm>
              <a:off x="6101040" y="2148816"/>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85EAE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Diamond 18">
              <a:extLst>
                <a:ext uri="{FF2B5EF4-FFF2-40B4-BE49-F238E27FC236}">
                  <a16:creationId xmlns:a16="http://schemas.microsoft.com/office/drawing/2014/main" id="{2D6C3337-F930-A04F-91F0-D09B0CAA52E1}"/>
                </a:ext>
              </a:extLst>
            </p:cNvPr>
            <p:cNvSpPr/>
            <p:nvPr/>
          </p:nvSpPr>
          <p:spPr>
            <a:xfrm>
              <a:off x="6438304" y="2148816"/>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9EAF050-D683-954A-FC79-D32D3E9F2809}"/>
                </a:ext>
              </a:extLst>
            </p:cNvPr>
            <p:cNvSpPr txBox="1"/>
            <p:nvPr/>
          </p:nvSpPr>
          <p:spPr>
            <a:xfrm>
              <a:off x="6511144" y="2261190"/>
              <a:ext cx="643125" cy="495430"/>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46" name="Group 45">
            <a:extLst>
              <a:ext uri="{FF2B5EF4-FFF2-40B4-BE49-F238E27FC236}">
                <a16:creationId xmlns:a16="http://schemas.microsoft.com/office/drawing/2014/main" id="{A730ED62-BE53-5BC3-FC99-09C60299B8C9}"/>
              </a:ext>
            </a:extLst>
          </p:cNvPr>
          <p:cNvGrpSpPr/>
          <p:nvPr/>
        </p:nvGrpSpPr>
        <p:grpSpPr>
          <a:xfrm>
            <a:off x="1214929" y="-841704"/>
            <a:ext cx="3776138" cy="595413"/>
            <a:chOff x="6101040" y="3147647"/>
            <a:chExt cx="4973403" cy="784195"/>
          </a:xfrm>
        </p:grpSpPr>
        <p:sp>
          <p:nvSpPr>
            <p:cNvPr id="47" name="Rectangle 46">
              <a:extLst>
                <a:ext uri="{FF2B5EF4-FFF2-40B4-BE49-F238E27FC236}">
                  <a16:creationId xmlns:a16="http://schemas.microsoft.com/office/drawing/2014/main" id="{E88F9CFC-E85F-791D-6E5A-FCF927579F3B}"/>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82E49475-DFC4-5B0E-337B-BE3621C57A82}"/>
                </a:ext>
              </a:extLst>
            </p:cNvPr>
            <p:cNvSpPr txBox="1"/>
            <p:nvPr/>
          </p:nvSpPr>
          <p:spPr>
            <a:xfrm>
              <a:off x="7424939" y="3147647"/>
              <a:ext cx="3649504" cy="621215"/>
            </a:xfrm>
            <a:prstGeom prst="rect">
              <a:avLst/>
            </a:prstGeom>
          </p:spPr>
          <p:txBody>
            <a:bodyPr lIns="0" tIns="0" rIns="0" bIns="0" rtlCol="0" anchor="t">
              <a:spAutoFit/>
            </a:bodyPr>
            <a:lstStyle/>
            <a:p>
              <a:pPr algn="ctr">
                <a:lnSpc>
                  <a:spcPts val="4200"/>
                </a:lnSpc>
              </a:pPr>
              <a:r>
                <a:rPr lang="en-US" sz="2000">
                  <a:latin typeface="Yeseva One"/>
                </a:rPr>
                <a:t>Mục tiêu chọn đề tài</a:t>
              </a:r>
            </a:p>
          </p:txBody>
        </p:sp>
        <p:sp>
          <p:nvSpPr>
            <p:cNvPr id="49" name="Freeform: Shape 48">
              <a:extLst>
                <a:ext uri="{FF2B5EF4-FFF2-40B4-BE49-F238E27FC236}">
                  <a16:creationId xmlns:a16="http://schemas.microsoft.com/office/drawing/2014/main" id="{F5C9EEB5-ED3C-846E-1777-144132FF2F95}"/>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0" name="Diamond 49">
              <a:extLst>
                <a:ext uri="{FF2B5EF4-FFF2-40B4-BE49-F238E27FC236}">
                  <a16:creationId xmlns:a16="http://schemas.microsoft.com/office/drawing/2014/main" id="{6BC19AE8-543C-A03F-B7AA-3AD1BAC46EAC}"/>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4505E3B2-ED51-3F2A-60FF-B1FB6203F59B}"/>
                </a:ext>
              </a:extLst>
            </p:cNvPr>
            <p:cNvSpPr txBox="1"/>
            <p:nvPr/>
          </p:nvSpPr>
          <p:spPr>
            <a:xfrm>
              <a:off x="6481566" y="3300579"/>
              <a:ext cx="643125" cy="486433"/>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52" name="Group 51">
            <a:extLst>
              <a:ext uri="{FF2B5EF4-FFF2-40B4-BE49-F238E27FC236}">
                <a16:creationId xmlns:a16="http://schemas.microsoft.com/office/drawing/2014/main" id="{58E1C28B-65D5-4631-F42C-8E1E6A4FB733}"/>
              </a:ext>
            </a:extLst>
          </p:cNvPr>
          <p:cNvGrpSpPr/>
          <p:nvPr/>
        </p:nvGrpSpPr>
        <p:grpSpPr>
          <a:xfrm>
            <a:off x="5064040" y="7436666"/>
            <a:ext cx="4702944" cy="729653"/>
            <a:chOff x="6101040" y="4288974"/>
            <a:chExt cx="4702944" cy="729653"/>
          </a:xfrm>
        </p:grpSpPr>
        <p:sp>
          <p:nvSpPr>
            <p:cNvPr id="53" name="Rectangle 52">
              <a:extLst>
                <a:ext uri="{FF2B5EF4-FFF2-40B4-BE49-F238E27FC236}">
                  <a16:creationId xmlns:a16="http://schemas.microsoft.com/office/drawing/2014/main" id="{B276E221-593D-4CF7-3370-64F55B090109}"/>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3B70789F-F6D5-7C37-D005-1A9F31346CE5}"/>
                </a:ext>
              </a:extLst>
            </p:cNvPr>
            <p:cNvSpPr txBox="1"/>
            <p:nvPr/>
          </p:nvSpPr>
          <p:spPr>
            <a:xfrm>
              <a:off x="7505242" y="4363350"/>
              <a:ext cx="3298742" cy="505523"/>
            </a:xfrm>
            <a:prstGeom prst="rect">
              <a:avLst/>
            </a:prstGeom>
          </p:spPr>
          <p:txBody>
            <a:bodyPr wrap="square" lIns="0" tIns="0" rIns="0" bIns="0" rtlCol="0" anchor="t">
              <a:spAutoFit/>
            </a:bodyPr>
            <a:lstStyle/>
            <a:p>
              <a:pPr algn="ctr">
                <a:lnSpc>
                  <a:spcPts val="4200"/>
                </a:lnSpc>
              </a:pPr>
              <a:r>
                <a:rPr lang="en-US" sz="2600">
                  <a:latin typeface="Yeseva One"/>
                </a:rPr>
                <a:t>Công nghệ sử dụng</a:t>
              </a:r>
            </a:p>
          </p:txBody>
        </p:sp>
        <p:sp>
          <p:nvSpPr>
            <p:cNvPr id="55" name="Freeform: Shape 54">
              <a:extLst>
                <a:ext uri="{FF2B5EF4-FFF2-40B4-BE49-F238E27FC236}">
                  <a16:creationId xmlns:a16="http://schemas.microsoft.com/office/drawing/2014/main" id="{77473075-C8C2-EC2D-470C-38DD6C895A34}"/>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6" name="Diamond 55">
              <a:extLst>
                <a:ext uri="{FF2B5EF4-FFF2-40B4-BE49-F238E27FC236}">
                  <a16:creationId xmlns:a16="http://schemas.microsoft.com/office/drawing/2014/main" id="{2211FA88-18C1-FF11-3510-6455BB541E7E}"/>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213F28D6-51A2-D839-8751-58A211308B5A}"/>
                </a:ext>
              </a:extLst>
            </p:cNvPr>
            <p:cNvSpPr txBox="1"/>
            <p:nvPr/>
          </p:nvSpPr>
          <p:spPr>
            <a:xfrm>
              <a:off x="6481567" y="4387364"/>
              <a:ext cx="643125" cy="523220"/>
            </a:xfrm>
            <a:prstGeom prst="rect">
              <a:avLst/>
            </a:prstGeom>
            <a:noFill/>
          </p:spPr>
          <p:txBody>
            <a:bodyPr wrap="square" rtlCol="0">
              <a:spAutoFit/>
            </a:bodyPr>
            <a:lstStyle/>
            <a:p>
              <a:r>
                <a:rPr lang="en-GB" sz="28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58" name="Group 57">
            <a:extLst>
              <a:ext uri="{FF2B5EF4-FFF2-40B4-BE49-F238E27FC236}">
                <a16:creationId xmlns:a16="http://schemas.microsoft.com/office/drawing/2014/main" id="{BE762E69-EBA6-7793-68A5-57D762ADEC2F}"/>
              </a:ext>
            </a:extLst>
          </p:cNvPr>
          <p:cNvGrpSpPr/>
          <p:nvPr/>
        </p:nvGrpSpPr>
        <p:grpSpPr>
          <a:xfrm>
            <a:off x="-389275" y="6265708"/>
            <a:ext cx="15034329" cy="523161"/>
            <a:chOff x="-583913" y="9398559"/>
            <a:chExt cx="22551493" cy="784742"/>
          </a:xfrm>
        </p:grpSpPr>
        <p:sp>
          <p:nvSpPr>
            <p:cNvPr id="59" name="TextBox 5">
              <a:extLst>
                <a:ext uri="{FF2B5EF4-FFF2-40B4-BE49-F238E27FC236}">
                  <a16:creationId xmlns:a16="http://schemas.microsoft.com/office/drawing/2014/main" id="{694E3A0F-4E7C-4034-ADD2-0D1CD9EED46A}"/>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60" name="TextBox 5">
              <a:extLst>
                <a:ext uri="{FF2B5EF4-FFF2-40B4-BE49-F238E27FC236}">
                  <a16:creationId xmlns:a16="http://schemas.microsoft.com/office/drawing/2014/main" id="{B0BA8443-05F6-D46A-84CB-0C594DAFE040}"/>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61" name="TextBox 5">
              <a:extLst>
                <a:ext uri="{FF2B5EF4-FFF2-40B4-BE49-F238E27FC236}">
                  <a16:creationId xmlns:a16="http://schemas.microsoft.com/office/drawing/2014/main" id="{0B795605-8173-E3CA-A732-E75973B10687}"/>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1850396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grpSp>
        <p:nvGrpSpPr>
          <p:cNvPr id="18" name="Group 17">
            <a:extLst>
              <a:ext uri="{FF2B5EF4-FFF2-40B4-BE49-F238E27FC236}">
                <a16:creationId xmlns:a16="http://schemas.microsoft.com/office/drawing/2014/main" id="{BB57CBDB-9FDE-D08A-8E3C-FC78998E9FE9}"/>
              </a:ext>
            </a:extLst>
          </p:cNvPr>
          <p:cNvGrpSpPr/>
          <p:nvPr/>
        </p:nvGrpSpPr>
        <p:grpSpPr>
          <a:xfrm>
            <a:off x="1051794" y="2168999"/>
            <a:ext cx="1992702" cy="2520000"/>
            <a:chOff x="666612" y="2474004"/>
            <a:chExt cx="1992702" cy="2520000"/>
          </a:xfrm>
        </p:grpSpPr>
        <p:sp>
          <p:nvSpPr>
            <p:cNvPr id="19" name="Rectangle 18">
              <a:extLst>
                <a:ext uri="{FF2B5EF4-FFF2-40B4-BE49-F238E27FC236}">
                  <a16:creationId xmlns:a16="http://schemas.microsoft.com/office/drawing/2014/main" id="{DCB8F45F-5388-35E1-9501-5D5EB345AA6F}"/>
                </a:ext>
              </a:extLst>
            </p:cNvPr>
            <p:cNvSpPr/>
            <p:nvPr/>
          </p:nvSpPr>
          <p:spPr>
            <a:xfrm>
              <a:off x="762964" y="2474004"/>
              <a:ext cx="1800000" cy="2520000"/>
            </a:xfrm>
            <a:prstGeom prst="rect">
              <a:avLst/>
            </a:prstGeom>
            <a:solidFill>
              <a:srgbClr val="CD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FDC1578D-977B-833E-3881-AFA7EE7BBB39}"/>
                </a:ext>
              </a:extLst>
            </p:cNvPr>
            <p:cNvSpPr/>
            <p:nvPr/>
          </p:nvSpPr>
          <p:spPr>
            <a:xfrm rot="10800000">
              <a:off x="762964"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85EAE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TextBox 20">
              <a:extLst>
                <a:ext uri="{FF2B5EF4-FFF2-40B4-BE49-F238E27FC236}">
                  <a16:creationId xmlns:a16="http://schemas.microsoft.com/office/drawing/2014/main" id="{ACCACCA5-3754-A705-EDCB-AAB812CFE7A9}"/>
                </a:ext>
              </a:extLst>
            </p:cNvPr>
            <p:cNvSpPr txBox="1"/>
            <p:nvPr/>
          </p:nvSpPr>
          <p:spPr>
            <a:xfrm>
              <a:off x="666612" y="3605689"/>
              <a:ext cx="1992702" cy="923330"/>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Phân tích hiểu được nghiệp vụ của bài toán</a:t>
              </a:r>
            </a:p>
          </p:txBody>
        </p:sp>
        <p:sp>
          <p:nvSpPr>
            <p:cNvPr id="23" name="TextBox 22">
              <a:extLst>
                <a:ext uri="{FF2B5EF4-FFF2-40B4-BE49-F238E27FC236}">
                  <a16:creationId xmlns:a16="http://schemas.microsoft.com/office/drawing/2014/main" id="{87DF4674-8F2D-B8FE-DF16-B1C99BEFD1D6}"/>
                </a:ext>
              </a:extLst>
            </p:cNvPr>
            <p:cNvSpPr txBox="1"/>
            <p:nvPr/>
          </p:nvSpPr>
          <p:spPr>
            <a:xfrm>
              <a:off x="1391093"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grpSp>
        <p:nvGrpSpPr>
          <p:cNvPr id="24" name="Group 23">
            <a:extLst>
              <a:ext uri="{FF2B5EF4-FFF2-40B4-BE49-F238E27FC236}">
                <a16:creationId xmlns:a16="http://schemas.microsoft.com/office/drawing/2014/main" id="{9E239C6B-D061-AEC2-F7A5-14229BC59373}"/>
              </a:ext>
            </a:extLst>
          </p:cNvPr>
          <p:cNvGrpSpPr/>
          <p:nvPr/>
        </p:nvGrpSpPr>
        <p:grpSpPr>
          <a:xfrm>
            <a:off x="3190866" y="2164856"/>
            <a:ext cx="1992702" cy="2520000"/>
            <a:chOff x="3094741" y="2474004"/>
            <a:chExt cx="1992702" cy="2520000"/>
          </a:xfrm>
        </p:grpSpPr>
        <p:sp>
          <p:nvSpPr>
            <p:cNvPr id="25" name="Rectangle 24">
              <a:extLst>
                <a:ext uri="{FF2B5EF4-FFF2-40B4-BE49-F238E27FC236}">
                  <a16:creationId xmlns:a16="http://schemas.microsoft.com/office/drawing/2014/main" id="{1A96B41D-EA6F-5DEB-A755-A7803329C814}"/>
                </a:ext>
              </a:extLst>
            </p:cNvPr>
            <p:cNvSpPr/>
            <p:nvPr/>
          </p:nvSpPr>
          <p:spPr>
            <a:xfrm>
              <a:off x="3191093" y="2474004"/>
              <a:ext cx="1800000" cy="2520000"/>
            </a:xfrm>
            <a:prstGeom prst="rect">
              <a:avLst/>
            </a:prstGeom>
            <a:solidFill>
              <a:srgbClr val="B2F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343E01F6-25C4-AF52-B3B1-E15FD64FCE81}"/>
                </a:ext>
              </a:extLst>
            </p:cNvPr>
            <p:cNvSpPr/>
            <p:nvPr/>
          </p:nvSpPr>
          <p:spPr>
            <a:xfrm rot="10800000">
              <a:off x="3191093"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3FDAD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8" name="TextBox 27">
              <a:extLst>
                <a:ext uri="{FF2B5EF4-FFF2-40B4-BE49-F238E27FC236}">
                  <a16:creationId xmlns:a16="http://schemas.microsoft.com/office/drawing/2014/main" id="{B0834CEA-71DB-BAB0-661F-ABCA88A27877}"/>
                </a:ext>
              </a:extLst>
            </p:cNvPr>
            <p:cNvSpPr txBox="1"/>
            <p:nvPr/>
          </p:nvSpPr>
          <p:spPr>
            <a:xfrm>
              <a:off x="3094741" y="3734004"/>
              <a:ext cx="1992702" cy="646331"/>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Tìm hiểu công nghệ</a:t>
              </a:r>
            </a:p>
          </p:txBody>
        </p:sp>
        <p:sp>
          <p:nvSpPr>
            <p:cNvPr id="29" name="TextBox 28">
              <a:extLst>
                <a:ext uri="{FF2B5EF4-FFF2-40B4-BE49-F238E27FC236}">
                  <a16:creationId xmlns:a16="http://schemas.microsoft.com/office/drawing/2014/main" id="{A87459A5-36C0-84EF-FA77-B7CCC27D19EB}"/>
                </a:ext>
              </a:extLst>
            </p:cNvPr>
            <p:cNvSpPr txBox="1"/>
            <p:nvPr/>
          </p:nvSpPr>
          <p:spPr>
            <a:xfrm>
              <a:off x="3819222"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30" name="Group 29">
            <a:extLst>
              <a:ext uri="{FF2B5EF4-FFF2-40B4-BE49-F238E27FC236}">
                <a16:creationId xmlns:a16="http://schemas.microsoft.com/office/drawing/2014/main" id="{401E6B23-0DA4-7AE2-ED04-C5311E65E8D0}"/>
              </a:ext>
            </a:extLst>
          </p:cNvPr>
          <p:cNvGrpSpPr/>
          <p:nvPr/>
        </p:nvGrpSpPr>
        <p:grpSpPr>
          <a:xfrm>
            <a:off x="5375517" y="2164856"/>
            <a:ext cx="1992702" cy="2520000"/>
            <a:chOff x="5426518" y="2474004"/>
            <a:chExt cx="1992702" cy="2520000"/>
          </a:xfrm>
        </p:grpSpPr>
        <p:sp>
          <p:nvSpPr>
            <p:cNvPr id="31" name="Rectangle 30">
              <a:extLst>
                <a:ext uri="{FF2B5EF4-FFF2-40B4-BE49-F238E27FC236}">
                  <a16:creationId xmlns:a16="http://schemas.microsoft.com/office/drawing/2014/main" id="{EF707F62-1CAC-F111-880F-4FB77BBCD480}"/>
                </a:ext>
              </a:extLst>
            </p:cNvPr>
            <p:cNvSpPr/>
            <p:nvPr/>
          </p:nvSpPr>
          <p:spPr>
            <a:xfrm>
              <a:off x="5522870" y="2474004"/>
              <a:ext cx="1800000" cy="2520000"/>
            </a:xfrm>
            <a:prstGeom prst="rect">
              <a:avLst/>
            </a:prstGeom>
            <a:solidFill>
              <a:srgbClr val="B0E9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eform: Shape 31">
              <a:extLst>
                <a:ext uri="{FF2B5EF4-FFF2-40B4-BE49-F238E27FC236}">
                  <a16:creationId xmlns:a16="http://schemas.microsoft.com/office/drawing/2014/main" id="{F10E6749-C7B0-87E6-5A24-E07565D57BC5}"/>
                </a:ext>
              </a:extLst>
            </p:cNvPr>
            <p:cNvSpPr/>
            <p:nvPr/>
          </p:nvSpPr>
          <p:spPr>
            <a:xfrm rot="10800000">
              <a:off x="5522870"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37C9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3" name="TextBox 32">
              <a:extLst>
                <a:ext uri="{FF2B5EF4-FFF2-40B4-BE49-F238E27FC236}">
                  <a16:creationId xmlns:a16="http://schemas.microsoft.com/office/drawing/2014/main" id="{AD25996B-D5E0-4FDF-B1B2-3A3202617460}"/>
                </a:ext>
              </a:extLst>
            </p:cNvPr>
            <p:cNvSpPr txBox="1"/>
            <p:nvPr/>
          </p:nvSpPr>
          <p:spPr>
            <a:xfrm>
              <a:off x="5426518" y="3605689"/>
              <a:ext cx="1992702" cy="923330"/>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Xây dựng trang web học trực tuyến</a:t>
              </a:r>
            </a:p>
          </p:txBody>
        </p:sp>
        <p:sp>
          <p:nvSpPr>
            <p:cNvPr id="34" name="TextBox 33">
              <a:extLst>
                <a:ext uri="{FF2B5EF4-FFF2-40B4-BE49-F238E27FC236}">
                  <a16:creationId xmlns:a16="http://schemas.microsoft.com/office/drawing/2014/main" id="{5CA91C8B-E2E3-D28D-058D-31B7FF6DB972}"/>
                </a:ext>
              </a:extLst>
            </p:cNvPr>
            <p:cNvSpPr txBox="1"/>
            <p:nvPr/>
          </p:nvSpPr>
          <p:spPr>
            <a:xfrm>
              <a:off x="6150999"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35" name="Group 34">
            <a:extLst>
              <a:ext uri="{FF2B5EF4-FFF2-40B4-BE49-F238E27FC236}">
                <a16:creationId xmlns:a16="http://schemas.microsoft.com/office/drawing/2014/main" id="{D0AF4927-21BD-935E-F0EC-A7EDDB1747A9}"/>
              </a:ext>
            </a:extLst>
          </p:cNvPr>
          <p:cNvGrpSpPr/>
          <p:nvPr/>
        </p:nvGrpSpPr>
        <p:grpSpPr>
          <a:xfrm>
            <a:off x="7684107" y="2164855"/>
            <a:ext cx="1896352" cy="2520000"/>
            <a:chOff x="7854645" y="2474004"/>
            <a:chExt cx="1896352" cy="2520000"/>
          </a:xfrm>
        </p:grpSpPr>
        <p:sp>
          <p:nvSpPr>
            <p:cNvPr id="36" name="Rectangle 35">
              <a:extLst>
                <a:ext uri="{FF2B5EF4-FFF2-40B4-BE49-F238E27FC236}">
                  <a16:creationId xmlns:a16="http://schemas.microsoft.com/office/drawing/2014/main" id="{DAB9F7CE-3385-F56B-5C26-726ABAC82389}"/>
                </a:ext>
              </a:extLst>
            </p:cNvPr>
            <p:cNvSpPr/>
            <p:nvPr/>
          </p:nvSpPr>
          <p:spPr>
            <a:xfrm>
              <a:off x="7854647" y="2474004"/>
              <a:ext cx="1800000" cy="2520000"/>
            </a:xfrm>
            <a:prstGeom prst="rect">
              <a:avLst/>
            </a:prstGeom>
            <a:solidFill>
              <a:srgbClr val="ABD4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F35EC03-6B29-83CC-4358-3B0D32D24A19}"/>
                </a:ext>
              </a:extLst>
            </p:cNvPr>
            <p:cNvSpPr/>
            <p:nvPr/>
          </p:nvSpPr>
          <p:spPr>
            <a:xfrm rot="10800000">
              <a:off x="7854647"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2C8FD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8" name="TextBox 37">
              <a:extLst>
                <a:ext uri="{FF2B5EF4-FFF2-40B4-BE49-F238E27FC236}">
                  <a16:creationId xmlns:a16="http://schemas.microsoft.com/office/drawing/2014/main" id="{7E98087F-2A4C-B600-C752-0527509DE2DD}"/>
                </a:ext>
              </a:extLst>
            </p:cNvPr>
            <p:cNvSpPr txBox="1"/>
            <p:nvPr/>
          </p:nvSpPr>
          <p:spPr>
            <a:xfrm>
              <a:off x="7854645" y="3436136"/>
              <a:ext cx="1896352" cy="1477328"/>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Về phía người dung, đảm bảo sự hài lòng khi sử dụng ứng dụng</a:t>
              </a:r>
            </a:p>
          </p:txBody>
        </p:sp>
        <p:sp>
          <p:nvSpPr>
            <p:cNvPr id="39" name="TextBox 38">
              <a:extLst>
                <a:ext uri="{FF2B5EF4-FFF2-40B4-BE49-F238E27FC236}">
                  <a16:creationId xmlns:a16="http://schemas.microsoft.com/office/drawing/2014/main" id="{7B6E3D35-D83C-2094-8DD7-E79829DDFEC2}"/>
                </a:ext>
              </a:extLst>
            </p:cNvPr>
            <p:cNvSpPr txBox="1"/>
            <p:nvPr/>
          </p:nvSpPr>
          <p:spPr>
            <a:xfrm>
              <a:off x="8482776"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04</a:t>
              </a:r>
            </a:p>
          </p:txBody>
        </p:sp>
      </p:grpSp>
      <p:grpSp>
        <p:nvGrpSpPr>
          <p:cNvPr id="40" name="Group 39">
            <a:extLst>
              <a:ext uri="{FF2B5EF4-FFF2-40B4-BE49-F238E27FC236}">
                <a16:creationId xmlns:a16="http://schemas.microsoft.com/office/drawing/2014/main" id="{7A3E6138-936C-DFBB-EBF8-45ECD9D68D96}"/>
              </a:ext>
            </a:extLst>
          </p:cNvPr>
          <p:cNvGrpSpPr/>
          <p:nvPr/>
        </p:nvGrpSpPr>
        <p:grpSpPr>
          <a:xfrm>
            <a:off x="9793827" y="2164855"/>
            <a:ext cx="1992702" cy="2520000"/>
            <a:chOff x="10090071" y="2474004"/>
            <a:chExt cx="1992702" cy="2520000"/>
          </a:xfrm>
        </p:grpSpPr>
        <p:sp>
          <p:nvSpPr>
            <p:cNvPr id="41" name="Rectangle 40">
              <a:extLst>
                <a:ext uri="{FF2B5EF4-FFF2-40B4-BE49-F238E27FC236}">
                  <a16:creationId xmlns:a16="http://schemas.microsoft.com/office/drawing/2014/main" id="{01D7EC23-E5A3-A58B-42DC-378C2CD1D5AB}"/>
                </a:ext>
              </a:extLst>
            </p:cNvPr>
            <p:cNvSpPr/>
            <p:nvPr/>
          </p:nvSpPr>
          <p:spPr>
            <a:xfrm>
              <a:off x="10186424" y="2474004"/>
              <a:ext cx="1800000" cy="2520000"/>
            </a:xfrm>
            <a:prstGeom prst="rect">
              <a:avLst/>
            </a:prstGeom>
            <a:solidFill>
              <a:srgbClr val="A1BB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reeform: Shape 41">
              <a:extLst>
                <a:ext uri="{FF2B5EF4-FFF2-40B4-BE49-F238E27FC236}">
                  <a16:creationId xmlns:a16="http://schemas.microsoft.com/office/drawing/2014/main" id="{4321CF80-0AE1-FE84-1472-246C5A72254A}"/>
                </a:ext>
              </a:extLst>
            </p:cNvPr>
            <p:cNvSpPr/>
            <p:nvPr/>
          </p:nvSpPr>
          <p:spPr>
            <a:xfrm rot="10800000">
              <a:off x="10186424" y="2474004"/>
              <a:ext cx="1800000" cy="827176"/>
            </a:xfrm>
            <a:custGeom>
              <a:avLst/>
              <a:gdLst>
                <a:gd name="connsiteX0" fmla="*/ 1800000 w 1800000"/>
                <a:gd name="connsiteY0" fmla="*/ 827176 h 827176"/>
                <a:gd name="connsiteX1" fmla="*/ 0 w 1800000"/>
                <a:gd name="connsiteY1" fmla="*/ 827176 h 827176"/>
                <a:gd name="connsiteX2" fmla="*/ 0 w 1800000"/>
                <a:gd name="connsiteY2" fmla="*/ 153773 h 827176"/>
                <a:gd name="connsiteX3" fmla="*/ 767121 w 1800000"/>
                <a:gd name="connsiteY3" fmla="*/ 153773 h 827176"/>
                <a:gd name="connsiteX4" fmla="*/ 900001 w 1800000"/>
                <a:gd name="connsiteY4" fmla="*/ 0 h 827176"/>
                <a:gd name="connsiteX5" fmla="*/ 1032881 w 1800000"/>
                <a:gd name="connsiteY5" fmla="*/ 153773 h 827176"/>
                <a:gd name="connsiteX6" fmla="*/ 1800000 w 1800000"/>
                <a:gd name="connsiteY6" fmla="*/ 153773 h 8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827176">
                  <a:moveTo>
                    <a:pt x="1800000" y="827176"/>
                  </a:moveTo>
                  <a:lnTo>
                    <a:pt x="0" y="827176"/>
                  </a:lnTo>
                  <a:lnTo>
                    <a:pt x="0" y="153773"/>
                  </a:lnTo>
                  <a:lnTo>
                    <a:pt x="767121" y="153773"/>
                  </a:lnTo>
                  <a:lnTo>
                    <a:pt x="900001" y="0"/>
                  </a:lnTo>
                  <a:lnTo>
                    <a:pt x="1032881" y="153773"/>
                  </a:lnTo>
                  <a:lnTo>
                    <a:pt x="1800000" y="153773"/>
                  </a:lnTo>
                  <a:close/>
                </a:path>
              </a:pathLst>
            </a:custGeom>
            <a:solidFill>
              <a:srgbClr val="13538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3" name="TextBox 42">
              <a:extLst>
                <a:ext uri="{FF2B5EF4-FFF2-40B4-BE49-F238E27FC236}">
                  <a16:creationId xmlns:a16="http://schemas.microsoft.com/office/drawing/2014/main" id="{DC3C98CF-234F-60CF-254B-225A4EB78500}"/>
                </a:ext>
              </a:extLst>
            </p:cNvPr>
            <p:cNvSpPr txBox="1"/>
            <p:nvPr/>
          </p:nvSpPr>
          <p:spPr>
            <a:xfrm>
              <a:off x="10090071" y="3408928"/>
              <a:ext cx="1992702" cy="1477328"/>
            </a:xfrm>
            <a:prstGeom prst="rect">
              <a:avLst/>
            </a:prstGeom>
            <a:noFill/>
          </p:spPr>
          <p:txBody>
            <a:bodyPr wrap="square" rtlCol="0">
              <a:spAutoFit/>
            </a:bodyPr>
            <a:lstStyle/>
            <a:p>
              <a:pPr algn="ctr"/>
              <a:r>
                <a:rPr lang="vi-VN">
                  <a:latin typeface="Tahoma" panose="020B0604030504040204" pitchFamily="34" charset="0"/>
                  <a:ea typeface="Tahoma" panose="020B0604030504040204" pitchFamily="34" charset="0"/>
                  <a:cs typeface="Tahoma" panose="020B0604030504040204" pitchFamily="34" charset="0"/>
                </a:rPr>
                <a:t>Về phía quản trị, cung cấp đầy đủ các chức năng quản lý của một ứng dụng</a:t>
              </a:r>
            </a:p>
          </p:txBody>
        </p:sp>
        <p:sp>
          <p:nvSpPr>
            <p:cNvPr id="44" name="TextBox 43">
              <a:extLst>
                <a:ext uri="{FF2B5EF4-FFF2-40B4-BE49-F238E27FC236}">
                  <a16:creationId xmlns:a16="http://schemas.microsoft.com/office/drawing/2014/main" id="{7354504F-ED60-C471-BCF9-13A2F9382A6D}"/>
                </a:ext>
              </a:extLst>
            </p:cNvPr>
            <p:cNvSpPr txBox="1"/>
            <p:nvPr/>
          </p:nvSpPr>
          <p:spPr>
            <a:xfrm>
              <a:off x="10814553" y="2608959"/>
              <a:ext cx="543739" cy="430887"/>
            </a:xfrm>
            <a:prstGeom prst="rect">
              <a:avLst/>
            </a:prstGeom>
            <a:noFill/>
          </p:spPr>
          <p:txBody>
            <a:bodyPr wrap="none" rtlCol="0">
              <a:spAutoFit/>
            </a:bodyPr>
            <a:lstStyle/>
            <a:p>
              <a:r>
                <a:rPr lang="en-GB" sz="2200" b="1">
                  <a:solidFill>
                    <a:schemeClr val="bg1"/>
                  </a:solidFill>
                  <a:latin typeface="Tahoma" panose="020B0604030504040204" pitchFamily="34" charset="0"/>
                  <a:ea typeface="Tahoma" panose="020B0604030504040204" pitchFamily="34" charset="0"/>
                  <a:cs typeface="Tahoma" panose="020B0604030504040204" pitchFamily="34" charset="0"/>
                </a:rPr>
                <a:t>05</a:t>
              </a:r>
            </a:p>
          </p:txBody>
        </p:sp>
      </p:grpSp>
      <p:grpSp>
        <p:nvGrpSpPr>
          <p:cNvPr id="45" name="Group 44">
            <a:extLst>
              <a:ext uri="{FF2B5EF4-FFF2-40B4-BE49-F238E27FC236}">
                <a16:creationId xmlns:a16="http://schemas.microsoft.com/office/drawing/2014/main" id="{4CCF75A0-BAE9-92F0-B2BA-2A6FBBE67431}"/>
              </a:ext>
            </a:extLst>
          </p:cNvPr>
          <p:cNvGrpSpPr/>
          <p:nvPr/>
        </p:nvGrpSpPr>
        <p:grpSpPr>
          <a:xfrm>
            <a:off x="1399149" y="757085"/>
            <a:ext cx="3776138" cy="595413"/>
            <a:chOff x="6101040" y="3147647"/>
            <a:chExt cx="4973403" cy="784195"/>
          </a:xfrm>
        </p:grpSpPr>
        <p:sp>
          <p:nvSpPr>
            <p:cNvPr id="46" name="Rectangle 45">
              <a:extLst>
                <a:ext uri="{FF2B5EF4-FFF2-40B4-BE49-F238E27FC236}">
                  <a16:creationId xmlns:a16="http://schemas.microsoft.com/office/drawing/2014/main" id="{EDEBB68D-2A3A-4DD2-A6FE-06707050F84C}"/>
                </a:ext>
              </a:extLst>
            </p:cNvPr>
            <p:cNvSpPr/>
            <p:nvPr/>
          </p:nvSpPr>
          <p:spPr>
            <a:xfrm>
              <a:off x="6101040" y="3205833"/>
              <a:ext cx="4576485" cy="720000"/>
            </a:xfrm>
            <a:prstGeom prst="rect">
              <a:avLst/>
            </a:prstGeom>
            <a:solidFill>
              <a:srgbClr val="C3F3F2"/>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8E035D97-E661-D3B3-AB02-3EF81BAF279B}"/>
                </a:ext>
              </a:extLst>
            </p:cNvPr>
            <p:cNvSpPr txBox="1"/>
            <p:nvPr/>
          </p:nvSpPr>
          <p:spPr>
            <a:xfrm>
              <a:off x="7424939" y="3147647"/>
              <a:ext cx="3649504" cy="621215"/>
            </a:xfrm>
            <a:prstGeom prst="rect">
              <a:avLst/>
            </a:prstGeom>
          </p:spPr>
          <p:txBody>
            <a:bodyPr lIns="0" tIns="0" rIns="0" bIns="0" rtlCol="0" anchor="t">
              <a:spAutoFit/>
            </a:bodyPr>
            <a:lstStyle/>
            <a:p>
              <a:pPr algn="ctr">
                <a:lnSpc>
                  <a:spcPts val="4200"/>
                </a:lnSpc>
              </a:pPr>
              <a:r>
                <a:rPr lang="en-US" sz="2000">
                  <a:latin typeface="Yeseva One"/>
                </a:rPr>
                <a:t>Mục tiêu chọn đề tài</a:t>
              </a:r>
            </a:p>
          </p:txBody>
        </p:sp>
        <p:sp>
          <p:nvSpPr>
            <p:cNvPr id="48" name="Freeform: Shape 47">
              <a:extLst>
                <a:ext uri="{FF2B5EF4-FFF2-40B4-BE49-F238E27FC236}">
                  <a16:creationId xmlns:a16="http://schemas.microsoft.com/office/drawing/2014/main" id="{82C8919E-0B6E-807E-3773-5251C4D48E12}"/>
                </a:ext>
              </a:extLst>
            </p:cNvPr>
            <p:cNvSpPr/>
            <p:nvPr/>
          </p:nvSpPr>
          <p:spPr>
            <a:xfrm>
              <a:off x="6101040" y="3202189"/>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FDAD8"/>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9" name="Diamond 48">
              <a:extLst>
                <a:ext uri="{FF2B5EF4-FFF2-40B4-BE49-F238E27FC236}">
                  <a16:creationId xmlns:a16="http://schemas.microsoft.com/office/drawing/2014/main" id="{64776262-EF0D-688A-495E-F9359875E597}"/>
                </a:ext>
              </a:extLst>
            </p:cNvPr>
            <p:cNvSpPr/>
            <p:nvPr/>
          </p:nvSpPr>
          <p:spPr>
            <a:xfrm>
              <a:off x="6438304" y="3202189"/>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D1F1EEE0-DF25-692B-26F6-DB706051F827}"/>
                </a:ext>
              </a:extLst>
            </p:cNvPr>
            <p:cNvSpPr txBox="1"/>
            <p:nvPr/>
          </p:nvSpPr>
          <p:spPr>
            <a:xfrm>
              <a:off x="6481566" y="3300579"/>
              <a:ext cx="643125" cy="486433"/>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6" name="Group 5">
            <a:extLst>
              <a:ext uri="{FF2B5EF4-FFF2-40B4-BE49-F238E27FC236}">
                <a16:creationId xmlns:a16="http://schemas.microsoft.com/office/drawing/2014/main" id="{7A5A5D30-EA67-638F-E240-C6881BA4B36C}"/>
              </a:ext>
            </a:extLst>
          </p:cNvPr>
          <p:cNvGrpSpPr/>
          <p:nvPr/>
        </p:nvGrpSpPr>
        <p:grpSpPr>
          <a:xfrm>
            <a:off x="1366547" y="-790408"/>
            <a:ext cx="3539974" cy="584611"/>
            <a:chOff x="6101040" y="4235254"/>
            <a:chExt cx="4743531" cy="783373"/>
          </a:xfrm>
        </p:grpSpPr>
        <p:sp>
          <p:nvSpPr>
            <p:cNvPr id="7" name="Rectangle 6">
              <a:extLst>
                <a:ext uri="{FF2B5EF4-FFF2-40B4-BE49-F238E27FC236}">
                  <a16:creationId xmlns:a16="http://schemas.microsoft.com/office/drawing/2014/main" id="{968CE250-CE70-6A89-D99C-9EB94E39EDC2}"/>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5CF0F91-D078-FC61-A0A4-727F672A35DD}"/>
                </a:ext>
              </a:extLst>
            </p:cNvPr>
            <p:cNvSpPr txBox="1"/>
            <p:nvPr/>
          </p:nvSpPr>
          <p:spPr>
            <a:xfrm>
              <a:off x="7545828" y="4235254"/>
              <a:ext cx="3298743" cy="632031"/>
            </a:xfrm>
            <a:prstGeom prst="rect">
              <a:avLst/>
            </a:prstGeom>
          </p:spPr>
          <p:txBody>
            <a:bodyPr wrap="square" lIns="0" tIns="0" rIns="0" bIns="0" rtlCol="0" anchor="t">
              <a:spAutoFit/>
            </a:bodyPr>
            <a:lstStyle/>
            <a:p>
              <a:pPr algn="ctr">
                <a:lnSpc>
                  <a:spcPts val="4200"/>
                </a:lnSpc>
              </a:pPr>
              <a:r>
                <a:rPr lang="en-US" sz="2000">
                  <a:latin typeface="Yeseva One"/>
                </a:rPr>
                <a:t>Công nghệ sử dụng</a:t>
              </a:r>
            </a:p>
          </p:txBody>
        </p:sp>
        <p:sp>
          <p:nvSpPr>
            <p:cNvPr id="9" name="Freeform: Shape 8">
              <a:extLst>
                <a:ext uri="{FF2B5EF4-FFF2-40B4-BE49-F238E27FC236}">
                  <a16:creationId xmlns:a16="http://schemas.microsoft.com/office/drawing/2014/main" id="{F4E88AED-8F57-E0CD-9172-E8400F3683C1}"/>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Diamond 9">
              <a:extLst>
                <a:ext uri="{FF2B5EF4-FFF2-40B4-BE49-F238E27FC236}">
                  <a16:creationId xmlns:a16="http://schemas.microsoft.com/office/drawing/2014/main" id="{CBE1DFC1-E533-ED29-3C2A-2AF7D2D35CCD}"/>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1ABC40C-1ED7-E33D-874D-B30979F18B21}"/>
                </a:ext>
              </a:extLst>
            </p:cNvPr>
            <p:cNvSpPr txBox="1"/>
            <p:nvPr/>
          </p:nvSpPr>
          <p:spPr>
            <a:xfrm>
              <a:off x="6481566" y="4387364"/>
              <a:ext cx="643124" cy="494901"/>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grpSp>
        <p:nvGrpSpPr>
          <p:cNvPr id="16" name="Group 15">
            <a:extLst>
              <a:ext uri="{FF2B5EF4-FFF2-40B4-BE49-F238E27FC236}">
                <a16:creationId xmlns:a16="http://schemas.microsoft.com/office/drawing/2014/main" id="{1982E4C9-F6DC-A39B-6AE2-40CEFA4F9D9A}"/>
              </a:ext>
            </a:extLst>
          </p:cNvPr>
          <p:cNvGrpSpPr/>
          <p:nvPr/>
        </p:nvGrpSpPr>
        <p:grpSpPr>
          <a:xfrm>
            <a:off x="-389275" y="6265708"/>
            <a:ext cx="15034329" cy="523161"/>
            <a:chOff x="-583913" y="9398559"/>
            <a:chExt cx="22551493" cy="784742"/>
          </a:xfrm>
        </p:grpSpPr>
        <p:sp>
          <p:nvSpPr>
            <p:cNvPr id="17" name="TextBox 5">
              <a:extLst>
                <a:ext uri="{FF2B5EF4-FFF2-40B4-BE49-F238E27FC236}">
                  <a16:creationId xmlns:a16="http://schemas.microsoft.com/office/drawing/2014/main" id="{646B2CFF-1F91-2F00-35E6-262695094C04}"/>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27" name="TextBox 5">
              <a:extLst>
                <a:ext uri="{FF2B5EF4-FFF2-40B4-BE49-F238E27FC236}">
                  <a16:creationId xmlns:a16="http://schemas.microsoft.com/office/drawing/2014/main" id="{08661EA2-2B1F-F9A8-2452-77D76075FA4B}"/>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51" name="TextBox 5">
              <a:extLst>
                <a:ext uri="{FF2B5EF4-FFF2-40B4-BE49-F238E27FC236}">
                  <a16:creationId xmlns:a16="http://schemas.microsoft.com/office/drawing/2014/main" id="{1D491548-048C-7AB8-DA0C-DAAF621A4BDE}"/>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3333985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685800" y="685800"/>
            <a:ext cx="10820400" cy="54864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812800" cy="850900"/>
            </a:xfrm>
            <a:prstGeom prst="rect">
              <a:avLst/>
            </a:prstGeom>
          </p:spPr>
          <p:txBody>
            <a:bodyPr lIns="33867" tIns="33867" rIns="33867" bIns="33867" rtlCol="0" anchor="ctr"/>
            <a:lstStyle/>
            <a:p>
              <a:pPr algn="ctr">
                <a:lnSpc>
                  <a:spcPts val="1773"/>
                </a:lnSpc>
              </a:pPr>
              <a:endParaRPr sz="1200"/>
            </a:p>
          </p:txBody>
        </p:sp>
      </p:grpSp>
      <p:pic>
        <p:nvPicPr>
          <p:cNvPr id="22" name="Picture 21">
            <a:extLst>
              <a:ext uri="{FF2B5EF4-FFF2-40B4-BE49-F238E27FC236}">
                <a16:creationId xmlns:a16="http://schemas.microsoft.com/office/drawing/2014/main" id="{5838FB45-E7A8-3963-26BF-A56C1E898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9" y="-52377"/>
            <a:ext cx="1051794" cy="1051794"/>
          </a:xfrm>
          <a:prstGeom prst="rect">
            <a:avLst/>
          </a:prstGeom>
        </p:spPr>
      </p:pic>
      <p:sp>
        <p:nvSpPr>
          <p:cNvPr id="9" name="TextBox 8">
            <a:extLst>
              <a:ext uri="{FF2B5EF4-FFF2-40B4-BE49-F238E27FC236}">
                <a16:creationId xmlns:a16="http://schemas.microsoft.com/office/drawing/2014/main" id="{67DB4002-2BB1-6997-B50E-C13E66B7928C}"/>
              </a:ext>
            </a:extLst>
          </p:cNvPr>
          <p:cNvSpPr txBox="1"/>
          <p:nvPr/>
        </p:nvSpPr>
        <p:spPr>
          <a:xfrm>
            <a:off x="3791660" y="1806921"/>
            <a:ext cx="6342230" cy="3244158"/>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a:solidFill>
                  <a:srgbClr val="343434"/>
                </a:solidFill>
                <a:latin typeface="Muli Bold"/>
              </a:rPr>
              <a:t>Phân tích yêu cầu</a:t>
            </a:r>
          </a:p>
          <a:p>
            <a:pPr marL="457200" indent="-457200">
              <a:lnSpc>
                <a:spcPct val="150000"/>
              </a:lnSpc>
              <a:buFont typeface="Wingdings" panose="05000000000000000000" pitchFamily="2" charset="2"/>
              <a:buChar char="q"/>
            </a:pPr>
            <a:r>
              <a:rPr lang="en-US" sz="2800">
                <a:solidFill>
                  <a:srgbClr val="343434"/>
                </a:solidFill>
                <a:latin typeface="Muli Bold"/>
              </a:rPr>
              <a:t>Thiết kế hệ thống</a:t>
            </a:r>
          </a:p>
          <a:p>
            <a:pPr marL="457200" indent="-457200">
              <a:lnSpc>
                <a:spcPct val="150000"/>
              </a:lnSpc>
              <a:buFont typeface="Wingdings" panose="05000000000000000000" pitchFamily="2" charset="2"/>
              <a:buChar char="q"/>
            </a:pPr>
            <a:r>
              <a:rPr lang="en-US" sz="2800">
                <a:solidFill>
                  <a:srgbClr val="343434"/>
                </a:solidFill>
                <a:latin typeface="Muli Bold"/>
              </a:rPr>
              <a:t>Thực hiện</a:t>
            </a:r>
          </a:p>
          <a:p>
            <a:pPr marL="457200" indent="-457200">
              <a:lnSpc>
                <a:spcPct val="150000"/>
              </a:lnSpc>
              <a:buFont typeface="Wingdings" panose="05000000000000000000" pitchFamily="2" charset="2"/>
              <a:buChar char="q"/>
            </a:pPr>
            <a:r>
              <a:rPr lang="en-US" sz="2800">
                <a:solidFill>
                  <a:srgbClr val="343434"/>
                </a:solidFill>
                <a:latin typeface="Muli Bold"/>
              </a:rPr>
              <a:t>Kiểm thử hệ thống</a:t>
            </a:r>
          </a:p>
          <a:p>
            <a:pPr marL="457200" indent="-457200">
              <a:lnSpc>
                <a:spcPct val="150000"/>
              </a:lnSpc>
              <a:buFont typeface="Wingdings" panose="05000000000000000000" pitchFamily="2" charset="2"/>
              <a:buChar char="q"/>
            </a:pPr>
            <a:r>
              <a:rPr lang="en-US" sz="2800">
                <a:solidFill>
                  <a:srgbClr val="343434"/>
                </a:solidFill>
                <a:latin typeface="Muli Bold"/>
              </a:rPr>
              <a:t>Bảo trì hệ thống</a:t>
            </a:r>
          </a:p>
        </p:txBody>
      </p:sp>
      <p:grpSp>
        <p:nvGrpSpPr>
          <p:cNvPr id="10" name="Group 9">
            <a:extLst>
              <a:ext uri="{FF2B5EF4-FFF2-40B4-BE49-F238E27FC236}">
                <a16:creationId xmlns:a16="http://schemas.microsoft.com/office/drawing/2014/main" id="{86B60C17-693D-A3FA-D18E-588049D65E57}"/>
              </a:ext>
            </a:extLst>
          </p:cNvPr>
          <p:cNvGrpSpPr/>
          <p:nvPr/>
        </p:nvGrpSpPr>
        <p:grpSpPr>
          <a:xfrm>
            <a:off x="1379020" y="707111"/>
            <a:ext cx="3539974" cy="584611"/>
            <a:chOff x="6101040" y="4235254"/>
            <a:chExt cx="4743531" cy="783373"/>
          </a:xfrm>
        </p:grpSpPr>
        <p:sp>
          <p:nvSpPr>
            <p:cNvPr id="11" name="Rectangle 10">
              <a:extLst>
                <a:ext uri="{FF2B5EF4-FFF2-40B4-BE49-F238E27FC236}">
                  <a16:creationId xmlns:a16="http://schemas.microsoft.com/office/drawing/2014/main" id="{A03C6341-BDE2-E4D9-1F2D-0667AFC3F378}"/>
                </a:ext>
              </a:extLst>
            </p:cNvPr>
            <p:cNvSpPr/>
            <p:nvPr/>
          </p:nvSpPr>
          <p:spPr>
            <a:xfrm>
              <a:off x="6101040" y="4292618"/>
              <a:ext cx="4576485" cy="720000"/>
            </a:xfrm>
            <a:prstGeom prst="rect">
              <a:avLst/>
            </a:prstGeom>
            <a:solidFill>
              <a:srgbClr val="C2EEF8"/>
            </a:solidFill>
            <a:ln>
              <a:noFill/>
            </a:ln>
            <a:effectLst>
              <a:outerShdw blurRad="63500" sx="99000" sy="99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E667ADD-2164-FFBD-D2A5-EBAE6D745147}"/>
                </a:ext>
              </a:extLst>
            </p:cNvPr>
            <p:cNvSpPr txBox="1"/>
            <p:nvPr/>
          </p:nvSpPr>
          <p:spPr>
            <a:xfrm>
              <a:off x="7545828" y="4235254"/>
              <a:ext cx="3298743" cy="632031"/>
            </a:xfrm>
            <a:prstGeom prst="rect">
              <a:avLst/>
            </a:prstGeom>
          </p:spPr>
          <p:txBody>
            <a:bodyPr wrap="square" lIns="0" tIns="0" rIns="0" bIns="0" rtlCol="0" anchor="t">
              <a:spAutoFit/>
            </a:bodyPr>
            <a:lstStyle/>
            <a:p>
              <a:pPr algn="ctr">
                <a:lnSpc>
                  <a:spcPts val="4200"/>
                </a:lnSpc>
              </a:pPr>
              <a:r>
                <a:rPr lang="en-US" sz="2000">
                  <a:latin typeface="Yeseva One"/>
                </a:rPr>
                <a:t>Công nghệ sử dụng</a:t>
              </a:r>
            </a:p>
          </p:txBody>
        </p:sp>
        <p:sp>
          <p:nvSpPr>
            <p:cNvPr id="17" name="Freeform: Shape 16">
              <a:extLst>
                <a:ext uri="{FF2B5EF4-FFF2-40B4-BE49-F238E27FC236}">
                  <a16:creationId xmlns:a16="http://schemas.microsoft.com/office/drawing/2014/main" id="{1FB077FF-F986-9290-7B3A-251217F6BE87}"/>
                </a:ext>
              </a:extLst>
            </p:cNvPr>
            <p:cNvSpPr/>
            <p:nvPr/>
          </p:nvSpPr>
          <p:spPr>
            <a:xfrm>
              <a:off x="6101040" y="4288974"/>
              <a:ext cx="1720815" cy="720001"/>
            </a:xfrm>
            <a:custGeom>
              <a:avLst/>
              <a:gdLst>
                <a:gd name="connsiteX0" fmla="*/ 0 w 1720815"/>
                <a:gd name="connsiteY0" fmla="*/ 0 h 720001"/>
                <a:gd name="connsiteX1" fmla="*/ 1294950 w 1720815"/>
                <a:gd name="connsiteY1" fmla="*/ 0 h 720001"/>
                <a:gd name="connsiteX2" fmla="*/ 1294950 w 1720815"/>
                <a:gd name="connsiteY2" fmla="*/ 1 h 720001"/>
                <a:gd name="connsiteX3" fmla="*/ 1720815 w 1720815"/>
                <a:gd name="connsiteY3" fmla="*/ 360001 h 720001"/>
                <a:gd name="connsiteX4" fmla="*/ 1294950 w 1720815"/>
                <a:gd name="connsiteY4" fmla="*/ 720000 h 720001"/>
                <a:gd name="connsiteX5" fmla="*/ 1294950 w 1720815"/>
                <a:gd name="connsiteY5" fmla="*/ 720000 h 720001"/>
                <a:gd name="connsiteX6" fmla="*/ 1294950 w 1720815"/>
                <a:gd name="connsiteY6" fmla="*/ 720000 h 720001"/>
                <a:gd name="connsiteX7" fmla="*/ 1294949 w 1720815"/>
                <a:gd name="connsiteY7" fmla="*/ 720001 h 720001"/>
                <a:gd name="connsiteX8" fmla="*/ 1294949 w 1720815"/>
                <a:gd name="connsiteY8" fmla="*/ 720000 h 720001"/>
                <a:gd name="connsiteX9" fmla="*/ 0 w 1720815"/>
                <a:gd name="connsiteY9" fmla="*/ 72000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0815" h="720001">
                  <a:moveTo>
                    <a:pt x="0" y="0"/>
                  </a:moveTo>
                  <a:lnTo>
                    <a:pt x="1294950" y="0"/>
                  </a:lnTo>
                  <a:lnTo>
                    <a:pt x="1294950" y="1"/>
                  </a:lnTo>
                  <a:lnTo>
                    <a:pt x="1720815" y="360001"/>
                  </a:lnTo>
                  <a:lnTo>
                    <a:pt x="1294950" y="720000"/>
                  </a:lnTo>
                  <a:lnTo>
                    <a:pt x="1294950" y="720000"/>
                  </a:lnTo>
                  <a:lnTo>
                    <a:pt x="1294950" y="720000"/>
                  </a:lnTo>
                  <a:lnTo>
                    <a:pt x="1294949" y="720001"/>
                  </a:lnTo>
                  <a:lnTo>
                    <a:pt x="1294949" y="720000"/>
                  </a:lnTo>
                  <a:lnTo>
                    <a:pt x="0" y="720000"/>
                  </a:lnTo>
                  <a:close/>
                </a:path>
              </a:pathLst>
            </a:custGeom>
            <a:solidFill>
              <a:srgbClr val="37C9F0"/>
            </a:solidFill>
            <a:ln>
              <a:noFill/>
            </a:ln>
            <a:effectLst>
              <a:outerShdw blurRad="381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Diamond 17">
              <a:extLst>
                <a:ext uri="{FF2B5EF4-FFF2-40B4-BE49-F238E27FC236}">
                  <a16:creationId xmlns:a16="http://schemas.microsoft.com/office/drawing/2014/main" id="{CD8F3D59-AF84-3DBE-6D25-AA95151C03E1}"/>
                </a:ext>
              </a:extLst>
            </p:cNvPr>
            <p:cNvSpPr/>
            <p:nvPr/>
          </p:nvSpPr>
          <p:spPr>
            <a:xfrm>
              <a:off x="6438304" y="4288974"/>
              <a:ext cx="729653" cy="729653"/>
            </a:xfrm>
            <a:prstGeom prst="diamond">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40436B6-9498-0020-2531-FAC9DE62805C}"/>
                </a:ext>
              </a:extLst>
            </p:cNvPr>
            <p:cNvSpPr txBox="1"/>
            <p:nvPr/>
          </p:nvSpPr>
          <p:spPr>
            <a:xfrm>
              <a:off x="6481566" y="4387364"/>
              <a:ext cx="643124" cy="494901"/>
            </a:xfrm>
            <a:prstGeom prst="rect">
              <a:avLst/>
            </a:prstGeom>
            <a:noFill/>
          </p:spPr>
          <p:txBody>
            <a:bodyPr wrap="square" rtlCol="0">
              <a:spAutoFit/>
            </a:bodyPr>
            <a:lstStyle/>
            <a:p>
              <a:r>
                <a:rPr lang="en-GB" b="1">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sp>
        <p:nvSpPr>
          <p:cNvPr id="6" name="TextBox 5">
            <a:extLst>
              <a:ext uri="{FF2B5EF4-FFF2-40B4-BE49-F238E27FC236}">
                <a16:creationId xmlns:a16="http://schemas.microsoft.com/office/drawing/2014/main" id="{08152699-7809-B519-9FDE-8D445761022B}"/>
              </a:ext>
            </a:extLst>
          </p:cNvPr>
          <p:cNvSpPr txBox="1"/>
          <p:nvPr/>
        </p:nvSpPr>
        <p:spPr>
          <a:xfrm>
            <a:off x="-3169883" y="7319775"/>
            <a:ext cx="6256559" cy="2589812"/>
          </a:xfrm>
          <a:prstGeom prst="rect">
            <a:avLst/>
          </a:prstGeom>
          <a:noFill/>
        </p:spPr>
        <p:txBody>
          <a:bodyPr wrap="square" rtlCol="0">
            <a:spAutoFit/>
          </a:bodyPr>
          <a:lstStyle/>
          <a:p>
            <a:pPr>
              <a:lnSpc>
                <a:spcPct val="150000"/>
              </a:lnSpc>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Ứng dụng được chia làm 3 phần:</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Model</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View</a:t>
            </a:r>
          </a:p>
          <a:p>
            <a:pPr marL="514350" indent="-514350">
              <a:lnSpc>
                <a:spcPct val="150000"/>
              </a:lnSpc>
              <a:buFont typeface="Wingdings" panose="05000000000000000000" pitchFamily="2" charset="2"/>
              <a:buChar char="q"/>
            </a:pPr>
            <a:r>
              <a:rPr lang="en-US" sz="2800">
                <a:solidFill>
                  <a:srgbClr val="343434"/>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7" name="TextBox 5">
            <a:extLst>
              <a:ext uri="{FF2B5EF4-FFF2-40B4-BE49-F238E27FC236}">
                <a16:creationId xmlns:a16="http://schemas.microsoft.com/office/drawing/2014/main" id="{98150360-742B-050D-BA4A-7C4A3C00C8C9}"/>
              </a:ext>
            </a:extLst>
          </p:cNvPr>
          <p:cNvSpPr txBox="1"/>
          <p:nvPr/>
        </p:nvSpPr>
        <p:spPr>
          <a:xfrm>
            <a:off x="2964473" y="-1269314"/>
            <a:ext cx="7787054" cy="520463"/>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MÔ HÌNH MVC</a:t>
            </a:r>
          </a:p>
        </p:txBody>
      </p:sp>
      <p:pic>
        <p:nvPicPr>
          <p:cNvPr id="8" name="Picture 7" descr="A computer screen shot of a person&#10;&#10;Description automatically generated">
            <a:extLst>
              <a:ext uri="{FF2B5EF4-FFF2-40B4-BE49-F238E27FC236}">
                <a16:creationId xmlns:a16="http://schemas.microsoft.com/office/drawing/2014/main" id="{4B4479F9-F944-30E5-7F8B-41AB37B9CC8D}"/>
              </a:ext>
            </a:extLst>
          </p:cNvPr>
          <p:cNvPicPr>
            <a:picLocks noChangeAspect="1"/>
          </p:cNvPicPr>
          <p:nvPr/>
        </p:nvPicPr>
        <p:blipFill rotWithShape="1">
          <a:blip r:embed="rId4">
            <a:extLst>
              <a:ext uri="{28A0092B-C50C-407E-A947-70E740481C1C}">
                <a14:useLocalDpi xmlns:a14="http://schemas.microsoft.com/office/drawing/2010/main" val="0"/>
              </a:ext>
            </a:extLst>
          </a:blip>
          <a:srcRect b="9741"/>
          <a:stretch/>
        </p:blipFill>
        <p:spPr>
          <a:xfrm>
            <a:off x="11614706" y="8030737"/>
            <a:ext cx="5069954" cy="2761292"/>
          </a:xfrm>
          <a:prstGeom prst="rect">
            <a:avLst/>
          </a:prstGeom>
        </p:spPr>
      </p:pic>
      <p:grpSp>
        <p:nvGrpSpPr>
          <p:cNvPr id="20" name="Group 19">
            <a:extLst>
              <a:ext uri="{FF2B5EF4-FFF2-40B4-BE49-F238E27FC236}">
                <a16:creationId xmlns:a16="http://schemas.microsoft.com/office/drawing/2014/main" id="{D5A13917-DFB1-2E21-DD66-2793AC116AA4}"/>
              </a:ext>
            </a:extLst>
          </p:cNvPr>
          <p:cNvGrpSpPr/>
          <p:nvPr/>
        </p:nvGrpSpPr>
        <p:grpSpPr>
          <a:xfrm>
            <a:off x="-389275" y="6265708"/>
            <a:ext cx="15034329" cy="523161"/>
            <a:chOff x="-583913" y="9398559"/>
            <a:chExt cx="22551493" cy="784742"/>
          </a:xfrm>
        </p:grpSpPr>
        <p:sp>
          <p:nvSpPr>
            <p:cNvPr id="21" name="TextBox 5">
              <a:extLst>
                <a:ext uri="{FF2B5EF4-FFF2-40B4-BE49-F238E27FC236}">
                  <a16:creationId xmlns:a16="http://schemas.microsoft.com/office/drawing/2014/main" id="{15280D85-7E14-06CC-189E-FC6F88CB60F6}"/>
                </a:ext>
              </a:extLst>
            </p:cNvPr>
            <p:cNvSpPr txBox="1"/>
            <p:nvPr/>
          </p:nvSpPr>
          <p:spPr>
            <a:xfrm>
              <a:off x="3216603" y="9402606"/>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Hà Nội, ngày 02 tháng 6 năm 2024</a:t>
              </a:r>
            </a:p>
          </p:txBody>
        </p:sp>
        <p:sp>
          <p:nvSpPr>
            <p:cNvPr id="23" name="TextBox 5">
              <a:extLst>
                <a:ext uri="{FF2B5EF4-FFF2-40B4-BE49-F238E27FC236}">
                  <a16:creationId xmlns:a16="http://schemas.microsoft.com/office/drawing/2014/main" id="{0708F1EF-5C19-860E-7EA4-237FB68D2249}"/>
                </a:ext>
              </a:extLst>
            </p:cNvPr>
            <p:cNvSpPr txBox="1"/>
            <p:nvPr/>
          </p:nvSpPr>
          <p:spPr>
            <a:xfrm>
              <a:off x="10287000" y="9398559"/>
              <a:ext cx="11680580" cy="780695"/>
            </a:xfrm>
            <a:prstGeom prst="rect">
              <a:avLst/>
            </a:prstGeom>
          </p:spPr>
          <p:txBody>
            <a:bodyPr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Khoa công nghệ thông tin</a:t>
              </a:r>
            </a:p>
          </p:txBody>
        </p:sp>
        <p:sp>
          <p:nvSpPr>
            <p:cNvPr id="24" name="TextBox 5">
              <a:extLst>
                <a:ext uri="{FF2B5EF4-FFF2-40B4-BE49-F238E27FC236}">
                  <a16:creationId xmlns:a16="http://schemas.microsoft.com/office/drawing/2014/main" id="{D9DA343A-C931-2DA4-87FA-6A1ED94830B3}"/>
                </a:ext>
              </a:extLst>
            </p:cNvPr>
            <p:cNvSpPr txBox="1"/>
            <p:nvPr/>
          </p:nvSpPr>
          <p:spPr>
            <a:xfrm>
              <a:off x="-583913" y="9400151"/>
              <a:ext cx="4384429" cy="780695"/>
            </a:xfrm>
            <a:prstGeom prst="rect">
              <a:avLst/>
            </a:prstGeom>
          </p:spPr>
          <p:txBody>
            <a:bodyPr wrap="square" lIns="0" tIns="0" rIns="0" bIns="0" rtlCol="0" anchor="t">
              <a:spAutoFit/>
            </a:bodyPr>
            <a:lstStyle/>
            <a:p>
              <a:pPr algn="ctr">
                <a:lnSpc>
                  <a:spcPts val="4853"/>
                </a:lnSpc>
              </a:pPr>
              <a:r>
                <a:rPr lang="en-US" sz="1867">
                  <a:solidFill>
                    <a:srgbClr val="0D0F68"/>
                  </a:solidFill>
                  <a:latin typeface="Tahoma" panose="020B0604030504040204" pitchFamily="34" charset="0"/>
                  <a:ea typeface="Tahoma" panose="020B0604030504040204" pitchFamily="34" charset="0"/>
                  <a:cs typeface="Tahoma" panose="020B0604030504040204" pitchFamily="34" charset="0"/>
                </a:rPr>
                <a:t>Đồ án tốt nghiệp</a:t>
              </a:r>
            </a:p>
          </p:txBody>
        </p:sp>
      </p:grpSp>
    </p:spTree>
    <p:extLst>
      <p:ext uri="{BB962C8B-B14F-4D97-AF65-F5344CB8AC3E}">
        <p14:creationId xmlns:p14="http://schemas.microsoft.com/office/powerpoint/2010/main" val="3698065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513</TotalTime>
  <Words>1306</Words>
  <Application>Microsoft Office PowerPoint</Application>
  <PresentationFormat>Widescreen</PresentationFormat>
  <Paragraphs>200</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Muli Bold</vt:lpstr>
      <vt:lpstr>Tahoma</vt:lpstr>
      <vt:lpstr>Times New Roman</vt:lpstr>
      <vt:lpstr>Wingdings</vt:lpstr>
      <vt:lpstr>Yeseva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 Hoang</dc:creator>
  <cp:lastModifiedBy>Cuong Hoang</cp:lastModifiedBy>
  <cp:revision>6</cp:revision>
  <dcterms:created xsi:type="dcterms:W3CDTF">2024-05-28T06:31:50Z</dcterms:created>
  <dcterms:modified xsi:type="dcterms:W3CDTF">2024-05-31T13:51:42Z</dcterms:modified>
</cp:coreProperties>
</file>