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4" r:id="rId2"/>
    <p:sldId id="340" r:id="rId3"/>
    <p:sldId id="390" r:id="rId4"/>
    <p:sldId id="393" r:id="rId5"/>
    <p:sldId id="388" r:id="rId6"/>
    <p:sldId id="396" r:id="rId7"/>
    <p:sldId id="389" r:id="rId8"/>
    <p:sldId id="394" r:id="rId9"/>
    <p:sldId id="392" r:id="rId10"/>
    <p:sldId id="391" r:id="rId11"/>
    <p:sldId id="387" r:id="rId12"/>
    <p:sldId id="376" r:id="rId13"/>
    <p:sldId id="377" r:id="rId14"/>
    <p:sldId id="378" r:id="rId15"/>
    <p:sldId id="379" r:id="rId16"/>
    <p:sldId id="381" r:id="rId17"/>
    <p:sldId id="382" r:id="rId18"/>
    <p:sldId id="383" r:id="rId19"/>
    <p:sldId id="384" r:id="rId20"/>
    <p:sldId id="385" r:id="rId21"/>
    <p:sldId id="3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F3B"/>
    <a:srgbClr val="E9DA83"/>
    <a:srgbClr val="E0DA8C"/>
    <a:srgbClr val="D00000"/>
    <a:srgbClr val="0315B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92206" autoAdjust="0"/>
  </p:normalViewPr>
  <p:slideViewPr>
    <p:cSldViewPr>
      <p:cViewPr varScale="1">
        <p:scale>
          <a:sx n="67" d="100"/>
          <a:sy n="67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5F93-4C96-45B4-817F-AF7BD3A72E96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9D921-CC4A-496F-8617-D47AB88C5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0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1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9D921-CC4A-496F-8617-D47AB88C57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7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211-AB42-4E01-BC19-C11132D26512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C36-2BA7-4738-851A-14FD1BB7D07E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2439-5966-48A1-B144-3FC24B5DF9EA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CBA-7910-4375-880E-013D433AAE91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69DB-1127-468E-8489-928C16C2E4C0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5D2-FAA6-4509-B953-96DF45558893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D49D-6AB6-4528-BAE0-DACBEDE55E8E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D34C-1333-43CC-9A67-A585B7ED415F}" type="datetime1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B296-5FB5-4503-8BC7-F0C5272E9302}" type="datetime1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4445-F545-4F2C-B8CB-2946FBD1BF06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1EF-97E4-466B-A3D2-CC30AA8005C1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4D21-3824-44FF-9CB6-9691C17C35D0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5C74-E18E-4AA0-820F-89743F4CF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2676" y="1695271"/>
            <a:ext cx="64097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/>
                <a:solidFill>
                  <a:schemeClr val="accent3"/>
                </a:solidFill>
              </a:rPr>
              <a:t>TIM KPI REPORT</a:t>
            </a:r>
            <a:endParaRPr lang="en-US" sz="7200" b="1" cap="none" spc="0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9203" y="2895600"/>
            <a:ext cx="1747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2021 Dec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3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2 TVP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2797455" y="2133600"/>
            <a:ext cx="1315802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slide - TVP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gì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xây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hệ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TVP: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close TVP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tai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nhiêu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dê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gặp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phải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nhầm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hang ….</a:t>
            </a: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 : 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Giảm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giấy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Tx/>
              <a:buChar char="-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PO </a:t>
            </a:r>
          </a:p>
          <a:p>
            <a:pPr marL="342900" indent="-342900" algn="ctr">
              <a:buFontTx/>
              <a:buChar char="-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Progress apply in Line : hang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đâu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đau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số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lượn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nhiêu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Mất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hỏng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thiếu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hang do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dâu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nhầm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hang</a:t>
            </a:r>
          </a:p>
          <a:p>
            <a:pPr marL="342900" indent="-342900" algn="ctr">
              <a:buFontTx/>
              <a:buChar char="-"/>
            </a:pP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EIMS point: cut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step, human</a:t>
            </a:r>
          </a:p>
        </p:txBody>
      </p:sp>
    </p:spTree>
    <p:extLst>
      <p:ext uri="{BB962C8B-B14F-4D97-AF65-F5344CB8AC3E}">
        <p14:creationId xmlns:p14="http://schemas.microsoft.com/office/powerpoint/2010/main" val="34173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1 VE SYSTEM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" y="1457222"/>
            <a:ext cx="3371121" cy="2040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914" y="1315421"/>
            <a:ext cx="4260086" cy="244521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63101" y="3733800"/>
            <a:ext cx="1533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interface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5185" y="3885159"/>
            <a:ext cx="19406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rPr>
              <a:t>New Interface</a:t>
            </a:r>
            <a:endParaRPr lang="en-US" sz="2400" cap="none" spc="0" dirty="0">
              <a:ln w="9525">
                <a:noFill/>
                <a:prstDash val="solid"/>
              </a:ln>
              <a:solidFill>
                <a:schemeClr val="accent5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4605763"/>
            <a:ext cx="37088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Before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Separate management by each group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Many menu in 1 interface-&gt; difficult for user using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Can not overview VE for all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1065" y="4605763"/>
            <a:ext cx="461293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After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All group Mec-Ele-Packing using common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Divide menu by Dept. &amp; control by Status -&gt; easy for user using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Can overview VE for both factory TL-TS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79147" y="1912366"/>
            <a:ext cx="1449759" cy="1229524"/>
            <a:chOff x="3479147" y="1912366"/>
            <a:chExt cx="1449759" cy="122952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0519" y="1912366"/>
              <a:ext cx="1240667" cy="1229524"/>
            </a:xfrm>
            <a:prstGeom prst="rect">
              <a:avLst/>
            </a:prstGeom>
          </p:spPr>
        </p:pic>
        <p:sp>
          <p:nvSpPr>
            <p:cNvPr id="18" name="Down Arrow 17"/>
            <p:cNvSpPr/>
            <p:nvPr/>
          </p:nvSpPr>
          <p:spPr>
            <a:xfrm rot="16200000">
              <a:off x="3975925" y="2348676"/>
              <a:ext cx="329856" cy="3569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79147" y="2178054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Mec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9306" y="2170468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Ele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83947" y="2743933"/>
              <a:ext cx="86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Packing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9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1 VE SYSTEM – </a:t>
            </a:r>
            <a:r>
              <a:rPr kumimoji="1" lang="en-US" altLang="ja-JP" sz="2400" b="1" cap="all" dirty="0" smtClean="0">
                <a:ln w="0"/>
                <a:solidFill>
                  <a:srgbClr val="FF0000"/>
                </a:solidFill>
                <a:latin typeface="Tahoma" pitchFamily="34" charset="0"/>
                <a:ea typeface="+mj-ea"/>
                <a:cs typeface="Tahoma" pitchFamily="34" charset="0"/>
              </a:rPr>
              <a:t>Improve Code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828800"/>
            <a:ext cx="457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Before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/>
              <a:t>Each interface, each coding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 Repeat code, Take long time to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 Difficult when upgrade system -&gt; Maybe errors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1065" y="4605763"/>
            <a:ext cx="4612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After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/>
              <a:t>Using common file for common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Only code for different content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Easy to modify </a:t>
            </a:r>
          </a:p>
        </p:txBody>
      </p:sp>
    </p:spTree>
    <p:extLst>
      <p:ext uri="{BB962C8B-B14F-4D97-AF65-F5344CB8AC3E}">
        <p14:creationId xmlns:p14="http://schemas.microsoft.com/office/powerpoint/2010/main" val="17955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1 VE SYSTEM – </a:t>
            </a:r>
            <a:r>
              <a:rPr kumimoji="1" lang="en-US" altLang="ja-JP" sz="2400" b="1" cap="all" dirty="0" smtClean="0">
                <a:ln w="0"/>
                <a:solidFill>
                  <a:srgbClr val="FF0000"/>
                </a:solidFill>
                <a:latin typeface="Tahoma" pitchFamily="34" charset="0"/>
                <a:ea typeface="+mj-ea"/>
                <a:cs typeface="Tahoma" pitchFamily="34" charset="0"/>
              </a:rPr>
              <a:t>Improve JOB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169040"/>
            <a:ext cx="4586445" cy="329873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" y="1377357"/>
            <a:ext cx="5181600" cy="4878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 more step to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652361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Confirm Cost survey: store all ideas before send to PUS cost survey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Add step for TVP control progress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706" y="3048000"/>
            <a:ext cx="2150294" cy="1971675"/>
          </a:xfrm>
          <a:prstGeom prst="rect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2077783" y="6135936"/>
            <a:ext cx="802533" cy="200055"/>
          </a:xfrm>
          <a:prstGeom prst="rightArrow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5921329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Automation link all steps of ERI, TVP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701" y="5509684"/>
            <a:ext cx="12756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ERI system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TVP system</a:t>
            </a:r>
            <a:endParaRPr lang="en-US" b="1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200" y="2057400"/>
            <a:ext cx="6858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34200" y="2971800"/>
            <a:ext cx="685800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9919" y="576660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Mar-2022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1699636" y="5837020"/>
            <a:ext cx="198868" cy="708720"/>
          </a:xfrm>
          <a:prstGeom prst="righ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96833" y="632060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2 Single Sign On - SSO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981" y="2101525"/>
            <a:ext cx="1347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account</a:t>
            </a:r>
          </a:p>
          <a:p>
            <a:r>
              <a:rPr lang="en-US" sz="1600" dirty="0" smtClean="0"/>
              <a:t>/ 1 system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701" y="1480062"/>
            <a:ext cx="8763000" cy="832270"/>
            <a:chOff x="750778" y="1413936"/>
            <a:chExt cx="10624457" cy="783771"/>
          </a:xfrm>
        </p:grpSpPr>
        <p:sp>
          <p:nvSpPr>
            <p:cNvPr id="21" name="Notched Right Arrow 20"/>
            <p:cNvSpPr/>
            <p:nvPr/>
          </p:nvSpPr>
          <p:spPr>
            <a:xfrm>
              <a:off x="750778" y="1413936"/>
              <a:ext cx="10624457" cy="783771"/>
            </a:xfrm>
            <a:prstGeom prst="notch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31237" y="1558915"/>
              <a:ext cx="522514" cy="4595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47654" y="1558918"/>
              <a:ext cx="522514" cy="4595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564071" y="1558918"/>
              <a:ext cx="522514" cy="4595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52791" y="1257351"/>
            <a:ext cx="8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2095" y="1264680"/>
            <a:ext cx="8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57305" y="1268190"/>
            <a:ext cx="84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7368" y="2125784"/>
            <a:ext cx="208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common account </a:t>
            </a:r>
          </a:p>
          <a:p>
            <a:r>
              <a:rPr lang="en-US" sz="1600" dirty="0" smtClean="0"/>
              <a:t>/ all system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8499" y="2167664"/>
            <a:ext cx="152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SSO account </a:t>
            </a:r>
          </a:p>
          <a:p>
            <a:r>
              <a:rPr lang="en-US" sz="1600" dirty="0" smtClean="0"/>
              <a:t>/ all system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787174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User must: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</a:t>
            </a:r>
            <a:r>
              <a:rPr lang="en-US" sz="1600" dirty="0" smtClean="0"/>
              <a:t>emember many account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Login many time, each time each account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8061" y="2800519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User: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Only use 1 account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But must login many time for multi system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315080" y="2806503"/>
            <a:ext cx="299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User: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Login only 1 time/day for all system in SSO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75" y="3941757"/>
            <a:ext cx="6018738" cy="2899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2826620" y="5029199"/>
            <a:ext cx="1395475" cy="1812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9782" y="5013959"/>
            <a:ext cx="240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8/10 Systems of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ENG Div.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deployed on SSO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417288"/>
            <a:ext cx="19726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100" dirty="0" smtClean="0"/>
              <a:t>Current method</a:t>
            </a:r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0"/>
            <a:ext cx="1881858" cy="1446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061" y="1762652"/>
            <a:ext cx="3304767" cy="144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Go to </a:t>
            </a:r>
            <a:r>
              <a:rPr lang="en-US" sz="1500" dirty="0"/>
              <a:t>line copy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 can lost by replace PC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Analysis by </a:t>
            </a:r>
            <a:r>
              <a:rPr lang="en-US" sz="1500" dirty="0" smtClean="0"/>
              <a:t>excel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Can not visual any </a:t>
            </a:r>
            <a:r>
              <a:rPr lang="en-US" sz="1500" dirty="0" smtClean="0"/>
              <a:t>time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52458" y="3546203"/>
            <a:ext cx="3287604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Effect to Operator/ production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Not match real situation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Spend time so </a:t>
            </a:r>
            <a:r>
              <a:rPr lang="en-US" sz="1500" dirty="0" smtClean="0"/>
              <a:t>much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No predict trouble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No see status of chronic </a:t>
            </a:r>
            <a:r>
              <a:rPr lang="en-US" sz="1500" dirty="0" smtClean="0"/>
              <a:t>problem</a:t>
            </a:r>
            <a:endParaRPr lang="en-US" sz="1500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1068667" y="3175201"/>
            <a:ext cx="277734" cy="32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3 Checker Data Visualize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024310" y="2514600"/>
            <a:ext cx="1422581" cy="896801"/>
            <a:chOff x="0" y="-36791"/>
            <a:chExt cx="1488099" cy="1406037"/>
          </a:xfrm>
        </p:grpSpPr>
        <p:sp>
          <p:nvSpPr>
            <p:cNvPr id="96" name="Rectangle 95"/>
            <p:cNvSpPr/>
            <p:nvPr/>
          </p:nvSpPr>
          <p:spPr>
            <a:xfrm>
              <a:off x="0" y="-36791"/>
              <a:ext cx="1488099" cy="1406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825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70719" y="204707"/>
              <a:ext cx="455734" cy="609600"/>
              <a:chOff x="170719" y="204707"/>
              <a:chExt cx="455734" cy="6096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0719" y="204707"/>
                <a:ext cx="455734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0719" y="671432"/>
                <a:ext cx="455734" cy="142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06291" y="716126"/>
                <a:ext cx="73270" cy="805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78853" y="212035"/>
              <a:ext cx="455734" cy="609600"/>
              <a:chOff x="778853" y="212035"/>
              <a:chExt cx="455734" cy="6096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778853" y="212035"/>
                <a:ext cx="455734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78853" y="678760"/>
                <a:ext cx="455734" cy="142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114425" y="723454"/>
                <a:ext cx="73270" cy="805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93104" y="746900"/>
              <a:ext cx="455734" cy="609600"/>
              <a:chOff x="493104" y="746900"/>
              <a:chExt cx="455734" cy="6096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493104" y="746900"/>
                <a:ext cx="455734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93104" y="1213625"/>
                <a:ext cx="455734" cy="142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28676" y="1258319"/>
                <a:ext cx="73270" cy="805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825"/>
              </a:p>
            </p:txBody>
          </p:sp>
        </p:grpSp>
      </p:grpSp>
      <p:sp>
        <p:nvSpPr>
          <p:cNvPr id="22" name="Flowchart: Magnetic Disk 21"/>
          <p:cNvSpPr/>
          <p:nvPr/>
        </p:nvSpPr>
        <p:spPr>
          <a:xfrm>
            <a:off x="6137025" y="2483426"/>
            <a:ext cx="1031092" cy="9688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JIG NETWORK</a:t>
            </a:r>
          </a:p>
          <a:p>
            <a:pPr algn="ctr"/>
            <a:r>
              <a:rPr lang="en-US" sz="1200" dirty="0"/>
              <a:t>Data warehouse</a:t>
            </a:r>
          </a:p>
        </p:txBody>
      </p:sp>
      <p:cxnSp>
        <p:nvCxnSpPr>
          <p:cNvPr id="23" name="Straight Arrow Connector 22"/>
          <p:cNvCxnSpPr>
            <a:stCxn id="96" idx="3"/>
            <a:endCxn id="22" idx="2"/>
          </p:cNvCxnSpPr>
          <p:nvPr/>
        </p:nvCxnSpPr>
        <p:spPr>
          <a:xfrm>
            <a:off x="5446891" y="2963001"/>
            <a:ext cx="690134" cy="4870"/>
          </a:xfrm>
          <a:prstGeom prst="straightConnector1">
            <a:avLst/>
          </a:prstGeom>
          <a:ln w="28575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nual Operation 23"/>
          <p:cNvSpPr/>
          <p:nvPr/>
        </p:nvSpPr>
        <p:spPr>
          <a:xfrm>
            <a:off x="7848599" y="3338525"/>
            <a:ext cx="1182597" cy="620352"/>
          </a:xfrm>
          <a:prstGeom prst="flowChartManualOperat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Data filter</a:t>
            </a:r>
          </a:p>
        </p:txBody>
      </p:sp>
      <p:cxnSp>
        <p:nvCxnSpPr>
          <p:cNvPr id="25" name="Elbow Connector 24"/>
          <p:cNvCxnSpPr>
            <a:stCxn id="22" idx="4"/>
            <a:endCxn id="24" idx="0"/>
          </p:cNvCxnSpPr>
          <p:nvPr/>
        </p:nvCxnSpPr>
        <p:spPr>
          <a:xfrm>
            <a:off x="7168117" y="2967871"/>
            <a:ext cx="1271781" cy="370654"/>
          </a:xfrm>
          <a:prstGeom prst="bentConnector2">
            <a:avLst/>
          </a:prstGeom>
          <a:ln w="28575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7" idx="1"/>
          </p:cNvCxnSpPr>
          <p:nvPr/>
        </p:nvCxnSpPr>
        <p:spPr>
          <a:xfrm>
            <a:off x="8439898" y="3958877"/>
            <a:ext cx="3123" cy="324942"/>
          </a:xfrm>
          <a:prstGeom prst="straightConnector1">
            <a:avLst/>
          </a:prstGeom>
          <a:ln w="28575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gnetic Disk 26"/>
          <p:cNvSpPr/>
          <p:nvPr/>
        </p:nvSpPr>
        <p:spPr>
          <a:xfrm>
            <a:off x="7882889" y="4283819"/>
            <a:ext cx="1120263" cy="897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CVN VENG Data warehouse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485054" y="4369225"/>
            <a:ext cx="2441105" cy="831151"/>
            <a:chOff x="452454" y="2210819"/>
            <a:chExt cx="2287278" cy="1011115"/>
          </a:xfrm>
        </p:grpSpPr>
        <p:sp>
          <p:nvSpPr>
            <p:cNvPr id="89" name="Rectangle 88"/>
            <p:cNvSpPr/>
            <p:nvPr/>
          </p:nvSpPr>
          <p:spPr>
            <a:xfrm>
              <a:off x="452454" y="2210819"/>
              <a:ext cx="2278674" cy="1011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825"/>
            </a:p>
          </p:txBody>
        </p:sp>
        <p:sp>
          <p:nvSpPr>
            <p:cNvPr id="90" name="Oval 89"/>
            <p:cNvSpPr/>
            <p:nvPr/>
          </p:nvSpPr>
          <p:spPr>
            <a:xfrm>
              <a:off x="547704" y="2350032"/>
              <a:ext cx="842597" cy="813288"/>
            </a:xfrm>
            <a:prstGeom prst="ellipse">
              <a:avLst/>
            </a:prstGeom>
            <a:solidFill>
              <a:srgbClr val="FFC000">
                <a:alpha val="25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825"/>
            </a:p>
          </p:txBody>
        </p:sp>
        <p:sp>
          <p:nvSpPr>
            <p:cNvPr id="91" name="Oval 90"/>
            <p:cNvSpPr/>
            <p:nvPr/>
          </p:nvSpPr>
          <p:spPr>
            <a:xfrm>
              <a:off x="1163165" y="2342706"/>
              <a:ext cx="842597" cy="813288"/>
            </a:xfrm>
            <a:prstGeom prst="ellipse">
              <a:avLst/>
            </a:prstGeom>
            <a:solidFill>
              <a:srgbClr val="92D050">
                <a:alpha val="25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825"/>
            </a:p>
          </p:txBody>
        </p:sp>
        <p:sp>
          <p:nvSpPr>
            <p:cNvPr id="92" name="Oval 91"/>
            <p:cNvSpPr/>
            <p:nvPr/>
          </p:nvSpPr>
          <p:spPr>
            <a:xfrm>
              <a:off x="1756645" y="2342705"/>
              <a:ext cx="842597" cy="813288"/>
            </a:xfrm>
            <a:prstGeom prst="ellipse">
              <a:avLst/>
            </a:prstGeom>
            <a:solidFill>
              <a:srgbClr val="F23EE5">
                <a:alpha val="24706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825"/>
            </a:p>
          </p:txBody>
        </p:sp>
        <p:sp>
          <p:nvSpPr>
            <p:cNvPr id="93" name="TextBox 40"/>
            <p:cNvSpPr txBox="1"/>
            <p:nvPr/>
          </p:nvSpPr>
          <p:spPr>
            <a:xfrm>
              <a:off x="923494" y="2568244"/>
              <a:ext cx="1816238" cy="33238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Predict problem forecast</a:t>
              </a:r>
            </a:p>
          </p:txBody>
        </p:sp>
        <p:sp>
          <p:nvSpPr>
            <p:cNvPr id="94" name="TextBox 41"/>
            <p:cNvSpPr txBox="1"/>
            <p:nvPr/>
          </p:nvSpPr>
          <p:spPr>
            <a:xfrm>
              <a:off x="916168" y="2824686"/>
              <a:ext cx="1514124" cy="33238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Chronic problem analysis</a:t>
              </a:r>
            </a:p>
          </p:txBody>
        </p:sp>
        <p:sp>
          <p:nvSpPr>
            <p:cNvPr id="95" name="TextBox 42"/>
            <p:cNvSpPr txBox="1"/>
            <p:nvPr/>
          </p:nvSpPr>
          <p:spPr>
            <a:xfrm>
              <a:off x="923495" y="2348437"/>
              <a:ext cx="1520462" cy="33238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OPR/.Worst item analysis</a:t>
              </a:r>
            </a:p>
          </p:txBody>
        </p:sp>
      </p:grpSp>
      <p:cxnSp>
        <p:nvCxnSpPr>
          <p:cNvPr id="29" name="Straight Arrow Connector 28"/>
          <p:cNvCxnSpPr>
            <a:stCxn id="27" idx="2"/>
            <a:endCxn id="89" idx="3"/>
          </p:cNvCxnSpPr>
          <p:nvPr/>
        </p:nvCxnSpPr>
        <p:spPr>
          <a:xfrm flipH="1">
            <a:off x="6916976" y="4732599"/>
            <a:ext cx="965913" cy="52202"/>
          </a:xfrm>
          <a:prstGeom prst="straightConnector1">
            <a:avLst/>
          </a:prstGeom>
          <a:ln w="28575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45928" y="5639249"/>
            <a:ext cx="1707272" cy="945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1" name="Oval 30"/>
          <p:cNvSpPr/>
          <p:nvPr/>
        </p:nvSpPr>
        <p:spPr>
          <a:xfrm>
            <a:off x="5012664" y="5952437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2" name="Oval 31"/>
          <p:cNvSpPr/>
          <p:nvPr/>
        </p:nvSpPr>
        <p:spPr>
          <a:xfrm>
            <a:off x="5094461" y="5918063"/>
            <a:ext cx="96571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3" name="Oval 32"/>
          <p:cNvSpPr/>
          <p:nvPr/>
        </p:nvSpPr>
        <p:spPr>
          <a:xfrm>
            <a:off x="5197952" y="5947853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4" name="Oval 33"/>
          <p:cNvSpPr/>
          <p:nvPr/>
        </p:nvSpPr>
        <p:spPr>
          <a:xfrm>
            <a:off x="5279749" y="5913479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5" name="Oval 34"/>
          <p:cNvSpPr/>
          <p:nvPr/>
        </p:nvSpPr>
        <p:spPr>
          <a:xfrm>
            <a:off x="5383746" y="5874522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6" name="Oval 35"/>
          <p:cNvSpPr/>
          <p:nvPr/>
        </p:nvSpPr>
        <p:spPr>
          <a:xfrm>
            <a:off x="5465543" y="5840148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7" name="Oval 36"/>
          <p:cNvSpPr/>
          <p:nvPr/>
        </p:nvSpPr>
        <p:spPr>
          <a:xfrm>
            <a:off x="5610439" y="5843204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8" name="Oval 37"/>
          <p:cNvSpPr/>
          <p:nvPr/>
        </p:nvSpPr>
        <p:spPr>
          <a:xfrm>
            <a:off x="5622125" y="5762997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39" name="Oval 38"/>
          <p:cNvSpPr/>
          <p:nvPr/>
        </p:nvSpPr>
        <p:spPr>
          <a:xfrm>
            <a:off x="5889716" y="5949382"/>
            <a:ext cx="96569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0" name="Oval 39"/>
          <p:cNvSpPr/>
          <p:nvPr/>
        </p:nvSpPr>
        <p:spPr>
          <a:xfrm>
            <a:off x="5749494" y="5872994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1" name="Oval 40"/>
          <p:cNvSpPr/>
          <p:nvPr/>
        </p:nvSpPr>
        <p:spPr>
          <a:xfrm>
            <a:off x="6209382" y="5940979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2" name="Oval 41"/>
          <p:cNvSpPr/>
          <p:nvPr/>
        </p:nvSpPr>
        <p:spPr>
          <a:xfrm>
            <a:off x="6045790" y="5902786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3" name="Oval 42"/>
          <p:cNvSpPr/>
          <p:nvPr/>
        </p:nvSpPr>
        <p:spPr>
          <a:xfrm>
            <a:off x="4919182" y="6025005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4" name="Oval 43"/>
          <p:cNvSpPr/>
          <p:nvPr/>
        </p:nvSpPr>
        <p:spPr>
          <a:xfrm>
            <a:off x="5030192" y="6032644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5" name="Oval 44"/>
          <p:cNvSpPr/>
          <p:nvPr/>
        </p:nvSpPr>
        <p:spPr>
          <a:xfrm>
            <a:off x="4859588" y="6108267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6" name="Oval 45"/>
          <p:cNvSpPr/>
          <p:nvPr/>
        </p:nvSpPr>
        <p:spPr>
          <a:xfrm>
            <a:off x="6082013" y="5827162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7" name="Oval 46"/>
          <p:cNvSpPr/>
          <p:nvPr/>
        </p:nvSpPr>
        <p:spPr>
          <a:xfrm>
            <a:off x="6326234" y="5979173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8" name="Oval 47"/>
          <p:cNvSpPr/>
          <p:nvPr/>
        </p:nvSpPr>
        <p:spPr>
          <a:xfrm>
            <a:off x="6314549" y="5887508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49" name="Oval 48"/>
          <p:cNvSpPr/>
          <p:nvPr/>
        </p:nvSpPr>
        <p:spPr>
          <a:xfrm>
            <a:off x="6431401" y="5925702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0" name="Oval 49"/>
          <p:cNvSpPr/>
          <p:nvPr/>
        </p:nvSpPr>
        <p:spPr>
          <a:xfrm>
            <a:off x="5878030" y="5800427"/>
            <a:ext cx="96569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1" name="Oval 50"/>
          <p:cNvSpPr/>
          <p:nvPr/>
        </p:nvSpPr>
        <p:spPr>
          <a:xfrm>
            <a:off x="4935541" y="6245764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2" name="Oval 51"/>
          <p:cNvSpPr/>
          <p:nvPr/>
        </p:nvSpPr>
        <p:spPr>
          <a:xfrm>
            <a:off x="5040708" y="6180835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3" name="Oval 52"/>
          <p:cNvSpPr/>
          <p:nvPr/>
        </p:nvSpPr>
        <p:spPr>
          <a:xfrm>
            <a:off x="5180423" y="6169377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4" name="Oval 53"/>
          <p:cNvSpPr/>
          <p:nvPr/>
        </p:nvSpPr>
        <p:spPr>
          <a:xfrm>
            <a:off x="5233007" y="6283958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5" name="Oval 54"/>
          <p:cNvSpPr/>
          <p:nvPr/>
        </p:nvSpPr>
        <p:spPr>
          <a:xfrm>
            <a:off x="5414128" y="6329790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6" name="Oval 55"/>
          <p:cNvSpPr/>
          <p:nvPr/>
        </p:nvSpPr>
        <p:spPr>
          <a:xfrm>
            <a:off x="5431656" y="6196113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7" name="Oval 56"/>
          <p:cNvSpPr/>
          <p:nvPr/>
        </p:nvSpPr>
        <p:spPr>
          <a:xfrm>
            <a:off x="5408285" y="6089170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8" name="Oval 57"/>
          <p:cNvSpPr/>
          <p:nvPr/>
        </p:nvSpPr>
        <p:spPr>
          <a:xfrm>
            <a:off x="5577719" y="6127364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59" name="Oval 58"/>
          <p:cNvSpPr/>
          <p:nvPr/>
        </p:nvSpPr>
        <p:spPr>
          <a:xfrm>
            <a:off x="5624460" y="6073893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0" name="Oval 59"/>
          <p:cNvSpPr/>
          <p:nvPr/>
        </p:nvSpPr>
        <p:spPr>
          <a:xfrm>
            <a:off x="5712099" y="6073893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1" name="Oval 60"/>
          <p:cNvSpPr/>
          <p:nvPr/>
        </p:nvSpPr>
        <p:spPr>
          <a:xfrm>
            <a:off x="5823108" y="6081532"/>
            <a:ext cx="96569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2" name="Oval 61"/>
          <p:cNvSpPr/>
          <p:nvPr/>
        </p:nvSpPr>
        <p:spPr>
          <a:xfrm>
            <a:off x="5899063" y="6096809"/>
            <a:ext cx="96569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3" name="Oval 62"/>
          <p:cNvSpPr/>
          <p:nvPr/>
        </p:nvSpPr>
        <p:spPr>
          <a:xfrm>
            <a:off x="6027091" y="6062435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4" name="Oval 63"/>
          <p:cNvSpPr/>
          <p:nvPr/>
        </p:nvSpPr>
        <p:spPr>
          <a:xfrm>
            <a:off x="6138100" y="6104448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5" name="Oval 64"/>
          <p:cNvSpPr/>
          <p:nvPr/>
        </p:nvSpPr>
        <p:spPr>
          <a:xfrm>
            <a:off x="6249110" y="6123544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6" name="Oval 65"/>
          <p:cNvSpPr/>
          <p:nvPr/>
        </p:nvSpPr>
        <p:spPr>
          <a:xfrm>
            <a:off x="6301694" y="6062435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7" name="Oval 66"/>
          <p:cNvSpPr/>
          <p:nvPr/>
        </p:nvSpPr>
        <p:spPr>
          <a:xfrm>
            <a:off x="6365963" y="6104448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8" name="Oval 67"/>
          <p:cNvSpPr/>
          <p:nvPr/>
        </p:nvSpPr>
        <p:spPr>
          <a:xfrm>
            <a:off x="6418546" y="6070074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69" name="Oval 68"/>
          <p:cNvSpPr/>
          <p:nvPr/>
        </p:nvSpPr>
        <p:spPr>
          <a:xfrm>
            <a:off x="5279748" y="6104447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0" name="Oval 69"/>
          <p:cNvSpPr/>
          <p:nvPr/>
        </p:nvSpPr>
        <p:spPr>
          <a:xfrm>
            <a:off x="6290009" y="6085351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1" name="Oval 70"/>
          <p:cNvSpPr/>
          <p:nvPr/>
        </p:nvSpPr>
        <p:spPr>
          <a:xfrm>
            <a:off x="6261965" y="5918063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2" name="Oval 71"/>
          <p:cNvSpPr/>
          <p:nvPr/>
        </p:nvSpPr>
        <p:spPr>
          <a:xfrm>
            <a:off x="6337920" y="5952438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3" name="Oval 72"/>
          <p:cNvSpPr/>
          <p:nvPr/>
        </p:nvSpPr>
        <p:spPr>
          <a:xfrm>
            <a:off x="6273651" y="5891328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4" name="Oval 73"/>
          <p:cNvSpPr/>
          <p:nvPr/>
        </p:nvSpPr>
        <p:spPr>
          <a:xfrm>
            <a:off x="5971003" y="5895910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5" name="Oval 74"/>
          <p:cNvSpPr/>
          <p:nvPr/>
        </p:nvSpPr>
        <p:spPr>
          <a:xfrm>
            <a:off x="5837134" y="5861536"/>
            <a:ext cx="96569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6" name="Oval 75"/>
          <p:cNvSpPr/>
          <p:nvPr/>
        </p:nvSpPr>
        <p:spPr>
          <a:xfrm>
            <a:off x="5895558" y="5853898"/>
            <a:ext cx="96569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7" name="Oval 76"/>
          <p:cNvSpPr/>
          <p:nvPr/>
        </p:nvSpPr>
        <p:spPr>
          <a:xfrm>
            <a:off x="5854662" y="5915007"/>
            <a:ext cx="96569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8" name="Oval 77"/>
          <p:cNvSpPr/>
          <p:nvPr/>
        </p:nvSpPr>
        <p:spPr>
          <a:xfrm>
            <a:off x="5197952" y="5917298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79" name="Oval 78"/>
          <p:cNvSpPr/>
          <p:nvPr/>
        </p:nvSpPr>
        <p:spPr>
          <a:xfrm>
            <a:off x="5266894" y="5870703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0" name="Oval 79"/>
          <p:cNvSpPr/>
          <p:nvPr/>
        </p:nvSpPr>
        <p:spPr>
          <a:xfrm>
            <a:off x="5401274" y="5840148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1" name="Oval 80"/>
          <p:cNvSpPr/>
          <p:nvPr/>
        </p:nvSpPr>
        <p:spPr>
          <a:xfrm>
            <a:off x="5140695" y="5960076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2" name="Oval 81"/>
          <p:cNvSpPr/>
          <p:nvPr/>
        </p:nvSpPr>
        <p:spPr>
          <a:xfrm>
            <a:off x="5059404" y="5982992"/>
            <a:ext cx="96571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3" name="Oval 82"/>
          <p:cNvSpPr/>
          <p:nvPr/>
        </p:nvSpPr>
        <p:spPr>
          <a:xfrm>
            <a:off x="5187435" y="5990631"/>
            <a:ext cx="91235" cy="649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4" name="Oval 83"/>
          <p:cNvSpPr/>
          <p:nvPr/>
        </p:nvSpPr>
        <p:spPr>
          <a:xfrm>
            <a:off x="5344016" y="6173196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5" name="Oval 84"/>
          <p:cNvSpPr/>
          <p:nvPr/>
        </p:nvSpPr>
        <p:spPr>
          <a:xfrm>
            <a:off x="5536823" y="6150280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6" name="Oval 85"/>
          <p:cNvSpPr/>
          <p:nvPr/>
        </p:nvSpPr>
        <p:spPr>
          <a:xfrm>
            <a:off x="5449182" y="6127364"/>
            <a:ext cx="91235" cy="6492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25"/>
          </a:p>
        </p:txBody>
      </p:sp>
      <p:sp>
        <p:nvSpPr>
          <p:cNvPr id="87" name="TextBox 110"/>
          <p:cNvSpPr txBox="1"/>
          <p:nvPr/>
        </p:nvSpPr>
        <p:spPr>
          <a:xfrm>
            <a:off x="4859411" y="5962394"/>
            <a:ext cx="1691915" cy="3643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visualization</a:t>
            </a:r>
          </a:p>
        </p:txBody>
      </p:sp>
      <p:cxnSp>
        <p:nvCxnSpPr>
          <p:cNvPr id="88" name="Straight Arrow Connector 87"/>
          <p:cNvCxnSpPr>
            <a:stCxn id="89" idx="2"/>
            <a:endCxn id="30" idx="0"/>
          </p:cNvCxnSpPr>
          <p:nvPr/>
        </p:nvCxnSpPr>
        <p:spPr>
          <a:xfrm flipH="1">
            <a:off x="5699564" y="5200376"/>
            <a:ext cx="1451" cy="438873"/>
          </a:xfrm>
          <a:prstGeom prst="straightConnector1">
            <a:avLst/>
          </a:prstGeom>
          <a:ln w="28575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42"/>
          <p:cNvSpPr txBox="1"/>
          <p:nvPr/>
        </p:nvSpPr>
        <p:spPr>
          <a:xfrm>
            <a:off x="4292375" y="2183175"/>
            <a:ext cx="90557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Checker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67663" y="1408934"/>
            <a:ext cx="16385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100" dirty="0" smtClean="0"/>
              <a:t>New method</a:t>
            </a:r>
            <a:endParaRPr lang="en-US" sz="21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0" y="1408934"/>
            <a:ext cx="0" cy="516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50" b="664"/>
          <a:stretch/>
        </p:blipFill>
        <p:spPr>
          <a:xfrm>
            <a:off x="600075" y="2085975"/>
            <a:ext cx="3209926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2" t="54818" r="33201" b="-424"/>
          <a:stretch/>
        </p:blipFill>
        <p:spPr>
          <a:xfrm>
            <a:off x="4676775" y="4471494"/>
            <a:ext cx="3790950" cy="152925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5343" y="4476422"/>
            <a:ext cx="701565" cy="44143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3534166" y="3829050"/>
            <a:ext cx="1056884" cy="71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619" y="954472"/>
            <a:ext cx="995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100" dirty="0"/>
              <a:t>RESULT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" y="1400175"/>
            <a:ext cx="8782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026" y="1451084"/>
            <a:ext cx="3705224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Monitoring</a:t>
            </a:r>
          </a:p>
          <a:p>
            <a:r>
              <a:rPr lang="en-US" sz="1500" dirty="0"/>
              <a:t>Pass rate of each model/checker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3426" y="1470134"/>
            <a:ext cx="4457700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1500" b="1" dirty="0"/>
              <a:t>Monitoring</a:t>
            </a:r>
          </a:p>
          <a:p>
            <a:r>
              <a:rPr lang="en-US" sz="1500" dirty="0"/>
              <a:t>Detail which step NG, quantity, frequency happen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564" y="2085975"/>
            <a:ext cx="3765448" cy="239315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3 Checker Data Visualize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27282" r="50268" b="38158"/>
          <a:stretch/>
        </p:blipFill>
        <p:spPr bwMode="auto">
          <a:xfrm>
            <a:off x="137619" y="2514600"/>
            <a:ext cx="4358182" cy="30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619" y="1411672"/>
            <a:ext cx="995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100" dirty="0"/>
              <a:t>RESULT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1857375"/>
            <a:ext cx="8782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751" y="1994010"/>
            <a:ext cx="1447799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KMK CF: Done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3689" y="1452176"/>
            <a:ext cx="364189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Scatter chart  of each step/ each unit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112" t="7594" r="51271" b="52279"/>
          <a:stretch/>
        </p:blipFill>
        <p:spPr>
          <a:xfrm>
            <a:off x="4572000" y="2514600"/>
            <a:ext cx="4512479" cy="30611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1" y="2051160"/>
            <a:ext cx="1447799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FCT: Done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3 Checker Data Visualize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0914" r="1153" b="3443"/>
          <a:stretch/>
        </p:blipFill>
        <p:spPr bwMode="auto">
          <a:xfrm>
            <a:off x="359265" y="2477860"/>
            <a:ext cx="8069703" cy="182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619" y="1383097"/>
            <a:ext cx="995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100" dirty="0"/>
              <a:t>RESULT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1828800"/>
            <a:ext cx="8782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1951" y="2128720"/>
            <a:ext cx="3705224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KMK CF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12" t="56617" r="2145" b="4718"/>
          <a:stretch/>
        </p:blipFill>
        <p:spPr>
          <a:xfrm>
            <a:off x="394607" y="4516210"/>
            <a:ext cx="8168368" cy="16559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1" y="4271845"/>
            <a:ext cx="3705224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FCT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3689" y="1423601"/>
            <a:ext cx="595926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Line chart  for Average data each step/ compare between line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3 Checker Data Visualize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619" y="1383097"/>
            <a:ext cx="995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100" dirty="0"/>
              <a:t>RESULT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1828800"/>
            <a:ext cx="8782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626" y="2517884"/>
            <a:ext cx="2047874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KMK CF checker</a:t>
            </a:r>
          </a:p>
        </p:txBody>
      </p:sp>
      <p:pic>
        <p:nvPicPr>
          <p:cNvPr id="8" name="Picture 2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7" y="2874503"/>
            <a:ext cx="4152283" cy="291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702" t="8357" r="2145" b="42716"/>
          <a:stretch/>
        </p:blipFill>
        <p:spPr>
          <a:xfrm>
            <a:off x="4467225" y="2895598"/>
            <a:ext cx="4559632" cy="28956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81701" y="2546459"/>
            <a:ext cx="1885949" cy="32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FCT checker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3689" y="1423601"/>
            <a:ext cx="328743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histogram chart  for analysis data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3 Checker Data Visualize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8997"/>
              </p:ext>
            </p:extLst>
          </p:nvPr>
        </p:nvGraphicFramePr>
        <p:xfrm>
          <a:off x="76200" y="1243562"/>
          <a:ext cx="8991599" cy="406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961860778"/>
                    </a:ext>
                  </a:extLst>
                </a:gridCol>
                <a:gridCol w="3810534">
                  <a:extLst>
                    <a:ext uri="{9D8B030D-6E8A-4147-A177-3AD203B41FA5}">
                      <a16:colId xmlns:a16="http://schemas.microsoft.com/office/drawing/2014/main" val="2454013183"/>
                    </a:ext>
                  </a:extLst>
                </a:gridCol>
                <a:gridCol w="856913">
                  <a:extLst>
                    <a:ext uri="{9D8B030D-6E8A-4147-A177-3AD203B41FA5}">
                      <a16:colId xmlns:a16="http://schemas.microsoft.com/office/drawing/2014/main" val="557735498"/>
                    </a:ext>
                  </a:extLst>
                </a:gridCol>
                <a:gridCol w="798987">
                  <a:extLst>
                    <a:ext uri="{9D8B030D-6E8A-4147-A177-3AD203B41FA5}">
                      <a16:colId xmlns:a16="http://schemas.microsoft.com/office/drawing/2014/main" val="2766065469"/>
                    </a:ext>
                  </a:extLst>
                </a:gridCol>
                <a:gridCol w="1373259">
                  <a:extLst>
                    <a:ext uri="{9D8B030D-6E8A-4147-A177-3AD203B41FA5}">
                      <a16:colId xmlns:a16="http://schemas.microsoft.com/office/drawing/2014/main" val="3519445645"/>
                    </a:ext>
                  </a:extLst>
                </a:gridCol>
                <a:gridCol w="704106">
                  <a:extLst>
                    <a:ext uri="{9D8B030D-6E8A-4147-A177-3AD203B41FA5}">
                      <a16:colId xmlns:a16="http://schemas.microsoft.com/office/drawing/2014/main" val="1962695180"/>
                    </a:ext>
                  </a:extLst>
                </a:gridCol>
              </a:tblGrid>
              <a:tr h="3841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Index</a:t>
                      </a:r>
                      <a:endParaRPr lang="en-US" sz="18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Detail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Actual</a:t>
                      </a:r>
                      <a:endParaRPr lang="en-US" sz="18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Comment</a:t>
                      </a:r>
                      <a:endParaRPr lang="en-US" sz="18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Mark</a:t>
                      </a:r>
                      <a:endParaRPr lang="en-US" sz="1800" dirty="0"/>
                    </a:p>
                  </a:txBody>
                  <a:tcPr marL="68580" marR="68580" marT="34290" marB="3429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42852"/>
                  </a:ext>
                </a:extLst>
              </a:tr>
              <a:tr h="41057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Document Control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ERI – order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28452308"/>
                  </a:ext>
                </a:extLst>
              </a:tr>
              <a:tr h="423394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TVP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5066130"/>
                  </a:ext>
                </a:extLst>
              </a:tr>
              <a:tr h="7725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Asset</a:t>
                      </a:r>
                      <a:r>
                        <a:rPr lang="en-US" sz="1800" baseline="0" dirty="0" smtClean="0"/>
                        <a:t> Management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356 fee (Part</a:t>
                      </a:r>
                      <a:r>
                        <a:rPr lang="en-US" sz="1800" baseline="0" dirty="0" smtClean="0"/>
                        <a:t> &amp; Printer Control):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expand for MFE div.</a:t>
                      </a: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08699778"/>
                  </a:ext>
                </a:extLst>
              </a:tr>
              <a:tr h="6914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VE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Apply for all group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Ele: 13-Oct</a:t>
                      </a:r>
                    </a:p>
                    <a:p>
                      <a:r>
                        <a:rPr lang="en-US" sz="1800" dirty="0" smtClean="0"/>
                        <a:t>PKE:</a:t>
                      </a:r>
                      <a:r>
                        <a:rPr lang="en-US" sz="1800" baseline="0" dirty="0" smtClean="0"/>
                        <a:t> 30-Nov</a:t>
                      </a:r>
                    </a:p>
                    <a:p>
                      <a:r>
                        <a:rPr lang="en-US" sz="1800" baseline="0" dirty="0" smtClean="0"/>
                        <a:t>Mec: 13-Dec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83876624"/>
                  </a:ext>
                </a:extLst>
              </a:tr>
              <a:tr h="6914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Checker</a:t>
                      </a:r>
                      <a:r>
                        <a:rPr lang="en-US" sz="1800" baseline="0" dirty="0" smtClean="0"/>
                        <a:t> Data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Analyze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Visualize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data &amp; trend of Assy checker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78947243"/>
                  </a:ext>
                </a:extLst>
              </a:tr>
              <a:tr h="4897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Other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Deploy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Engineering System to SSO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96868383"/>
                  </a:ext>
                </a:extLst>
              </a:tr>
            </a:tbl>
          </a:graphicData>
        </a:graphic>
      </p:graphicFrame>
      <p:pic>
        <p:nvPicPr>
          <p:cNvPr id="19" name="Picture 18" descr="C:\Users\101649\AppData\Local\Microsoft\Windows\Temporary Internet Files\Content.IE5\55ZA3DT7\MC90043258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93" y="2698939"/>
            <a:ext cx="285750" cy="2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C:\Users\101649\AppData\Local\Microsoft\Windows\Temporary Internet Files\Content.IE5\55ZA3DT7\MC90043258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07" y="3526411"/>
            <a:ext cx="285750" cy="2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101649\AppData\Local\Microsoft\Windows\Temporary Internet Files\Content.IE5\55ZA3DT7\MC90043258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07" y="2143906"/>
            <a:ext cx="285750" cy="2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Innovation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7" name="Explosion 2 16"/>
          <p:cNvSpPr/>
          <p:nvPr/>
        </p:nvSpPr>
        <p:spPr>
          <a:xfrm>
            <a:off x="7006764" y="2417441"/>
            <a:ext cx="1461725" cy="85266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00000"/>
                </a:solidFill>
              </a:rPr>
              <a:t>New</a:t>
            </a:r>
            <a:endParaRPr lang="en-US" dirty="0">
              <a:solidFill>
                <a:srgbClr val="D00000"/>
              </a:solidFill>
            </a:endParaRPr>
          </a:p>
        </p:txBody>
      </p:sp>
      <p:pic>
        <p:nvPicPr>
          <p:cNvPr id="18" name="Picture 17" descr="C:\Users\101649\AppData\Local\Microsoft\Windows\Temporary Internet Files\Content.IE5\55ZA3DT7\MC90043258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93" y="4999511"/>
            <a:ext cx="285750" cy="2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Explosion 2 20"/>
          <p:cNvSpPr/>
          <p:nvPr/>
        </p:nvSpPr>
        <p:spPr>
          <a:xfrm>
            <a:off x="7006764" y="4039623"/>
            <a:ext cx="1461725" cy="85266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00000"/>
                </a:solidFill>
              </a:rPr>
              <a:t>New</a:t>
            </a:r>
            <a:endParaRPr lang="en-US" dirty="0">
              <a:solidFill>
                <a:srgbClr val="D00000"/>
              </a:solidFill>
            </a:endParaRPr>
          </a:p>
        </p:txBody>
      </p:sp>
      <p:pic>
        <p:nvPicPr>
          <p:cNvPr id="22" name="Picture 21" descr="C:\Users\101649\AppData\Local\Microsoft\Windows\Temporary Internet Files\Content.IE5\55ZA3DT7\MC90043258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93" y="4318997"/>
            <a:ext cx="285750" cy="2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C:\Users\101649\AppData\Local\Microsoft\Windows\Temporary Internet Files\Content.IE5\55ZA3DT7\MC90043258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07" y="1709894"/>
            <a:ext cx="285750" cy="2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72DA-0BBA-4844-B12C-8C2E0829B751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957" y="2555768"/>
          <a:ext cx="7872249" cy="296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607">
                  <a:extLst>
                    <a:ext uri="{9D8B030D-6E8A-4147-A177-3AD203B41FA5}">
                      <a16:colId xmlns:a16="http://schemas.microsoft.com/office/drawing/2014/main" val="3722303268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745830787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18366833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1496835747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101820923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71297179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275454042"/>
                    </a:ext>
                  </a:extLst>
                </a:gridCol>
              </a:tblGrid>
              <a:tr h="3700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6610079"/>
                  </a:ext>
                </a:extLst>
              </a:tr>
              <a:tr h="3696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9128830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737426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7249119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04713149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803706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6479084"/>
                  </a:ext>
                </a:extLst>
              </a:tr>
              <a:tr h="37007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42266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3455" y="3119603"/>
            <a:ext cx="3200400" cy="5675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KMK, FCT checker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4215" y="3797519"/>
            <a:ext cx="2041634" cy="5675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473AF6"/>
                </a:solidFill>
              </a:rPr>
              <a:t>22A PSU Final checker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6568" y="4585795"/>
            <a:ext cx="2120459" cy="536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473AF6"/>
                </a:solidFill>
              </a:rPr>
              <a:t>Other ASSY checker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619" y="1230697"/>
            <a:ext cx="1435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sz="2100" dirty="0"/>
              <a:t>NEXT PLAN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" y="1676400"/>
            <a:ext cx="8782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8862" y="1929305"/>
            <a:ext cx="3342290" cy="567558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473AF6"/>
                </a:solidFill>
              </a:rPr>
              <a:t>2021</a:t>
            </a:r>
            <a:endParaRPr lang="en-US" sz="1350" dirty="0">
              <a:solidFill>
                <a:srgbClr val="473AF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1937188"/>
            <a:ext cx="4469525" cy="567558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rgbClr val="473AF6"/>
                </a:solidFill>
              </a:rPr>
              <a:t>2022</a:t>
            </a:r>
            <a:endParaRPr lang="en-US" sz="1350" dirty="0">
              <a:solidFill>
                <a:srgbClr val="473AF6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3 Checker Data Visualize</a:t>
            </a:r>
            <a:endParaRPr kumimoji="1" lang="ja-JP" altLang="en-US" sz="2400" b="1" cap="all" dirty="0">
              <a:ln w="0"/>
              <a:solidFill>
                <a:srgbClr val="FF0000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7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Thanks for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97596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1 ERI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6" y="1613484"/>
            <a:ext cx="9180435" cy="1002488"/>
            <a:chOff x="22818" y="1823187"/>
            <a:chExt cx="9180435" cy="100248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994574E-46D9-4AD5-8A1D-BAC2E99CB3DE}"/>
                </a:ext>
              </a:extLst>
            </p:cNvPr>
            <p:cNvSpPr/>
            <p:nvPr/>
          </p:nvSpPr>
          <p:spPr>
            <a:xfrm>
              <a:off x="22818" y="1852702"/>
              <a:ext cx="9135243" cy="972973"/>
            </a:xfrm>
            <a:prstGeom prst="rect">
              <a:avLst/>
            </a:prstGeom>
            <a:gradFill>
              <a:gsLst>
                <a:gs pos="0">
                  <a:srgbClr val="F25245">
                    <a:alpha val="40000"/>
                  </a:srgbClr>
                </a:gs>
                <a:gs pos="100000">
                  <a:srgbClr val="FFA956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7287" y="1823187"/>
              <a:ext cx="8835966" cy="877500"/>
              <a:chOff x="301221" y="1395686"/>
              <a:chExt cx="8766662" cy="8775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529821" y="2046737"/>
                <a:ext cx="8331621" cy="196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208690" y="1874801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930594" y="1398292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2.PE</a:t>
                </a:r>
                <a:endParaRPr lang="en-US" sz="1200" dirty="0" smtClean="0"/>
              </a:p>
              <a:p>
                <a:r>
                  <a:rPr lang="en-US" sz="1200" dirty="0" smtClean="0"/>
                  <a:t>Check</a:t>
                </a:r>
                <a:endParaRPr lang="en-US" sz="1400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901425" y="187479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590621" y="1398292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3.PE</a:t>
                </a:r>
                <a:endParaRPr lang="en-US" sz="1200" dirty="0" smtClean="0"/>
              </a:p>
              <a:p>
                <a:r>
                  <a:rPr lang="en-US" sz="1200" dirty="0" smtClean="0"/>
                  <a:t>Approve</a:t>
                </a:r>
                <a:endParaRPr lang="en-US" sz="14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686071" y="187479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904100" y="1431858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10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.Verify </a:t>
                </a: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approve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655890" y="1881549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514659" y="1860591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07352" y="187479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34891" y="187212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01180" y="1884850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1221" y="1421529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1.PE</a:t>
                </a:r>
                <a:r>
                  <a:rPr lang="en-US" sz="1200" dirty="0" smtClean="0"/>
                  <a:t> </a:t>
                </a:r>
              </a:p>
              <a:p>
                <a:r>
                  <a:rPr lang="en-US" sz="1200" dirty="0" smtClean="0"/>
                  <a:t>Issue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86695" y="1395686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4.PQA </a:t>
                </a:r>
              </a:p>
              <a:p>
                <a:r>
                  <a:rPr lang="en-US" sz="1200" dirty="0" smtClean="0"/>
                  <a:t>check</a:t>
                </a:r>
                <a:endParaRPr 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60904" y="1404165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5.PQA </a:t>
                </a: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approve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070642" y="1426858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6.Responsible check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50264" y="1448820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7.Responsible </a:t>
                </a: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approve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78633" y="1445647"/>
                <a:ext cx="11637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8.Distribute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7309144" y="1894044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051122" y="1420495"/>
                <a:ext cx="786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9.Verify </a:t>
                </a: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check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093415" y="185716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0" y="3541853"/>
            <a:ext cx="9198932" cy="1140238"/>
            <a:chOff x="-44190" y="4249079"/>
            <a:chExt cx="9198932" cy="11402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994574E-46D9-4AD5-8A1D-BAC2E99CB3DE}"/>
                </a:ext>
              </a:extLst>
            </p:cNvPr>
            <p:cNvSpPr/>
            <p:nvPr/>
          </p:nvSpPr>
          <p:spPr>
            <a:xfrm>
              <a:off x="-44190" y="4249079"/>
              <a:ext cx="9178575" cy="1140238"/>
            </a:xfrm>
            <a:prstGeom prst="rect">
              <a:avLst/>
            </a:prstGeom>
            <a:gradFill>
              <a:gsLst>
                <a:gs pos="11000">
                  <a:schemeClr val="bg2">
                    <a:lumMod val="9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-26130" y="4294877"/>
              <a:ext cx="9180872" cy="995085"/>
              <a:chOff x="-10389" y="4734696"/>
              <a:chExt cx="9180872" cy="99508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-10389" y="4876346"/>
                <a:ext cx="527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1.PE</a:t>
                </a:r>
                <a:r>
                  <a:rPr lang="en-US" sz="1200" dirty="0" smtClean="0"/>
                  <a:t> </a:t>
                </a:r>
              </a:p>
              <a:p>
                <a:r>
                  <a:rPr lang="en-US" sz="1200" dirty="0" smtClean="0"/>
                  <a:t>Issue</a:t>
                </a:r>
                <a:endParaRPr lang="en-US" sz="12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189569" y="4734696"/>
                <a:ext cx="8980914" cy="995085"/>
                <a:chOff x="189569" y="4734696"/>
                <a:chExt cx="8980914" cy="99508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28600" y="5485982"/>
                  <a:ext cx="8707327" cy="959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89569" y="5339667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85800" y="5356539"/>
                  <a:ext cx="0" cy="34467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9981" y="4875130"/>
                  <a:ext cx="617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2.PE</a:t>
                  </a:r>
                  <a:endParaRPr lang="en-US" sz="1200" dirty="0" smtClean="0"/>
                </a:p>
                <a:p>
                  <a:r>
                    <a:rPr lang="en-US" sz="1200" dirty="0" smtClean="0"/>
                    <a:t>Check</a:t>
                  </a:r>
                  <a:endParaRPr lang="en-US" sz="14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234071" y="5346262"/>
                  <a:ext cx="0" cy="34467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915645" y="4909653"/>
                  <a:ext cx="11637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3.PE</a:t>
                  </a:r>
                  <a:endParaRPr lang="en-US" sz="1200" dirty="0" smtClean="0"/>
                </a:p>
                <a:p>
                  <a:r>
                    <a:rPr lang="en-US" sz="1200" dirty="0" smtClean="0"/>
                    <a:t>Approve</a:t>
                  </a:r>
                  <a:endParaRPr lang="en-US" sz="1400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116922" y="5350639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689933" y="4919362"/>
                  <a:ext cx="8271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5.PUR</a:t>
                  </a:r>
                  <a:r>
                    <a:rPr lang="en-US" sz="1200" dirty="0" smtClean="0"/>
                    <a:t>-PIC</a:t>
                  </a:r>
                </a:p>
                <a:p>
                  <a:r>
                    <a:rPr lang="en-US" sz="1200" dirty="0" smtClean="0"/>
                    <a:t>Confirm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456699" y="4904802"/>
                  <a:ext cx="7021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6.PUR</a:t>
                  </a:r>
                  <a:endParaRPr lang="en-US" sz="1200" dirty="0" smtClean="0"/>
                </a:p>
                <a:p>
                  <a:r>
                    <a:rPr lang="en-US" sz="1200" dirty="0" smtClean="0"/>
                    <a:t>Check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044292" y="4879248"/>
                  <a:ext cx="7795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7.PUR</a:t>
                  </a:r>
                  <a:endParaRPr lang="en-US" sz="1200" dirty="0" smtClean="0"/>
                </a:p>
                <a:p>
                  <a:r>
                    <a:rPr lang="en-US" sz="1200" dirty="0" smtClean="0"/>
                    <a:t>Approve</a:t>
                  </a:r>
                  <a:endParaRPr lang="en-US" sz="1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810765" y="4868675"/>
                  <a:ext cx="12617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9. </a:t>
                  </a:r>
                  <a:r>
                    <a:rPr lang="en-US" sz="1200" dirty="0" err="1" smtClean="0"/>
                    <a:t>PPD</a:t>
                  </a:r>
                  <a:r>
                    <a:rPr lang="en-US" sz="1200" dirty="0" smtClean="0"/>
                    <a:t>/</a:t>
                  </a:r>
                  <a:r>
                    <a:rPr lang="en-US" sz="1200" dirty="0" err="1" smtClean="0"/>
                    <a:t>PDC1</a:t>
                  </a:r>
                  <a:r>
                    <a:rPr lang="en-US" sz="1200" dirty="0" smtClean="0"/>
                    <a:t>/CIS</a:t>
                  </a:r>
                </a:p>
                <a:p>
                  <a:r>
                    <a:rPr lang="en-US" sz="1200" dirty="0" smtClean="0"/>
                    <a:t>Issue PO</a:t>
                  </a:r>
                  <a:endParaRPr lang="en-US" sz="14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535633" y="4909652"/>
                  <a:ext cx="12988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4.PPD</a:t>
                  </a:r>
                  <a:r>
                    <a:rPr lang="en-US" sz="1200" dirty="0" smtClean="0"/>
                    <a:t>/</a:t>
                  </a:r>
                  <a:r>
                    <a:rPr lang="en-US" sz="1200" dirty="0" err="1" smtClean="0"/>
                    <a:t>PDC1</a:t>
                  </a:r>
                  <a:r>
                    <a:rPr lang="en-US" sz="1200" dirty="0" smtClean="0"/>
                    <a:t>/CIS</a:t>
                  </a:r>
                </a:p>
                <a:p>
                  <a:r>
                    <a:rPr lang="en-US" sz="1200" dirty="0" smtClean="0"/>
                    <a:t>Confirm charging</a:t>
                  </a:r>
                  <a:endParaRPr lang="en-US" sz="1400" dirty="0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996486" y="5346262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807772" y="5322342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343400" y="5311599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7393084" y="5292272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62" y="5311599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6944656" y="4839834"/>
                  <a:ext cx="11721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10. PUR-PIC</a:t>
                  </a:r>
                </a:p>
                <a:p>
                  <a:r>
                    <a:rPr lang="en-US" sz="1200" dirty="0" smtClean="0"/>
                    <a:t>Approve </a:t>
                  </a:r>
                  <a:r>
                    <a:rPr lang="en-US" sz="1200" dirty="0" err="1" smtClean="0"/>
                    <a:t>NPIS</a:t>
                  </a:r>
                  <a:endParaRPr lang="en-US" sz="1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990005" y="4734696"/>
                  <a:ext cx="11804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</a:rPr>
                    <a:t>11</a:t>
                  </a:r>
                  <a:r>
                    <a:rPr lang="en-US" sz="1200" dirty="0" smtClean="0"/>
                    <a:t>. IV Date </a:t>
                  </a:r>
                </a:p>
                <a:p>
                  <a:r>
                    <a:rPr lang="en-US" sz="1200" dirty="0" smtClean="0"/>
                    <a:t>= Finish</a:t>
                  </a:r>
                </a:p>
                <a:p>
                  <a:r>
                    <a:rPr lang="en-US" sz="1200" dirty="0" smtClean="0"/>
                    <a:t>= Delivery Part</a:t>
                  </a:r>
                  <a:endParaRPr lang="en-US" sz="1400" dirty="0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280237" y="5308196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665418" y="4887281"/>
                  <a:ext cx="13725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8. </a:t>
                  </a:r>
                  <a:r>
                    <a:rPr lang="en-US" sz="1200" dirty="0" err="1" smtClean="0"/>
                    <a:t>PPD</a:t>
                  </a:r>
                  <a:r>
                    <a:rPr lang="en-US" sz="1200" dirty="0" smtClean="0"/>
                    <a:t>/</a:t>
                  </a:r>
                  <a:r>
                    <a:rPr lang="en-US" sz="1200" dirty="0" err="1" smtClean="0"/>
                    <a:t>PDC1</a:t>
                  </a:r>
                  <a:r>
                    <a:rPr lang="en-US" sz="1200" dirty="0" smtClean="0"/>
                    <a:t>/CIS</a:t>
                  </a:r>
                </a:p>
                <a:p>
                  <a:r>
                    <a:rPr lang="en-US" sz="1200" dirty="0" smtClean="0"/>
                    <a:t>Export format PO</a:t>
                  </a:r>
                  <a:endParaRPr lang="en-US" sz="1400" dirty="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267603" y="5330340"/>
                  <a:ext cx="0" cy="37914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/>
          <p:cNvGrpSpPr/>
          <p:nvPr/>
        </p:nvGrpSpPr>
        <p:grpSpPr>
          <a:xfrm>
            <a:off x="1" y="5149851"/>
            <a:ext cx="9173644" cy="1140238"/>
            <a:chOff x="9727" y="5523325"/>
            <a:chExt cx="9148783" cy="114023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94574E-46D9-4AD5-8A1D-BAC2E99CB3DE}"/>
                </a:ext>
              </a:extLst>
            </p:cNvPr>
            <p:cNvSpPr/>
            <p:nvPr/>
          </p:nvSpPr>
          <p:spPr>
            <a:xfrm>
              <a:off x="22819" y="5523325"/>
              <a:ext cx="9135691" cy="1140238"/>
            </a:xfrm>
            <a:prstGeom prst="rect">
              <a:avLst/>
            </a:prstGeom>
            <a:gradFill>
              <a:gsLst>
                <a:gs pos="11000">
                  <a:schemeClr val="bg2">
                    <a:lumMod val="9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727" y="5661418"/>
              <a:ext cx="7979316" cy="874314"/>
              <a:chOff x="-2342346" y="1389678"/>
              <a:chExt cx="7916734" cy="874314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V="1">
                <a:off x="-2150610" y="2046737"/>
                <a:ext cx="7574203" cy="196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-1434924" y="1874801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-1713020" y="1398292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2.PE</a:t>
                </a:r>
                <a:endParaRPr lang="en-US" sz="1200" dirty="0" smtClean="0"/>
              </a:p>
              <a:p>
                <a:r>
                  <a:rPr lang="en-US" sz="1200" dirty="0" smtClean="0"/>
                  <a:t>Check</a:t>
                </a:r>
                <a:endParaRPr lang="en-US" sz="1400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-556423" y="187479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-867218" y="1398292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3.PE</a:t>
                </a:r>
                <a:endParaRPr lang="en-US" sz="1200" dirty="0" smtClean="0"/>
              </a:p>
              <a:p>
                <a:r>
                  <a:rPr lang="en-US" sz="1200" dirty="0" smtClean="0"/>
                  <a:t>Approve</a:t>
                </a:r>
                <a:endParaRPr lang="en-US" sz="1400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308605" y="187479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4410605" y="1405712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.Verify </a:t>
                </a: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approve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1333890" y="1881549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16347" y="1860591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23198" y="187479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798039" y="187212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-2142374" y="1884850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-2342346" y="1421529"/>
                <a:ext cx="556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1.PE</a:t>
                </a:r>
                <a:r>
                  <a:rPr lang="en-US" sz="1200" dirty="0" smtClean="0"/>
                  <a:t> </a:t>
                </a:r>
              </a:p>
              <a:p>
                <a:r>
                  <a:rPr lang="en-US" sz="1200" dirty="0" smtClean="0"/>
                  <a:t>Issue</a:t>
                </a:r>
                <a:endParaRPr lang="en-US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-37846" y="1405712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4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.Responsible check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17719" y="1389678"/>
                <a:ext cx="116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5.Responsible </a:t>
                </a: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approve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224078" y="1432674"/>
                <a:ext cx="11637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6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.Distribute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320441" y="1410994"/>
                <a:ext cx="7459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7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.Verify </a:t>
                </a:r>
              </a:p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check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193778" y="1205253"/>
            <a:ext cx="405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WI</a:t>
            </a:r>
            <a:r>
              <a:rPr lang="en-US" sz="16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en-US" sz="14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10 step </a:t>
            </a:r>
            <a:r>
              <a:rPr lang="en-US" sz="16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~ </a:t>
            </a:r>
            <a:r>
              <a:rPr lang="en-US" sz="12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oding time</a:t>
            </a:r>
            <a:r>
              <a:rPr lang="en-US" sz="16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5 months</a:t>
            </a:r>
            <a:endParaRPr lang="en-US" sz="16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335350" y="2878209"/>
            <a:ext cx="405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ERI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19 step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~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oding time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4 months</a:t>
            </a:r>
            <a:endParaRPr lang="en-US" sz="16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7200" y="3291975"/>
            <a:ext cx="278317" cy="224893"/>
            <a:chOff x="351408" y="3199544"/>
            <a:chExt cx="306149" cy="24738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4FA983B-7D0A-4CDE-A1E2-CAD7B7ACE27B}"/>
                </a:ext>
              </a:extLst>
            </p:cNvPr>
            <p:cNvSpPr/>
            <p:nvPr/>
          </p:nvSpPr>
          <p:spPr>
            <a:xfrm>
              <a:off x="351408" y="3199544"/>
              <a:ext cx="306149" cy="24738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121">
              <a:extLst>
                <a:ext uri="{FF2B5EF4-FFF2-40B4-BE49-F238E27FC236}">
                  <a16:creationId xmlns:a16="http://schemas.microsoft.com/office/drawing/2014/main" id="{10D990A2-7EB4-4ECB-B67F-4CDA5BD30E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72" y="3247080"/>
              <a:ext cx="174606" cy="135374"/>
            </a:xfrm>
            <a:custGeom>
              <a:avLst/>
              <a:gdLst>
                <a:gd name="T0" fmla="*/ 2147483646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147483646 h 62"/>
                <a:gd name="T6" fmla="*/ 0 w 62"/>
                <a:gd name="T7" fmla="*/ 2147483646 h 62"/>
                <a:gd name="T8" fmla="*/ 0 w 62"/>
                <a:gd name="T9" fmla="*/ 2147483646 h 62"/>
                <a:gd name="T10" fmla="*/ 2147483646 w 62"/>
                <a:gd name="T11" fmla="*/ 0 h 62"/>
                <a:gd name="T12" fmla="*/ 2147483646 w 62"/>
                <a:gd name="T13" fmla="*/ 0 h 62"/>
                <a:gd name="T14" fmla="*/ 2147483646 w 62"/>
                <a:gd name="T15" fmla="*/ 2147483646 h 62"/>
                <a:gd name="T16" fmla="*/ 2147483646 w 62"/>
                <a:gd name="T17" fmla="*/ 2147483646 h 62"/>
                <a:gd name="T18" fmla="*/ 2147483646 w 62"/>
                <a:gd name="T19" fmla="*/ 2147483646 h 62"/>
                <a:gd name="T20" fmla="*/ 2147483646 w 62"/>
                <a:gd name="T21" fmla="*/ 2147483646 h 62"/>
                <a:gd name="T22" fmla="*/ 2147483646 w 62"/>
                <a:gd name="T23" fmla="*/ 2147483646 h 62"/>
                <a:gd name="T24" fmla="*/ 2147483646 w 62"/>
                <a:gd name="T25" fmla="*/ 2147483646 h 62"/>
                <a:gd name="T26" fmla="*/ 2147483646 w 62"/>
                <a:gd name="T27" fmla="*/ 2147483646 h 62"/>
                <a:gd name="T28" fmla="*/ 2147483646 w 62"/>
                <a:gd name="T29" fmla="*/ 2147483646 h 62"/>
                <a:gd name="T30" fmla="*/ 2147483646 w 62"/>
                <a:gd name="T31" fmla="*/ 2147483646 h 62"/>
                <a:gd name="T32" fmla="*/ 2147483646 w 62"/>
                <a:gd name="T33" fmla="*/ 2147483646 h 62"/>
                <a:gd name="T34" fmla="*/ 2147483646 w 62"/>
                <a:gd name="T35" fmla="*/ 2147483646 h 62"/>
                <a:gd name="T36" fmla="*/ 2147483646 w 62"/>
                <a:gd name="T37" fmla="*/ 2147483646 h 62"/>
                <a:gd name="T38" fmla="*/ 2147483646 w 62"/>
                <a:gd name="T39" fmla="*/ 2147483646 h 62"/>
                <a:gd name="T40" fmla="*/ 2147483646 w 62"/>
                <a:gd name="T41" fmla="*/ 2147483646 h 62"/>
                <a:gd name="T42" fmla="*/ 2147483646 w 62"/>
                <a:gd name="T43" fmla="*/ 2147483646 h 62"/>
                <a:gd name="T44" fmla="*/ 2147483646 w 62"/>
                <a:gd name="T45" fmla="*/ 2147483646 h 62"/>
                <a:gd name="T46" fmla="*/ 2147483646 w 62"/>
                <a:gd name="T47" fmla="*/ 2147483646 h 62"/>
                <a:gd name="T48" fmla="*/ 2147483646 w 62"/>
                <a:gd name="T49" fmla="*/ 2147483646 h 62"/>
                <a:gd name="T50" fmla="*/ 2147483646 w 62"/>
                <a:gd name="T51" fmla="*/ 2147483646 h 62"/>
                <a:gd name="T52" fmla="*/ 2147483646 w 62"/>
                <a:gd name="T53" fmla="*/ 2147483646 h 62"/>
                <a:gd name="T54" fmla="*/ 2147483646 w 62"/>
                <a:gd name="T55" fmla="*/ 2147483646 h 62"/>
                <a:gd name="T56" fmla="*/ 2147483646 w 62"/>
                <a:gd name="T57" fmla="*/ 2147483646 h 62"/>
                <a:gd name="T58" fmla="*/ 2147483646 w 62"/>
                <a:gd name="T59" fmla="*/ 2147483646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52" y="29"/>
                  </a:moveTo>
                  <a:cubicBezTo>
                    <a:pt x="52" y="27"/>
                    <a:pt x="51" y="26"/>
                    <a:pt x="49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7"/>
                    <a:pt x="11" y="2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1"/>
                    <a:pt x="27" y="52"/>
                    <a:pt x="29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6" y="51"/>
                    <a:pt x="36" y="4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6"/>
                    <a:pt x="52" y="35"/>
                    <a:pt x="52" y="34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0166" y="3212068"/>
            <a:ext cx="29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type Order Part: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57200" y="4872947"/>
            <a:ext cx="278317" cy="224893"/>
            <a:chOff x="351408" y="3199544"/>
            <a:chExt cx="306149" cy="24738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4FA983B-7D0A-4CDE-A1E2-CAD7B7ACE27B}"/>
                </a:ext>
              </a:extLst>
            </p:cNvPr>
            <p:cNvSpPr/>
            <p:nvPr/>
          </p:nvSpPr>
          <p:spPr>
            <a:xfrm>
              <a:off x="351408" y="3199544"/>
              <a:ext cx="306149" cy="24738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121">
              <a:extLst>
                <a:ext uri="{FF2B5EF4-FFF2-40B4-BE49-F238E27FC236}">
                  <a16:creationId xmlns:a16="http://schemas.microsoft.com/office/drawing/2014/main" id="{10D990A2-7EB4-4ECB-B67F-4CDA5BD30E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72" y="3247080"/>
              <a:ext cx="174606" cy="135374"/>
            </a:xfrm>
            <a:custGeom>
              <a:avLst/>
              <a:gdLst>
                <a:gd name="T0" fmla="*/ 2147483646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147483646 h 62"/>
                <a:gd name="T6" fmla="*/ 0 w 62"/>
                <a:gd name="T7" fmla="*/ 2147483646 h 62"/>
                <a:gd name="T8" fmla="*/ 0 w 62"/>
                <a:gd name="T9" fmla="*/ 2147483646 h 62"/>
                <a:gd name="T10" fmla="*/ 2147483646 w 62"/>
                <a:gd name="T11" fmla="*/ 0 h 62"/>
                <a:gd name="T12" fmla="*/ 2147483646 w 62"/>
                <a:gd name="T13" fmla="*/ 0 h 62"/>
                <a:gd name="T14" fmla="*/ 2147483646 w 62"/>
                <a:gd name="T15" fmla="*/ 2147483646 h 62"/>
                <a:gd name="T16" fmla="*/ 2147483646 w 62"/>
                <a:gd name="T17" fmla="*/ 2147483646 h 62"/>
                <a:gd name="T18" fmla="*/ 2147483646 w 62"/>
                <a:gd name="T19" fmla="*/ 2147483646 h 62"/>
                <a:gd name="T20" fmla="*/ 2147483646 w 62"/>
                <a:gd name="T21" fmla="*/ 2147483646 h 62"/>
                <a:gd name="T22" fmla="*/ 2147483646 w 62"/>
                <a:gd name="T23" fmla="*/ 2147483646 h 62"/>
                <a:gd name="T24" fmla="*/ 2147483646 w 62"/>
                <a:gd name="T25" fmla="*/ 2147483646 h 62"/>
                <a:gd name="T26" fmla="*/ 2147483646 w 62"/>
                <a:gd name="T27" fmla="*/ 2147483646 h 62"/>
                <a:gd name="T28" fmla="*/ 2147483646 w 62"/>
                <a:gd name="T29" fmla="*/ 2147483646 h 62"/>
                <a:gd name="T30" fmla="*/ 2147483646 w 62"/>
                <a:gd name="T31" fmla="*/ 2147483646 h 62"/>
                <a:gd name="T32" fmla="*/ 2147483646 w 62"/>
                <a:gd name="T33" fmla="*/ 2147483646 h 62"/>
                <a:gd name="T34" fmla="*/ 2147483646 w 62"/>
                <a:gd name="T35" fmla="*/ 2147483646 h 62"/>
                <a:gd name="T36" fmla="*/ 2147483646 w 62"/>
                <a:gd name="T37" fmla="*/ 2147483646 h 62"/>
                <a:gd name="T38" fmla="*/ 2147483646 w 62"/>
                <a:gd name="T39" fmla="*/ 2147483646 h 62"/>
                <a:gd name="T40" fmla="*/ 2147483646 w 62"/>
                <a:gd name="T41" fmla="*/ 2147483646 h 62"/>
                <a:gd name="T42" fmla="*/ 2147483646 w 62"/>
                <a:gd name="T43" fmla="*/ 2147483646 h 62"/>
                <a:gd name="T44" fmla="*/ 2147483646 w 62"/>
                <a:gd name="T45" fmla="*/ 2147483646 h 62"/>
                <a:gd name="T46" fmla="*/ 2147483646 w 62"/>
                <a:gd name="T47" fmla="*/ 2147483646 h 62"/>
                <a:gd name="T48" fmla="*/ 2147483646 w 62"/>
                <a:gd name="T49" fmla="*/ 2147483646 h 62"/>
                <a:gd name="T50" fmla="*/ 2147483646 w 62"/>
                <a:gd name="T51" fmla="*/ 2147483646 h 62"/>
                <a:gd name="T52" fmla="*/ 2147483646 w 62"/>
                <a:gd name="T53" fmla="*/ 2147483646 h 62"/>
                <a:gd name="T54" fmla="*/ 2147483646 w 62"/>
                <a:gd name="T55" fmla="*/ 2147483646 h 62"/>
                <a:gd name="T56" fmla="*/ 2147483646 w 62"/>
                <a:gd name="T57" fmla="*/ 2147483646 h 62"/>
                <a:gd name="T58" fmla="*/ 2147483646 w 62"/>
                <a:gd name="T59" fmla="*/ 2147483646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52" y="29"/>
                  </a:moveTo>
                  <a:cubicBezTo>
                    <a:pt x="52" y="27"/>
                    <a:pt x="51" y="26"/>
                    <a:pt x="49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7"/>
                    <a:pt x="11" y="2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1"/>
                    <a:pt x="27" y="52"/>
                    <a:pt x="29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6" y="51"/>
                    <a:pt x="36" y="4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6"/>
                    <a:pt x="52" y="35"/>
                    <a:pt x="52" y="34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840166" y="4793040"/>
            <a:ext cx="29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type Assembly: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-34074" y="1436085"/>
            <a:ext cx="9192361" cy="1503311"/>
            <a:chOff x="-30018" y="1817271"/>
            <a:chExt cx="9192361" cy="1503311"/>
          </a:xfrm>
        </p:grpSpPr>
        <p:grpSp>
          <p:nvGrpSpPr>
            <p:cNvPr id="41" name="Group 40"/>
            <p:cNvGrpSpPr/>
            <p:nvPr/>
          </p:nvGrpSpPr>
          <p:grpSpPr>
            <a:xfrm>
              <a:off x="8709161" y="1817271"/>
              <a:ext cx="453182" cy="1503311"/>
              <a:chOff x="7357521" y="2073570"/>
              <a:chExt cx="1533038" cy="3737476"/>
            </a:xfrm>
          </p:grpSpPr>
          <p:sp>
            <p:nvSpPr>
              <p:cNvPr id="4" name="Shape">
                <a:extLst>
                  <a:ext uri="{FF2B5EF4-FFF2-40B4-BE49-F238E27FC236}">
                    <a16:creationId xmlns:a16="http://schemas.microsoft.com/office/drawing/2014/main" id="{3CAE1C73-C1D4-419D-B55E-7D4667B726B0}"/>
                  </a:ext>
                </a:extLst>
              </p:cNvPr>
              <p:cNvSpPr/>
              <p:nvPr/>
            </p:nvSpPr>
            <p:spPr>
              <a:xfrm>
                <a:off x="7357521" y="2073570"/>
                <a:ext cx="1533038" cy="3737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72" y="0"/>
                    </a:moveTo>
                    <a:cubicBezTo>
                      <a:pt x="2050" y="0"/>
                      <a:pt x="0" y="4840"/>
                      <a:pt x="0" y="10800"/>
                    </a:cubicBezTo>
                    <a:cubicBezTo>
                      <a:pt x="0" y="16760"/>
                      <a:pt x="2050" y="21600"/>
                      <a:pt x="4572" y="21600"/>
                    </a:cubicBezTo>
                    <a:lnTo>
                      <a:pt x="21600" y="21600"/>
                    </a:lnTo>
                    <a:lnTo>
                      <a:pt x="21600" y="0"/>
                    </a:lnTo>
                    <a:lnTo>
                      <a:pt x="457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16200000" scaled="1"/>
                <a:tileRect/>
              </a:gra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5" name="Shape">
                <a:extLst>
                  <a:ext uri="{FF2B5EF4-FFF2-40B4-BE49-F238E27FC236}">
                    <a16:creationId xmlns:a16="http://schemas.microsoft.com/office/drawing/2014/main" id="{C388BED3-A925-4578-95DB-B25D2FF4F7E0}"/>
                  </a:ext>
                </a:extLst>
              </p:cNvPr>
              <p:cNvSpPr/>
              <p:nvPr/>
            </p:nvSpPr>
            <p:spPr>
              <a:xfrm>
                <a:off x="7544021" y="3155275"/>
                <a:ext cx="276023" cy="1581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84" y="0"/>
                      <a:pt x="21600" y="4840"/>
                      <a:pt x="21600" y="10800"/>
                    </a:cubicBezTo>
                    <a:cubicBezTo>
                      <a:pt x="21600" y="16760"/>
                      <a:pt x="16784" y="21600"/>
                      <a:pt x="10800" y="21600"/>
                    </a:cubicBezTo>
                    <a:cubicBezTo>
                      <a:pt x="4816" y="21600"/>
                      <a:pt x="0" y="16760"/>
                      <a:pt x="0" y="10800"/>
                    </a:cubicBezTo>
                    <a:cubicBezTo>
                      <a:pt x="146" y="4840"/>
                      <a:pt x="4962" y="0"/>
                      <a:pt x="10800" y="0"/>
                    </a:cubicBezTo>
                    <a:close/>
                    <a:moveTo>
                      <a:pt x="10800" y="16200"/>
                    </a:moveTo>
                    <a:cubicBezTo>
                      <a:pt x="13719" y="16200"/>
                      <a:pt x="16200" y="13780"/>
                      <a:pt x="16200" y="10775"/>
                    </a:cubicBezTo>
                    <a:cubicBezTo>
                      <a:pt x="16200" y="7769"/>
                      <a:pt x="13719" y="5349"/>
                      <a:pt x="10800" y="5349"/>
                    </a:cubicBezTo>
                    <a:cubicBezTo>
                      <a:pt x="7881" y="5349"/>
                      <a:pt x="5400" y="7769"/>
                      <a:pt x="5400" y="10775"/>
                    </a:cubicBezTo>
                    <a:cubicBezTo>
                      <a:pt x="5400" y="13780"/>
                      <a:pt x="7881" y="16200"/>
                      <a:pt x="10800" y="1620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" name="Shape">
                <a:extLst>
                  <a:ext uri="{FF2B5EF4-FFF2-40B4-BE49-F238E27FC236}">
                    <a16:creationId xmlns:a16="http://schemas.microsoft.com/office/drawing/2014/main" id="{62AF588A-365B-49D7-AEF5-EA4A64C571E5}"/>
                  </a:ext>
                </a:extLst>
              </p:cNvPr>
              <p:cNvSpPr/>
              <p:nvPr/>
            </p:nvSpPr>
            <p:spPr>
              <a:xfrm>
                <a:off x="7488070" y="2782273"/>
                <a:ext cx="399113" cy="2297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55" y="0"/>
                      <a:pt x="21600" y="4839"/>
                      <a:pt x="21600" y="10800"/>
                    </a:cubicBezTo>
                    <a:cubicBezTo>
                      <a:pt x="21600" y="16761"/>
                      <a:pt x="16755" y="21600"/>
                      <a:pt x="10800" y="21600"/>
                    </a:cubicBezTo>
                    <a:cubicBezTo>
                      <a:pt x="4845" y="21600"/>
                      <a:pt x="0" y="16761"/>
                      <a:pt x="0" y="10800"/>
                    </a:cubicBezTo>
                    <a:cubicBezTo>
                      <a:pt x="0" y="4839"/>
                      <a:pt x="4845" y="0"/>
                      <a:pt x="10800" y="0"/>
                    </a:cubicBezTo>
                    <a:close/>
                    <a:moveTo>
                      <a:pt x="10800" y="18234"/>
                    </a:moveTo>
                    <a:cubicBezTo>
                      <a:pt x="14938" y="18234"/>
                      <a:pt x="18269" y="14903"/>
                      <a:pt x="18269" y="10800"/>
                    </a:cubicBezTo>
                    <a:cubicBezTo>
                      <a:pt x="18269" y="6697"/>
                      <a:pt x="14938" y="3366"/>
                      <a:pt x="10800" y="3366"/>
                    </a:cubicBezTo>
                    <a:cubicBezTo>
                      <a:pt x="6662" y="3366"/>
                      <a:pt x="3331" y="6697"/>
                      <a:pt x="3331" y="10800"/>
                    </a:cubicBezTo>
                    <a:cubicBezTo>
                      <a:pt x="3432" y="14903"/>
                      <a:pt x="6763" y="18234"/>
                      <a:pt x="10800" y="18234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FA38D49A-E1C0-456C-8360-8D2F8984AC4D}"/>
                  </a:ext>
                </a:extLst>
              </p:cNvPr>
              <p:cNvSpPr/>
              <p:nvPr/>
            </p:nvSpPr>
            <p:spPr>
              <a:xfrm>
                <a:off x="7618621" y="3546927"/>
                <a:ext cx="138012" cy="794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962" y="0"/>
                      <a:pt x="0" y="4817"/>
                      <a:pt x="0" y="10800"/>
                    </a:cubicBezTo>
                    <a:cubicBezTo>
                      <a:pt x="0" y="16783"/>
                      <a:pt x="4962" y="21600"/>
                      <a:pt x="10800" y="21600"/>
                    </a:cubicBezTo>
                    <a:cubicBezTo>
                      <a:pt x="16638" y="21600"/>
                      <a:pt x="21600" y="16783"/>
                      <a:pt x="21600" y="10800"/>
                    </a:cubicBezTo>
                    <a:cubicBezTo>
                      <a:pt x="21600" y="4817"/>
                      <a:pt x="16930" y="0"/>
                      <a:pt x="108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BCD7C9FB-DC4D-4E5B-90BF-BDEF5E1DFD51}"/>
                  </a:ext>
                </a:extLst>
              </p:cNvPr>
              <p:cNvSpPr/>
              <p:nvPr/>
            </p:nvSpPr>
            <p:spPr>
              <a:xfrm>
                <a:off x="7357521" y="2073570"/>
                <a:ext cx="649023" cy="3737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59" y="0"/>
                      <a:pt x="21600" y="4840"/>
                      <a:pt x="21600" y="10800"/>
                    </a:cubicBezTo>
                    <a:cubicBezTo>
                      <a:pt x="21600" y="16760"/>
                      <a:pt x="16759" y="21600"/>
                      <a:pt x="10800" y="21600"/>
                    </a:cubicBezTo>
                    <a:cubicBezTo>
                      <a:pt x="4841" y="21600"/>
                      <a:pt x="0" y="16760"/>
                      <a:pt x="0" y="10800"/>
                    </a:cubicBezTo>
                    <a:cubicBezTo>
                      <a:pt x="0" y="4829"/>
                      <a:pt x="4841" y="0"/>
                      <a:pt x="10800" y="0"/>
                    </a:cubicBezTo>
                    <a:close/>
                    <a:moveTo>
                      <a:pt x="10800" y="19520"/>
                    </a:moveTo>
                    <a:cubicBezTo>
                      <a:pt x="15641" y="19520"/>
                      <a:pt x="19552" y="15618"/>
                      <a:pt x="19552" y="10800"/>
                    </a:cubicBezTo>
                    <a:cubicBezTo>
                      <a:pt x="19552" y="5982"/>
                      <a:pt x="15641" y="2069"/>
                      <a:pt x="10800" y="2069"/>
                    </a:cubicBezTo>
                    <a:cubicBezTo>
                      <a:pt x="5959" y="2069"/>
                      <a:pt x="2048" y="5971"/>
                      <a:pt x="2048" y="10800"/>
                    </a:cubicBezTo>
                    <a:cubicBezTo>
                      <a:pt x="2110" y="15618"/>
                      <a:pt x="6021" y="19520"/>
                      <a:pt x="10800" y="19520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" name="Shape">
                <a:extLst>
                  <a:ext uri="{FF2B5EF4-FFF2-40B4-BE49-F238E27FC236}">
                    <a16:creationId xmlns:a16="http://schemas.microsoft.com/office/drawing/2014/main" id="{3E5B652C-333A-41C1-BC19-5A10FFC49EDC}"/>
                  </a:ext>
                </a:extLst>
              </p:cNvPr>
              <p:cNvSpPr/>
              <p:nvPr/>
            </p:nvSpPr>
            <p:spPr>
              <a:xfrm>
                <a:off x="7432121" y="2427922"/>
                <a:ext cx="525931" cy="3019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74" y="0"/>
                      <a:pt x="21600" y="4830"/>
                      <a:pt x="21600" y="10807"/>
                    </a:cubicBezTo>
                    <a:cubicBezTo>
                      <a:pt x="21600" y="16784"/>
                      <a:pt x="16774" y="21600"/>
                      <a:pt x="10800" y="21600"/>
                    </a:cubicBezTo>
                    <a:cubicBezTo>
                      <a:pt x="4826" y="21600"/>
                      <a:pt x="0" y="16770"/>
                      <a:pt x="0" y="10807"/>
                    </a:cubicBezTo>
                    <a:cubicBezTo>
                      <a:pt x="0" y="4843"/>
                      <a:pt x="4902" y="0"/>
                      <a:pt x="10800" y="0"/>
                    </a:cubicBezTo>
                    <a:close/>
                    <a:moveTo>
                      <a:pt x="10800" y="19025"/>
                    </a:moveTo>
                    <a:cubicBezTo>
                      <a:pt x="15319" y="19025"/>
                      <a:pt x="18996" y="15343"/>
                      <a:pt x="18996" y="10807"/>
                    </a:cubicBezTo>
                    <a:cubicBezTo>
                      <a:pt x="18996" y="6271"/>
                      <a:pt x="15319" y="2588"/>
                      <a:pt x="10800" y="2588"/>
                    </a:cubicBezTo>
                    <a:cubicBezTo>
                      <a:pt x="6281" y="2588"/>
                      <a:pt x="2604" y="6271"/>
                      <a:pt x="2604" y="10807"/>
                    </a:cubicBezTo>
                    <a:cubicBezTo>
                      <a:pt x="2604" y="15343"/>
                      <a:pt x="6281" y="19025"/>
                      <a:pt x="10800" y="1902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" name="Freeform: Shape 46">
                <a:extLst>
                  <a:ext uri="{FF2B5EF4-FFF2-40B4-BE49-F238E27FC236}">
                    <a16:creationId xmlns:a16="http://schemas.microsoft.com/office/drawing/2014/main" id="{1094069C-0CEB-4A2B-A708-47E798390D63}"/>
                  </a:ext>
                </a:extLst>
              </p:cNvPr>
              <p:cNvSpPr/>
              <p:nvPr/>
            </p:nvSpPr>
            <p:spPr>
              <a:xfrm>
                <a:off x="7610900" y="3887546"/>
                <a:ext cx="375452" cy="918987"/>
              </a:xfrm>
              <a:custGeom>
                <a:avLst/>
                <a:gdLst>
                  <a:gd name="connsiteX0" fmla="*/ 122072 w 500602"/>
                  <a:gd name="connsiteY0" fmla="*/ 0 h 1225316"/>
                  <a:gd name="connsiteX1" fmla="*/ 425057 w 500602"/>
                  <a:gd name="connsiteY1" fmla="*/ 744929 h 1225316"/>
                  <a:gd name="connsiteX2" fmla="*/ 500602 w 500602"/>
                  <a:gd name="connsiteY2" fmla="*/ 930667 h 1225316"/>
                  <a:gd name="connsiteX3" fmla="*/ 493491 w 500602"/>
                  <a:gd name="connsiteY3" fmla="*/ 1042424 h 1225316"/>
                  <a:gd name="connsiteX4" fmla="*/ 478178 w 500602"/>
                  <a:gd name="connsiteY4" fmla="*/ 1225316 h 1225316"/>
                  <a:gd name="connsiteX5" fmla="*/ 402473 w 500602"/>
                  <a:gd name="connsiteY5" fmla="*/ 1039185 h 1225316"/>
                  <a:gd name="connsiteX6" fmla="*/ 0 w 500602"/>
                  <a:gd name="connsiteY6" fmla="*/ 49650 h 122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0602" h="1225316">
                    <a:moveTo>
                      <a:pt x="122072" y="0"/>
                    </a:moveTo>
                    <a:lnTo>
                      <a:pt x="425057" y="744929"/>
                    </a:lnTo>
                    <a:lnTo>
                      <a:pt x="500602" y="930667"/>
                    </a:lnTo>
                    <a:lnTo>
                      <a:pt x="493491" y="1042424"/>
                    </a:lnTo>
                    <a:lnTo>
                      <a:pt x="478178" y="1225316"/>
                    </a:lnTo>
                    <a:lnTo>
                      <a:pt x="402473" y="1039185"/>
                    </a:lnTo>
                    <a:lnTo>
                      <a:pt x="0" y="49650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 w="12700">
                <a:miter lim="400000"/>
              </a:ln>
            </p:spPr>
            <p:txBody>
              <a:bodyPr wrap="square" lIns="28575" tIns="28575" rIns="28575" bIns="28575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25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" name="Freeform: Shape 39">
              <a:extLst>
                <a:ext uri="{FF2B5EF4-FFF2-40B4-BE49-F238E27FC236}">
                  <a16:creationId xmlns:a16="http://schemas.microsoft.com/office/drawing/2014/main" id="{CB23DFA6-A29D-4A1F-AA4A-2FDCB66034A9}"/>
                </a:ext>
              </a:extLst>
            </p:cNvPr>
            <p:cNvSpPr/>
            <p:nvPr/>
          </p:nvSpPr>
          <p:spPr>
            <a:xfrm>
              <a:off x="-30018" y="2356265"/>
              <a:ext cx="8816363" cy="510210"/>
            </a:xfrm>
            <a:custGeom>
              <a:avLst/>
              <a:gdLst>
                <a:gd name="connsiteX0" fmla="*/ 0 w 9931796"/>
                <a:gd name="connsiteY0" fmla="*/ 0 h 798230"/>
                <a:gd name="connsiteX1" fmla="*/ 213965 w 9931796"/>
                <a:gd name="connsiteY1" fmla="*/ 0 h 798230"/>
                <a:gd name="connsiteX2" fmla="*/ 547060 w 9931796"/>
                <a:gd name="connsiteY2" fmla="*/ 333224 h 798230"/>
                <a:gd name="connsiteX3" fmla="*/ 629282 w 9931796"/>
                <a:gd name="connsiteY3" fmla="*/ 333224 h 798230"/>
                <a:gd name="connsiteX4" fmla="*/ 343372 w 9931796"/>
                <a:gd name="connsiteY4" fmla="*/ 47229 h 798230"/>
                <a:gd name="connsiteX5" fmla="*/ 532110 w 9931796"/>
                <a:gd name="connsiteY5" fmla="*/ 47229 h 798230"/>
                <a:gd name="connsiteX6" fmla="*/ 818021 w 9931796"/>
                <a:gd name="connsiteY6" fmla="*/ 333224 h 798230"/>
                <a:gd name="connsiteX7" fmla="*/ 885293 w 9931796"/>
                <a:gd name="connsiteY7" fmla="*/ 333224 h 798230"/>
                <a:gd name="connsiteX8" fmla="*/ 654043 w 9931796"/>
                <a:gd name="connsiteY8" fmla="*/ 101959 h 798230"/>
                <a:gd name="connsiteX9" fmla="*/ 813349 w 9931796"/>
                <a:gd name="connsiteY9" fmla="*/ 101959 h 798230"/>
                <a:gd name="connsiteX10" fmla="*/ 1044599 w 9931796"/>
                <a:gd name="connsiteY10" fmla="*/ 333224 h 798230"/>
                <a:gd name="connsiteX11" fmla="*/ 9568640 w 9931796"/>
                <a:gd name="connsiteY11" fmla="*/ 333224 h 798230"/>
                <a:gd name="connsiteX12" fmla="*/ 9394852 w 9931796"/>
                <a:gd name="connsiteY12" fmla="*/ 101959 h 798230"/>
                <a:gd name="connsiteX13" fmla="*/ 9931796 w 9931796"/>
                <a:gd name="connsiteY13" fmla="*/ 330208 h 798230"/>
                <a:gd name="connsiteX14" fmla="*/ 9931796 w 9931796"/>
                <a:gd name="connsiteY14" fmla="*/ 466084 h 798230"/>
                <a:gd name="connsiteX15" fmla="*/ 9394852 w 9931796"/>
                <a:gd name="connsiteY15" fmla="*/ 696271 h 798230"/>
                <a:gd name="connsiteX16" fmla="*/ 9568640 w 9931796"/>
                <a:gd name="connsiteY16" fmla="*/ 465006 h 798230"/>
                <a:gd name="connsiteX17" fmla="*/ 1046935 w 9931796"/>
                <a:gd name="connsiteY17" fmla="*/ 465006 h 798230"/>
                <a:gd name="connsiteX18" fmla="*/ 815684 w 9931796"/>
                <a:gd name="connsiteY18" fmla="*/ 696271 h 798230"/>
                <a:gd name="connsiteX19" fmla="*/ 656378 w 9931796"/>
                <a:gd name="connsiteY19" fmla="*/ 696271 h 798230"/>
                <a:gd name="connsiteX20" fmla="*/ 887629 w 9931796"/>
                <a:gd name="connsiteY20" fmla="*/ 465006 h 798230"/>
                <a:gd name="connsiteX21" fmla="*/ 818021 w 9931796"/>
                <a:gd name="connsiteY21" fmla="*/ 465006 h 798230"/>
                <a:gd name="connsiteX22" fmla="*/ 532110 w 9931796"/>
                <a:gd name="connsiteY22" fmla="*/ 751002 h 798230"/>
                <a:gd name="connsiteX23" fmla="*/ 343372 w 9931796"/>
                <a:gd name="connsiteY23" fmla="*/ 751002 h 798230"/>
                <a:gd name="connsiteX24" fmla="*/ 629282 w 9931796"/>
                <a:gd name="connsiteY24" fmla="*/ 465006 h 798230"/>
                <a:gd name="connsiteX25" fmla="*/ 547060 w 9931796"/>
                <a:gd name="connsiteY25" fmla="*/ 465006 h 798230"/>
                <a:gd name="connsiteX26" fmla="*/ 213965 w 9931796"/>
                <a:gd name="connsiteY26" fmla="*/ 798230 h 798230"/>
                <a:gd name="connsiteX27" fmla="*/ 0 w 9931796"/>
                <a:gd name="connsiteY27" fmla="*/ 798230 h 798230"/>
                <a:gd name="connsiteX28" fmla="*/ 330759 w 9931796"/>
                <a:gd name="connsiteY28" fmla="*/ 467482 h 798230"/>
                <a:gd name="connsiteX29" fmla="*/ 241062 w 9931796"/>
                <a:gd name="connsiteY29" fmla="*/ 467482 h 798230"/>
                <a:gd name="connsiteX30" fmla="*/ 178928 w 9931796"/>
                <a:gd name="connsiteY30" fmla="*/ 422729 h 798230"/>
                <a:gd name="connsiteX31" fmla="*/ 263486 w 9931796"/>
                <a:gd name="connsiteY31" fmla="*/ 422729 h 798230"/>
                <a:gd name="connsiteX32" fmla="*/ 263486 w 9931796"/>
                <a:gd name="connsiteY32" fmla="*/ 377977 h 798230"/>
                <a:gd name="connsiteX33" fmla="*/ 178928 w 9931796"/>
                <a:gd name="connsiteY33" fmla="*/ 377977 h 798230"/>
                <a:gd name="connsiteX34" fmla="*/ 241062 w 9931796"/>
                <a:gd name="connsiteY34" fmla="*/ 333224 h 798230"/>
                <a:gd name="connsiteX35" fmla="*/ 333095 w 9931796"/>
                <a:gd name="connsiteY35" fmla="*/ 333224 h 79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931796" h="798230">
                  <a:moveTo>
                    <a:pt x="0" y="0"/>
                  </a:moveTo>
                  <a:lnTo>
                    <a:pt x="213965" y="0"/>
                  </a:lnTo>
                  <a:lnTo>
                    <a:pt x="547060" y="333224"/>
                  </a:lnTo>
                  <a:lnTo>
                    <a:pt x="629282" y="333224"/>
                  </a:lnTo>
                  <a:lnTo>
                    <a:pt x="343372" y="47229"/>
                  </a:lnTo>
                  <a:lnTo>
                    <a:pt x="532110" y="47229"/>
                  </a:lnTo>
                  <a:lnTo>
                    <a:pt x="818021" y="333224"/>
                  </a:lnTo>
                  <a:lnTo>
                    <a:pt x="885293" y="333224"/>
                  </a:lnTo>
                  <a:lnTo>
                    <a:pt x="654043" y="101959"/>
                  </a:lnTo>
                  <a:lnTo>
                    <a:pt x="813349" y="101959"/>
                  </a:lnTo>
                  <a:lnTo>
                    <a:pt x="1044599" y="333224"/>
                  </a:lnTo>
                  <a:lnTo>
                    <a:pt x="9568640" y="333224"/>
                  </a:lnTo>
                  <a:lnTo>
                    <a:pt x="9394852" y="101959"/>
                  </a:lnTo>
                  <a:lnTo>
                    <a:pt x="9931796" y="330208"/>
                  </a:lnTo>
                  <a:lnTo>
                    <a:pt x="9931796" y="466084"/>
                  </a:lnTo>
                  <a:lnTo>
                    <a:pt x="9394852" y="696271"/>
                  </a:lnTo>
                  <a:lnTo>
                    <a:pt x="9568640" y="465006"/>
                  </a:lnTo>
                  <a:lnTo>
                    <a:pt x="1046935" y="465006"/>
                  </a:lnTo>
                  <a:lnTo>
                    <a:pt x="815684" y="696271"/>
                  </a:lnTo>
                  <a:lnTo>
                    <a:pt x="656378" y="696271"/>
                  </a:lnTo>
                  <a:lnTo>
                    <a:pt x="887629" y="465006"/>
                  </a:lnTo>
                  <a:lnTo>
                    <a:pt x="818021" y="465006"/>
                  </a:lnTo>
                  <a:lnTo>
                    <a:pt x="532110" y="751002"/>
                  </a:lnTo>
                  <a:lnTo>
                    <a:pt x="343372" y="751002"/>
                  </a:lnTo>
                  <a:lnTo>
                    <a:pt x="629282" y="465006"/>
                  </a:lnTo>
                  <a:lnTo>
                    <a:pt x="547060" y="465006"/>
                  </a:lnTo>
                  <a:lnTo>
                    <a:pt x="213965" y="798230"/>
                  </a:lnTo>
                  <a:lnTo>
                    <a:pt x="0" y="798230"/>
                  </a:lnTo>
                  <a:lnTo>
                    <a:pt x="330759" y="467482"/>
                  </a:lnTo>
                  <a:lnTo>
                    <a:pt x="241062" y="467482"/>
                  </a:lnTo>
                  <a:cubicBezTo>
                    <a:pt x="211162" y="467482"/>
                    <a:pt x="189205" y="447600"/>
                    <a:pt x="178928" y="422729"/>
                  </a:cubicBezTo>
                  <a:lnTo>
                    <a:pt x="263486" y="422729"/>
                  </a:lnTo>
                  <a:lnTo>
                    <a:pt x="263486" y="377977"/>
                  </a:lnTo>
                  <a:lnTo>
                    <a:pt x="178928" y="377977"/>
                  </a:lnTo>
                  <a:cubicBezTo>
                    <a:pt x="189205" y="350630"/>
                    <a:pt x="211162" y="333224"/>
                    <a:pt x="241062" y="333224"/>
                  </a:cubicBezTo>
                  <a:lnTo>
                    <a:pt x="333095" y="33322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14400" y="2029727"/>
              <a:ext cx="799464" cy="1108074"/>
              <a:chOff x="883874" y="1914529"/>
              <a:chExt cx="967351" cy="1340769"/>
            </a:xfrm>
          </p:grpSpPr>
          <p:sp>
            <p:nvSpPr>
              <p:cNvPr id="12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3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4605"/>
                <a:ext cx="603876" cy="5586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/>
                  <a:t>01</a:t>
                </a:r>
                <a:endParaRPr lang="en-US" sz="2700" b="1" dirty="0"/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883874" y="1914529"/>
                <a:ext cx="967351" cy="633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4">
                        <a:lumMod val="50000"/>
                      </a:schemeClr>
                    </a:solidFill>
                  </a:rPr>
                  <a:t>PE </a:t>
                </a:r>
              </a:p>
              <a:p>
                <a:pPr algn="ctr"/>
                <a:r>
                  <a:rPr lang="en-US" sz="1400" b="1" noProof="1" smtClean="0">
                    <a:solidFill>
                      <a:schemeClr val="accent4">
                        <a:lumMod val="50000"/>
                      </a:schemeClr>
                    </a:solidFill>
                  </a:rPr>
                  <a:t>issue</a:t>
                </a:r>
                <a:endParaRPr lang="en-US" sz="1400" b="1" noProof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638936" y="2016129"/>
              <a:ext cx="799464" cy="1108074"/>
              <a:chOff x="883874" y="1914530"/>
              <a:chExt cx="967351" cy="1340768"/>
            </a:xfrm>
          </p:grpSpPr>
          <p:sp>
            <p:nvSpPr>
              <p:cNvPr id="49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4605"/>
                <a:ext cx="603876" cy="5586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02</a:t>
                </a:r>
                <a:endParaRPr lang="en-US" sz="2400" b="1" dirty="0"/>
              </a:p>
            </p:txBody>
          </p:sp>
          <p:sp>
            <p:nvSpPr>
              <p:cNvPr id="52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883874" y="1914530"/>
                <a:ext cx="967351" cy="63309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2">
                        <a:lumMod val="75000"/>
                      </a:schemeClr>
                    </a:solidFill>
                  </a:rPr>
                  <a:t>PE</a:t>
                </a:r>
              </a:p>
              <a:p>
                <a:pPr algn="ctr"/>
                <a:r>
                  <a:rPr lang="en-US" sz="1400" b="1" noProof="1" smtClean="0">
                    <a:solidFill>
                      <a:schemeClr val="accent2">
                        <a:lumMod val="75000"/>
                      </a:schemeClr>
                    </a:solidFill>
                  </a:rPr>
                  <a:t> check</a:t>
                </a:r>
                <a:endParaRPr lang="en-US" sz="1400" b="1" noProof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324736" y="2033435"/>
              <a:ext cx="912682" cy="1108072"/>
              <a:chOff x="883874" y="1914531"/>
              <a:chExt cx="1104345" cy="1340767"/>
            </a:xfrm>
          </p:grpSpPr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6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56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0124"/>
                <a:ext cx="601634" cy="558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03</a:t>
                </a:r>
                <a:endParaRPr lang="en-US" sz="2400" b="1" dirty="0"/>
              </a:p>
            </p:txBody>
          </p:sp>
          <p:sp>
            <p:nvSpPr>
              <p:cNvPr id="57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883874" y="1914531"/>
                <a:ext cx="1104345" cy="633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1">
                        <a:lumMod val="75000"/>
                      </a:schemeClr>
                    </a:solidFill>
                  </a:rPr>
                  <a:t>PE </a:t>
                </a:r>
              </a:p>
              <a:p>
                <a:pPr algn="ctr"/>
                <a:r>
                  <a:rPr lang="en-US" sz="1400" b="1" noProof="1" smtClean="0">
                    <a:solidFill>
                      <a:schemeClr val="accent1">
                        <a:lumMod val="75000"/>
                      </a:schemeClr>
                    </a:solidFill>
                  </a:rPr>
                  <a:t>approve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166937" y="2004334"/>
              <a:ext cx="819500" cy="1137174"/>
              <a:chOff x="980917" y="1879318"/>
              <a:chExt cx="991594" cy="1375980"/>
            </a:xfrm>
          </p:grpSpPr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1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6199" y="2584606"/>
                <a:ext cx="603876" cy="5586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04</a:t>
                </a:r>
                <a:endParaRPr lang="en-US" sz="2400" b="1" dirty="0"/>
              </a:p>
            </p:txBody>
          </p:sp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1005161" y="1879318"/>
                <a:ext cx="967350" cy="633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6"/>
                    </a:solidFill>
                  </a:rPr>
                  <a:t>PQA </a:t>
                </a:r>
              </a:p>
              <a:p>
                <a:pPr algn="ctr"/>
                <a:r>
                  <a:rPr lang="en-US" sz="1400" b="1" noProof="1" smtClean="0">
                    <a:solidFill>
                      <a:schemeClr val="accent6"/>
                    </a:solidFill>
                  </a:rPr>
                  <a:t>check</a:t>
                </a:r>
                <a:endParaRPr lang="en-US" sz="1400" b="1" noProof="1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885735" y="1985747"/>
              <a:ext cx="649267" cy="1155764"/>
              <a:chOff x="975513" y="1856825"/>
              <a:chExt cx="785613" cy="1398473"/>
            </a:xfrm>
          </p:grpSpPr>
          <p:sp>
            <p:nvSpPr>
              <p:cNvPr id="64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66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4605"/>
                <a:ext cx="603876" cy="558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05</a:t>
                </a:r>
                <a:endParaRPr lang="en-US" sz="2400" b="1" dirty="0"/>
              </a:p>
            </p:txBody>
          </p:sp>
          <p:sp>
            <p:nvSpPr>
              <p:cNvPr id="67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975513" y="1856825"/>
                <a:ext cx="785613" cy="7075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bg2">
                        <a:lumMod val="50000"/>
                      </a:schemeClr>
                    </a:solidFill>
                  </a:rPr>
                  <a:t>PQA approve</a:t>
                </a:r>
                <a:r>
                  <a:rPr lang="en-US" b="1" noProof="1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US" b="1" noProof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12053" y="2256108"/>
              <a:ext cx="799464" cy="892630"/>
              <a:chOff x="883874" y="2175216"/>
              <a:chExt cx="967351" cy="1080082"/>
            </a:xfrm>
          </p:grpSpPr>
          <p:sp>
            <p:nvSpPr>
              <p:cNvPr id="74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75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76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4605"/>
                <a:ext cx="603876" cy="5586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08</a:t>
                </a:r>
                <a:endParaRPr lang="en-US" sz="2400" b="1" dirty="0"/>
              </a:p>
            </p:txBody>
          </p:sp>
          <p:sp>
            <p:nvSpPr>
              <p:cNvPr id="77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883874" y="2175216"/>
                <a:ext cx="967351" cy="3724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4">
                        <a:lumMod val="50000"/>
                      </a:schemeClr>
                    </a:solidFill>
                  </a:rPr>
                  <a:t>Distribute</a:t>
                </a:r>
                <a:endParaRPr lang="en-US" sz="1400" b="1" noProof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461807" y="1987711"/>
              <a:ext cx="944202" cy="1136493"/>
              <a:chOff x="795872" y="1880143"/>
              <a:chExt cx="1142484" cy="1375155"/>
            </a:xfrm>
          </p:grpSpPr>
          <p:sp>
            <p:nvSpPr>
              <p:cNvPr id="89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0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1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4605"/>
                <a:ext cx="603876" cy="558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06</a:t>
                </a:r>
                <a:endParaRPr lang="en-US" sz="2400" b="1" dirty="0"/>
              </a:p>
            </p:txBody>
          </p: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795872" y="1880143"/>
                <a:ext cx="1142484" cy="633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4">
                        <a:lumMod val="50000"/>
                      </a:schemeClr>
                    </a:solidFill>
                  </a:rPr>
                  <a:t>Responsible check</a:t>
                </a:r>
                <a:endParaRPr lang="en-US" sz="1400" b="1" noProof="1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422548" y="1956984"/>
              <a:ext cx="946190" cy="1179459"/>
              <a:chOff x="875350" y="1828153"/>
              <a:chExt cx="1144889" cy="1427145"/>
            </a:xfrm>
          </p:grpSpPr>
          <p:sp>
            <p:nvSpPr>
              <p:cNvPr id="94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5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4605"/>
                <a:ext cx="603876" cy="5586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07</a:t>
                </a:r>
                <a:endParaRPr lang="en-US" sz="2400" b="1" dirty="0"/>
              </a:p>
            </p:txBody>
          </p:sp>
          <p:sp>
            <p:nvSpPr>
              <p:cNvPr id="97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875350" y="1828153"/>
                <a:ext cx="1144889" cy="633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2">
                        <a:lumMod val="75000"/>
                      </a:schemeClr>
                    </a:solidFill>
                  </a:rPr>
                  <a:t>Responsilble approve</a:t>
                </a:r>
                <a:endParaRPr lang="en-US" sz="1400" b="1" noProof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6884308" y="2029705"/>
              <a:ext cx="799464" cy="1108072"/>
              <a:chOff x="883874" y="1914531"/>
              <a:chExt cx="967351" cy="1340767"/>
            </a:xfrm>
          </p:grpSpPr>
          <p:sp>
            <p:nvSpPr>
              <p:cNvPr id="99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6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1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5612" y="2580124"/>
                <a:ext cx="601634" cy="55861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/>
                  <a:t>09</a:t>
                </a:r>
                <a:endParaRPr lang="en-US" sz="2400" b="1" dirty="0"/>
              </a:p>
            </p:txBody>
          </p:sp>
          <p:sp>
            <p:nvSpPr>
              <p:cNvPr id="102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883874" y="1914531"/>
                <a:ext cx="967351" cy="633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1">
                        <a:lumMod val="75000"/>
                      </a:schemeClr>
                    </a:solidFill>
                  </a:rPr>
                  <a:t>Verify check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604712" y="2016127"/>
              <a:ext cx="799464" cy="1108074"/>
              <a:chOff x="883874" y="1914529"/>
              <a:chExt cx="967351" cy="1340769"/>
            </a:xfrm>
          </p:grpSpPr>
          <p:sp>
            <p:nvSpPr>
              <p:cNvPr id="104" name="Shape">
                <a:extLst>
                  <a:ext uri="{FF2B5EF4-FFF2-40B4-BE49-F238E27FC236}">
                    <a16:creationId xmlns:a16="http://schemas.microsoft.com/office/drawing/2014/main" id="{1233DA5E-9599-493F-B4CB-8E191A3F8394}"/>
                  </a:ext>
                </a:extLst>
              </p:cNvPr>
              <p:cNvSpPr/>
              <p:nvPr/>
            </p:nvSpPr>
            <p:spPr>
              <a:xfrm>
                <a:off x="1022786" y="2659536"/>
                <a:ext cx="672707" cy="59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2" extrusionOk="0">
                    <a:moveTo>
                      <a:pt x="10310" y="19245"/>
                    </a:moveTo>
                    <a:lnTo>
                      <a:pt x="1555" y="0"/>
                    </a:lnTo>
                    <a:lnTo>
                      <a:pt x="20045" y="0"/>
                    </a:lnTo>
                    <a:lnTo>
                      <a:pt x="11290" y="19245"/>
                    </a:lnTo>
                    <a:cubicBezTo>
                      <a:pt x="11189" y="19450"/>
                      <a:pt x="11020" y="19553"/>
                      <a:pt x="10783" y="19553"/>
                    </a:cubicBezTo>
                    <a:cubicBezTo>
                      <a:pt x="10546" y="19553"/>
                      <a:pt x="10377" y="19450"/>
                      <a:pt x="10310" y="19245"/>
                    </a:cubicBezTo>
                    <a:close/>
                    <a:moveTo>
                      <a:pt x="11493" y="19382"/>
                    </a:moveTo>
                    <a:cubicBezTo>
                      <a:pt x="11358" y="19655"/>
                      <a:pt x="11087" y="19860"/>
                      <a:pt x="10783" y="19860"/>
                    </a:cubicBezTo>
                    <a:cubicBezTo>
                      <a:pt x="10479" y="19860"/>
                      <a:pt x="10208" y="19689"/>
                      <a:pt x="10073" y="19382"/>
                    </a:cubicBezTo>
                    <a:lnTo>
                      <a:pt x="1285" y="0"/>
                    </a:lnTo>
                    <a:lnTo>
                      <a:pt x="0" y="0"/>
                    </a:lnTo>
                    <a:lnTo>
                      <a:pt x="9161" y="20167"/>
                    </a:lnTo>
                    <a:cubicBezTo>
                      <a:pt x="9803" y="21600"/>
                      <a:pt x="11797" y="21600"/>
                      <a:pt x="12439" y="20167"/>
                    </a:cubicBezTo>
                    <a:lnTo>
                      <a:pt x="21600" y="0"/>
                    </a:lnTo>
                    <a:lnTo>
                      <a:pt x="20315" y="0"/>
                    </a:lnTo>
                    <a:lnTo>
                      <a:pt x="11493" y="19382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5" name="Shape">
                <a:extLst>
                  <a:ext uri="{FF2B5EF4-FFF2-40B4-BE49-F238E27FC236}">
                    <a16:creationId xmlns:a16="http://schemas.microsoft.com/office/drawing/2014/main" id="{79C8B4A6-5553-463F-9AA0-F31C9A55ACAB}"/>
                  </a:ext>
                </a:extLst>
              </p:cNvPr>
              <p:cNvSpPr/>
              <p:nvPr/>
            </p:nvSpPr>
            <p:spPr>
              <a:xfrm>
                <a:off x="980917" y="2540113"/>
                <a:ext cx="731660" cy="145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7" y="21600"/>
                    </a:moveTo>
                    <a:lnTo>
                      <a:pt x="963" y="21600"/>
                    </a:lnTo>
                    <a:cubicBezTo>
                      <a:pt x="435" y="21600"/>
                      <a:pt x="0" y="18924"/>
                      <a:pt x="0" y="15674"/>
                    </a:cubicBezTo>
                    <a:lnTo>
                      <a:pt x="0" y="5926"/>
                    </a:lnTo>
                    <a:cubicBezTo>
                      <a:pt x="0" y="2676"/>
                      <a:pt x="435" y="0"/>
                      <a:pt x="963" y="0"/>
                    </a:cubicBezTo>
                    <a:lnTo>
                      <a:pt x="20637" y="0"/>
                    </a:lnTo>
                    <a:cubicBezTo>
                      <a:pt x="21165" y="0"/>
                      <a:pt x="21600" y="2676"/>
                      <a:pt x="21600" y="5926"/>
                    </a:cubicBezTo>
                    <a:lnTo>
                      <a:pt x="21600" y="15674"/>
                    </a:lnTo>
                    <a:cubicBezTo>
                      <a:pt x="21600" y="18924"/>
                      <a:pt x="21165" y="21600"/>
                      <a:pt x="20637" y="2160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06" name="TextBox 18">
                <a:extLst>
                  <a:ext uri="{FF2B5EF4-FFF2-40B4-BE49-F238E27FC236}">
                    <a16:creationId xmlns:a16="http://schemas.microsoft.com/office/drawing/2014/main" id="{B526E3C1-51C1-4120-A326-D30935EBE4AE}"/>
                  </a:ext>
                </a:extLst>
              </p:cNvPr>
              <p:cNvSpPr txBox="1"/>
              <p:nvPr/>
            </p:nvSpPr>
            <p:spPr>
              <a:xfrm>
                <a:off x="1066199" y="2584606"/>
                <a:ext cx="603876" cy="5586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10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22">
                <a:extLst>
                  <a:ext uri="{FF2B5EF4-FFF2-40B4-BE49-F238E27FC236}">
                    <a16:creationId xmlns:a16="http://schemas.microsoft.com/office/drawing/2014/main" id="{7818FBF8-0A1A-497B-B81F-F9948E4352C9}"/>
                  </a:ext>
                </a:extLst>
              </p:cNvPr>
              <p:cNvSpPr txBox="1"/>
              <p:nvPr/>
            </p:nvSpPr>
            <p:spPr>
              <a:xfrm>
                <a:off x="883874" y="1914529"/>
                <a:ext cx="967351" cy="6330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noProof="1" smtClean="0">
                    <a:solidFill>
                      <a:schemeClr val="accent6"/>
                    </a:solidFill>
                  </a:rPr>
                  <a:t>Verify approve</a:t>
                </a:r>
                <a:endParaRPr lang="en-US" sz="1400" b="1" noProof="1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110" name="Title 1"/>
          <p:cNvSpPr txBox="1">
            <a:spLocks/>
          </p:cNvSpPr>
          <p:nvPr/>
        </p:nvSpPr>
        <p:spPr>
          <a:xfrm>
            <a:off x="-197596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11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1 ERI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193778" y="1205253"/>
            <a:ext cx="4051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WI</a:t>
            </a:r>
            <a:r>
              <a:rPr lang="en-US" sz="16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en-US" sz="14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10 step </a:t>
            </a:r>
            <a:r>
              <a:rPr lang="en-US" sz="16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~ </a:t>
            </a:r>
            <a:r>
              <a:rPr lang="en-US" sz="12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oding time</a:t>
            </a:r>
            <a:r>
              <a:rPr lang="en-US" sz="1600" b="1" dirty="0" smtClean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5 months</a:t>
            </a:r>
            <a:endParaRPr lang="en-US" sz="16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335350" y="2878209"/>
            <a:ext cx="405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ERI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19 step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~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oding time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00206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4 months</a:t>
            </a:r>
            <a:endParaRPr lang="en-US" sz="1600" b="1" dirty="0">
              <a:solidFill>
                <a:srgbClr val="00206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57200" y="3291975"/>
            <a:ext cx="278317" cy="224893"/>
            <a:chOff x="351408" y="3199544"/>
            <a:chExt cx="306149" cy="24738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4FA983B-7D0A-4CDE-A1E2-CAD7B7ACE27B}"/>
                </a:ext>
              </a:extLst>
            </p:cNvPr>
            <p:cNvSpPr/>
            <p:nvPr/>
          </p:nvSpPr>
          <p:spPr>
            <a:xfrm>
              <a:off x="351408" y="3199544"/>
              <a:ext cx="306149" cy="24738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21">
              <a:extLst>
                <a:ext uri="{FF2B5EF4-FFF2-40B4-BE49-F238E27FC236}">
                  <a16:creationId xmlns:a16="http://schemas.microsoft.com/office/drawing/2014/main" id="{10D990A2-7EB4-4ECB-B67F-4CDA5BD30E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72" y="3247080"/>
              <a:ext cx="174606" cy="135374"/>
            </a:xfrm>
            <a:custGeom>
              <a:avLst/>
              <a:gdLst>
                <a:gd name="T0" fmla="*/ 2147483646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147483646 h 62"/>
                <a:gd name="T6" fmla="*/ 0 w 62"/>
                <a:gd name="T7" fmla="*/ 2147483646 h 62"/>
                <a:gd name="T8" fmla="*/ 0 w 62"/>
                <a:gd name="T9" fmla="*/ 2147483646 h 62"/>
                <a:gd name="T10" fmla="*/ 2147483646 w 62"/>
                <a:gd name="T11" fmla="*/ 0 h 62"/>
                <a:gd name="T12" fmla="*/ 2147483646 w 62"/>
                <a:gd name="T13" fmla="*/ 0 h 62"/>
                <a:gd name="T14" fmla="*/ 2147483646 w 62"/>
                <a:gd name="T15" fmla="*/ 2147483646 h 62"/>
                <a:gd name="T16" fmla="*/ 2147483646 w 62"/>
                <a:gd name="T17" fmla="*/ 2147483646 h 62"/>
                <a:gd name="T18" fmla="*/ 2147483646 w 62"/>
                <a:gd name="T19" fmla="*/ 2147483646 h 62"/>
                <a:gd name="T20" fmla="*/ 2147483646 w 62"/>
                <a:gd name="T21" fmla="*/ 2147483646 h 62"/>
                <a:gd name="T22" fmla="*/ 2147483646 w 62"/>
                <a:gd name="T23" fmla="*/ 2147483646 h 62"/>
                <a:gd name="T24" fmla="*/ 2147483646 w 62"/>
                <a:gd name="T25" fmla="*/ 2147483646 h 62"/>
                <a:gd name="T26" fmla="*/ 2147483646 w 62"/>
                <a:gd name="T27" fmla="*/ 2147483646 h 62"/>
                <a:gd name="T28" fmla="*/ 2147483646 w 62"/>
                <a:gd name="T29" fmla="*/ 2147483646 h 62"/>
                <a:gd name="T30" fmla="*/ 2147483646 w 62"/>
                <a:gd name="T31" fmla="*/ 2147483646 h 62"/>
                <a:gd name="T32" fmla="*/ 2147483646 w 62"/>
                <a:gd name="T33" fmla="*/ 2147483646 h 62"/>
                <a:gd name="T34" fmla="*/ 2147483646 w 62"/>
                <a:gd name="T35" fmla="*/ 2147483646 h 62"/>
                <a:gd name="T36" fmla="*/ 2147483646 w 62"/>
                <a:gd name="T37" fmla="*/ 2147483646 h 62"/>
                <a:gd name="T38" fmla="*/ 2147483646 w 62"/>
                <a:gd name="T39" fmla="*/ 2147483646 h 62"/>
                <a:gd name="T40" fmla="*/ 2147483646 w 62"/>
                <a:gd name="T41" fmla="*/ 2147483646 h 62"/>
                <a:gd name="T42" fmla="*/ 2147483646 w 62"/>
                <a:gd name="T43" fmla="*/ 2147483646 h 62"/>
                <a:gd name="T44" fmla="*/ 2147483646 w 62"/>
                <a:gd name="T45" fmla="*/ 2147483646 h 62"/>
                <a:gd name="T46" fmla="*/ 2147483646 w 62"/>
                <a:gd name="T47" fmla="*/ 2147483646 h 62"/>
                <a:gd name="T48" fmla="*/ 2147483646 w 62"/>
                <a:gd name="T49" fmla="*/ 2147483646 h 62"/>
                <a:gd name="T50" fmla="*/ 2147483646 w 62"/>
                <a:gd name="T51" fmla="*/ 2147483646 h 62"/>
                <a:gd name="T52" fmla="*/ 2147483646 w 62"/>
                <a:gd name="T53" fmla="*/ 2147483646 h 62"/>
                <a:gd name="T54" fmla="*/ 2147483646 w 62"/>
                <a:gd name="T55" fmla="*/ 2147483646 h 62"/>
                <a:gd name="T56" fmla="*/ 2147483646 w 62"/>
                <a:gd name="T57" fmla="*/ 2147483646 h 62"/>
                <a:gd name="T58" fmla="*/ 2147483646 w 62"/>
                <a:gd name="T59" fmla="*/ 2147483646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52" y="29"/>
                  </a:moveTo>
                  <a:cubicBezTo>
                    <a:pt x="52" y="27"/>
                    <a:pt x="51" y="26"/>
                    <a:pt x="49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7"/>
                    <a:pt x="11" y="2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1"/>
                    <a:pt x="27" y="52"/>
                    <a:pt x="29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6" y="51"/>
                    <a:pt x="36" y="4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6"/>
                    <a:pt x="52" y="35"/>
                    <a:pt x="52" y="34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840166" y="3212068"/>
            <a:ext cx="29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type Order Part: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457200" y="4872947"/>
            <a:ext cx="278317" cy="224893"/>
            <a:chOff x="351408" y="3199544"/>
            <a:chExt cx="306149" cy="24738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4FA983B-7D0A-4CDE-A1E2-CAD7B7ACE27B}"/>
                </a:ext>
              </a:extLst>
            </p:cNvPr>
            <p:cNvSpPr/>
            <p:nvPr/>
          </p:nvSpPr>
          <p:spPr>
            <a:xfrm>
              <a:off x="351408" y="3199544"/>
              <a:ext cx="306149" cy="24738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21">
              <a:extLst>
                <a:ext uri="{FF2B5EF4-FFF2-40B4-BE49-F238E27FC236}">
                  <a16:creationId xmlns:a16="http://schemas.microsoft.com/office/drawing/2014/main" id="{10D990A2-7EB4-4ECB-B67F-4CDA5BD30E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72" y="3247080"/>
              <a:ext cx="174606" cy="135374"/>
            </a:xfrm>
            <a:custGeom>
              <a:avLst/>
              <a:gdLst>
                <a:gd name="T0" fmla="*/ 2147483646 w 62"/>
                <a:gd name="T1" fmla="*/ 2147483646 h 62"/>
                <a:gd name="T2" fmla="*/ 2147483646 w 62"/>
                <a:gd name="T3" fmla="*/ 2147483646 h 62"/>
                <a:gd name="T4" fmla="*/ 2147483646 w 62"/>
                <a:gd name="T5" fmla="*/ 2147483646 h 62"/>
                <a:gd name="T6" fmla="*/ 0 w 62"/>
                <a:gd name="T7" fmla="*/ 2147483646 h 62"/>
                <a:gd name="T8" fmla="*/ 0 w 62"/>
                <a:gd name="T9" fmla="*/ 2147483646 h 62"/>
                <a:gd name="T10" fmla="*/ 2147483646 w 62"/>
                <a:gd name="T11" fmla="*/ 0 h 62"/>
                <a:gd name="T12" fmla="*/ 2147483646 w 62"/>
                <a:gd name="T13" fmla="*/ 0 h 62"/>
                <a:gd name="T14" fmla="*/ 2147483646 w 62"/>
                <a:gd name="T15" fmla="*/ 2147483646 h 62"/>
                <a:gd name="T16" fmla="*/ 2147483646 w 62"/>
                <a:gd name="T17" fmla="*/ 2147483646 h 62"/>
                <a:gd name="T18" fmla="*/ 2147483646 w 62"/>
                <a:gd name="T19" fmla="*/ 2147483646 h 62"/>
                <a:gd name="T20" fmla="*/ 2147483646 w 62"/>
                <a:gd name="T21" fmla="*/ 2147483646 h 62"/>
                <a:gd name="T22" fmla="*/ 2147483646 w 62"/>
                <a:gd name="T23" fmla="*/ 2147483646 h 62"/>
                <a:gd name="T24" fmla="*/ 2147483646 w 62"/>
                <a:gd name="T25" fmla="*/ 2147483646 h 62"/>
                <a:gd name="T26" fmla="*/ 2147483646 w 62"/>
                <a:gd name="T27" fmla="*/ 2147483646 h 62"/>
                <a:gd name="T28" fmla="*/ 2147483646 w 62"/>
                <a:gd name="T29" fmla="*/ 2147483646 h 62"/>
                <a:gd name="T30" fmla="*/ 2147483646 w 62"/>
                <a:gd name="T31" fmla="*/ 2147483646 h 62"/>
                <a:gd name="T32" fmla="*/ 2147483646 w 62"/>
                <a:gd name="T33" fmla="*/ 2147483646 h 62"/>
                <a:gd name="T34" fmla="*/ 2147483646 w 62"/>
                <a:gd name="T35" fmla="*/ 2147483646 h 62"/>
                <a:gd name="T36" fmla="*/ 2147483646 w 62"/>
                <a:gd name="T37" fmla="*/ 2147483646 h 62"/>
                <a:gd name="T38" fmla="*/ 2147483646 w 62"/>
                <a:gd name="T39" fmla="*/ 2147483646 h 62"/>
                <a:gd name="T40" fmla="*/ 2147483646 w 62"/>
                <a:gd name="T41" fmla="*/ 2147483646 h 62"/>
                <a:gd name="T42" fmla="*/ 2147483646 w 62"/>
                <a:gd name="T43" fmla="*/ 2147483646 h 62"/>
                <a:gd name="T44" fmla="*/ 2147483646 w 62"/>
                <a:gd name="T45" fmla="*/ 2147483646 h 62"/>
                <a:gd name="T46" fmla="*/ 2147483646 w 62"/>
                <a:gd name="T47" fmla="*/ 2147483646 h 62"/>
                <a:gd name="T48" fmla="*/ 2147483646 w 62"/>
                <a:gd name="T49" fmla="*/ 2147483646 h 62"/>
                <a:gd name="T50" fmla="*/ 2147483646 w 62"/>
                <a:gd name="T51" fmla="*/ 2147483646 h 62"/>
                <a:gd name="T52" fmla="*/ 2147483646 w 62"/>
                <a:gd name="T53" fmla="*/ 2147483646 h 62"/>
                <a:gd name="T54" fmla="*/ 2147483646 w 62"/>
                <a:gd name="T55" fmla="*/ 2147483646 h 62"/>
                <a:gd name="T56" fmla="*/ 2147483646 w 62"/>
                <a:gd name="T57" fmla="*/ 2147483646 h 62"/>
                <a:gd name="T58" fmla="*/ 2147483646 w 62"/>
                <a:gd name="T59" fmla="*/ 2147483646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52" y="29"/>
                  </a:moveTo>
                  <a:cubicBezTo>
                    <a:pt x="52" y="27"/>
                    <a:pt x="51" y="26"/>
                    <a:pt x="49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7"/>
                    <a:pt x="11" y="2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2" y="36"/>
                    <a:pt x="13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51"/>
                    <a:pt x="27" y="52"/>
                    <a:pt x="29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6" y="51"/>
                    <a:pt x="36" y="4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6"/>
                    <a:pt x="52" y="35"/>
                    <a:pt x="52" y="34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40166" y="4793040"/>
            <a:ext cx="290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type Assembly: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8686055" y="3417212"/>
            <a:ext cx="453182" cy="1503311"/>
            <a:chOff x="7357521" y="2073570"/>
            <a:chExt cx="1533038" cy="3737476"/>
          </a:xfrm>
        </p:grpSpPr>
        <p:sp>
          <p:nvSpPr>
            <p:cNvPr id="175" name="Shape">
              <a:extLst>
                <a:ext uri="{FF2B5EF4-FFF2-40B4-BE49-F238E27FC236}">
                  <a16:creationId xmlns:a16="http://schemas.microsoft.com/office/drawing/2014/main" id="{3CAE1C73-C1D4-419D-B55E-7D4667B726B0}"/>
                </a:ext>
              </a:extLst>
            </p:cNvPr>
            <p:cNvSpPr/>
            <p:nvPr/>
          </p:nvSpPr>
          <p:spPr>
            <a:xfrm>
              <a:off x="7357521" y="2073570"/>
              <a:ext cx="1533038" cy="373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2" y="0"/>
                  </a:moveTo>
                  <a:cubicBezTo>
                    <a:pt x="2050" y="0"/>
                    <a:pt x="0" y="4840"/>
                    <a:pt x="0" y="10800"/>
                  </a:cubicBezTo>
                  <a:cubicBezTo>
                    <a:pt x="0" y="16760"/>
                    <a:pt x="2050" y="21600"/>
                    <a:pt x="4572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457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6200000" scaled="1"/>
              <a:tileRect/>
            </a:gra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76" name="Shape">
              <a:extLst>
                <a:ext uri="{FF2B5EF4-FFF2-40B4-BE49-F238E27FC236}">
                  <a16:creationId xmlns:a16="http://schemas.microsoft.com/office/drawing/2014/main" id="{C388BED3-A925-4578-95DB-B25D2FF4F7E0}"/>
                </a:ext>
              </a:extLst>
            </p:cNvPr>
            <p:cNvSpPr/>
            <p:nvPr/>
          </p:nvSpPr>
          <p:spPr>
            <a:xfrm>
              <a:off x="7544021" y="3155275"/>
              <a:ext cx="276023" cy="1581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84" y="0"/>
                    <a:pt x="21600" y="4840"/>
                    <a:pt x="21600" y="10800"/>
                  </a:cubicBezTo>
                  <a:cubicBezTo>
                    <a:pt x="21600" y="16760"/>
                    <a:pt x="16784" y="21600"/>
                    <a:pt x="10800" y="21600"/>
                  </a:cubicBezTo>
                  <a:cubicBezTo>
                    <a:pt x="4816" y="21600"/>
                    <a:pt x="0" y="16760"/>
                    <a:pt x="0" y="10800"/>
                  </a:cubicBezTo>
                  <a:cubicBezTo>
                    <a:pt x="146" y="4840"/>
                    <a:pt x="4962" y="0"/>
                    <a:pt x="10800" y="0"/>
                  </a:cubicBezTo>
                  <a:close/>
                  <a:moveTo>
                    <a:pt x="10800" y="16200"/>
                  </a:moveTo>
                  <a:cubicBezTo>
                    <a:pt x="13719" y="16200"/>
                    <a:pt x="16200" y="13780"/>
                    <a:pt x="16200" y="10775"/>
                  </a:cubicBezTo>
                  <a:cubicBezTo>
                    <a:pt x="16200" y="7769"/>
                    <a:pt x="13719" y="5349"/>
                    <a:pt x="10800" y="5349"/>
                  </a:cubicBezTo>
                  <a:cubicBezTo>
                    <a:pt x="7881" y="5349"/>
                    <a:pt x="5400" y="7769"/>
                    <a:pt x="5400" y="10775"/>
                  </a:cubicBezTo>
                  <a:cubicBezTo>
                    <a:pt x="5400" y="13780"/>
                    <a:pt x="7881" y="16200"/>
                    <a:pt x="10800" y="1620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77" name="Shape">
              <a:extLst>
                <a:ext uri="{FF2B5EF4-FFF2-40B4-BE49-F238E27FC236}">
                  <a16:creationId xmlns:a16="http://schemas.microsoft.com/office/drawing/2014/main" id="{62AF588A-365B-49D7-AEF5-EA4A64C571E5}"/>
                </a:ext>
              </a:extLst>
            </p:cNvPr>
            <p:cNvSpPr/>
            <p:nvPr/>
          </p:nvSpPr>
          <p:spPr>
            <a:xfrm>
              <a:off x="7488070" y="2782273"/>
              <a:ext cx="399113" cy="229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55" y="0"/>
                    <a:pt x="21600" y="4839"/>
                    <a:pt x="21600" y="10800"/>
                  </a:cubicBezTo>
                  <a:cubicBezTo>
                    <a:pt x="21600" y="16761"/>
                    <a:pt x="16755" y="21600"/>
                    <a:pt x="10800" y="21600"/>
                  </a:cubicBezTo>
                  <a:cubicBezTo>
                    <a:pt x="4845" y="21600"/>
                    <a:pt x="0" y="16761"/>
                    <a:pt x="0" y="10800"/>
                  </a:cubicBezTo>
                  <a:cubicBezTo>
                    <a:pt x="0" y="4839"/>
                    <a:pt x="4845" y="0"/>
                    <a:pt x="10800" y="0"/>
                  </a:cubicBezTo>
                  <a:close/>
                  <a:moveTo>
                    <a:pt x="10800" y="18234"/>
                  </a:moveTo>
                  <a:cubicBezTo>
                    <a:pt x="14938" y="18234"/>
                    <a:pt x="18269" y="14903"/>
                    <a:pt x="18269" y="10800"/>
                  </a:cubicBezTo>
                  <a:cubicBezTo>
                    <a:pt x="18269" y="6697"/>
                    <a:pt x="14938" y="3366"/>
                    <a:pt x="10800" y="3366"/>
                  </a:cubicBezTo>
                  <a:cubicBezTo>
                    <a:pt x="6662" y="3366"/>
                    <a:pt x="3331" y="6697"/>
                    <a:pt x="3331" y="10800"/>
                  </a:cubicBezTo>
                  <a:cubicBezTo>
                    <a:pt x="3432" y="14903"/>
                    <a:pt x="6763" y="18234"/>
                    <a:pt x="10800" y="18234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78" name="Shape">
              <a:extLst>
                <a:ext uri="{FF2B5EF4-FFF2-40B4-BE49-F238E27FC236}">
                  <a16:creationId xmlns:a16="http://schemas.microsoft.com/office/drawing/2014/main" id="{FA38D49A-E1C0-456C-8360-8D2F8984AC4D}"/>
                </a:ext>
              </a:extLst>
            </p:cNvPr>
            <p:cNvSpPr/>
            <p:nvPr/>
          </p:nvSpPr>
          <p:spPr>
            <a:xfrm>
              <a:off x="7618621" y="3546927"/>
              <a:ext cx="138012" cy="79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62" y="0"/>
                    <a:pt x="0" y="4817"/>
                    <a:pt x="0" y="10800"/>
                  </a:cubicBezTo>
                  <a:cubicBezTo>
                    <a:pt x="0" y="16783"/>
                    <a:pt x="4962" y="21600"/>
                    <a:pt x="10800" y="21600"/>
                  </a:cubicBezTo>
                  <a:cubicBezTo>
                    <a:pt x="16638" y="21600"/>
                    <a:pt x="21600" y="16783"/>
                    <a:pt x="21600" y="10800"/>
                  </a:cubicBezTo>
                  <a:cubicBezTo>
                    <a:pt x="21600" y="4817"/>
                    <a:pt x="16930" y="0"/>
                    <a:pt x="1080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79" name="Shape">
              <a:extLst>
                <a:ext uri="{FF2B5EF4-FFF2-40B4-BE49-F238E27FC236}">
                  <a16:creationId xmlns:a16="http://schemas.microsoft.com/office/drawing/2014/main" id="{BCD7C9FB-DC4D-4E5B-90BF-BDEF5E1DFD51}"/>
                </a:ext>
              </a:extLst>
            </p:cNvPr>
            <p:cNvSpPr/>
            <p:nvPr/>
          </p:nvSpPr>
          <p:spPr>
            <a:xfrm>
              <a:off x="7357521" y="2073570"/>
              <a:ext cx="649023" cy="373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59" y="0"/>
                    <a:pt x="21600" y="4840"/>
                    <a:pt x="21600" y="10800"/>
                  </a:cubicBezTo>
                  <a:cubicBezTo>
                    <a:pt x="21600" y="16760"/>
                    <a:pt x="16759" y="21600"/>
                    <a:pt x="10800" y="21600"/>
                  </a:cubicBezTo>
                  <a:cubicBezTo>
                    <a:pt x="4841" y="21600"/>
                    <a:pt x="0" y="16760"/>
                    <a:pt x="0" y="10800"/>
                  </a:cubicBezTo>
                  <a:cubicBezTo>
                    <a:pt x="0" y="4829"/>
                    <a:pt x="4841" y="0"/>
                    <a:pt x="10800" y="0"/>
                  </a:cubicBezTo>
                  <a:close/>
                  <a:moveTo>
                    <a:pt x="10800" y="19520"/>
                  </a:moveTo>
                  <a:cubicBezTo>
                    <a:pt x="15641" y="19520"/>
                    <a:pt x="19552" y="15618"/>
                    <a:pt x="19552" y="10800"/>
                  </a:cubicBezTo>
                  <a:cubicBezTo>
                    <a:pt x="19552" y="5982"/>
                    <a:pt x="15641" y="2069"/>
                    <a:pt x="10800" y="2069"/>
                  </a:cubicBezTo>
                  <a:cubicBezTo>
                    <a:pt x="5959" y="2069"/>
                    <a:pt x="2048" y="5971"/>
                    <a:pt x="2048" y="10800"/>
                  </a:cubicBezTo>
                  <a:cubicBezTo>
                    <a:pt x="2110" y="15618"/>
                    <a:pt x="6021" y="19520"/>
                    <a:pt x="10800" y="19520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80" name="Shape">
              <a:extLst>
                <a:ext uri="{FF2B5EF4-FFF2-40B4-BE49-F238E27FC236}">
                  <a16:creationId xmlns:a16="http://schemas.microsoft.com/office/drawing/2014/main" id="{3E5B652C-333A-41C1-BC19-5A10FFC49EDC}"/>
                </a:ext>
              </a:extLst>
            </p:cNvPr>
            <p:cNvSpPr/>
            <p:nvPr/>
          </p:nvSpPr>
          <p:spPr>
            <a:xfrm>
              <a:off x="7432121" y="2427922"/>
              <a:ext cx="525931" cy="301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4" y="0"/>
                    <a:pt x="21600" y="4830"/>
                    <a:pt x="21600" y="10807"/>
                  </a:cubicBezTo>
                  <a:cubicBezTo>
                    <a:pt x="21600" y="16784"/>
                    <a:pt x="16774" y="21600"/>
                    <a:pt x="10800" y="21600"/>
                  </a:cubicBezTo>
                  <a:cubicBezTo>
                    <a:pt x="4826" y="21600"/>
                    <a:pt x="0" y="16770"/>
                    <a:pt x="0" y="10807"/>
                  </a:cubicBezTo>
                  <a:cubicBezTo>
                    <a:pt x="0" y="4843"/>
                    <a:pt x="4902" y="0"/>
                    <a:pt x="10800" y="0"/>
                  </a:cubicBezTo>
                  <a:close/>
                  <a:moveTo>
                    <a:pt x="10800" y="19025"/>
                  </a:moveTo>
                  <a:cubicBezTo>
                    <a:pt x="15319" y="19025"/>
                    <a:pt x="18996" y="15343"/>
                    <a:pt x="18996" y="10807"/>
                  </a:cubicBezTo>
                  <a:cubicBezTo>
                    <a:pt x="18996" y="6271"/>
                    <a:pt x="15319" y="2588"/>
                    <a:pt x="10800" y="2588"/>
                  </a:cubicBezTo>
                  <a:cubicBezTo>
                    <a:pt x="6281" y="2588"/>
                    <a:pt x="2604" y="6271"/>
                    <a:pt x="2604" y="10807"/>
                  </a:cubicBezTo>
                  <a:cubicBezTo>
                    <a:pt x="2604" y="15343"/>
                    <a:pt x="6281" y="19025"/>
                    <a:pt x="10800" y="1902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81" name="Freeform: Shape 46">
              <a:extLst>
                <a:ext uri="{FF2B5EF4-FFF2-40B4-BE49-F238E27FC236}">
                  <a16:creationId xmlns:a16="http://schemas.microsoft.com/office/drawing/2014/main" id="{1094069C-0CEB-4A2B-A708-47E798390D63}"/>
                </a:ext>
              </a:extLst>
            </p:cNvPr>
            <p:cNvSpPr/>
            <p:nvPr/>
          </p:nvSpPr>
          <p:spPr>
            <a:xfrm>
              <a:off x="7610900" y="3887546"/>
              <a:ext cx="375452" cy="918987"/>
            </a:xfrm>
            <a:custGeom>
              <a:avLst/>
              <a:gdLst>
                <a:gd name="connsiteX0" fmla="*/ 122072 w 500602"/>
                <a:gd name="connsiteY0" fmla="*/ 0 h 1225316"/>
                <a:gd name="connsiteX1" fmla="*/ 425057 w 500602"/>
                <a:gd name="connsiteY1" fmla="*/ 744929 h 1225316"/>
                <a:gd name="connsiteX2" fmla="*/ 500602 w 500602"/>
                <a:gd name="connsiteY2" fmla="*/ 930667 h 1225316"/>
                <a:gd name="connsiteX3" fmla="*/ 493491 w 500602"/>
                <a:gd name="connsiteY3" fmla="*/ 1042424 h 1225316"/>
                <a:gd name="connsiteX4" fmla="*/ 478178 w 500602"/>
                <a:gd name="connsiteY4" fmla="*/ 1225316 h 1225316"/>
                <a:gd name="connsiteX5" fmla="*/ 402473 w 500602"/>
                <a:gd name="connsiteY5" fmla="*/ 1039185 h 1225316"/>
                <a:gd name="connsiteX6" fmla="*/ 0 w 500602"/>
                <a:gd name="connsiteY6" fmla="*/ 49650 h 12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0602" h="1225316">
                  <a:moveTo>
                    <a:pt x="122072" y="0"/>
                  </a:moveTo>
                  <a:lnTo>
                    <a:pt x="425057" y="744929"/>
                  </a:lnTo>
                  <a:lnTo>
                    <a:pt x="500602" y="930667"/>
                  </a:lnTo>
                  <a:lnTo>
                    <a:pt x="493491" y="1042424"/>
                  </a:lnTo>
                  <a:lnTo>
                    <a:pt x="478178" y="1225316"/>
                  </a:lnTo>
                  <a:lnTo>
                    <a:pt x="402473" y="1039185"/>
                  </a:lnTo>
                  <a:lnTo>
                    <a:pt x="0" y="4965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2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24" name="Freeform: Shape 39">
            <a:extLst>
              <a:ext uri="{FF2B5EF4-FFF2-40B4-BE49-F238E27FC236}">
                <a16:creationId xmlns:a16="http://schemas.microsoft.com/office/drawing/2014/main" id="{CB23DFA6-A29D-4A1F-AA4A-2FDCB66034A9}"/>
              </a:ext>
            </a:extLst>
          </p:cNvPr>
          <p:cNvSpPr/>
          <p:nvPr/>
        </p:nvSpPr>
        <p:spPr>
          <a:xfrm>
            <a:off x="-53124" y="3956206"/>
            <a:ext cx="8816363" cy="510210"/>
          </a:xfrm>
          <a:custGeom>
            <a:avLst/>
            <a:gdLst>
              <a:gd name="connsiteX0" fmla="*/ 0 w 9931796"/>
              <a:gd name="connsiteY0" fmla="*/ 0 h 798230"/>
              <a:gd name="connsiteX1" fmla="*/ 213965 w 9931796"/>
              <a:gd name="connsiteY1" fmla="*/ 0 h 798230"/>
              <a:gd name="connsiteX2" fmla="*/ 547060 w 9931796"/>
              <a:gd name="connsiteY2" fmla="*/ 333224 h 798230"/>
              <a:gd name="connsiteX3" fmla="*/ 629282 w 9931796"/>
              <a:gd name="connsiteY3" fmla="*/ 333224 h 798230"/>
              <a:gd name="connsiteX4" fmla="*/ 343372 w 9931796"/>
              <a:gd name="connsiteY4" fmla="*/ 47229 h 798230"/>
              <a:gd name="connsiteX5" fmla="*/ 532110 w 9931796"/>
              <a:gd name="connsiteY5" fmla="*/ 47229 h 798230"/>
              <a:gd name="connsiteX6" fmla="*/ 818021 w 9931796"/>
              <a:gd name="connsiteY6" fmla="*/ 333224 h 798230"/>
              <a:gd name="connsiteX7" fmla="*/ 885293 w 9931796"/>
              <a:gd name="connsiteY7" fmla="*/ 333224 h 798230"/>
              <a:gd name="connsiteX8" fmla="*/ 654043 w 9931796"/>
              <a:gd name="connsiteY8" fmla="*/ 101959 h 798230"/>
              <a:gd name="connsiteX9" fmla="*/ 813349 w 9931796"/>
              <a:gd name="connsiteY9" fmla="*/ 101959 h 798230"/>
              <a:gd name="connsiteX10" fmla="*/ 1044599 w 9931796"/>
              <a:gd name="connsiteY10" fmla="*/ 333224 h 798230"/>
              <a:gd name="connsiteX11" fmla="*/ 9568640 w 9931796"/>
              <a:gd name="connsiteY11" fmla="*/ 333224 h 798230"/>
              <a:gd name="connsiteX12" fmla="*/ 9394852 w 9931796"/>
              <a:gd name="connsiteY12" fmla="*/ 101959 h 798230"/>
              <a:gd name="connsiteX13" fmla="*/ 9931796 w 9931796"/>
              <a:gd name="connsiteY13" fmla="*/ 330208 h 798230"/>
              <a:gd name="connsiteX14" fmla="*/ 9931796 w 9931796"/>
              <a:gd name="connsiteY14" fmla="*/ 466084 h 798230"/>
              <a:gd name="connsiteX15" fmla="*/ 9394852 w 9931796"/>
              <a:gd name="connsiteY15" fmla="*/ 696271 h 798230"/>
              <a:gd name="connsiteX16" fmla="*/ 9568640 w 9931796"/>
              <a:gd name="connsiteY16" fmla="*/ 465006 h 798230"/>
              <a:gd name="connsiteX17" fmla="*/ 1046935 w 9931796"/>
              <a:gd name="connsiteY17" fmla="*/ 465006 h 798230"/>
              <a:gd name="connsiteX18" fmla="*/ 815684 w 9931796"/>
              <a:gd name="connsiteY18" fmla="*/ 696271 h 798230"/>
              <a:gd name="connsiteX19" fmla="*/ 656378 w 9931796"/>
              <a:gd name="connsiteY19" fmla="*/ 696271 h 798230"/>
              <a:gd name="connsiteX20" fmla="*/ 887629 w 9931796"/>
              <a:gd name="connsiteY20" fmla="*/ 465006 h 798230"/>
              <a:gd name="connsiteX21" fmla="*/ 818021 w 9931796"/>
              <a:gd name="connsiteY21" fmla="*/ 465006 h 798230"/>
              <a:gd name="connsiteX22" fmla="*/ 532110 w 9931796"/>
              <a:gd name="connsiteY22" fmla="*/ 751002 h 798230"/>
              <a:gd name="connsiteX23" fmla="*/ 343372 w 9931796"/>
              <a:gd name="connsiteY23" fmla="*/ 751002 h 798230"/>
              <a:gd name="connsiteX24" fmla="*/ 629282 w 9931796"/>
              <a:gd name="connsiteY24" fmla="*/ 465006 h 798230"/>
              <a:gd name="connsiteX25" fmla="*/ 547060 w 9931796"/>
              <a:gd name="connsiteY25" fmla="*/ 465006 h 798230"/>
              <a:gd name="connsiteX26" fmla="*/ 213965 w 9931796"/>
              <a:gd name="connsiteY26" fmla="*/ 798230 h 798230"/>
              <a:gd name="connsiteX27" fmla="*/ 0 w 9931796"/>
              <a:gd name="connsiteY27" fmla="*/ 798230 h 798230"/>
              <a:gd name="connsiteX28" fmla="*/ 330759 w 9931796"/>
              <a:gd name="connsiteY28" fmla="*/ 467482 h 798230"/>
              <a:gd name="connsiteX29" fmla="*/ 241062 w 9931796"/>
              <a:gd name="connsiteY29" fmla="*/ 467482 h 798230"/>
              <a:gd name="connsiteX30" fmla="*/ 178928 w 9931796"/>
              <a:gd name="connsiteY30" fmla="*/ 422729 h 798230"/>
              <a:gd name="connsiteX31" fmla="*/ 263486 w 9931796"/>
              <a:gd name="connsiteY31" fmla="*/ 422729 h 798230"/>
              <a:gd name="connsiteX32" fmla="*/ 263486 w 9931796"/>
              <a:gd name="connsiteY32" fmla="*/ 377977 h 798230"/>
              <a:gd name="connsiteX33" fmla="*/ 178928 w 9931796"/>
              <a:gd name="connsiteY33" fmla="*/ 377977 h 798230"/>
              <a:gd name="connsiteX34" fmla="*/ 241062 w 9931796"/>
              <a:gd name="connsiteY34" fmla="*/ 333224 h 798230"/>
              <a:gd name="connsiteX35" fmla="*/ 333095 w 9931796"/>
              <a:gd name="connsiteY35" fmla="*/ 333224 h 79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31796" h="798230">
                <a:moveTo>
                  <a:pt x="0" y="0"/>
                </a:moveTo>
                <a:lnTo>
                  <a:pt x="213965" y="0"/>
                </a:lnTo>
                <a:lnTo>
                  <a:pt x="547060" y="333224"/>
                </a:lnTo>
                <a:lnTo>
                  <a:pt x="629282" y="333224"/>
                </a:lnTo>
                <a:lnTo>
                  <a:pt x="343372" y="47229"/>
                </a:lnTo>
                <a:lnTo>
                  <a:pt x="532110" y="47229"/>
                </a:lnTo>
                <a:lnTo>
                  <a:pt x="818021" y="333224"/>
                </a:lnTo>
                <a:lnTo>
                  <a:pt x="885293" y="333224"/>
                </a:lnTo>
                <a:lnTo>
                  <a:pt x="654043" y="101959"/>
                </a:lnTo>
                <a:lnTo>
                  <a:pt x="813349" y="101959"/>
                </a:lnTo>
                <a:lnTo>
                  <a:pt x="1044599" y="333224"/>
                </a:lnTo>
                <a:lnTo>
                  <a:pt x="9568640" y="333224"/>
                </a:lnTo>
                <a:lnTo>
                  <a:pt x="9394852" y="101959"/>
                </a:lnTo>
                <a:lnTo>
                  <a:pt x="9931796" y="330208"/>
                </a:lnTo>
                <a:lnTo>
                  <a:pt x="9931796" y="466084"/>
                </a:lnTo>
                <a:lnTo>
                  <a:pt x="9394852" y="696271"/>
                </a:lnTo>
                <a:lnTo>
                  <a:pt x="9568640" y="465006"/>
                </a:lnTo>
                <a:lnTo>
                  <a:pt x="1046935" y="465006"/>
                </a:lnTo>
                <a:lnTo>
                  <a:pt x="815684" y="696271"/>
                </a:lnTo>
                <a:lnTo>
                  <a:pt x="656378" y="696271"/>
                </a:lnTo>
                <a:lnTo>
                  <a:pt x="887629" y="465006"/>
                </a:lnTo>
                <a:lnTo>
                  <a:pt x="818021" y="465006"/>
                </a:lnTo>
                <a:lnTo>
                  <a:pt x="532110" y="751002"/>
                </a:lnTo>
                <a:lnTo>
                  <a:pt x="343372" y="751002"/>
                </a:lnTo>
                <a:lnTo>
                  <a:pt x="629282" y="465006"/>
                </a:lnTo>
                <a:lnTo>
                  <a:pt x="547060" y="465006"/>
                </a:lnTo>
                <a:lnTo>
                  <a:pt x="213965" y="798230"/>
                </a:lnTo>
                <a:lnTo>
                  <a:pt x="0" y="798230"/>
                </a:lnTo>
                <a:lnTo>
                  <a:pt x="330759" y="467482"/>
                </a:lnTo>
                <a:lnTo>
                  <a:pt x="241062" y="467482"/>
                </a:lnTo>
                <a:cubicBezTo>
                  <a:pt x="211162" y="467482"/>
                  <a:pt x="189205" y="447600"/>
                  <a:pt x="178928" y="422729"/>
                </a:cubicBezTo>
                <a:lnTo>
                  <a:pt x="263486" y="422729"/>
                </a:lnTo>
                <a:lnTo>
                  <a:pt x="263486" y="377977"/>
                </a:lnTo>
                <a:lnTo>
                  <a:pt x="178928" y="377977"/>
                </a:lnTo>
                <a:cubicBezTo>
                  <a:pt x="189205" y="350630"/>
                  <a:pt x="211162" y="333224"/>
                  <a:pt x="241062" y="333224"/>
                </a:cubicBezTo>
                <a:lnTo>
                  <a:pt x="333095" y="3332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grpSp>
        <p:nvGrpSpPr>
          <p:cNvPr id="125" name="Group 124"/>
          <p:cNvGrpSpPr/>
          <p:nvPr/>
        </p:nvGrpSpPr>
        <p:grpSpPr>
          <a:xfrm>
            <a:off x="800736" y="3629668"/>
            <a:ext cx="799464" cy="1108074"/>
            <a:chOff x="883874" y="1914529"/>
            <a:chExt cx="967351" cy="1340769"/>
          </a:xfrm>
        </p:grpSpPr>
        <p:sp>
          <p:nvSpPr>
            <p:cNvPr id="171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72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73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/>
                <a:t>01</a:t>
              </a:r>
              <a:endParaRPr lang="en-US" sz="2700" b="1" dirty="0"/>
            </a:p>
          </p:txBody>
        </p: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29"/>
              <a:ext cx="967351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PE </a:t>
              </a:r>
            </a:p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issue</a:t>
              </a:r>
              <a:endParaRPr lang="en-US" sz="1400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47800" y="3548319"/>
            <a:ext cx="898770" cy="1252281"/>
            <a:chOff x="883874" y="1914530"/>
            <a:chExt cx="967351" cy="1340768"/>
          </a:xfrm>
        </p:grpSpPr>
        <p:sp>
          <p:nvSpPr>
            <p:cNvPr id="167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68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9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02</a:t>
              </a:r>
              <a:endParaRPr lang="en-US" sz="2400" b="1" dirty="0"/>
            </a:p>
          </p:txBody>
        </p:sp>
        <p:sp>
          <p:nvSpPr>
            <p:cNvPr id="170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30"/>
              <a:ext cx="967351" cy="63309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2">
                      <a:lumMod val="75000"/>
                    </a:schemeClr>
                  </a:solidFill>
                </a:rPr>
                <a:t>PE</a:t>
              </a:r>
            </a:p>
            <a:p>
              <a:pPr algn="ctr"/>
              <a:r>
                <a:rPr lang="en-US" sz="1400" b="1" noProof="1" smtClean="0">
                  <a:solidFill>
                    <a:schemeClr val="accent2">
                      <a:lumMod val="75000"/>
                    </a:schemeClr>
                  </a:solidFill>
                </a:rPr>
                <a:t> check</a:t>
              </a:r>
              <a:endParaRPr lang="en-US" sz="1400" b="1" noProof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209800" y="3633376"/>
            <a:ext cx="912682" cy="1108072"/>
            <a:chOff x="883874" y="1914531"/>
            <a:chExt cx="1104345" cy="134076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6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65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0124"/>
              <a:ext cx="601634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03</a:t>
              </a:r>
              <a:endParaRPr lang="en-US" sz="2400" b="1" dirty="0"/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31"/>
              <a:ext cx="1104345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1">
                      <a:lumMod val="75000"/>
                    </a:schemeClr>
                  </a:solidFill>
                </a:rPr>
                <a:t>PE </a:t>
              </a:r>
            </a:p>
            <a:p>
              <a:pPr algn="ctr"/>
              <a:r>
                <a:rPr lang="en-US" sz="1400" b="1" noProof="1" smtClean="0">
                  <a:solidFill>
                    <a:schemeClr val="accent1">
                      <a:lumMod val="75000"/>
                    </a:schemeClr>
                  </a:solidFill>
                </a:rPr>
                <a:t>approve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971800" y="3388831"/>
            <a:ext cx="799464" cy="1352618"/>
            <a:chOff x="957164" y="1618631"/>
            <a:chExt cx="967350" cy="1636667"/>
          </a:xfrm>
        </p:grpSpPr>
        <p:sp>
          <p:nvSpPr>
            <p:cNvPr id="159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6"/>
                </a:solidFill>
              </a:endParaRPr>
            </a:p>
          </p:txBody>
        </p:sp>
        <p:sp>
          <p:nvSpPr>
            <p:cNvPr id="160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61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6199" y="2584606"/>
              <a:ext cx="603876" cy="558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04</a:t>
              </a:r>
              <a:endParaRPr lang="en-US" sz="2400" b="1" dirty="0"/>
            </a:p>
          </p:txBody>
        </p:sp>
        <p:sp>
          <p:nvSpPr>
            <p:cNvPr id="162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957164" y="1618631"/>
              <a:ext cx="967350" cy="89378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6"/>
                  </a:solidFill>
                </a:rPr>
                <a:t>PPD/CIS confirm charging</a:t>
              </a:r>
              <a:endParaRPr lang="en-US" sz="1400" b="1" noProof="1">
                <a:solidFill>
                  <a:schemeClr val="accent6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57600" y="3647242"/>
            <a:ext cx="649267" cy="1094209"/>
            <a:chOff x="975513" y="1931306"/>
            <a:chExt cx="785613" cy="1323992"/>
          </a:xfrm>
        </p:grpSpPr>
        <p:sp>
          <p:nvSpPr>
            <p:cNvPr id="155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57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158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975513" y="1931306"/>
              <a:ext cx="785613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bg2">
                      <a:lumMod val="50000"/>
                    </a:schemeClr>
                  </a:solidFill>
                </a:rPr>
                <a:t>PUR confirm</a:t>
              </a:r>
              <a:endParaRPr lang="en-US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562600" y="3640606"/>
            <a:ext cx="799464" cy="1108073"/>
            <a:chOff x="883874" y="1914530"/>
            <a:chExt cx="967351" cy="1340768"/>
          </a:xfrm>
        </p:grpSpPr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53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08</a:t>
              </a:r>
              <a:endParaRPr lang="en-US" sz="2400" b="1" dirty="0"/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30"/>
              <a:ext cx="967351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PPD/CIS export PO</a:t>
              </a:r>
              <a:endParaRPr lang="en-US" sz="1400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61198" y="3803096"/>
            <a:ext cx="944202" cy="921050"/>
            <a:chOff x="795872" y="2140829"/>
            <a:chExt cx="1142484" cy="1114469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9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150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795872" y="2140829"/>
              <a:ext cx="1142484" cy="3724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PUR check</a:t>
              </a:r>
              <a:endParaRPr lang="en-US" sz="1400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876800" y="3556925"/>
            <a:ext cx="946190" cy="1179459"/>
            <a:chOff x="875350" y="1828153"/>
            <a:chExt cx="1144889" cy="1427145"/>
          </a:xfrm>
        </p:grpSpPr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5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07</a:t>
              </a:r>
              <a:endParaRPr lang="en-US" sz="2400" b="1" dirty="0"/>
            </a:p>
          </p:txBody>
        </p: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75350" y="1828153"/>
              <a:ext cx="1144889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2">
                      <a:lumMod val="75000"/>
                    </a:schemeClr>
                  </a:solidFill>
                </a:rPr>
                <a:t>PUR approve</a:t>
              </a:r>
              <a:endParaRPr lang="en-US" sz="1400" b="1" noProof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210936" y="3629646"/>
            <a:ext cx="799464" cy="1108072"/>
            <a:chOff x="883874" y="1914531"/>
            <a:chExt cx="967351" cy="1340767"/>
          </a:xfrm>
        </p:grpSpPr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6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1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0124"/>
              <a:ext cx="601634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09</a:t>
              </a:r>
              <a:endParaRPr lang="en-US" sz="2400" b="1" dirty="0"/>
            </a:p>
          </p:txBody>
        </p: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31"/>
              <a:ext cx="967351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1">
                      <a:lumMod val="75000"/>
                    </a:schemeClr>
                  </a:solidFill>
                </a:rPr>
                <a:t>PPD/CIS issue PO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858000" y="3400624"/>
            <a:ext cx="799464" cy="1323518"/>
            <a:chOff x="883874" y="1653842"/>
            <a:chExt cx="967351" cy="1601456"/>
          </a:xfrm>
        </p:grpSpPr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6"/>
                </a:solidFill>
              </a:endParaRPr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37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6199" y="2584606"/>
              <a:ext cx="603876" cy="558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  <p:sp>
          <p:nvSpPr>
            <p:cNvPr id="138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653842"/>
              <a:ext cx="967351" cy="89378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6"/>
                  </a:solidFill>
                </a:rPr>
                <a:t>PUR approve NPIS</a:t>
              </a:r>
              <a:endParaRPr lang="en-US" sz="1400" b="1" noProof="1">
                <a:solidFill>
                  <a:schemeClr val="accent6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686055" y="5130673"/>
            <a:ext cx="453182" cy="1503311"/>
            <a:chOff x="7357521" y="2073570"/>
            <a:chExt cx="1533038" cy="3737476"/>
          </a:xfrm>
        </p:grpSpPr>
        <p:sp>
          <p:nvSpPr>
            <p:cNvPr id="235" name="Shape">
              <a:extLst>
                <a:ext uri="{FF2B5EF4-FFF2-40B4-BE49-F238E27FC236}">
                  <a16:creationId xmlns:a16="http://schemas.microsoft.com/office/drawing/2014/main" id="{3CAE1C73-C1D4-419D-B55E-7D4667B726B0}"/>
                </a:ext>
              </a:extLst>
            </p:cNvPr>
            <p:cNvSpPr/>
            <p:nvPr/>
          </p:nvSpPr>
          <p:spPr>
            <a:xfrm>
              <a:off x="7357521" y="2073570"/>
              <a:ext cx="1533038" cy="373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2" y="0"/>
                  </a:moveTo>
                  <a:cubicBezTo>
                    <a:pt x="2050" y="0"/>
                    <a:pt x="0" y="4840"/>
                    <a:pt x="0" y="10800"/>
                  </a:cubicBezTo>
                  <a:cubicBezTo>
                    <a:pt x="0" y="16760"/>
                    <a:pt x="2050" y="21600"/>
                    <a:pt x="4572" y="21600"/>
                  </a:cubicBezTo>
                  <a:lnTo>
                    <a:pt x="21600" y="21600"/>
                  </a:lnTo>
                  <a:lnTo>
                    <a:pt x="21600" y="0"/>
                  </a:lnTo>
                  <a:lnTo>
                    <a:pt x="457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6200000" scaled="1"/>
              <a:tileRect/>
            </a:gra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6" name="Shape">
              <a:extLst>
                <a:ext uri="{FF2B5EF4-FFF2-40B4-BE49-F238E27FC236}">
                  <a16:creationId xmlns:a16="http://schemas.microsoft.com/office/drawing/2014/main" id="{C388BED3-A925-4578-95DB-B25D2FF4F7E0}"/>
                </a:ext>
              </a:extLst>
            </p:cNvPr>
            <p:cNvSpPr/>
            <p:nvPr/>
          </p:nvSpPr>
          <p:spPr>
            <a:xfrm>
              <a:off x="7544021" y="3155275"/>
              <a:ext cx="276023" cy="1581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84" y="0"/>
                    <a:pt x="21600" y="4840"/>
                    <a:pt x="21600" y="10800"/>
                  </a:cubicBezTo>
                  <a:cubicBezTo>
                    <a:pt x="21600" y="16760"/>
                    <a:pt x="16784" y="21600"/>
                    <a:pt x="10800" y="21600"/>
                  </a:cubicBezTo>
                  <a:cubicBezTo>
                    <a:pt x="4816" y="21600"/>
                    <a:pt x="0" y="16760"/>
                    <a:pt x="0" y="10800"/>
                  </a:cubicBezTo>
                  <a:cubicBezTo>
                    <a:pt x="146" y="4840"/>
                    <a:pt x="4962" y="0"/>
                    <a:pt x="10800" y="0"/>
                  </a:cubicBezTo>
                  <a:close/>
                  <a:moveTo>
                    <a:pt x="10800" y="16200"/>
                  </a:moveTo>
                  <a:cubicBezTo>
                    <a:pt x="13719" y="16200"/>
                    <a:pt x="16200" y="13780"/>
                    <a:pt x="16200" y="10775"/>
                  </a:cubicBezTo>
                  <a:cubicBezTo>
                    <a:pt x="16200" y="7769"/>
                    <a:pt x="13719" y="5349"/>
                    <a:pt x="10800" y="5349"/>
                  </a:cubicBezTo>
                  <a:cubicBezTo>
                    <a:pt x="7881" y="5349"/>
                    <a:pt x="5400" y="7769"/>
                    <a:pt x="5400" y="10775"/>
                  </a:cubicBezTo>
                  <a:cubicBezTo>
                    <a:pt x="5400" y="13780"/>
                    <a:pt x="7881" y="16200"/>
                    <a:pt x="10800" y="1620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7" name="Shape">
              <a:extLst>
                <a:ext uri="{FF2B5EF4-FFF2-40B4-BE49-F238E27FC236}">
                  <a16:creationId xmlns:a16="http://schemas.microsoft.com/office/drawing/2014/main" id="{62AF588A-365B-49D7-AEF5-EA4A64C571E5}"/>
                </a:ext>
              </a:extLst>
            </p:cNvPr>
            <p:cNvSpPr/>
            <p:nvPr/>
          </p:nvSpPr>
          <p:spPr>
            <a:xfrm>
              <a:off x="7488070" y="2782273"/>
              <a:ext cx="399113" cy="229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55" y="0"/>
                    <a:pt x="21600" y="4839"/>
                    <a:pt x="21600" y="10800"/>
                  </a:cubicBezTo>
                  <a:cubicBezTo>
                    <a:pt x="21600" y="16761"/>
                    <a:pt x="16755" y="21600"/>
                    <a:pt x="10800" y="21600"/>
                  </a:cubicBezTo>
                  <a:cubicBezTo>
                    <a:pt x="4845" y="21600"/>
                    <a:pt x="0" y="16761"/>
                    <a:pt x="0" y="10800"/>
                  </a:cubicBezTo>
                  <a:cubicBezTo>
                    <a:pt x="0" y="4839"/>
                    <a:pt x="4845" y="0"/>
                    <a:pt x="10800" y="0"/>
                  </a:cubicBezTo>
                  <a:close/>
                  <a:moveTo>
                    <a:pt x="10800" y="18234"/>
                  </a:moveTo>
                  <a:cubicBezTo>
                    <a:pt x="14938" y="18234"/>
                    <a:pt x="18269" y="14903"/>
                    <a:pt x="18269" y="10800"/>
                  </a:cubicBezTo>
                  <a:cubicBezTo>
                    <a:pt x="18269" y="6697"/>
                    <a:pt x="14938" y="3366"/>
                    <a:pt x="10800" y="3366"/>
                  </a:cubicBezTo>
                  <a:cubicBezTo>
                    <a:pt x="6662" y="3366"/>
                    <a:pt x="3331" y="6697"/>
                    <a:pt x="3331" y="10800"/>
                  </a:cubicBezTo>
                  <a:cubicBezTo>
                    <a:pt x="3432" y="14903"/>
                    <a:pt x="6763" y="18234"/>
                    <a:pt x="10800" y="18234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8" name="Shape">
              <a:extLst>
                <a:ext uri="{FF2B5EF4-FFF2-40B4-BE49-F238E27FC236}">
                  <a16:creationId xmlns:a16="http://schemas.microsoft.com/office/drawing/2014/main" id="{FA38D49A-E1C0-456C-8360-8D2F8984AC4D}"/>
                </a:ext>
              </a:extLst>
            </p:cNvPr>
            <p:cNvSpPr/>
            <p:nvPr/>
          </p:nvSpPr>
          <p:spPr>
            <a:xfrm>
              <a:off x="7618621" y="3546927"/>
              <a:ext cx="138012" cy="79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62" y="0"/>
                    <a:pt x="0" y="4817"/>
                    <a:pt x="0" y="10800"/>
                  </a:cubicBezTo>
                  <a:cubicBezTo>
                    <a:pt x="0" y="16783"/>
                    <a:pt x="4962" y="21600"/>
                    <a:pt x="10800" y="21600"/>
                  </a:cubicBezTo>
                  <a:cubicBezTo>
                    <a:pt x="16638" y="21600"/>
                    <a:pt x="21600" y="16783"/>
                    <a:pt x="21600" y="10800"/>
                  </a:cubicBezTo>
                  <a:cubicBezTo>
                    <a:pt x="21600" y="4817"/>
                    <a:pt x="16930" y="0"/>
                    <a:pt x="10800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9" name="Shape">
              <a:extLst>
                <a:ext uri="{FF2B5EF4-FFF2-40B4-BE49-F238E27FC236}">
                  <a16:creationId xmlns:a16="http://schemas.microsoft.com/office/drawing/2014/main" id="{BCD7C9FB-DC4D-4E5B-90BF-BDEF5E1DFD51}"/>
                </a:ext>
              </a:extLst>
            </p:cNvPr>
            <p:cNvSpPr/>
            <p:nvPr/>
          </p:nvSpPr>
          <p:spPr>
            <a:xfrm>
              <a:off x="7357521" y="2073570"/>
              <a:ext cx="649023" cy="373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59" y="0"/>
                    <a:pt x="21600" y="4840"/>
                    <a:pt x="21600" y="10800"/>
                  </a:cubicBezTo>
                  <a:cubicBezTo>
                    <a:pt x="21600" y="16760"/>
                    <a:pt x="16759" y="21600"/>
                    <a:pt x="10800" y="21600"/>
                  </a:cubicBezTo>
                  <a:cubicBezTo>
                    <a:pt x="4841" y="21600"/>
                    <a:pt x="0" y="16760"/>
                    <a:pt x="0" y="10800"/>
                  </a:cubicBezTo>
                  <a:cubicBezTo>
                    <a:pt x="0" y="4829"/>
                    <a:pt x="4841" y="0"/>
                    <a:pt x="10800" y="0"/>
                  </a:cubicBezTo>
                  <a:close/>
                  <a:moveTo>
                    <a:pt x="10800" y="19520"/>
                  </a:moveTo>
                  <a:cubicBezTo>
                    <a:pt x="15641" y="19520"/>
                    <a:pt x="19552" y="15618"/>
                    <a:pt x="19552" y="10800"/>
                  </a:cubicBezTo>
                  <a:cubicBezTo>
                    <a:pt x="19552" y="5982"/>
                    <a:pt x="15641" y="2069"/>
                    <a:pt x="10800" y="2069"/>
                  </a:cubicBezTo>
                  <a:cubicBezTo>
                    <a:pt x="5959" y="2069"/>
                    <a:pt x="2048" y="5971"/>
                    <a:pt x="2048" y="10800"/>
                  </a:cubicBezTo>
                  <a:cubicBezTo>
                    <a:pt x="2110" y="15618"/>
                    <a:pt x="6021" y="19520"/>
                    <a:pt x="10800" y="19520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40" name="Shape">
              <a:extLst>
                <a:ext uri="{FF2B5EF4-FFF2-40B4-BE49-F238E27FC236}">
                  <a16:creationId xmlns:a16="http://schemas.microsoft.com/office/drawing/2014/main" id="{3E5B652C-333A-41C1-BC19-5A10FFC49EDC}"/>
                </a:ext>
              </a:extLst>
            </p:cNvPr>
            <p:cNvSpPr/>
            <p:nvPr/>
          </p:nvSpPr>
          <p:spPr>
            <a:xfrm>
              <a:off x="7432121" y="2427922"/>
              <a:ext cx="525931" cy="301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4" y="0"/>
                    <a:pt x="21600" y="4830"/>
                    <a:pt x="21600" y="10807"/>
                  </a:cubicBezTo>
                  <a:cubicBezTo>
                    <a:pt x="21600" y="16784"/>
                    <a:pt x="16774" y="21600"/>
                    <a:pt x="10800" y="21600"/>
                  </a:cubicBezTo>
                  <a:cubicBezTo>
                    <a:pt x="4826" y="21600"/>
                    <a:pt x="0" y="16770"/>
                    <a:pt x="0" y="10807"/>
                  </a:cubicBezTo>
                  <a:cubicBezTo>
                    <a:pt x="0" y="4843"/>
                    <a:pt x="4902" y="0"/>
                    <a:pt x="10800" y="0"/>
                  </a:cubicBezTo>
                  <a:close/>
                  <a:moveTo>
                    <a:pt x="10800" y="19025"/>
                  </a:moveTo>
                  <a:cubicBezTo>
                    <a:pt x="15319" y="19025"/>
                    <a:pt x="18996" y="15343"/>
                    <a:pt x="18996" y="10807"/>
                  </a:cubicBezTo>
                  <a:cubicBezTo>
                    <a:pt x="18996" y="6271"/>
                    <a:pt x="15319" y="2588"/>
                    <a:pt x="10800" y="2588"/>
                  </a:cubicBezTo>
                  <a:cubicBezTo>
                    <a:pt x="6281" y="2588"/>
                    <a:pt x="2604" y="6271"/>
                    <a:pt x="2604" y="10807"/>
                  </a:cubicBezTo>
                  <a:cubicBezTo>
                    <a:pt x="2604" y="15343"/>
                    <a:pt x="6281" y="19025"/>
                    <a:pt x="10800" y="1902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41" name="Freeform: Shape 46">
              <a:extLst>
                <a:ext uri="{FF2B5EF4-FFF2-40B4-BE49-F238E27FC236}">
                  <a16:creationId xmlns:a16="http://schemas.microsoft.com/office/drawing/2014/main" id="{1094069C-0CEB-4A2B-A708-47E798390D63}"/>
                </a:ext>
              </a:extLst>
            </p:cNvPr>
            <p:cNvSpPr/>
            <p:nvPr/>
          </p:nvSpPr>
          <p:spPr>
            <a:xfrm>
              <a:off x="7610900" y="3887546"/>
              <a:ext cx="375452" cy="918987"/>
            </a:xfrm>
            <a:custGeom>
              <a:avLst/>
              <a:gdLst>
                <a:gd name="connsiteX0" fmla="*/ 122072 w 500602"/>
                <a:gd name="connsiteY0" fmla="*/ 0 h 1225316"/>
                <a:gd name="connsiteX1" fmla="*/ 425057 w 500602"/>
                <a:gd name="connsiteY1" fmla="*/ 744929 h 1225316"/>
                <a:gd name="connsiteX2" fmla="*/ 500602 w 500602"/>
                <a:gd name="connsiteY2" fmla="*/ 930667 h 1225316"/>
                <a:gd name="connsiteX3" fmla="*/ 493491 w 500602"/>
                <a:gd name="connsiteY3" fmla="*/ 1042424 h 1225316"/>
                <a:gd name="connsiteX4" fmla="*/ 478178 w 500602"/>
                <a:gd name="connsiteY4" fmla="*/ 1225316 h 1225316"/>
                <a:gd name="connsiteX5" fmla="*/ 402473 w 500602"/>
                <a:gd name="connsiteY5" fmla="*/ 1039185 h 1225316"/>
                <a:gd name="connsiteX6" fmla="*/ 0 w 500602"/>
                <a:gd name="connsiteY6" fmla="*/ 49650 h 12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0602" h="1225316">
                  <a:moveTo>
                    <a:pt x="122072" y="0"/>
                  </a:moveTo>
                  <a:lnTo>
                    <a:pt x="425057" y="744929"/>
                  </a:lnTo>
                  <a:lnTo>
                    <a:pt x="500602" y="930667"/>
                  </a:lnTo>
                  <a:lnTo>
                    <a:pt x="493491" y="1042424"/>
                  </a:lnTo>
                  <a:lnTo>
                    <a:pt x="478178" y="1225316"/>
                  </a:lnTo>
                  <a:lnTo>
                    <a:pt x="402473" y="1039185"/>
                  </a:lnTo>
                  <a:lnTo>
                    <a:pt x="0" y="4965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2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84" name="Freeform: Shape 39">
            <a:extLst>
              <a:ext uri="{FF2B5EF4-FFF2-40B4-BE49-F238E27FC236}">
                <a16:creationId xmlns:a16="http://schemas.microsoft.com/office/drawing/2014/main" id="{CB23DFA6-A29D-4A1F-AA4A-2FDCB66034A9}"/>
              </a:ext>
            </a:extLst>
          </p:cNvPr>
          <p:cNvSpPr/>
          <p:nvPr/>
        </p:nvSpPr>
        <p:spPr>
          <a:xfrm>
            <a:off x="-53124" y="5669667"/>
            <a:ext cx="8816363" cy="510210"/>
          </a:xfrm>
          <a:custGeom>
            <a:avLst/>
            <a:gdLst>
              <a:gd name="connsiteX0" fmla="*/ 0 w 9931796"/>
              <a:gd name="connsiteY0" fmla="*/ 0 h 798230"/>
              <a:gd name="connsiteX1" fmla="*/ 213965 w 9931796"/>
              <a:gd name="connsiteY1" fmla="*/ 0 h 798230"/>
              <a:gd name="connsiteX2" fmla="*/ 547060 w 9931796"/>
              <a:gd name="connsiteY2" fmla="*/ 333224 h 798230"/>
              <a:gd name="connsiteX3" fmla="*/ 629282 w 9931796"/>
              <a:gd name="connsiteY3" fmla="*/ 333224 h 798230"/>
              <a:gd name="connsiteX4" fmla="*/ 343372 w 9931796"/>
              <a:gd name="connsiteY4" fmla="*/ 47229 h 798230"/>
              <a:gd name="connsiteX5" fmla="*/ 532110 w 9931796"/>
              <a:gd name="connsiteY5" fmla="*/ 47229 h 798230"/>
              <a:gd name="connsiteX6" fmla="*/ 818021 w 9931796"/>
              <a:gd name="connsiteY6" fmla="*/ 333224 h 798230"/>
              <a:gd name="connsiteX7" fmla="*/ 885293 w 9931796"/>
              <a:gd name="connsiteY7" fmla="*/ 333224 h 798230"/>
              <a:gd name="connsiteX8" fmla="*/ 654043 w 9931796"/>
              <a:gd name="connsiteY8" fmla="*/ 101959 h 798230"/>
              <a:gd name="connsiteX9" fmla="*/ 813349 w 9931796"/>
              <a:gd name="connsiteY9" fmla="*/ 101959 h 798230"/>
              <a:gd name="connsiteX10" fmla="*/ 1044599 w 9931796"/>
              <a:gd name="connsiteY10" fmla="*/ 333224 h 798230"/>
              <a:gd name="connsiteX11" fmla="*/ 9568640 w 9931796"/>
              <a:gd name="connsiteY11" fmla="*/ 333224 h 798230"/>
              <a:gd name="connsiteX12" fmla="*/ 9394852 w 9931796"/>
              <a:gd name="connsiteY12" fmla="*/ 101959 h 798230"/>
              <a:gd name="connsiteX13" fmla="*/ 9931796 w 9931796"/>
              <a:gd name="connsiteY13" fmla="*/ 330208 h 798230"/>
              <a:gd name="connsiteX14" fmla="*/ 9931796 w 9931796"/>
              <a:gd name="connsiteY14" fmla="*/ 466084 h 798230"/>
              <a:gd name="connsiteX15" fmla="*/ 9394852 w 9931796"/>
              <a:gd name="connsiteY15" fmla="*/ 696271 h 798230"/>
              <a:gd name="connsiteX16" fmla="*/ 9568640 w 9931796"/>
              <a:gd name="connsiteY16" fmla="*/ 465006 h 798230"/>
              <a:gd name="connsiteX17" fmla="*/ 1046935 w 9931796"/>
              <a:gd name="connsiteY17" fmla="*/ 465006 h 798230"/>
              <a:gd name="connsiteX18" fmla="*/ 815684 w 9931796"/>
              <a:gd name="connsiteY18" fmla="*/ 696271 h 798230"/>
              <a:gd name="connsiteX19" fmla="*/ 656378 w 9931796"/>
              <a:gd name="connsiteY19" fmla="*/ 696271 h 798230"/>
              <a:gd name="connsiteX20" fmla="*/ 887629 w 9931796"/>
              <a:gd name="connsiteY20" fmla="*/ 465006 h 798230"/>
              <a:gd name="connsiteX21" fmla="*/ 818021 w 9931796"/>
              <a:gd name="connsiteY21" fmla="*/ 465006 h 798230"/>
              <a:gd name="connsiteX22" fmla="*/ 532110 w 9931796"/>
              <a:gd name="connsiteY22" fmla="*/ 751002 h 798230"/>
              <a:gd name="connsiteX23" fmla="*/ 343372 w 9931796"/>
              <a:gd name="connsiteY23" fmla="*/ 751002 h 798230"/>
              <a:gd name="connsiteX24" fmla="*/ 629282 w 9931796"/>
              <a:gd name="connsiteY24" fmla="*/ 465006 h 798230"/>
              <a:gd name="connsiteX25" fmla="*/ 547060 w 9931796"/>
              <a:gd name="connsiteY25" fmla="*/ 465006 h 798230"/>
              <a:gd name="connsiteX26" fmla="*/ 213965 w 9931796"/>
              <a:gd name="connsiteY26" fmla="*/ 798230 h 798230"/>
              <a:gd name="connsiteX27" fmla="*/ 0 w 9931796"/>
              <a:gd name="connsiteY27" fmla="*/ 798230 h 798230"/>
              <a:gd name="connsiteX28" fmla="*/ 330759 w 9931796"/>
              <a:gd name="connsiteY28" fmla="*/ 467482 h 798230"/>
              <a:gd name="connsiteX29" fmla="*/ 241062 w 9931796"/>
              <a:gd name="connsiteY29" fmla="*/ 467482 h 798230"/>
              <a:gd name="connsiteX30" fmla="*/ 178928 w 9931796"/>
              <a:gd name="connsiteY30" fmla="*/ 422729 h 798230"/>
              <a:gd name="connsiteX31" fmla="*/ 263486 w 9931796"/>
              <a:gd name="connsiteY31" fmla="*/ 422729 h 798230"/>
              <a:gd name="connsiteX32" fmla="*/ 263486 w 9931796"/>
              <a:gd name="connsiteY32" fmla="*/ 377977 h 798230"/>
              <a:gd name="connsiteX33" fmla="*/ 178928 w 9931796"/>
              <a:gd name="connsiteY33" fmla="*/ 377977 h 798230"/>
              <a:gd name="connsiteX34" fmla="*/ 241062 w 9931796"/>
              <a:gd name="connsiteY34" fmla="*/ 333224 h 798230"/>
              <a:gd name="connsiteX35" fmla="*/ 333095 w 9931796"/>
              <a:gd name="connsiteY35" fmla="*/ 333224 h 79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31796" h="798230">
                <a:moveTo>
                  <a:pt x="0" y="0"/>
                </a:moveTo>
                <a:lnTo>
                  <a:pt x="213965" y="0"/>
                </a:lnTo>
                <a:lnTo>
                  <a:pt x="547060" y="333224"/>
                </a:lnTo>
                <a:lnTo>
                  <a:pt x="629282" y="333224"/>
                </a:lnTo>
                <a:lnTo>
                  <a:pt x="343372" y="47229"/>
                </a:lnTo>
                <a:lnTo>
                  <a:pt x="532110" y="47229"/>
                </a:lnTo>
                <a:lnTo>
                  <a:pt x="818021" y="333224"/>
                </a:lnTo>
                <a:lnTo>
                  <a:pt x="885293" y="333224"/>
                </a:lnTo>
                <a:lnTo>
                  <a:pt x="654043" y="101959"/>
                </a:lnTo>
                <a:lnTo>
                  <a:pt x="813349" y="101959"/>
                </a:lnTo>
                <a:lnTo>
                  <a:pt x="1044599" y="333224"/>
                </a:lnTo>
                <a:lnTo>
                  <a:pt x="9568640" y="333224"/>
                </a:lnTo>
                <a:lnTo>
                  <a:pt x="9394852" y="101959"/>
                </a:lnTo>
                <a:lnTo>
                  <a:pt x="9931796" y="330208"/>
                </a:lnTo>
                <a:lnTo>
                  <a:pt x="9931796" y="466084"/>
                </a:lnTo>
                <a:lnTo>
                  <a:pt x="9394852" y="696271"/>
                </a:lnTo>
                <a:lnTo>
                  <a:pt x="9568640" y="465006"/>
                </a:lnTo>
                <a:lnTo>
                  <a:pt x="1046935" y="465006"/>
                </a:lnTo>
                <a:lnTo>
                  <a:pt x="815684" y="696271"/>
                </a:lnTo>
                <a:lnTo>
                  <a:pt x="656378" y="696271"/>
                </a:lnTo>
                <a:lnTo>
                  <a:pt x="887629" y="465006"/>
                </a:lnTo>
                <a:lnTo>
                  <a:pt x="818021" y="465006"/>
                </a:lnTo>
                <a:lnTo>
                  <a:pt x="532110" y="751002"/>
                </a:lnTo>
                <a:lnTo>
                  <a:pt x="343372" y="751002"/>
                </a:lnTo>
                <a:lnTo>
                  <a:pt x="629282" y="465006"/>
                </a:lnTo>
                <a:lnTo>
                  <a:pt x="547060" y="465006"/>
                </a:lnTo>
                <a:lnTo>
                  <a:pt x="213965" y="798230"/>
                </a:lnTo>
                <a:lnTo>
                  <a:pt x="0" y="798230"/>
                </a:lnTo>
                <a:lnTo>
                  <a:pt x="330759" y="467482"/>
                </a:lnTo>
                <a:lnTo>
                  <a:pt x="241062" y="467482"/>
                </a:lnTo>
                <a:cubicBezTo>
                  <a:pt x="211162" y="467482"/>
                  <a:pt x="189205" y="447600"/>
                  <a:pt x="178928" y="422729"/>
                </a:cubicBezTo>
                <a:lnTo>
                  <a:pt x="263486" y="422729"/>
                </a:lnTo>
                <a:lnTo>
                  <a:pt x="263486" y="377977"/>
                </a:lnTo>
                <a:lnTo>
                  <a:pt x="178928" y="377977"/>
                </a:lnTo>
                <a:cubicBezTo>
                  <a:pt x="189205" y="350630"/>
                  <a:pt x="211162" y="333224"/>
                  <a:pt x="241062" y="333224"/>
                </a:cubicBezTo>
                <a:lnTo>
                  <a:pt x="333095" y="3332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grpSp>
        <p:nvGrpSpPr>
          <p:cNvPr id="185" name="Group 184"/>
          <p:cNvGrpSpPr/>
          <p:nvPr/>
        </p:nvGrpSpPr>
        <p:grpSpPr>
          <a:xfrm>
            <a:off x="891294" y="5343129"/>
            <a:ext cx="799464" cy="1108074"/>
            <a:chOff x="883874" y="1914529"/>
            <a:chExt cx="967351" cy="1340769"/>
          </a:xfrm>
        </p:grpSpPr>
        <p:sp>
          <p:nvSpPr>
            <p:cNvPr id="231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2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3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/>
                <a:t>01</a:t>
              </a:r>
              <a:endParaRPr lang="en-US" sz="2700" b="1" dirty="0"/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29"/>
              <a:ext cx="967351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PE </a:t>
              </a:r>
            </a:p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issue</a:t>
              </a:r>
              <a:endParaRPr lang="en-US" sz="1400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676400" y="5329531"/>
            <a:ext cx="799464" cy="1108074"/>
            <a:chOff x="883874" y="1914530"/>
            <a:chExt cx="967351" cy="1340768"/>
          </a:xfrm>
        </p:grpSpPr>
        <p:sp>
          <p:nvSpPr>
            <p:cNvPr id="227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28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9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02</a:t>
              </a:r>
              <a:endParaRPr lang="en-US" sz="2400" b="1" dirty="0"/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30"/>
              <a:ext cx="967351" cy="63309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2">
                      <a:lumMod val="75000"/>
                    </a:schemeClr>
                  </a:solidFill>
                </a:rPr>
                <a:t>PE</a:t>
              </a:r>
            </a:p>
            <a:p>
              <a:pPr algn="ctr"/>
              <a:r>
                <a:rPr lang="en-US" sz="1400" b="1" noProof="1" smtClean="0">
                  <a:solidFill>
                    <a:schemeClr val="accent2">
                      <a:lumMod val="75000"/>
                    </a:schemeClr>
                  </a:solidFill>
                </a:rPr>
                <a:t> check</a:t>
              </a:r>
              <a:endParaRPr lang="en-US" sz="1400" b="1" noProof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590800" y="5346837"/>
            <a:ext cx="912682" cy="1108072"/>
            <a:chOff x="883874" y="1914531"/>
            <a:chExt cx="1104345" cy="1340767"/>
          </a:xfrm>
        </p:grpSpPr>
        <p:sp>
          <p:nvSpPr>
            <p:cNvPr id="223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6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25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0124"/>
              <a:ext cx="601634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03</a:t>
              </a:r>
              <a:endParaRPr lang="en-US" sz="2400" b="1" dirty="0"/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31"/>
              <a:ext cx="1104345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1">
                      <a:lumMod val="75000"/>
                    </a:schemeClr>
                  </a:solidFill>
                </a:rPr>
                <a:t>PE </a:t>
              </a:r>
            </a:p>
            <a:p>
              <a:pPr algn="ctr"/>
              <a:r>
                <a:rPr lang="en-US" sz="1400" b="1" noProof="1" smtClean="0">
                  <a:solidFill>
                    <a:schemeClr val="accent1">
                      <a:lumMod val="75000"/>
                    </a:schemeClr>
                  </a:solidFill>
                </a:rPr>
                <a:t>approve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334000" y="5569510"/>
            <a:ext cx="799464" cy="892630"/>
            <a:chOff x="883874" y="2175216"/>
            <a:chExt cx="967351" cy="1080082"/>
          </a:xfrm>
        </p:grpSpPr>
        <p:sp>
          <p:nvSpPr>
            <p:cNvPr id="211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12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13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06</a:t>
              </a:r>
              <a:endParaRPr lang="en-US" sz="2400" b="1" dirty="0"/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2175216"/>
              <a:ext cx="967351" cy="3724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Distribute</a:t>
              </a:r>
              <a:endParaRPr lang="en-US" sz="1400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429000" y="5301113"/>
            <a:ext cx="944202" cy="1136493"/>
            <a:chOff x="795872" y="1880143"/>
            <a:chExt cx="1142484" cy="1375155"/>
          </a:xfrm>
        </p:grpSpPr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08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09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04</a:t>
              </a:r>
              <a:endParaRPr lang="en-US" sz="2400" b="1" dirty="0"/>
            </a:p>
          </p:txBody>
        </p:sp>
        <p:sp>
          <p:nvSpPr>
            <p:cNvPr id="210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795872" y="1880143"/>
              <a:ext cx="1142484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4">
                      <a:lumMod val="50000"/>
                    </a:schemeClr>
                  </a:solidFill>
                </a:rPr>
                <a:t>Responsible check</a:t>
              </a:r>
              <a:endParaRPr lang="en-US" sz="1400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419600" y="5270386"/>
            <a:ext cx="946190" cy="1179459"/>
            <a:chOff x="875350" y="1828153"/>
            <a:chExt cx="1144889" cy="1427145"/>
          </a:xfrm>
        </p:grpSpPr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04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5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05</a:t>
              </a:r>
              <a:endParaRPr lang="en-US" sz="2400" b="1" dirty="0"/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75350" y="1828153"/>
              <a:ext cx="1144889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2">
                      <a:lumMod val="75000"/>
                    </a:schemeClr>
                  </a:solidFill>
                </a:rPr>
                <a:t>Responsilble approve</a:t>
              </a:r>
              <a:endParaRPr lang="en-US" sz="1400" b="1" noProof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324600" y="5343107"/>
            <a:ext cx="799464" cy="1108072"/>
            <a:chOff x="883874" y="1914531"/>
            <a:chExt cx="967351" cy="1340767"/>
          </a:xfrm>
        </p:grpSpPr>
        <p:sp>
          <p:nvSpPr>
            <p:cNvPr id="199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6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01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0124"/>
              <a:ext cx="601634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07</a:t>
              </a:r>
              <a:endParaRPr lang="en-US" sz="2400" b="1" dirty="0"/>
            </a:p>
          </p:txBody>
        </p:sp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31"/>
              <a:ext cx="967351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1">
                      <a:lumMod val="75000"/>
                    </a:schemeClr>
                  </a:solidFill>
                </a:rPr>
                <a:t>Verify check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315200" y="5329529"/>
            <a:ext cx="799464" cy="1108074"/>
            <a:chOff x="883874" y="1914529"/>
            <a:chExt cx="967351" cy="1340769"/>
          </a:xfrm>
        </p:grpSpPr>
        <p:sp>
          <p:nvSpPr>
            <p:cNvPr id="195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accent6"/>
                </a:solidFill>
              </a:endParaRPr>
            </a:p>
          </p:txBody>
        </p:sp>
        <p:sp>
          <p:nvSpPr>
            <p:cNvPr id="196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97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6199" y="2584606"/>
              <a:ext cx="603876" cy="558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08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883874" y="1914529"/>
              <a:ext cx="967351" cy="63309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accent6"/>
                  </a:solidFill>
                </a:rPr>
                <a:t>Verify approve</a:t>
              </a:r>
              <a:endParaRPr lang="en-US" sz="1400" b="1" noProof="1">
                <a:solidFill>
                  <a:schemeClr val="accent6"/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7656533" y="3414747"/>
            <a:ext cx="649267" cy="1309653"/>
            <a:chOff x="975513" y="1670619"/>
            <a:chExt cx="785613" cy="1584679"/>
          </a:xfrm>
        </p:grpSpPr>
        <p:sp>
          <p:nvSpPr>
            <p:cNvPr id="243" name="Shape">
              <a:extLst>
                <a:ext uri="{FF2B5EF4-FFF2-40B4-BE49-F238E27FC236}">
                  <a16:creationId xmlns:a16="http://schemas.microsoft.com/office/drawing/2014/main" id="{1233DA5E-9599-493F-B4CB-8E191A3F8394}"/>
                </a:ext>
              </a:extLst>
            </p:cNvPr>
            <p:cNvSpPr/>
            <p:nvPr/>
          </p:nvSpPr>
          <p:spPr>
            <a:xfrm>
              <a:off x="1022786" y="2659536"/>
              <a:ext cx="672707" cy="59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2" extrusionOk="0">
                  <a:moveTo>
                    <a:pt x="10310" y="19245"/>
                  </a:moveTo>
                  <a:lnTo>
                    <a:pt x="1555" y="0"/>
                  </a:lnTo>
                  <a:lnTo>
                    <a:pt x="20045" y="0"/>
                  </a:lnTo>
                  <a:lnTo>
                    <a:pt x="11290" y="19245"/>
                  </a:lnTo>
                  <a:cubicBezTo>
                    <a:pt x="11189" y="19450"/>
                    <a:pt x="11020" y="19553"/>
                    <a:pt x="10783" y="19553"/>
                  </a:cubicBezTo>
                  <a:cubicBezTo>
                    <a:pt x="10546" y="19553"/>
                    <a:pt x="10377" y="19450"/>
                    <a:pt x="10310" y="19245"/>
                  </a:cubicBezTo>
                  <a:close/>
                  <a:moveTo>
                    <a:pt x="11493" y="19382"/>
                  </a:moveTo>
                  <a:cubicBezTo>
                    <a:pt x="11358" y="19655"/>
                    <a:pt x="11087" y="19860"/>
                    <a:pt x="10783" y="19860"/>
                  </a:cubicBezTo>
                  <a:cubicBezTo>
                    <a:pt x="10479" y="19860"/>
                    <a:pt x="10208" y="19689"/>
                    <a:pt x="10073" y="19382"/>
                  </a:cubicBezTo>
                  <a:lnTo>
                    <a:pt x="1285" y="0"/>
                  </a:lnTo>
                  <a:lnTo>
                    <a:pt x="0" y="0"/>
                  </a:lnTo>
                  <a:lnTo>
                    <a:pt x="9161" y="20167"/>
                  </a:lnTo>
                  <a:cubicBezTo>
                    <a:pt x="9803" y="21600"/>
                    <a:pt x="11797" y="21600"/>
                    <a:pt x="12439" y="20167"/>
                  </a:cubicBezTo>
                  <a:lnTo>
                    <a:pt x="21600" y="0"/>
                  </a:lnTo>
                  <a:lnTo>
                    <a:pt x="20315" y="0"/>
                  </a:lnTo>
                  <a:lnTo>
                    <a:pt x="11493" y="1938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4" name="Shape">
              <a:extLst>
                <a:ext uri="{FF2B5EF4-FFF2-40B4-BE49-F238E27FC236}">
                  <a16:creationId xmlns:a16="http://schemas.microsoft.com/office/drawing/2014/main" id="{79C8B4A6-5553-463F-9AA0-F31C9A55ACAB}"/>
                </a:ext>
              </a:extLst>
            </p:cNvPr>
            <p:cNvSpPr/>
            <p:nvPr/>
          </p:nvSpPr>
          <p:spPr>
            <a:xfrm>
              <a:off x="980917" y="2540113"/>
              <a:ext cx="731660" cy="14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21600"/>
                  </a:moveTo>
                  <a:lnTo>
                    <a:pt x="963" y="21600"/>
                  </a:lnTo>
                  <a:cubicBezTo>
                    <a:pt x="435" y="21600"/>
                    <a:pt x="0" y="18924"/>
                    <a:pt x="0" y="15674"/>
                  </a:cubicBezTo>
                  <a:lnTo>
                    <a:pt x="0" y="5926"/>
                  </a:lnTo>
                  <a:cubicBezTo>
                    <a:pt x="0" y="2676"/>
                    <a:pt x="435" y="0"/>
                    <a:pt x="963" y="0"/>
                  </a:cubicBezTo>
                  <a:lnTo>
                    <a:pt x="20637" y="0"/>
                  </a:lnTo>
                  <a:cubicBezTo>
                    <a:pt x="21165" y="0"/>
                    <a:pt x="21600" y="2676"/>
                    <a:pt x="21600" y="5926"/>
                  </a:cubicBezTo>
                  <a:lnTo>
                    <a:pt x="21600" y="15674"/>
                  </a:lnTo>
                  <a:cubicBezTo>
                    <a:pt x="21600" y="18924"/>
                    <a:pt x="21165" y="21600"/>
                    <a:pt x="20637" y="21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45" name="TextBox 18">
              <a:extLst>
                <a:ext uri="{FF2B5EF4-FFF2-40B4-BE49-F238E27FC236}">
                  <a16:creationId xmlns:a16="http://schemas.microsoft.com/office/drawing/2014/main" id="{B526E3C1-51C1-4120-A326-D30935EBE4AE}"/>
                </a:ext>
              </a:extLst>
            </p:cNvPr>
            <p:cNvSpPr txBox="1"/>
            <p:nvPr/>
          </p:nvSpPr>
          <p:spPr>
            <a:xfrm>
              <a:off x="1065612" y="2584605"/>
              <a:ext cx="603876" cy="558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11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7818FBF8-0A1A-497B-B81F-F9948E4352C9}"/>
                </a:ext>
              </a:extLst>
            </p:cNvPr>
            <p:cNvSpPr txBox="1"/>
            <p:nvPr/>
          </p:nvSpPr>
          <p:spPr>
            <a:xfrm>
              <a:off x="975513" y="1670619"/>
              <a:ext cx="785613" cy="89378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noProof="1" smtClean="0">
                  <a:solidFill>
                    <a:schemeClr val="bg2">
                      <a:lumMod val="50000"/>
                    </a:schemeClr>
                  </a:solidFill>
                </a:rPr>
                <a:t>IV Date =</a:t>
              </a:r>
            </a:p>
            <a:p>
              <a:pPr algn="ctr"/>
              <a:r>
                <a:rPr lang="en-US" sz="1400" b="1" noProof="1" smtClean="0">
                  <a:solidFill>
                    <a:schemeClr val="bg2">
                      <a:lumMod val="50000"/>
                    </a:schemeClr>
                  </a:solidFill>
                </a:rPr>
                <a:t>Finish</a:t>
              </a:r>
              <a:endParaRPr lang="en-US" b="1" noProof="1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6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1 ERI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77D0589-0689-44F3-A8E3-0F0DC88351B7}"/>
              </a:ext>
            </a:extLst>
          </p:cNvPr>
          <p:cNvGrpSpPr/>
          <p:nvPr/>
        </p:nvGrpSpPr>
        <p:grpSpPr>
          <a:xfrm>
            <a:off x="165089" y="2438401"/>
            <a:ext cx="5588000" cy="5588000"/>
            <a:chOff x="12369800" y="0"/>
            <a:chExt cx="5588000" cy="5588000"/>
          </a:xfrm>
        </p:grpSpPr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D39DFA66-2C7F-4BEE-8E70-E5AE8DBB4F01}"/>
                </a:ext>
              </a:extLst>
            </p:cNvPr>
            <p:cNvSpPr/>
            <p:nvPr/>
          </p:nvSpPr>
          <p:spPr>
            <a:xfrm rot="10800000">
              <a:off x="12369800" y="0"/>
              <a:ext cx="5588000" cy="5588000"/>
            </a:xfrm>
            <a:prstGeom prst="blockArc">
              <a:avLst>
                <a:gd name="adj1" fmla="val 10800000"/>
                <a:gd name="adj2" fmla="val 0"/>
                <a:gd name="adj3" fmla="val 24318"/>
              </a:avLst>
            </a:prstGeom>
            <a:solidFill>
              <a:srgbClr val="273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594B65D-3010-4C15-99EB-9ECC4E291063}"/>
                </a:ext>
              </a:extLst>
            </p:cNvPr>
            <p:cNvSpPr/>
            <p:nvPr/>
          </p:nvSpPr>
          <p:spPr>
            <a:xfrm>
              <a:off x="12369802" y="0"/>
              <a:ext cx="5587998" cy="55879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4A5C1F2-D543-43FE-BD6D-9C2C5894593F}"/>
              </a:ext>
            </a:extLst>
          </p:cNvPr>
          <p:cNvGrpSpPr/>
          <p:nvPr/>
        </p:nvGrpSpPr>
        <p:grpSpPr>
          <a:xfrm>
            <a:off x="165095" y="2438404"/>
            <a:ext cx="5588004" cy="5588000"/>
            <a:chOff x="6095996" y="2959100"/>
            <a:chExt cx="5588004" cy="5588000"/>
          </a:xfrm>
        </p:grpSpPr>
        <p:sp>
          <p:nvSpPr>
            <p:cNvPr id="134" name="Block Arc 133">
              <a:extLst>
                <a:ext uri="{FF2B5EF4-FFF2-40B4-BE49-F238E27FC236}">
                  <a16:creationId xmlns:a16="http://schemas.microsoft.com/office/drawing/2014/main" id="{AAFE41EF-8665-461B-BF27-B1F903812B5D}"/>
                </a:ext>
              </a:extLst>
            </p:cNvPr>
            <p:cNvSpPr/>
            <p:nvPr/>
          </p:nvSpPr>
          <p:spPr>
            <a:xfrm rot="10800000">
              <a:off x="6096000" y="2959100"/>
              <a:ext cx="5588000" cy="5588000"/>
            </a:xfrm>
            <a:prstGeom prst="blockArc">
              <a:avLst>
                <a:gd name="adj1" fmla="val 10800000"/>
                <a:gd name="adj2" fmla="val 0"/>
                <a:gd name="adj3" fmla="val 24318"/>
              </a:avLst>
            </a:prstGeom>
            <a:solidFill>
              <a:srgbClr val="FFA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B5F796F-7A49-4CD0-868A-B280E7930DE8}"/>
                </a:ext>
              </a:extLst>
            </p:cNvPr>
            <p:cNvSpPr/>
            <p:nvPr/>
          </p:nvSpPr>
          <p:spPr>
            <a:xfrm>
              <a:off x="6095996" y="2959100"/>
              <a:ext cx="5587998" cy="55879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99C85-DFBC-43EE-B240-61F9C72C5A6F}"/>
              </a:ext>
            </a:extLst>
          </p:cNvPr>
          <p:cNvGrpSpPr/>
          <p:nvPr/>
        </p:nvGrpSpPr>
        <p:grpSpPr>
          <a:xfrm>
            <a:off x="165078" y="2438400"/>
            <a:ext cx="5588000" cy="5588000"/>
            <a:chOff x="-4591051" y="2959100"/>
            <a:chExt cx="5588000" cy="558800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C649DC4-8153-4611-BF6E-69C4728B077E}"/>
                </a:ext>
              </a:extLst>
            </p:cNvPr>
            <p:cNvSpPr/>
            <p:nvPr/>
          </p:nvSpPr>
          <p:spPr>
            <a:xfrm>
              <a:off x="-4591051" y="2959100"/>
              <a:ext cx="5587998" cy="55879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Block Arc 137">
              <a:extLst>
                <a:ext uri="{FF2B5EF4-FFF2-40B4-BE49-F238E27FC236}">
                  <a16:creationId xmlns:a16="http://schemas.microsoft.com/office/drawing/2014/main" id="{506D6570-E71F-4843-B6D1-D6AD7D0DFB46}"/>
                </a:ext>
              </a:extLst>
            </p:cNvPr>
            <p:cNvSpPr/>
            <p:nvPr/>
          </p:nvSpPr>
          <p:spPr>
            <a:xfrm rot="10800000">
              <a:off x="-4591051" y="2959100"/>
              <a:ext cx="5588000" cy="5588000"/>
            </a:xfrm>
            <a:prstGeom prst="blockArc">
              <a:avLst>
                <a:gd name="adj1" fmla="val 10800000"/>
                <a:gd name="adj2" fmla="val 0"/>
                <a:gd name="adj3" fmla="val 24318"/>
              </a:avLst>
            </a:prstGeom>
            <a:solidFill>
              <a:srgbClr val="F25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E98AA5-376B-4D32-A8FC-AF5D4644589C}"/>
              </a:ext>
            </a:extLst>
          </p:cNvPr>
          <p:cNvSpPr/>
          <p:nvPr/>
        </p:nvSpPr>
        <p:spPr>
          <a:xfrm rot="16200000">
            <a:off x="2308207" y="3060323"/>
            <a:ext cx="1638170" cy="595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5CE5809-0E1E-42AA-86B3-DC4B14A1F474}"/>
              </a:ext>
            </a:extLst>
          </p:cNvPr>
          <p:cNvGrpSpPr/>
          <p:nvPr/>
        </p:nvGrpSpPr>
        <p:grpSpPr>
          <a:xfrm>
            <a:off x="5929311" y="2732184"/>
            <a:ext cx="3581397" cy="520116"/>
            <a:chOff x="8080444" y="2584738"/>
            <a:chExt cx="3121142" cy="52011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782E099-38DB-4A0F-A46D-420431D17BF4}"/>
                </a:ext>
              </a:extLst>
            </p:cNvPr>
            <p:cNvGrpSpPr/>
            <p:nvPr/>
          </p:nvGrpSpPr>
          <p:grpSpPr>
            <a:xfrm>
              <a:off x="8080444" y="2584738"/>
              <a:ext cx="405516" cy="520116"/>
              <a:chOff x="8080444" y="2699038"/>
              <a:chExt cx="405516" cy="520116"/>
            </a:xfrm>
          </p:grpSpPr>
          <p:sp>
            <p:nvSpPr>
              <p:cNvPr id="145" name="Freeform: Shape 16">
                <a:extLst>
                  <a:ext uri="{FF2B5EF4-FFF2-40B4-BE49-F238E27FC236}">
                    <a16:creationId xmlns:a16="http://schemas.microsoft.com/office/drawing/2014/main" id="{1B2FB197-6F8A-43FF-8B6B-5E943BDA7EE2}"/>
                  </a:ext>
                </a:extLst>
              </p:cNvPr>
              <p:cNvSpPr/>
              <p:nvPr/>
            </p:nvSpPr>
            <p:spPr>
              <a:xfrm>
                <a:off x="8099099" y="2699038"/>
                <a:ext cx="357000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69C3B14-2D0B-473A-8218-80AF27EDD7B6}"/>
                  </a:ext>
                </a:extLst>
              </p:cNvPr>
              <p:cNvSpPr txBox="1"/>
              <p:nvPr/>
            </p:nvSpPr>
            <p:spPr>
              <a:xfrm>
                <a:off x="8080444" y="2811507"/>
                <a:ext cx="405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E465F64-4A13-4C72-8F7F-6AB2F1CCB72C}"/>
                </a:ext>
              </a:extLst>
            </p:cNvPr>
            <p:cNvSpPr txBox="1"/>
            <p:nvPr/>
          </p:nvSpPr>
          <p:spPr>
            <a:xfrm>
              <a:off x="8511886" y="2727985"/>
              <a:ext cx="2689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Common function</a:t>
              </a:r>
              <a:endParaRPr lang="en-US" sz="16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7EE9F7C-DBAB-42FB-AB9D-65CC06779D18}"/>
              </a:ext>
            </a:extLst>
          </p:cNvPr>
          <p:cNvGrpSpPr/>
          <p:nvPr/>
        </p:nvGrpSpPr>
        <p:grpSpPr>
          <a:xfrm>
            <a:off x="5943599" y="3620241"/>
            <a:ext cx="3601420" cy="595703"/>
            <a:chOff x="8078306" y="3715038"/>
            <a:chExt cx="3140739" cy="59570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16CB500-0D8F-486E-B6E9-3256E4547E43}"/>
                </a:ext>
              </a:extLst>
            </p:cNvPr>
            <p:cNvGrpSpPr/>
            <p:nvPr/>
          </p:nvGrpSpPr>
          <p:grpSpPr>
            <a:xfrm>
              <a:off x="8078306" y="3715038"/>
              <a:ext cx="410172" cy="520116"/>
              <a:chOff x="8078306" y="2699038"/>
              <a:chExt cx="410172" cy="520116"/>
            </a:xfrm>
          </p:grpSpPr>
          <p:sp>
            <p:nvSpPr>
              <p:cNvPr id="151" name="Freeform: Shape 20">
                <a:extLst>
                  <a:ext uri="{FF2B5EF4-FFF2-40B4-BE49-F238E27FC236}">
                    <a16:creationId xmlns:a16="http://schemas.microsoft.com/office/drawing/2014/main" id="{0CD2F6B8-7EA3-4A9F-A71A-4661C43C2494}"/>
                  </a:ext>
                </a:extLst>
              </p:cNvPr>
              <p:cNvSpPr/>
              <p:nvPr/>
            </p:nvSpPr>
            <p:spPr>
              <a:xfrm>
                <a:off x="8078306" y="2699038"/>
                <a:ext cx="375653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7AD989A-5421-4247-A328-79BCD3D0867A}"/>
                  </a:ext>
                </a:extLst>
              </p:cNvPr>
              <p:cNvSpPr txBox="1"/>
              <p:nvPr/>
            </p:nvSpPr>
            <p:spPr>
              <a:xfrm>
                <a:off x="8082962" y="2802299"/>
                <a:ext cx="405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6A29CBC-64D9-46A9-BD6D-19B07DCD6FB0}"/>
                </a:ext>
              </a:extLst>
            </p:cNvPr>
            <p:cNvSpPr txBox="1"/>
            <p:nvPr/>
          </p:nvSpPr>
          <p:spPr>
            <a:xfrm>
              <a:off x="8529345" y="3725966"/>
              <a:ext cx="268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Request user clear step before code</a:t>
              </a:r>
              <a:endParaRPr lang="en-US" sz="16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701BCBB-918A-42E7-A44E-FCBCC7C4F503}"/>
              </a:ext>
            </a:extLst>
          </p:cNvPr>
          <p:cNvGrpSpPr/>
          <p:nvPr/>
        </p:nvGrpSpPr>
        <p:grpSpPr>
          <a:xfrm>
            <a:off x="5962892" y="4737684"/>
            <a:ext cx="3639594" cy="520116"/>
            <a:chOff x="8136433" y="4845338"/>
            <a:chExt cx="3131832" cy="52011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D950328-E45E-49C3-B529-B0A01BD41CD9}"/>
                </a:ext>
              </a:extLst>
            </p:cNvPr>
            <p:cNvGrpSpPr/>
            <p:nvPr/>
          </p:nvGrpSpPr>
          <p:grpSpPr>
            <a:xfrm>
              <a:off x="8136433" y="4845338"/>
              <a:ext cx="398166" cy="520116"/>
              <a:chOff x="8136433" y="2699038"/>
              <a:chExt cx="398166" cy="520116"/>
            </a:xfrm>
          </p:grpSpPr>
          <p:sp>
            <p:nvSpPr>
              <p:cNvPr id="157" name="Freeform: Shape 23">
                <a:extLst>
                  <a:ext uri="{FF2B5EF4-FFF2-40B4-BE49-F238E27FC236}">
                    <a16:creationId xmlns:a16="http://schemas.microsoft.com/office/drawing/2014/main" id="{CC61DB0C-2E19-4672-BE2F-D4073EC2D813}"/>
                  </a:ext>
                </a:extLst>
              </p:cNvPr>
              <p:cNvSpPr/>
              <p:nvPr/>
            </p:nvSpPr>
            <p:spPr>
              <a:xfrm>
                <a:off x="8136433" y="2699038"/>
                <a:ext cx="356998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273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2CC8B41-4084-4565-AD4F-53116701A8B4}"/>
                  </a:ext>
                </a:extLst>
              </p:cNvPr>
              <p:cNvSpPr txBox="1"/>
              <p:nvPr/>
            </p:nvSpPr>
            <p:spPr>
              <a:xfrm>
                <a:off x="8180400" y="2805297"/>
                <a:ext cx="3541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6A25E97-0223-4421-BE77-60106911C2D8}"/>
                </a:ext>
              </a:extLst>
            </p:cNvPr>
            <p:cNvSpPr txBox="1"/>
            <p:nvPr/>
          </p:nvSpPr>
          <p:spPr>
            <a:xfrm>
              <a:off x="8578565" y="4951597"/>
              <a:ext cx="2689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2734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hhhhhh</a:t>
              </a:r>
              <a:endParaRPr lang="en-US" sz="1600" b="1" dirty="0">
                <a:solidFill>
                  <a:srgbClr val="2734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81957F47-A5E9-4D30-AA49-E6806210CC84}"/>
              </a:ext>
            </a:extLst>
          </p:cNvPr>
          <p:cNvSpPr txBox="1"/>
          <p:nvPr/>
        </p:nvSpPr>
        <p:spPr>
          <a:xfrm>
            <a:off x="3832321" y="3464390"/>
            <a:ext cx="137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A0CBD1-2CB5-498A-8E66-9F12DCC7EDF6}"/>
              </a:ext>
            </a:extLst>
          </p:cNvPr>
          <p:cNvSpPr txBox="1"/>
          <p:nvPr/>
        </p:nvSpPr>
        <p:spPr>
          <a:xfrm>
            <a:off x="1597454" y="2923514"/>
            <a:ext cx="137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43B224-1C12-49F3-A2A3-4980260FA51C}"/>
              </a:ext>
            </a:extLst>
          </p:cNvPr>
          <p:cNvSpPr txBox="1"/>
          <p:nvPr/>
        </p:nvSpPr>
        <p:spPr>
          <a:xfrm>
            <a:off x="370616" y="4059690"/>
            <a:ext cx="137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931FE5-944D-400F-807C-AEFA2AEC82BB}"/>
              </a:ext>
            </a:extLst>
          </p:cNvPr>
          <p:cNvSpPr txBox="1"/>
          <p:nvPr/>
        </p:nvSpPr>
        <p:spPr>
          <a:xfrm>
            <a:off x="1143000" y="1670258"/>
            <a:ext cx="39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Ways to reduce time !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8" b="98154" l="0" r="96765">
                        <a14:foregroundMark x1="27059" y1="10769" x2="27059" y2="10769"/>
                        <a14:foregroundMark x1="46765" y1="11692" x2="46765" y2="11692"/>
                        <a14:foregroundMark x1="47059" y1="15077" x2="47059" y2="15077"/>
                        <a14:foregroundMark x1="60294" y1="20615" x2="60294" y2="20615"/>
                        <a14:foregroundMark x1="70000" y1="30154" x2="70000" y2="30154"/>
                        <a14:foregroundMark x1="72647" y1="41538" x2="72647" y2="41538"/>
                        <a14:foregroundMark x1="47353" y1="41231" x2="47353" y2="41231"/>
                        <a14:foregroundMark x1="46765" y1="46462" x2="46765" y2="46462"/>
                        <a14:foregroundMark x1="46765" y1="34462" x2="46765" y2="34462"/>
                        <a14:foregroundMark x1="47353" y1="29846" x2="47353" y2="29846"/>
                        <a14:foregroundMark x1="33235" y1="21538" x2="33235" y2="21538"/>
                        <a14:foregroundMark x1="25882" y1="32000" x2="25882" y2="32000"/>
                        <a14:foregroundMark x1="22647" y1="44615" x2="22647" y2="44615"/>
                        <a14:foregroundMark x1="26765" y1="59385" x2="26765" y2="59385"/>
                        <a14:foregroundMark x1="27059" y1="56923" x2="27059" y2="56923"/>
                        <a14:foregroundMark x1="44412" y1="52615" x2="44412" y2="52615"/>
                        <a14:foregroundMark x1="42941" y1="52615" x2="42941" y2="52615"/>
                        <a14:foregroundMark x1="46471" y1="50462" x2="46471" y2="50462"/>
                        <a14:foregroundMark x1="34118" y1="69231" x2="34118" y2="69231"/>
                        <a14:foregroundMark x1="45588" y1="72308" x2="45588" y2="72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2251" y="4006402"/>
            <a:ext cx="1491894" cy="1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5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800000">
                                      <p:cBhvr>
                                        <p:cTn id="15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5C74-E18E-4AA0-820F-89743F4CFE8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11866" y="2584855"/>
            <a:ext cx="8720267" cy="3531727"/>
            <a:chOff x="426030" y="914398"/>
            <a:chExt cx="8720267" cy="35317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AB5C20-2255-42E7-B541-02CB8E051BCA}"/>
                </a:ext>
              </a:extLst>
            </p:cNvPr>
            <p:cNvGrpSpPr/>
            <p:nvPr/>
          </p:nvGrpSpPr>
          <p:grpSpPr>
            <a:xfrm>
              <a:off x="426030" y="914398"/>
              <a:ext cx="8720267" cy="3531727"/>
              <a:chOff x="758053" y="484594"/>
              <a:chExt cx="8720268" cy="3531727"/>
            </a:xfrm>
          </p:grpSpPr>
          <p:sp>
            <p:nvSpPr>
              <p:cNvPr id="4" name="Shape">
                <a:extLst>
                  <a:ext uri="{FF2B5EF4-FFF2-40B4-BE49-F238E27FC236}">
                    <a16:creationId xmlns:a16="http://schemas.microsoft.com/office/drawing/2014/main" id="{B69F51E6-3070-4A5C-B087-F512FF11294B}"/>
                  </a:ext>
                </a:extLst>
              </p:cNvPr>
              <p:cNvSpPr/>
              <p:nvPr/>
            </p:nvSpPr>
            <p:spPr>
              <a:xfrm>
                <a:off x="1533494" y="1842075"/>
                <a:ext cx="2764208" cy="835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64" y="0"/>
                    </a:moveTo>
                    <a:cubicBezTo>
                      <a:pt x="1462" y="0"/>
                      <a:pt x="0" y="4836"/>
                      <a:pt x="0" y="10800"/>
                    </a:cubicBezTo>
                    <a:cubicBezTo>
                      <a:pt x="0" y="16764"/>
                      <a:pt x="1462" y="21600"/>
                      <a:pt x="3264" y="21600"/>
                    </a:cubicBezTo>
                    <a:lnTo>
                      <a:pt x="21600" y="21600"/>
                    </a:lnTo>
                    <a:lnTo>
                      <a:pt x="21600" y="0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16000" tIns="38100" rIns="2160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r>
                  <a:rPr lang="en-US" sz="2000" b="1" noProof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Way to reduce time! </a:t>
                </a:r>
                <a:endParaRPr lang="en-US" sz="2000" b="1" noProof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" name="Shape">
                <a:extLst>
                  <a:ext uri="{FF2B5EF4-FFF2-40B4-BE49-F238E27FC236}">
                    <a16:creationId xmlns:a16="http://schemas.microsoft.com/office/drawing/2014/main" id="{6F866555-7709-4B0E-B3AB-BFBCCE6CBB79}"/>
                  </a:ext>
                </a:extLst>
              </p:cNvPr>
              <p:cNvSpPr/>
              <p:nvPr/>
            </p:nvSpPr>
            <p:spPr>
              <a:xfrm>
                <a:off x="4064770" y="1418666"/>
                <a:ext cx="1324158" cy="1683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9" y="21158"/>
                    </a:moveTo>
                    <a:cubicBezTo>
                      <a:pt x="14712" y="21041"/>
                      <a:pt x="13215" y="20952"/>
                      <a:pt x="11717" y="20849"/>
                    </a:cubicBezTo>
                    <a:cubicBezTo>
                      <a:pt x="5147" y="20393"/>
                      <a:pt x="0" y="16064"/>
                      <a:pt x="0" y="10793"/>
                    </a:cubicBezTo>
                    <a:cubicBezTo>
                      <a:pt x="0" y="5507"/>
                      <a:pt x="5147" y="1178"/>
                      <a:pt x="11717" y="736"/>
                    </a:cubicBezTo>
                    <a:cubicBezTo>
                      <a:pt x="13215" y="633"/>
                      <a:pt x="14712" y="545"/>
                      <a:pt x="16209" y="427"/>
                    </a:cubicBezTo>
                    <a:lnTo>
                      <a:pt x="21600" y="0"/>
                    </a:lnTo>
                    <a:lnTo>
                      <a:pt x="21600" y="21600"/>
                    </a:lnTo>
                    <a:lnTo>
                      <a:pt x="16209" y="21158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000" b="1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Circle">
                <a:extLst>
                  <a:ext uri="{FF2B5EF4-FFF2-40B4-BE49-F238E27FC236}">
                    <a16:creationId xmlns:a16="http://schemas.microsoft.com/office/drawing/2014/main" id="{B05BDDAA-904D-419F-97B2-89EB4D178BA4}"/>
                  </a:ext>
                </a:extLst>
              </p:cNvPr>
              <p:cNvSpPr/>
              <p:nvPr/>
            </p:nvSpPr>
            <p:spPr>
              <a:xfrm>
                <a:off x="4487147" y="1417518"/>
                <a:ext cx="1684456" cy="1684460"/>
              </a:xfrm>
              <a:prstGeom prst="ellipse">
                <a:avLst/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000" b="1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Freeform: Shape 38">
                <a:extLst>
                  <a:ext uri="{FF2B5EF4-FFF2-40B4-BE49-F238E27FC236}">
                    <a16:creationId xmlns:a16="http://schemas.microsoft.com/office/drawing/2014/main" id="{788B379C-27F2-4FD9-A02E-AD07F1B1EA05}"/>
                  </a:ext>
                </a:extLst>
              </p:cNvPr>
              <p:cNvSpPr/>
              <p:nvPr/>
            </p:nvSpPr>
            <p:spPr>
              <a:xfrm>
                <a:off x="758053" y="1842075"/>
                <a:ext cx="928995" cy="835344"/>
              </a:xfrm>
              <a:custGeom>
                <a:avLst/>
                <a:gdLst>
                  <a:gd name="connsiteX0" fmla="*/ 417658 w 928995"/>
                  <a:gd name="connsiteY0" fmla="*/ 0 h 835344"/>
                  <a:gd name="connsiteX1" fmla="*/ 928995 w 928995"/>
                  <a:gd name="connsiteY1" fmla="*/ 0 h 835344"/>
                  <a:gd name="connsiteX2" fmla="*/ 908182 w 928995"/>
                  <a:gd name="connsiteY2" fmla="*/ 11297 h 835344"/>
                  <a:gd name="connsiteX3" fmla="*/ 689242 w 928995"/>
                  <a:gd name="connsiteY3" fmla="*/ 423074 h 835344"/>
                  <a:gd name="connsiteX4" fmla="*/ 908182 w 928995"/>
                  <a:gd name="connsiteY4" fmla="*/ 834851 h 835344"/>
                  <a:gd name="connsiteX5" fmla="*/ 909091 w 928995"/>
                  <a:gd name="connsiteY5" fmla="*/ 835344 h 835344"/>
                  <a:gd name="connsiteX6" fmla="*/ 417658 w 928995"/>
                  <a:gd name="connsiteY6" fmla="*/ 835344 h 835344"/>
                  <a:gd name="connsiteX7" fmla="*/ 0 w 928995"/>
                  <a:gd name="connsiteY7" fmla="*/ 417672 h 835344"/>
                  <a:gd name="connsiteX8" fmla="*/ 417658 w 928995"/>
                  <a:gd name="connsiteY8" fmla="*/ 0 h 835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8995" h="835344">
                    <a:moveTo>
                      <a:pt x="417658" y="0"/>
                    </a:moveTo>
                    <a:lnTo>
                      <a:pt x="928995" y="0"/>
                    </a:lnTo>
                    <a:lnTo>
                      <a:pt x="908182" y="11297"/>
                    </a:lnTo>
                    <a:cubicBezTo>
                      <a:pt x="776089" y="100537"/>
                      <a:pt x="689242" y="251663"/>
                      <a:pt x="689242" y="423074"/>
                    </a:cubicBezTo>
                    <a:cubicBezTo>
                      <a:pt x="689242" y="594485"/>
                      <a:pt x="776089" y="745611"/>
                      <a:pt x="908182" y="834851"/>
                    </a:cubicBezTo>
                    <a:lnTo>
                      <a:pt x="909091" y="835344"/>
                    </a:lnTo>
                    <a:lnTo>
                      <a:pt x="417658" y="835344"/>
                    </a:lnTo>
                    <a:cubicBezTo>
                      <a:pt x="187017" y="835344"/>
                      <a:pt x="0" y="648320"/>
                      <a:pt x="0" y="417672"/>
                    </a:cubicBezTo>
                    <a:cubicBezTo>
                      <a:pt x="0" y="187024"/>
                      <a:pt x="187017" y="0"/>
                      <a:pt x="4176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wrap="square" lIns="38100" tIns="38100" rIns="38100" bIns="38100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000" b="1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Circle">
                <a:extLst>
                  <a:ext uri="{FF2B5EF4-FFF2-40B4-BE49-F238E27FC236}">
                    <a16:creationId xmlns:a16="http://schemas.microsoft.com/office/drawing/2014/main" id="{F3188A8B-1B79-443D-85CC-BA34B37F06B0}"/>
                  </a:ext>
                </a:extLst>
              </p:cNvPr>
              <p:cNvSpPr/>
              <p:nvPr/>
            </p:nvSpPr>
            <p:spPr>
              <a:xfrm>
                <a:off x="4547958" y="1555101"/>
                <a:ext cx="1390713" cy="139071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000" b="1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: Shape 56">
                <a:extLst>
                  <a:ext uri="{FF2B5EF4-FFF2-40B4-BE49-F238E27FC236}">
                    <a16:creationId xmlns:a16="http://schemas.microsoft.com/office/drawing/2014/main" id="{36595EBD-26E3-4CA5-BF60-17BF2C96425E}"/>
                  </a:ext>
                </a:extLst>
              </p:cNvPr>
              <p:cNvSpPr/>
              <p:nvPr/>
            </p:nvSpPr>
            <p:spPr>
              <a:xfrm>
                <a:off x="4847445" y="484594"/>
                <a:ext cx="4630876" cy="3531727"/>
              </a:xfrm>
              <a:custGeom>
                <a:avLst/>
                <a:gdLst>
                  <a:gd name="connsiteX0" fmla="*/ 4630875 w 4630875"/>
                  <a:gd name="connsiteY0" fmla="*/ 0 h 3531727"/>
                  <a:gd name="connsiteX1" fmla="*/ 4630875 w 4630875"/>
                  <a:gd name="connsiteY1" fmla="*/ 3531727 h 3531727"/>
                  <a:gd name="connsiteX2" fmla="*/ 696648 w 4630875"/>
                  <a:gd name="connsiteY2" fmla="*/ 2402696 h 3531727"/>
                  <a:gd name="connsiteX3" fmla="*/ 461978 w 4630875"/>
                  <a:gd name="connsiteY3" fmla="*/ 2335095 h 3531727"/>
                  <a:gd name="connsiteX4" fmla="*/ 0 w 4630875"/>
                  <a:gd name="connsiteY4" fmla="*/ 1768268 h 3531727"/>
                  <a:gd name="connsiteX5" fmla="*/ 461978 w 4630875"/>
                  <a:gd name="connsiteY5" fmla="*/ 1201441 h 3531727"/>
                  <a:gd name="connsiteX6" fmla="*/ 871120 w 4630875"/>
                  <a:gd name="connsiteY6" fmla="*/ 1067103 h 35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0875" h="3531727">
                    <a:moveTo>
                      <a:pt x="4630875" y="0"/>
                    </a:moveTo>
                    <a:lnTo>
                      <a:pt x="4630875" y="3531727"/>
                    </a:lnTo>
                    <a:lnTo>
                      <a:pt x="696648" y="2402696"/>
                    </a:lnTo>
                    <a:lnTo>
                      <a:pt x="461978" y="2335095"/>
                    </a:lnTo>
                    <a:cubicBezTo>
                      <a:pt x="198328" y="2281145"/>
                      <a:pt x="0" y="2047867"/>
                      <a:pt x="0" y="1768268"/>
                    </a:cubicBezTo>
                    <a:cubicBezTo>
                      <a:pt x="0" y="1488669"/>
                      <a:pt x="198328" y="1255391"/>
                      <a:pt x="461978" y="1201441"/>
                    </a:cubicBezTo>
                    <a:lnTo>
                      <a:pt x="871120" y="1067103"/>
                    </a:lnTo>
                    <a:close/>
                  </a:path>
                </a:pathLst>
              </a:custGeom>
              <a:solidFill>
                <a:srgbClr val="D5BF3B"/>
              </a:solidFill>
              <a:ln w="12700">
                <a:miter lim="400000"/>
              </a:ln>
            </p:spPr>
            <p:txBody>
              <a:bodyPr wrap="square" lIns="38100" tIns="38100" rIns="38100" bIns="38100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endParaRPr lang="en-US" sz="2000" b="1" noProof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3" name="Graphic 43" descr="Thumbs up sign">
              <a:extLst>
                <a:ext uri="{FF2B5EF4-FFF2-40B4-BE49-F238E27FC236}">
                  <a16:creationId xmlns:a16="http://schemas.microsoft.com/office/drawing/2014/main" id="{DF4CEE19-57D4-407E-9C8B-D520021A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12798" y="2334200"/>
              <a:ext cx="639129" cy="639129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E465F64-4A13-4C72-8F7F-6AB2F1CCB72C}"/>
              </a:ext>
            </a:extLst>
          </p:cNvPr>
          <p:cNvSpPr txBox="1"/>
          <p:nvPr/>
        </p:nvSpPr>
        <p:spPr>
          <a:xfrm>
            <a:off x="4587767" y="3984140"/>
            <a:ext cx="4704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Common function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Request user clear step before code</a:t>
            </a:r>
          </a:p>
          <a:p>
            <a:pPr marL="342900" indent="-342900">
              <a:buFontTx/>
              <a:buChar char="-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F25245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8" b="98154" l="0" r="96765">
                        <a14:foregroundMark x1="27059" y1="10769" x2="27059" y2="10769"/>
                        <a14:foregroundMark x1="46765" y1="11692" x2="46765" y2="11692"/>
                        <a14:foregroundMark x1="47059" y1="15077" x2="47059" y2="15077"/>
                        <a14:foregroundMark x1="60294" y1="20615" x2="60294" y2="20615"/>
                        <a14:foregroundMark x1="70000" y1="30154" x2="70000" y2="30154"/>
                        <a14:foregroundMark x1="72647" y1="41538" x2="72647" y2="41538"/>
                        <a14:foregroundMark x1="47353" y1="41231" x2="47353" y2="41231"/>
                        <a14:foregroundMark x1="46765" y1="46462" x2="46765" y2="46462"/>
                        <a14:foregroundMark x1="46765" y1="34462" x2="46765" y2="34462"/>
                        <a14:foregroundMark x1="47353" y1="29846" x2="47353" y2="29846"/>
                        <a14:foregroundMark x1="33235" y1="21538" x2="33235" y2="21538"/>
                        <a14:foregroundMark x1="25882" y1="32000" x2="25882" y2="32000"/>
                        <a14:foregroundMark x1="22647" y1="44615" x2="22647" y2="44615"/>
                        <a14:foregroundMark x1="26765" y1="59385" x2="26765" y2="59385"/>
                        <a14:foregroundMark x1="27059" y1="56923" x2="27059" y2="56923"/>
                        <a14:foregroundMark x1="44412" y1="52615" x2="44412" y2="52615"/>
                        <a14:foregroundMark x1="42941" y1="52615" x2="42941" y2="52615"/>
                        <a14:foregroundMark x1="46471" y1="50462" x2="46471" y2="50462"/>
                        <a14:foregroundMark x1="34118" y1="69231" x2="34118" y2="69231"/>
                        <a14:foregroundMark x1="45588" y1="72308" x2="45588" y2="72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4994" y="2520520"/>
            <a:ext cx="1491894" cy="1426075"/>
          </a:xfrm>
          <a:prstGeom prst="rect">
            <a:avLst/>
          </a:prstGeom>
        </p:spPr>
      </p:pic>
      <p:sp>
        <p:nvSpPr>
          <p:cNvPr id="46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1 ERI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2 TVP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38100" y="1303244"/>
            <a:ext cx="300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‘s TVP ?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5150" y="1790115"/>
            <a:ext cx="805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Trial Verification Plan before mass production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Purpose: To </a:t>
            </a:r>
            <a:r>
              <a:rPr lang="en-US" dirty="0"/>
              <a:t>verify quality of the first shipment for new condition part(s)/unit(s).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199817" y="2613453"/>
            <a:ext cx="4615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Why need build TVP system?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12" b="99765" l="0" r="973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15768"/>
            <a:ext cx="3200400" cy="28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642" y="4271584"/>
            <a:ext cx="2265370" cy="2013662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2 TVP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45679" y="1166196"/>
            <a:ext cx="300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Concept: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Shape">
            <a:extLst>
              <a:ext uri="{FF2B5EF4-FFF2-40B4-BE49-F238E27FC236}">
                <a16:creationId xmlns:a16="http://schemas.microsoft.com/office/drawing/2014/main" id="{79899CC5-39C1-41FA-823D-7DC31F477314}"/>
              </a:ext>
            </a:extLst>
          </p:cNvPr>
          <p:cNvSpPr/>
          <p:nvPr/>
        </p:nvSpPr>
        <p:spPr>
          <a:xfrm>
            <a:off x="-1" y="2349240"/>
            <a:ext cx="3650482" cy="117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46" y="7884"/>
                </a:moveTo>
                <a:lnTo>
                  <a:pt x="0" y="21600"/>
                </a:lnTo>
                <a:lnTo>
                  <a:pt x="0" y="13004"/>
                </a:lnTo>
                <a:lnTo>
                  <a:pt x="20097" y="0"/>
                </a:lnTo>
                <a:lnTo>
                  <a:pt x="21600" y="232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E636A223-1A10-4907-BAC0-76D444A561C2}"/>
              </a:ext>
            </a:extLst>
          </p:cNvPr>
          <p:cNvSpPr/>
          <p:nvPr/>
        </p:nvSpPr>
        <p:spPr>
          <a:xfrm>
            <a:off x="-1" y="3938278"/>
            <a:ext cx="3803636" cy="1207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8" y="7644"/>
                </a:moveTo>
                <a:lnTo>
                  <a:pt x="0" y="21600"/>
                </a:lnTo>
                <a:lnTo>
                  <a:pt x="0" y="13237"/>
                </a:lnTo>
                <a:lnTo>
                  <a:pt x="20157" y="0"/>
                </a:lnTo>
                <a:lnTo>
                  <a:pt x="21600" y="22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ADC18CD-B2D1-40DF-B66C-673CF777816D}"/>
              </a:ext>
            </a:extLst>
          </p:cNvPr>
          <p:cNvGrpSpPr/>
          <p:nvPr/>
        </p:nvGrpSpPr>
        <p:grpSpPr>
          <a:xfrm>
            <a:off x="4232482" y="1275433"/>
            <a:ext cx="1526123" cy="1261261"/>
            <a:chOff x="5643309" y="844941"/>
            <a:chExt cx="2034830" cy="2034834"/>
          </a:xfrm>
        </p:grpSpPr>
        <p:sp>
          <p:nvSpPr>
            <p:cNvPr id="149" name="Circle">
              <a:extLst>
                <a:ext uri="{FF2B5EF4-FFF2-40B4-BE49-F238E27FC236}">
                  <a16:creationId xmlns:a16="http://schemas.microsoft.com/office/drawing/2014/main" id="{F4E6772A-8139-4CC2-AB3D-3599048C5C9E}"/>
                </a:ext>
              </a:extLst>
            </p:cNvPr>
            <p:cNvSpPr/>
            <p:nvPr/>
          </p:nvSpPr>
          <p:spPr>
            <a:xfrm>
              <a:off x="5645690" y="847322"/>
              <a:ext cx="2032449" cy="2032453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FF7CBDB4-B07E-446A-BAF7-3139BF795B38}"/>
                </a:ext>
              </a:extLst>
            </p:cNvPr>
            <p:cNvSpPr/>
            <p:nvPr/>
          </p:nvSpPr>
          <p:spPr>
            <a:xfrm>
              <a:off x="5643309" y="844941"/>
              <a:ext cx="1827566" cy="1659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8" h="18916" extrusionOk="0">
                  <a:moveTo>
                    <a:pt x="5810" y="1286"/>
                  </a:moveTo>
                  <a:cubicBezTo>
                    <a:pt x="10647" y="-1342"/>
                    <a:pt x="16223" y="186"/>
                    <a:pt x="18266" y="4699"/>
                  </a:cubicBezTo>
                  <a:cubicBezTo>
                    <a:pt x="20309" y="9213"/>
                    <a:pt x="18044" y="15002"/>
                    <a:pt x="13208" y="17630"/>
                  </a:cubicBezTo>
                  <a:cubicBezTo>
                    <a:pt x="8371" y="20258"/>
                    <a:pt x="2795" y="18730"/>
                    <a:pt x="752" y="14217"/>
                  </a:cubicBezTo>
                  <a:cubicBezTo>
                    <a:pt x="-1291" y="9703"/>
                    <a:pt x="974" y="3914"/>
                    <a:pt x="5810" y="128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29" name="Shape">
              <a:extLst>
                <a:ext uri="{FF2B5EF4-FFF2-40B4-BE49-F238E27FC236}">
                  <a16:creationId xmlns:a16="http://schemas.microsoft.com/office/drawing/2014/main" id="{2EE05ED8-AF8B-4E35-917F-49223985852D}"/>
                </a:ext>
              </a:extLst>
            </p:cNvPr>
            <p:cNvSpPr/>
            <p:nvPr/>
          </p:nvSpPr>
          <p:spPr>
            <a:xfrm>
              <a:off x="5859527" y="898162"/>
              <a:ext cx="1089529" cy="99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6" h="18915" extrusionOk="0">
                  <a:moveTo>
                    <a:pt x="5801" y="1280"/>
                  </a:moveTo>
                  <a:cubicBezTo>
                    <a:pt x="10635" y="-1342"/>
                    <a:pt x="16213" y="193"/>
                    <a:pt x="18261" y="4710"/>
                  </a:cubicBezTo>
                  <a:cubicBezTo>
                    <a:pt x="20308" y="9226"/>
                    <a:pt x="18049" y="15013"/>
                    <a:pt x="13215" y="17636"/>
                  </a:cubicBezTo>
                  <a:cubicBezTo>
                    <a:pt x="8381" y="20258"/>
                    <a:pt x="2803" y="18723"/>
                    <a:pt x="755" y="14206"/>
                  </a:cubicBezTo>
                  <a:cubicBezTo>
                    <a:pt x="-1292" y="9690"/>
                    <a:pt x="967" y="3903"/>
                    <a:pt x="5801" y="12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</p:grpSp>
      <p:sp>
        <p:nvSpPr>
          <p:cNvPr id="230" name="Shape">
            <a:extLst>
              <a:ext uri="{FF2B5EF4-FFF2-40B4-BE49-F238E27FC236}">
                <a16:creationId xmlns:a16="http://schemas.microsoft.com/office/drawing/2014/main" id="{FB321E5A-D315-4255-A36F-A44AABDA6C4C}"/>
              </a:ext>
            </a:extLst>
          </p:cNvPr>
          <p:cNvSpPr/>
          <p:nvPr/>
        </p:nvSpPr>
        <p:spPr>
          <a:xfrm>
            <a:off x="2558579" y="1817315"/>
            <a:ext cx="1882999" cy="913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5" h="21310" extrusionOk="0">
                <a:moveTo>
                  <a:pt x="21247" y="1438"/>
                </a:moveTo>
                <a:cubicBezTo>
                  <a:pt x="21063" y="361"/>
                  <a:pt x="20411" y="-229"/>
                  <a:pt x="19779" y="84"/>
                </a:cubicBezTo>
                <a:lnTo>
                  <a:pt x="7838" y="6161"/>
                </a:lnTo>
                <a:cubicBezTo>
                  <a:pt x="7838" y="6161"/>
                  <a:pt x="7838" y="6161"/>
                  <a:pt x="7838" y="6161"/>
                </a:cubicBezTo>
                <a:cubicBezTo>
                  <a:pt x="7818" y="6161"/>
                  <a:pt x="7798" y="6196"/>
                  <a:pt x="7777" y="6196"/>
                </a:cubicBezTo>
                <a:cubicBezTo>
                  <a:pt x="7757" y="6196"/>
                  <a:pt x="7736" y="6230"/>
                  <a:pt x="7736" y="6230"/>
                </a:cubicBezTo>
                <a:cubicBezTo>
                  <a:pt x="7716" y="6230"/>
                  <a:pt x="7696" y="6265"/>
                  <a:pt x="7675" y="6265"/>
                </a:cubicBezTo>
                <a:cubicBezTo>
                  <a:pt x="7655" y="6265"/>
                  <a:pt x="7655" y="6300"/>
                  <a:pt x="7635" y="6300"/>
                </a:cubicBezTo>
                <a:cubicBezTo>
                  <a:pt x="7614" y="6334"/>
                  <a:pt x="7594" y="6334"/>
                  <a:pt x="7573" y="6369"/>
                </a:cubicBezTo>
                <a:cubicBezTo>
                  <a:pt x="7553" y="6369"/>
                  <a:pt x="7553" y="6404"/>
                  <a:pt x="7533" y="6404"/>
                </a:cubicBezTo>
                <a:cubicBezTo>
                  <a:pt x="7512" y="6439"/>
                  <a:pt x="7492" y="6439"/>
                  <a:pt x="7472" y="6473"/>
                </a:cubicBezTo>
                <a:cubicBezTo>
                  <a:pt x="7472" y="6473"/>
                  <a:pt x="7451" y="6508"/>
                  <a:pt x="7451" y="6508"/>
                </a:cubicBezTo>
                <a:cubicBezTo>
                  <a:pt x="7431" y="6543"/>
                  <a:pt x="7410" y="6577"/>
                  <a:pt x="7390" y="6577"/>
                </a:cubicBezTo>
                <a:cubicBezTo>
                  <a:pt x="7390" y="6577"/>
                  <a:pt x="7370" y="6612"/>
                  <a:pt x="7370" y="6612"/>
                </a:cubicBezTo>
                <a:cubicBezTo>
                  <a:pt x="7349" y="6647"/>
                  <a:pt x="7329" y="6682"/>
                  <a:pt x="7329" y="6682"/>
                </a:cubicBezTo>
                <a:cubicBezTo>
                  <a:pt x="7308" y="6716"/>
                  <a:pt x="7308" y="6716"/>
                  <a:pt x="7288" y="6751"/>
                </a:cubicBezTo>
                <a:cubicBezTo>
                  <a:pt x="7268" y="6786"/>
                  <a:pt x="7268" y="6820"/>
                  <a:pt x="7247" y="6820"/>
                </a:cubicBezTo>
                <a:cubicBezTo>
                  <a:pt x="7227" y="6855"/>
                  <a:pt x="7227" y="6855"/>
                  <a:pt x="7207" y="6890"/>
                </a:cubicBezTo>
                <a:cubicBezTo>
                  <a:pt x="7207" y="6925"/>
                  <a:pt x="7186" y="6925"/>
                  <a:pt x="7186" y="6959"/>
                </a:cubicBezTo>
                <a:cubicBezTo>
                  <a:pt x="7186" y="6994"/>
                  <a:pt x="7166" y="6994"/>
                  <a:pt x="7166" y="7029"/>
                </a:cubicBezTo>
                <a:lnTo>
                  <a:pt x="5026" y="13349"/>
                </a:lnTo>
                <a:lnTo>
                  <a:pt x="604" y="17551"/>
                </a:lnTo>
                <a:cubicBezTo>
                  <a:pt x="34" y="18107"/>
                  <a:pt x="-170" y="19322"/>
                  <a:pt x="156" y="20294"/>
                </a:cubicBezTo>
                <a:cubicBezTo>
                  <a:pt x="401" y="21024"/>
                  <a:pt x="849" y="21371"/>
                  <a:pt x="1297" y="21302"/>
                </a:cubicBezTo>
                <a:cubicBezTo>
                  <a:pt x="1460" y="21267"/>
                  <a:pt x="1623" y="21197"/>
                  <a:pt x="1766" y="21058"/>
                </a:cubicBezTo>
                <a:lnTo>
                  <a:pt x="6473" y="16579"/>
                </a:lnTo>
                <a:cubicBezTo>
                  <a:pt x="6656" y="16405"/>
                  <a:pt x="6819" y="16127"/>
                  <a:pt x="6921" y="15815"/>
                </a:cubicBezTo>
                <a:lnTo>
                  <a:pt x="8653" y="10710"/>
                </a:lnTo>
                <a:lnTo>
                  <a:pt x="11404" y="13210"/>
                </a:lnTo>
                <a:lnTo>
                  <a:pt x="10324" y="16752"/>
                </a:lnTo>
                <a:cubicBezTo>
                  <a:pt x="10019" y="17725"/>
                  <a:pt x="10243" y="18940"/>
                  <a:pt x="10834" y="19461"/>
                </a:cubicBezTo>
                <a:cubicBezTo>
                  <a:pt x="11038" y="19635"/>
                  <a:pt x="11262" y="19704"/>
                  <a:pt x="11486" y="19669"/>
                </a:cubicBezTo>
                <a:cubicBezTo>
                  <a:pt x="11873" y="19600"/>
                  <a:pt x="12240" y="19218"/>
                  <a:pt x="12423" y="18593"/>
                </a:cubicBezTo>
                <a:lnTo>
                  <a:pt x="14033" y="13280"/>
                </a:lnTo>
                <a:cubicBezTo>
                  <a:pt x="14339" y="12307"/>
                  <a:pt x="14115" y="11092"/>
                  <a:pt x="13544" y="10571"/>
                </a:cubicBezTo>
                <a:lnTo>
                  <a:pt x="11302" y="8522"/>
                </a:lnTo>
                <a:lnTo>
                  <a:pt x="13544" y="7376"/>
                </a:lnTo>
                <a:cubicBezTo>
                  <a:pt x="13829" y="8834"/>
                  <a:pt x="14665" y="9842"/>
                  <a:pt x="15602" y="9703"/>
                </a:cubicBezTo>
                <a:cubicBezTo>
                  <a:pt x="16682" y="9529"/>
                  <a:pt x="17497" y="7897"/>
                  <a:pt x="17395" y="6022"/>
                </a:cubicBezTo>
                <a:cubicBezTo>
                  <a:pt x="17375" y="5813"/>
                  <a:pt x="17355" y="5640"/>
                  <a:pt x="17334" y="5431"/>
                </a:cubicBezTo>
                <a:lnTo>
                  <a:pt x="20513" y="3834"/>
                </a:lnTo>
                <a:cubicBezTo>
                  <a:pt x="21084" y="3626"/>
                  <a:pt x="21430" y="2514"/>
                  <a:pt x="21247" y="14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CB3D2C0-4940-4227-B039-C5ADA1552E1D}"/>
              </a:ext>
            </a:extLst>
          </p:cNvPr>
          <p:cNvGrpSpPr/>
          <p:nvPr/>
        </p:nvGrpSpPr>
        <p:grpSpPr>
          <a:xfrm>
            <a:off x="4430680" y="2993299"/>
            <a:ext cx="1695332" cy="1319295"/>
            <a:chOff x="5907574" y="3127305"/>
            <a:chExt cx="2260442" cy="2128463"/>
          </a:xfrm>
        </p:grpSpPr>
        <p:sp>
          <p:nvSpPr>
            <p:cNvPr id="232" name="Shape">
              <a:extLst>
                <a:ext uri="{FF2B5EF4-FFF2-40B4-BE49-F238E27FC236}">
                  <a16:creationId xmlns:a16="http://schemas.microsoft.com/office/drawing/2014/main" id="{086755ED-6323-4B43-9656-C3BC67D91CA6}"/>
                </a:ext>
              </a:extLst>
            </p:cNvPr>
            <p:cNvSpPr/>
            <p:nvPr/>
          </p:nvSpPr>
          <p:spPr>
            <a:xfrm>
              <a:off x="6697732" y="3429927"/>
              <a:ext cx="1470284" cy="182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24" y="0"/>
                  </a:moveTo>
                  <a:lnTo>
                    <a:pt x="21600" y="17763"/>
                  </a:lnTo>
                  <a:lnTo>
                    <a:pt x="1447" y="21600"/>
                  </a:lnTo>
                  <a:lnTo>
                    <a:pt x="0" y="3069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33" name="Shape">
              <a:extLst>
                <a:ext uri="{FF2B5EF4-FFF2-40B4-BE49-F238E27FC236}">
                  <a16:creationId xmlns:a16="http://schemas.microsoft.com/office/drawing/2014/main" id="{0E5DF1B5-1504-4DAC-ABC6-B309FE20023D}"/>
                </a:ext>
              </a:extLst>
            </p:cNvPr>
            <p:cNvSpPr/>
            <p:nvPr/>
          </p:nvSpPr>
          <p:spPr>
            <a:xfrm>
              <a:off x="5909955" y="3345839"/>
              <a:ext cx="888900" cy="1909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685" y="16057"/>
                  </a:lnTo>
                  <a:lnTo>
                    <a:pt x="0" y="0"/>
                  </a:lnTo>
                  <a:lnTo>
                    <a:pt x="19207" y="388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234" name="Shape">
              <a:extLst>
                <a:ext uri="{FF2B5EF4-FFF2-40B4-BE49-F238E27FC236}">
                  <a16:creationId xmlns:a16="http://schemas.microsoft.com/office/drawing/2014/main" id="{369B4491-21B9-4122-A358-0409CAD37593}"/>
                </a:ext>
              </a:extLst>
            </p:cNvPr>
            <p:cNvSpPr/>
            <p:nvPr/>
          </p:nvSpPr>
          <p:spPr>
            <a:xfrm>
              <a:off x="5907574" y="3127305"/>
              <a:ext cx="2207829" cy="56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33" y="21600"/>
                  </a:moveTo>
                  <a:lnTo>
                    <a:pt x="0" y="8400"/>
                  </a:lnTo>
                  <a:lnTo>
                    <a:pt x="12833" y="0"/>
                  </a:lnTo>
                  <a:lnTo>
                    <a:pt x="21600" y="1163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</p:grpSp>
      <p:sp>
        <p:nvSpPr>
          <p:cNvPr id="235" name="Shape">
            <a:extLst>
              <a:ext uri="{FF2B5EF4-FFF2-40B4-BE49-F238E27FC236}">
                <a16:creationId xmlns:a16="http://schemas.microsoft.com/office/drawing/2014/main" id="{A00A5672-7B32-4D76-95FC-D0A53C884C01}"/>
              </a:ext>
            </a:extLst>
          </p:cNvPr>
          <p:cNvSpPr/>
          <p:nvPr/>
        </p:nvSpPr>
        <p:spPr>
          <a:xfrm>
            <a:off x="2710025" y="3399341"/>
            <a:ext cx="1882856" cy="913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310" extrusionOk="0">
                <a:moveTo>
                  <a:pt x="21247" y="1438"/>
                </a:moveTo>
                <a:cubicBezTo>
                  <a:pt x="21063" y="361"/>
                  <a:pt x="20411" y="-229"/>
                  <a:pt x="19779" y="84"/>
                </a:cubicBezTo>
                <a:lnTo>
                  <a:pt x="7838" y="6161"/>
                </a:lnTo>
                <a:cubicBezTo>
                  <a:pt x="7838" y="6161"/>
                  <a:pt x="7838" y="6161"/>
                  <a:pt x="7838" y="6161"/>
                </a:cubicBezTo>
                <a:cubicBezTo>
                  <a:pt x="7818" y="6161"/>
                  <a:pt x="7798" y="6196"/>
                  <a:pt x="7777" y="6196"/>
                </a:cubicBezTo>
                <a:cubicBezTo>
                  <a:pt x="7757" y="6196"/>
                  <a:pt x="7736" y="6230"/>
                  <a:pt x="7736" y="6230"/>
                </a:cubicBezTo>
                <a:cubicBezTo>
                  <a:pt x="7716" y="6230"/>
                  <a:pt x="7696" y="6265"/>
                  <a:pt x="7675" y="6265"/>
                </a:cubicBezTo>
                <a:cubicBezTo>
                  <a:pt x="7655" y="6265"/>
                  <a:pt x="7655" y="6300"/>
                  <a:pt x="7635" y="6300"/>
                </a:cubicBezTo>
                <a:cubicBezTo>
                  <a:pt x="7614" y="6334"/>
                  <a:pt x="7594" y="6334"/>
                  <a:pt x="7573" y="6369"/>
                </a:cubicBezTo>
                <a:cubicBezTo>
                  <a:pt x="7553" y="6369"/>
                  <a:pt x="7553" y="6404"/>
                  <a:pt x="7533" y="6404"/>
                </a:cubicBezTo>
                <a:cubicBezTo>
                  <a:pt x="7512" y="6439"/>
                  <a:pt x="7492" y="6439"/>
                  <a:pt x="7472" y="6473"/>
                </a:cubicBezTo>
                <a:cubicBezTo>
                  <a:pt x="7472" y="6473"/>
                  <a:pt x="7451" y="6508"/>
                  <a:pt x="7451" y="6508"/>
                </a:cubicBezTo>
                <a:cubicBezTo>
                  <a:pt x="7431" y="6543"/>
                  <a:pt x="7410" y="6577"/>
                  <a:pt x="7390" y="6577"/>
                </a:cubicBezTo>
                <a:cubicBezTo>
                  <a:pt x="7390" y="6577"/>
                  <a:pt x="7370" y="6612"/>
                  <a:pt x="7370" y="6612"/>
                </a:cubicBezTo>
                <a:cubicBezTo>
                  <a:pt x="7349" y="6647"/>
                  <a:pt x="7329" y="6682"/>
                  <a:pt x="7329" y="6682"/>
                </a:cubicBezTo>
                <a:cubicBezTo>
                  <a:pt x="7308" y="6716"/>
                  <a:pt x="7308" y="6716"/>
                  <a:pt x="7288" y="6751"/>
                </a:cubicBezTo>
                <a:cubicBezTo>
                  <a:pt x="7268" y="6786"/>
                  <a:pt x="7268" y="6820"/>
                  <a:pt x="7247" y="6820"/>
                </a:cubicBezTo>
                <a:cubicBezTo>
                  <a:pt x="7227" y="6855"/>
                  <a:pt x="7227" y="6855"/>
                  <a:pt x="7207" y="6890"/>
                </a:cubicBezTo>
                <a:cubicBezTo>
                  <a:pt x="7207" y="6925"/>
                  <a:pt x="7186" y="6925"/>
                  <a:pt x="7186" y="6959"/>
                </a:cubicBezTo>
                <a:cubicBezTo>
                  <a:pt x="7186" y="6994"/>
                  <a:pt x="7166" y="6994"/>
                  <a:pt x="7166" y="7029"/>
                </a:cubicBezTo>
                <a:lnTo>
                  <a:pt x="5026" y="13349"/>
                </a:lnTo>
                <a:lnTo>
                  <a:pt x="604" y="17551"/>
                </a:lnTo>
                <a:cubicBezTo>
                  <a:pt x="34" y="18107"/>
                  <a:pt x="-170" y="19322"/>
                  <a:pt x="156" y="20294"/>
                </a:cubicBezTo>
                <a:cubicBezTo>
                  <a:pt x="401" y="21024"/>
                  <a:pt x="849" y="21371"/>
                  <a:pt x="1297" y="21302"/>
                </a:cubicBezTo>
                <a:cubicBezTo>
                  <a:pt x="1460" y="21267"/>
                  <a:pt x="1623" y="21197"/>
                  <a:pt x="1766" y="21058"/>
                </a:cubicBezTo>
                <a:lnTo>
                  <a:pt x="6473" y="16579"/>
                </a:lnTo>
                <a:cubicBezTo>
                  <a:pt x="6656" y="16405"/>
                  <a:pt x="6819" y="16127"/>
                  <a:pt x="6921" y="15815"/>
                </a:cubicBezTo>
                <a:lnTo>
                  <a:pt x="8653" y="10710"/>
                </a:lnTo>
                <a:lnTo>
                  <a:pt x="11404" y="13210"/>
                </a:lnTo>
                <a:lnTo>
                  <a:pt x="10324" y="16752"/>
                </a:lnTo>
                <a:cubicBezTo>
                  <a:pt x="10019" y="17725"/>
                  <a:pt x="10243" y="18940"/>
                  <a:pt x="10834" y="19461"/>
                </a:cubicBezTo>
                <a:cubicBezTo>
                  <a:pt x="11038" y="19635"/>
                  <a:pt x="11262" y="19704"/>
                  <a:pt x="11486" y="19669"/>
                </a:cubicBezTo>
                <a:cubicBezTo>
                  <a:pt x="11873" y="19600"/>
                  <a:pt x="12240" y="19218"/>
                  <a:pt x="12423" y="18593"/>
                </a:cubicBezTo>
                <a:lnTo>
                  <a:pt x="14033" y="13280"/>
                </a:lnTo>
                <a:cubicBezTo>
                  <a:pt x="14339" y="12307"/>
                  <a:pt x="14115" y="11092"/>
                  <a:pt x="13544" y="10571"/>
                </a:cubicBezTo>
                <a:lnTo>
                  <a:pt x="11302" y="8522"/>
                </a:lnTo>
                <a:lnTo>
                  <a:pt x="13544" y="7376"/>
                </a:lnTo>
                <a:cubicBezTo>
                  <a:pt x="13829" y="8834"/>
                  <a:pt x="14665" y="9842"/>
                  <a:pt x="15602" y="9703"/>
                </a:cubicBezTo>
                <a:cubicBezTo>
                  <a:pt x="16682" y="9529"/>
                  <a:pt x="17497" y="7897"/>
                  <a:pt x="17395" y="6022"/>
                </a:cubicBezTo>
                <a:cubicBezTo>
                  <a:pt x="17375" y="5813"/>
                  <a:pt x="17355" y="5640"/>
                  <a:pt x="17334" y="5431"/>
                </a:cubicBezTo>
                <a:lnTo>
                  <a:pt x="20513" y="3834"/>
                </a:lnTo>
                <a:cubicBezTo>
                  <a:pt x="21063" y="3591"/>
                  <a:pt x="21430" y="2480"/>
                  <a:pt x="21247" y="14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5A965E7-C7F3-4667-9E9D-69A2A80899E5}"/>
              </a:ext>
            </a:extLst>
          </p:cNvPr>
          <p:cNvSpPr txBox="1"/>
          <p:nvPr/>
        </p:nvSpPr>
        <p:spPr>
          <a:xfrm rot="20787402">
            <a:off x="344763" y="2866057"/>
            <a:ext cx="2049518" cy="30523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 smtClean="0"/>
              <a:t>Reduce paper</a:t>
            </a:r>
            <a:endParaRPr lang="en-US" b="1" noProof="1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E902313-33F7-4C6F-A5F7-828243613659}"/>
              </a:ext>
            </a:extLst>
          </p:cNvPr>
          <p:cNvSpPr txBox="1"/>
          <p:nvPr/>
        </p:nvSpPr>
        <p:spPr>
          <a:xfrm rot="20787402">
            <a:off x="398075" y="4421427"/>
            <a:ext cx="22428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 smtClean="0"/>
              <a:t>Follow</a:t>
            </a:r>
            <a:r>
              <a:rPr lang="en-US" b="1" noProof="1" smtClean="0"/>
              <a:t> PO</a:t>
            </a:r>
            <a:endParaRPr lang="en-US" b="1" noProof="1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C43ABEE-1875-4084-81F3-D2AF41AE61FA}"/>
              </a:ext>
            </a:extLst>
          </p:cNvPr>
          <p:cNvSpPr txBox="1"/>
          <p:nvPr/>
        </p:nvSpPr>
        <p:spPr>
          <a:xfrm>
            <a:off x="6513662" y="3189805"/>
            <a:ext cx="2630338" cy="58477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600" noProof="1" smtClean="0"/>
              <a:t>All progress from issue to finish PO (10 step) </a:t>
            </a:r>
            <a:endParaRPr lang="en-US" sz="1600" noProof="1"/>
          </a:p>
        </p:txBody>
      </p:sp>
      <p:sp>
        <p:nvSpPr>
          <p:cNvPr id="244" name="Shape">
            <a:extLst>
              <a:ext uri="{FF2B5EF4-FFF2-40B4-BE49-F238E27FC236}">
                <a16:creationId xmlns:a16="http://schemas.microsoft.com/office/drawing/2014/main" id="{E636A223-1A10-4907-BAC0-76D444A561C2}"/>
              </a:ext>
            </a:extLst>
          </p:cNvPr>
          <p:cNvSpPr/>
          <p:nvPr/>
        </p:nvSpPr>
        <p:spPr>
          <a:xfrm>
            <a:off x="0" y="5574135"/>
            <a:ext cx="3803636" cy="1207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8" y="7644"/>
                </a:moveTo>
                <a:lnTo>
                  <a:pt x="0" y="21600"/>
                </a:lnTo>
                <a:lnTo>
                  <a:pt x="0" y="13237"/>
                </a:lnTo>
                <a:lnTo>
                  <a:pt x="20157" y="0"/>
                </a:lnTo>
                <a:lnTo>
                  <a:pt x="21600" y="22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9" name="Shape">
            <a:extLst>
              <a:ext uri="{FF2B5EF4-FFF2-40B4-BE49-F238E27FC236}">
                <a16:creationId xmlns:a16="http://schemas.microsoft.com/office/drawing/2014/main" id="{A00A5672-7B32-4D76-95FC-D0A53C884C01}"/>
              </a:ext>
            </a:extLst>
          </p:cNvPr>
          <p:cNvSpPr/>
          <p:nvPr/>
        </p:nvSpPr>
        <p:spPr>
          <a:xfrm>
            <a:off x="2710025" y="5150463"/>
            <a:ext cx="1882856" cy="913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310" extrusionOk="0">
                <a:moveTo>
                  <a:pt x="21247" y="1438"/>
                </a:moveTo>
                <a:cubicBezTo>
                  <a:pt x="21063" y="361"/>
                  <a:pt x="20411" y="-229"/>
                  <a:pt x="19779" y="84"/>
                </a:cubicBezTo>
                <a:lnTo>
                  <a:pt x="7838" y="6161"/>
                </a:lnTo>
                <a:cubicBezTo>
                  <a:pt x="7838" y="6161"/>
                  <a:pt x="7838" y="6161"/>
                  <a:pt x="7838" y="6161"/>
                </a:cubicBezTo>
                <a:cubicBezTo>
                  <a:pt x="7818" y="6161"/>
                  <a:pt x="7798" y="6196"/>
                  <a:pt x="7777" y="6196"/>
                </a:cubicBezTo>
                <a:cubicBezTo>
                  <a:pt x="7757" y="6196"/>
                  <a:pt x="7736" y="6230"/>
                  <a:pt x="7736" y="6230"/>
                </a:cubicBezTo>
                <a:cubicBezTo>
                  <a:pt x="7716" y="6230"/>
                  <a:pt x="7696" y="6265"/>
                  <a:pt x="7675" y="6265"/>
                </a:cubicBezTo>
                <a:cubicBezTo>
                  <a:pt x="7655" y="6265"/>
                  <a:pt x="7655" y="6300"/>
                  <a:pt x="7635" y="6300"/>
                </a:cubicBezTo>
                <a:cubicBezTo>
                  <a:pt x="7614" y="6334"/>
                  <a:pt x="7594" y="6334"/>
                  <a:pt x="7573" y="6369"/>
                </a:cubicBezTo>
                <a:cubicBezTo>
                  <a:pt x="7553" y="6369"/>
                  <a:pt x="7553" y="6404"/>
                  <a:pt x="7533" y="6404"/>
                </a:cubicBezTo>
                <a:cubicBezTo>
                  <a:pt x="7512" y="6439"/>
                  <a:pt x="7492" y="6439"/>
                  <a:pt x="7472" y="6473"/>
                </a:cubicBezTo>
                <a:cubicBezTo>
                  <a:pt x="7472" y="6473"/>
                  <a:pt x="7451" y="6508"/>
                  <a:pt x="7451" y="6508"/>
                </a:cubicBezTo>
                <a:cubicBezTo>
                  <a:pt x="7431" y="6543"/>
                  <a:pt x="7410" y="6577"/>
                  <a:pt x="7390" y="6577"/>
                </a:cubicBezTo>
                <a:cubicBezTo>
                  <a:pt x="7390" y="6577"/>
                  <a:pt x="7370" y="6612"/>
                  <a:pt x="7370" y="6612"/>
                </a:cubicBezTo>
                <a:cubicBezTo>
                  <a:pt x="7349" y="6647"/>
                  <a:pt x="7329" y="6682"/>
                  <a:pt x="7329" y="6682"/>
                </a:cubicBezTo>
                <a:cubicBezTo>
                  <a:pt x="7308" y="6716"/>
                  <a:pt x="7308" y="6716"/>
                  <a:pt x="7288" y="6751"/>
                </a:cubicBezTo>
                <a:cubicBezTo>
                  <a:pt x="7268" y="6786"/>
                  <a:pt x="7268" y="6820"/>
                  <a:pt x="7247" y="6820"/>
                </a:cubicBezTo>
                <a:cubicBezTo>
                  <a:pt x="7227" y="6855"/>
                  <a:pt x="7227" y="6855"/>
                  <a:pt x="7207" y="6890"/>
                </a:cubicBezTo>
                <a:cubicBezTo>
                  <a:pt x="7207" y="6925"/>
                  <a:pt x="7186" y="6925"/>
                  <a:pt x="7186" y="6959"/>
                </a:cubicBezTo>
                <a:cubicBezTo>
                  <a:pt x="7186" y="6994"/>
                  <a:pt x="7166" y="6994"/>
                  <a:pt x="7166" y="7029"/>
                </a:cubicBezTo>
                <a:lnTo>
                  <a:pt x="5026" y="13349"/>
                </a:lnTo>
                <a:lnTo>
                  <a:pt x="604" y="17551"/>
                </a:lnTo>
                <a:cubicBezTo>
                  <a:pt x="34" y="18107"/>
                  <a:pt x="-170" y="19322"/>
                  <a:pt x="156" y="20294"/>
                </a:cubicBezTo>
                <a:cubicBezTo>
                  <a:pt x="401" y="21024"/>
                  <a:pt x="849" y="21371"/>
                  <a:pt x="1297" y="21302"/>
                </a:cubicBezTo>
                <a:cubicBezTo>
                  <a:pt x="1460" y="21267"/>
                  <a:pt x="1623" y="21197"/>
                  <a:pt x="1766" y="21058"/>
                </a:cubicBezTo>
                <a:lnTo>
                  <a:pt x="6473" y="16579"/>
                </a:lnTo>
                <a:cubicBezTo>
                  <a:pt x="6656" y="16405"/>
                  <a:pt x="6819" y="16127"/>
                  <a:pt x="6921" y="15815"/>
                </a:cubicBezTo>
                <a:lnTo>
                  <a:pt x="8653" y="10710"/>
                </a:lnTo>
                <a:lnTo>
                  <a:pt x="11404" y="13210"/>
                </a:lnTo>
                <a:lnTo>
                  <a:pt x="10324" y="16752"/>
                </a:lnTo>
                <a:cubicBezTo>
                  <a:pt x="10019" y="17725"/>
                  <a:pt x="10243" y="18940"/>
                  <a:pt x="10834" y="19461"/>
                </a:cubicBezTo>
                <a:cubicBezTo>
                  <a:pt x="11038" y="19635"/>
                  <a:pt x="11262" y="19704"/>
                  <a:pt x="11486" y="19669"/>
                </a:cubicBezTo>
                <a:cubicBezTo>
                  <a:pt x="11873" y="19600"/>
                  <a:pt x="12240" y="19218"/>
                  <a:pt x="12423" y="18593"/>
                </a:cubicBezTo>
                <a:lnTo>
                  <a:pt x="14033" y="13280"/>
                </a:lnTo>
                <a:cubicBezTo>
                  <a:pt x="14339" y="12307"/>
                  <a:pt x="14115" y="11092"/>
                  <a:pt x="13544" y="10571"/>
                </a:cubicBezTo>
                <a:lnTo>
                  <a:pt x="11302" y="8522"/>
                </a:lnTo>
                <a:lnTo>
                  <a:pt x="13544" y="7376"/>
                </a:lnTo>
                <a:cubicBezTo>
                  <a:pt x="13829" y="8834"/>
                  <a:pt x="14665" y="9842"/>
                  <a:pt x="15602" y="9703"/>
                </a:cubicBezTo>
                <a:cubicBezTo>
                  <a:pt x="16682" y="9529"/>
                  <a:pt x="17497" y="7897"/>
                  <a:pt x="17395" y="6022"/>
                </a:cubicBezTo>
                <a:cubicBezTo>
                  <a:pt x="17375" y="5813"/>
                  <a:pt x="17355" y="5640"/>
                  <a:pt x="17334" y="5431"/>
                </a:cubicBezTo>
                <a:lnTo>
                  <a:pt x="20513" y="3834"/>
                </a:lnTo>
                <a:cubicBezTo>
                  <a:pt x="21063" y="3591"/>
                  <a:pt x="21430" y="2480"/>
                  <a:pt x="21247" y="14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accent2">
                <a:lumMod val="50000"/>
              </a:schemeClr>
            </a:solidFill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E902313-33F7-4C6F-A5F7-828243613659}"/>
              </a:ext>
            </a:extLst>
          </p:cNvPr>
          <p:cNvSpPr txBox="1"/>
          <p:nvPr/>
        </p:nvSpPr>
        <p:spPr>
          <a:xfrm rot="20787402">
            <a:off x="-150517" y="6122423"/>
            <a:ext cx="279920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Progress apply in Line</a:t>
            </a:r>
            <a:endParaRPr lang="en-US" b="1" noProof="1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C43ABEE-1875-4084-81F3-D2AF41AE61FA}"/>
              </a:ext>
            </a:extLst>
          </p:cNvPr>
          <p:cNvSpPr txBox="1"/>
          <p:nvPr/>
        </p:nvSpPr>
        <p:spPr>
          <a:xfrm>
            <a:off x="6513661" y="4773916"/>
            <a:ext cx="2630338" cy="18158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noProof="1" smtClean="0"/>
              <a:t>Quatity and time product receive.</a:t>
            </a:r>
          </a:p>
          <a:p>
            <a:pPr marL="285750" indent="-285750">
              <a:buFontTx/>
              <a:buChar char="-"/>
            </a:pPr>
            <a:r>
              <a:rPr lang="en-US" sz="1600" noProof="1"/>
              <a:t>W</a:t>
            </a:r>
            <a:r>
              <a:rPr lang="en-US" sz="1600" noProof="1" smtClean="0"/>
              <a:t>here to product  delivery?</a:t>
            </a:r>
          </a:p>
          <a:p>
            <a:pPr marL="285750" indent="-285750">
              <a:buFontTx/>
              <a:buChar char="-"/>
            </a:pPr>
            <a:r>
              <a:rPr lang="en-US" sz="1600" noProof="1" smtClean="0"/>
              <a:t>Reason of lose, lack or borken</a:t>
            </a:r>
          </a:p>
          <a:p>
            <a:pPr marL="285750" indent="-285750">
              <a:buFontTx/>
              <a:buChar char="-"/>
            </a:pPr>
            <a:r>
              <a:rPr lang="en-US" altLang="en-US" sz="1600" dirty="0" smtClean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Avoid </a:t>
            </a:r>
            <a:r>
              <a:rPr lang="en-US" altLang="en-US" sz="1600" dirty="0">
                <a:solidFill>
                  <a:srgbClr val="202124"/>
                </a:solidFill>
                <a:latin typeface="inherit"/>
                <a:cs typeface="Arial" panose="020B0604020202020204" pitchFamily="34" charset="0"/>
              </a:rPr>
              <a:t>the wrong delivery</a:t>
            </a:r>
            <a:endParaRPr lang="en-US" altLang="en-US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noProof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60419"/>
              </p:ext>
            </p:extLst>
          </p:nvPr>
        </p:nvGraphicFramePr>
        <p:xfrm>
          <a:off x="6209062" y="1204869"/>
          <a:ext cx="2782539" cy="146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635">
                  <a:extLst>
                    <a:ext uri="{9D8B030D-6E8A-4147-A177-3AD203B41FA5}">
                      <a16:colId xmlns:a16="http://schemas.microsoft.com/office/drawing/2014/main" val="83750551"/>
                    </a:ext>
                  </a:extLst>
                </a:gridCol>
                <a:gridCol w="695635">
                  <a:extLst>
                    <a:ext uri="{9D8B030D-6E8A-4147-A177-3AD203B41FA5}">
                      <a16:colId xmlns:a16="http://schemas.microsoft.com/office/drawing/2014/main" val="146072189"/>
                    </a:ext>
                  </a:extLst>
                </a:gridCol>
                <a:gridCol w="762285">
                  <a:extLst>
                    <a:ext uri="{9D8B030D-6E8A-4147-A177-3AD203B41FA5}">
                      <a16:colId xmlns:a16="http://schemas.microsoft.com/office/drawing/2014/main" val="2930555744"/>
                    </a:ext>
                  </a:extLst>
                </a:gridCol>
                <a:gridCol w="628984">
                  <a:extLst>
                    <a:ext uri="{9D8B030D-6E8A-4147-A177-3AD203B41FA5}">
                      <a16:colId xmlns:a16="http://schemas.microsoft.com/office/drawing/2014/main" val="3056722260"/>
                    </a:ext>
                  </a:extLst>
                </a:gridCol>
              </a:tblGrid>
              <a:tr h="33088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>
                          <a:effectLst/>
                        </a:rPr>
                        <a:t>Dept</a:t>
                      </a:r>
                      <a:r>
                        <a:rPr lang="en-GB" sz="1200" b="1" u="none" strike="noStrike" dirty="0">
                          <a:effectLst/>
                        </a:rPr>
                        <a:t>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>
                          <a:effectLst/>
                        </a:rPr>
                        <a:t>No.TVP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 err="1">
                          <a:effectLst/>
                        </a:rPr>
                        <a:t>Paper.TVP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Total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856781"/>
                  </a:ext>
                </a:extLst>
              </a:tr>
              <a:tr h="1575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*1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4057765"/>
                  </a:ext>
                </a:extLst>
              </a:tr>
              <a:tr h="1575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PQA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*1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6559908"/>
                  </a:ext>
                </a:extLst>
              </a:tr>
              <a:tr h="1575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ASSY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*2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1806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6193380"/>
                  </a:ext>
                </a:extLst>
              </a:tr>
              <a:tr h="3151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3612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7017925"/>
                  </a:ext>
                </a:extLst>
              </a:tr>
              <a:tr h="3151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Est: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4000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661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3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76605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</a:t>
            </a:r>
            <a:r>
              <a:rPr kumimoji="1" lang="en-US" altLang="ja-JP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cs typeface="Tahoma" pitchFamily="34" charset="0"/>
              </a:rPr>
              <a:t>Innovation</a:t>
            </a:r>
            <a:r>
              <a:rPr kumimoji="1" lang="en-US" altLang="ja-JP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 KPI</a:t>
            </a:r>
            <a:endParaRPr kumimoji="1" lang="ja-JP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757443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ja-JP" sz="2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kumimoji="1" lang="en-US" altLang="ja-JP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latin typeface="Tahoma" pitchFamily="34" charset="0"/>
                <a:ea typeface="+mj-ea"/>
                <a:cs typeface="Tahoma" pitchFamily="34" charset="0"/>
              </a:rPr>
              <a:t>. 2 TVP</a:t>
            </a:r>
            <a:endParaRPr kumimoji="1" lang="ja-JP" alt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45679" y="1166196"/>
            <a:ext cx="300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Progress Manual: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589268"/>
            <a:ext cx="9144000" cy="2411094"/>
            <a:chOff x="-1" y="2999600"/>
            <a:chExt cx="9181745" cy="331905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94574E-46D9-4AD5-8A1D-BAC2E99CB3DE}"/>
                </a:ext>
              </a:extLst>
            </p:cNvPr>
            <p:cNvSpPr/>
            <p:nvPr/>
          </p:nvSpPr>
          <p:spPr>
            <a:xfrm>
              <a:off x="-1" y="3010359"/>
              <a:ext cx="9181745" cy="3308294"/>
            </a:xfrm>
            <a:prstGeom prst="rect">
              <a:avLst/>
            </a:prstGeom>
            <a:gradFill>
              <a:gsLst>
                <a:gs pos="11000">
                  <a:schemeClr val="bg2">
                    <a:lumMod val="9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495095" y="3821345"/>
              <a:ext cx="8420305" cy="19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73274" y="3649409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2218" y="3172900"/>
              <a:ext cx="1176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2.PE</a:t>
              </a:r>
              <a:endParaRPr lang="en-US" sz="1200" dirty="0" smtClean="0"/>
            </a:p>
            <a:p>
              <a:r>
                <a:rPr lang="en-US" sz="1200" dirty="0" smtClean="0"/>
                <a:t>Check</a:t>
              </a:r>
              <a:endParaRPr lang="en-US" sz="1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905000" y="3649405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70490" y="3184266"/>
              <a:ext cx="837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3.PE</a:t>
              </a:r>
              <a:endParaRPr lang="en-US" sz="1200" dirty="0" smtClean="0"/>
            </a:p>
            <a:p>
              <a:r>
                <a:rPr lang="en-US" sz="1200" dirty="0" smtClean="0"/>
                <a:t>Approve</a:t>
              </a:r>
              <a:endParaRPr lang="en-US" sz="14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657652" y="3649405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10948" y="3194492"/>
              <a:ext cx="103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9. Transfer to PDC1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888301" y="3656157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42168" y="3634565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081022" y="3656157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272071" y="3634565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58296" y="3659458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6194" y="3196137"/>
              <a:ext cx="562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1.PE</a:t>
              </a:r>
              <a:r>
                <a:rPr lang="en-US" sz="1200" dirty="0" smtClean="0"/>
                <a:t> </a:t>
              </a:r>
            </a:p>
            <a:p>
              <a:r>
                <a:rPr lang="en-US" sz="1200" dirty="0" smtClean="0"/>
                <a:t>Issue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06880" y="2999600"/>
              <a:ext cx="1176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4.Tim record excel file + release to PQA</a:t>
              </a:r>
              <a:endParaRPr lang="en-US" sz="1200" dirty="0"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64119" y="3187467"/>
              <a:ext cx="1176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6. </a:t>
              </a:r>
              <a:r>
                <a:rPr lang="en-US" sz="1200" dirty="0">
                  <a:cs typeface="Times New Roman" panose="02020603050405020304" pitchFamily="18" charset="0"/>
                </a:rPr>
                <a:t>PQA input information 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38205" y="3185575"/>
              <a:ext cx="1176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7. </a:t>
              </a:r>
              <a:r>
                <a:rPr lang="en-US" sz="1200" dirty="0">
                  <a:cs typeface="Times New Roman" panose="02020603050405020304" pitchFamily="18" charset="0"/>
                </a:rPr>
                <a:t>PQA check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14374" y="3209123"/>
              <a:ext cx="1191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8. </a:t>
              </a:r>
              <a:r>
                <a:rPr lang="en-US" sz="1200" dirty="0">
                  <a:cs typeface="Times New Roman" panose="02020603050405020304" pitchFamily="18" charset="0"/>
                </a:rPr>
                <a:t>PQA approve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95095" y="4935806"/>
              <a:ext cx="8420305" cy="19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173274" y="4763871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33524" y="4085788"/>
              <a:ext cx="1176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r>
                <a:rPr lang="en-US" sz="1200" dirty="0"/>
                <a:t>. PDC1 scan and send email to related </a:t>
              </a:r>
              <a:r>
                <a:rPr lang="en-US" sz="1200" dirty="0" err="1"/>
                <a:t>dept</a:t>
              </a:r>
              <a:endParaRPr lang="en-US" sz="1200" dirty="0" smtClean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061128" y="4763866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72251" y="4157339"/>
              <a:ext cx="855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12. PUR </a:t>
              </a:r>
              <a:r>
                <a:rPr lang="en-US" sz="1200" dirty="0" smtClean="0"/>
                <a:t>confirm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935361" y="4763866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25101" y="4175067"/>
              <a:ext cx="1176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17. PDC1 approve plan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971559" y="4770619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705247" y="4770619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386517" y="4773920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553200" y="4732119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58296" y="4773920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7365" y="4110115"/>
              <a:ext cx="874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10. PDC1 delivery to PIC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23742" y="4149134"/>
              <a:ext cx="1023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13. PDC1 issue PO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03875" y="4149134"/>
              <a:ext cx="871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14. PDC1 check PO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54630" y="4156004"/>
              <a:ext cx="1176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15. PUR approve PO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5521" y="4178120"/>
              <a:ext cx="835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16. PDC1 input plan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19882" y="3645931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462864" y="3187467"/>
              <a:ext cx="878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5</a:t>
              </a:r>
              <a:r>
                <a:rPr lang="en-US" sz="1200" dirty="0" smtClean="0">
                  <a:cs typeface="Times New Roman" panose="02020603050405020304" pitchFamily="18" charset="0"/>
                </a:rPr>
                <a:t>.PQA </a:t>
              </a:r>
              <a:r>
                <a:rPr lang="en-US" sz="1200" dirty="0"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05830" y="4216869"/>
              <a:ext cx="1482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18. </a:t>
              </a:r>
              <a:r>
                <a:rPr lang="en-US" sz="1200" dirty="0">
                  <a:cs typeface="Times New Roman" panose="02020603050405020304" pitchFamily="18" charset="0"/>
                </a:rPr>
                <a:t>PDC1 send to all related </a:t>
              </a:r>
              <a:r>
                <a:rPr lang="en-US" sz="1200" dirty="0" err="1">
                  <a:cs typeface="Times New Roman" panose="02020603050405020304" pitchFamily="18" charset="0"/>
                </a:rPr>
                <a:t>dept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733929" y="4773920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59989" y="6007583"/>
              <a:ext cx="8420305" cy="19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138169" y="5835646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98417" y="5157563"/>
              <a:ext cx="855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20</a:t>
              </a:r>
              <a:r>
                <a:rPr lang="en-US" sz="1200" dirty="0"/>
                <a:t>. PDC2 supply part</a:t>
              </a:r>
              <a:endParaRPr lang="en-US" sz="1200" dirty="0" smtClean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026022" y="5835643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572649" y="5042088"/>
              <a:ext cx="1232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21. </a:t>
              </a:r>
              <a:r>
                <a:rPr lang="en-US" sz="1200" dirty="0" err="1" smtClean="0"/>
                <a:t>Inhouse</a:t>
              </a:r>
              <a:r>
                <a:rPr lang="en-US" sz="1200" dirty="0" smtClean="0"/>
                <a:t> </a:t>
              </a:r>
              <a:r>
                <a:rPr lang="en-US" sz="1200" dirty="0" err="1"/>
                <a:t>dept</a:t>
              </a:r>
              <a:r>
                <a:rPr lang="en-US" sz="1200" dirty="0"/>
                <a:t> make </a:t>
              </a:r>
              <a:r>
                <a:rPr lang="en-US" sz="1200" dirty="0" smtClean="0"/>
                <a:t>part/ unit/ machine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2900254" y="5835643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989995" y="5246843"/>
              <a:ext cx="963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26</a:t>
              </a:r>
              <a:r>
                <a:rPr lang="en-US" sz="1200" dirty="0">
                  <a:cs typeface="Times New Roman" panose="02020603050405020304" pitchFamily="18" charset="0"/>
                </a:rPr>
                <a:t>. </a:t>
              </a:r>
              <a:r>
                <a:rPr lang="en-US" sz="1200" dirty="0" smtClean="0">
                  <a:cs typeface="Times New Roman" panose="02020603050405020304" pitchFamily="18" charset="0"/>
                </a:rPr>
                <a:t>Transfer </a:t>
              </a:r>
              <a:r>
                <a:rPr lang="en-US" sz="1200" dirty="0">
                  <a:cs typeface="Times New Roman" panose="02020603050405020304" pitchFamily="18" charset="0"/>
                </a:rPr>
                <a:t>to TIM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3936454" y="5842394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828027" y="5842394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51412" y="5845696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518095" y="5803895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2260" y="5181890"/>
              <a:ext cx="874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19</a:t>
              </a:r>
              <a:r>
                <a:rPr lang="en-US" sz="1200" dirty="0"/>
                <a:t>. PDC1 transfer to PQA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13735" y="5160413"/>
              <a:ext cx="980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22. PQA received </a:t>
              </a:r>
              <a:r>
                <a:rPr lang="en-US" sz="1200" dirty="0" smtClean="0">
                  <a:cs typeface="Times New Roman" panose="02020603050405020304" pitchFamily="18" charset="0"/>
                </a:rPr>
                <a:t>+ </a:t>
              </a:r>
              <a:r>
                <a:rPr lang="en-US" sz="1200" dirty="0">
                  <a:cs typeface="Times New Roman" panose="02020603050405020304" pitchFamily="18" charset="0"/>
                </a:rPr>
                <a:t>record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72473" y="5195041"/>
              <a:ext cx="1067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23. PQA input judgment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89522" y="5261118"/>
              <a:ext cx="780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cs typeface="Times New Roman" panose="02020603050405020304" pitchFamily="18" charset="0"/>
                </a:rPr>
                <a:t>24</a:t>
              </a:r>
              <a:r>
                <a:rPr lang="en-US" sz="1200" dirty="0">
                  <a:cs typeface="Times New Roman" panose="02020603050405020304" pitchFamily="18" charset="0"/>
                </a:rPr>
                <a:t>. PQA check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60416" y="5249896"/>
              <a:ext cx="835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25. PQA approve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170725" y="5288644"/>
              <a:ext cx="1176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27. TIM record, scan and mail</a:t>
              </a:r>
              <a:endParaRPr lang="en-US" sz="1200" dirty="0" smtClean="0"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7698823" y="5845696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53260" y="5845696"/>
              <a:ext cx="0" cy="37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7489CE8-0F2E-4404-B0FF-9CA13857496B}"/>
              </a:ext>
            </a:extLst>
          </p:cNvPr>
          <p:cNvSpPr txBox="1"/>
          <p:nvPr/>
        </p:nvSpPr>
        <p:spPr>
          <a:xfrm>
            <a:off x="131579" y="4119105"/>
            <a:ext cx="7511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Progress Syste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(reduce 10 step)</a:t>
            </a:r>
            <a:endParaRPr lang="en-US" sz="1600" b="1" dirty="0">
              <a:solidFill>
                <a:srgbClr val="FF000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4446906"/>
            <a:ext cx="9144000" cy="2411094"/>
            <a:chOff x="0" y="4446906"/>
            <a:chExt cx="9144000" cy="2411094"/>
          </a:xfrm>
        </p:grpSpPr>
        <p:grpSp>
          <p:nvGrpSpPr>
            <p:cNvPr id="151" name="Group 150"/>
            <p:cNvGrpSpPr/>
            <p:nvPr/>
          </p:nvGrpSpPr>
          <p:grpSpPr>
            <a:xfrm>
              <a:off x="0" y="4446906"/>
              <a:ext cx="9144000" cy="2411094"/>
              <a:chOff x="-1" y="2999600"/>
              <a:chExt cx="9181745" cy="3319053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994574E-46D9-4AD5-8A1D-BAC2E99CB3DE}"/>
                  </a:ext>
                </a:extLst>
              </p:cNvPr>
              <p:cNvSpPr/>
              <p:nvPr/>
            </p:nvSpPr>
            <p:spPr>
              <a:xfrm>
                <a:off x="-1" y="3010359"/>
                <a:ext cx="9181745" cy="3308294"/>
              </a:xfrm>
              <a:prstGeom prst="rect">
                <a:avLst/>
              </a:prstGeom>
              <a:gradFill>
                <a:gsLst>
                  <a:gs pos="11000">
                    <a:schemeClr val="bg2">
                      <a:lumMod val="9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>
              <a:xfrm flipV="1">
                <a:off x="495095" y="3821345"/>
                <a:ext cx="8420305" cy="196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173274" y="3649409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892218" y="3172900"/>
                <a:ext cx="117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2.PE</a:t>
                </a:r>
                <a:endParaRPr lang="en-US" sz="1200" dirty="0" smtClean="0"/>
              </a:p>
              <a:p>
                <a:r>
                  <a:rPr lang="en-US" sz="1200" dirty="0" smtClean="0"/>
                  <a:t>Check</a:t>
                </a:r>
                <a:endParaRPr lang="en-US" sz="1400" dirty="0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905000" y="3649405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1570490" y="3184266"/>
                <a:ext cx="8371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3.PE</a:t>
                </a:r>
                <a:endParaRPr lang="en-US" sz="1200" dirty="0" smtClean="0"/>
              </a:p>
              <a:p>
                <a:r>
                  <a:rPr lang="en-US" sz="1200" dirty="0" smtClean="0"/>
                  <a:t>Approve</a:t>
                </a:r>
                <a:endParaRPr lang="en-US" sz="1400" dirty="0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2657652" y="3649405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7910948" y="3194492"/>
                <a:ext cx="1034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9. Transfer to PDC1</a:t>
                </a:r>
              </a:p>
            </p:txBody>
          </p:sp>
          <p:cxnSp>
            <p:nvCxnSpPr>
              <p:cNvPr id="160" name="Straight Connector 159"/>
              <p:cNvCxnSpPr/>
              <p:nvPr/>
            </p:nvCxnSpPr>
            <p:spPr>
              <a:xfrm>
                <a:off x="4888301" y="365615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042168" y="3634565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081022" y="3656157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8272071" y="3634565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8296" y="3659458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256194" y="3196137"/>
                <a:ext cx="562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1.PE</a:t>
                </a:r>
                <a:r>
                  <a:rPr lang="en-US" sz="1200" dirty="0" smtClean="0"/>
                  <a:t> </a:t>
                </a:r>
              </a:p>
              <a:p>
                <a:r>
                  <a:rPr lang="en-US" sz="1200" dirty="0" smtClean="0"/>
                  <a:t>Issue</a:t>
                </a:r>
                <a:endParaRPr lang="en-US" sz="12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306880" y="2999600"/>
                <a:ext cx="11761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4.Tim record excel file + release to PQA</a:t>
                </a:r>
                <a:endParaRPr lang="en-US" sz="12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64119" y="3187467"/>
                <a:ext cx="117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6. </a:t>
                </a:r>
                <a:r>
                  <a:rPr lang="en-US" sz="1200" dirty="0">
                    <a:cs typeface="Times New Roman" panose="02020603050405020304" pitchFamily="18" charset="0"/>
                  </a:rPr>
                  <a:t>PQA input information 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538205" y="3185575"/>
                <a:ext cx="11761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7. </a:t>
                </a:r>
                <a:r>
                  <a:rPr lang="en-US" sz="1200" dirty="0">
                    <a:cs typeface="Times New Roman" panose="02020603050405020304" pitchFamily="18" charset="0"/>
                  </a:rPr>
                  <a:t>PQA check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714374" y="3209123"/>
                <a:ext cx="11910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8. </a:t>
                </a:r>
                <a:r>
                  <a:rPr lang="en-US" sz="1200" dirty="0">
                    <a:cs typeface="Times New Roman" panose="02020603050405020304" pitchFamily="18" charset="0"/>
                  </a:rPr>
                  <a:t>PQA approve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495095" y="4935806"/>
                <a:ext cx="8420305" cy="196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173274" y="4763871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833524" y="4085788"/>
                <a:ext cx="11761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r>
                  <a:rPr lang="en-US" sz="1200" dirty="0"/>
                  <a:t>. PDC1 scan and send email to related </a:t>
                </a:r>
                <a:r>
                  <a:rPr lang="en-US" sz="1200" dirty="0" err="1"/>
                  <a:t>dept</a:t>
                </a:r>
                <a:endParaRPr lang="en-US" sz="1200" dirty="0" smtClean="0"/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2061128" y="476386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1872251" y="4157339"/>
                <a:ext cx="855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12. PUR </a:t>
                </a:r>
                <a:r>
                  <a:rPr lang="en-US" sz="1200" dirty="0" smtClean="0"/>
                  <a:t>confirm</a:t>
                </a:r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2935361" y="476386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6025101" y="4175067"/>
                <a:ext cx="117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17. PDC1 approve plan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3971559" y="4770619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705247" y="4770619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86517" y="4773920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6553200" y="4732119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58296" y="4773920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107365" y="4110115"/>
                <a:ext cx="874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10. PDC1 delivery to PIC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623742" y="4149134"/>
                <a:ext cx="1023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13. PDC1 issue PO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603875" y="4149134"/>
                <a:ext cx="871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14. PDC1 check PO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354630" y="4156004"/>
                <a:ext cx="117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15. PUR approve PO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5195521" y="4178120"/>
                <a:ext cx="835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16. PDC1 input plan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3919882" y="3645931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3462864" y="3187467"/>
                <a:ext cx="878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5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.PQA </a:t>
                </a:r>
                <a:r>
                  <a:rPr lang="en-US" sz="1200" dirty="0">
                    <a:cs typeface="Times New Roman" panose="02020603050405020304" pitchFamily="18" charset="0"/>
                  </a:rPr>
                  <a:t>record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7205830" y="4216869"/>
                <a:ext cx="1482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18. </a:t>
                </a:r>
                <a:r>
                  <a:rPr lang="en-US" sz="1200" dirty="0">
                    <a:cs typeface="Times New Roman" panose="02020603050405020304" pitchFamily="18" charset="0"/>
                  </a:rPr>
                  <a:t>PDC1 send to all related </a:t>
                </a:r>
                <a:r>
                  <a:rPr lang="en-US" sz="1200" dirty="0" err="1">
                    <a:cs typeface="Times New Roman" panose="02020603050405020304" pitchFamily="18" charset="0"/>
                  </a:rPr>
                  <a:t>dept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7733929" y="4773920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flipV="1">
                <a:off x="459989" y="6007583"/>
                <a:ext cx="8420305" cy="196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138169" y="583564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798417" y="5157563"/>
                <a:ext cx="8550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20</a:t>
                </a:r>
                <a:r>
                  <a:rPr lang="en-US" sz="1200" dirty="0"/>
                  <a:t>. PDC2 supply part</a:t>
                </a:r>
                <a:endParaRPr lang="en-US" sz="1200" dirty="0" smtClean="0"/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2026022" y="5835643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1572649" y="5042088"/>
                <a:ext cx="12322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21. </a:t>
                </a:r>
                <a:r>
                  <a:rPr lang="en-US" sz="1200" dirty="0" err="1" smtClean="0"/>
                  <a:t>Inhouse</a:t>
                </a:r>
                <a:r>
                  <a:rPr lang="en-US" sz="1200" dirty="0" smtClean="0"/>
                  <a:t> </a:t>
                </a:r>
                <a:r>
                  <a:rPr lang="en-US" sz="1200" dirty="0" err="1"/>
                  <a:t>dept</a:t>
                </a:r>
                <a:r>
                  <a:rPr lang="en-US" sz="1200" dirty="0"/>
                  <a:t> make </a:t>
                </a:r>
                <a:r>
                  <a:rPr lang="en-US" sz="1200" dirty="0" smtClean="0"/>
                  <a:t>part/ unit/ machine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900254" y="5835643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5989995" y="5246843"/>
                <a:ext cx="9637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26</a:t>
                </a:r>
                <a:r>
                  <a:rPr lang="en-US" sz="1200" dirty="0">
                    <a:cs typeface="Times New Roman" panose="02020603050405020304" pitchFamily="18" charset="0"/>
                  </a:rPr>
                  <a:t>. 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Transfer </a:t>
                </a:r>
                <a:r>
                  <a:rPr lang="en-US" sz="1200" dirty="0">
                    <a:cs typeface="Times New Roman" panose="02020603050405020304" pitchFamily="18" charset="0"/>
                  </a:rPr>
                  <a:t>to TIM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3936454" y="5842394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828027" y="5842394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5351412" y="584569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518095" y="5803895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72260" y="5181890"/>
                <a:ext cx="874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19</a:t>
                </a:r>
                <a:r>
                  <a:rPr lang="en-US" sz="1200" dirty="0"/>
                  <a:t>. PDC1 transfer to PQA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713735" y="5160413"/>
                <a:ext cx="9807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22. PQA received </a:t>
                </a:r>
                <a:r>
                  <a:rPr lang="en-US" sz="1200" dirty="0" smtClean="0">
                    <a:cs typeface="Times New Roman" panose="02020603050405020304" pitchFamily="18" charset="0"/>
                  </a:rPr>
                  <a:t>+ </a:t>
                </a:r>
                <a:r>
                  <a:rPr lang="en-US" sz="1200" dirty="0">
                    <a:cs typeface="Times New Roman" panose="02020603050405020304" pitchFamily="18" charset="0"/>
                  </a:rPr>
                  <a:t>record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572473" y="5195041"/>
                <a:ext cx="1067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23. PQA input judgment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4589522" y="5261118"/>
                <a:ext cx="780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cs typeface="Times New Roman" panose="02020603050405020304" pitchFamily="18" charset="0"/>
                  </a:rPr>
                  <a:t>24</a:t>
                </a:r>
                <a:r>
                  <a:rPr lang="en-US" sz="1200" dirty="0">
                    <a:cs typeface="Times New Roman" panose="02020603050405020304" pitchFamily="18" charset="0"/>
                  </a:rPr>
                  <a:t>. PQA check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160416" y="5249896"/>
                <a:ext cx="835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25. PQA approve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7170725" y="5288644"/>
                <a:ext cx="1176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cs typeface="Times New Roman" panose="02020603050405020304" pitchFamily="18" charset="0"/>
                  </a:rPr>
                  <a:t>27. TIM record, scan and mail</a:t>
                </a:r>
                <a:endParaRPr lang="en-US" sz="1200" dirty="0" smtClean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7698823" y="584569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53260" y="5845696"/>
                <a:ext cx="0" cy="3791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flipH="1">
              <a:off x="2438453" y="4828139"/>
              <a:ext cx="457147" cy="4296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469414" y="4818444"/>
              <a:ext cx="417533" cy="4280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/>
          <p:cNvCxnSpPr/>
          <p:nvPr/>
        </p:nvCxnSpPr>
        <p:spPr>
          <a:xfrm flipH="1">
            <a:off x="3657653" y="4828139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688614" y="4818444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8001000" y="4828139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8031961" y="4818444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228653" y="5572295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259614" y="5562600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914400" y="5590139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45361" y="5580444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7467653" y="5666339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7498614" y="5656644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28653" y="6428339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59614" y="6418644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2667053" y="6352139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698014" y="6342444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7467653" y="6428339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7498614" y="6418644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248400" y="6410495"/>
            <a:ext cx="457147" cy="42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79361" y="6400800"/>
            <a:ext cx="417533" cy="428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6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20561</TotalTime>
  <Words>1372</Words>
  <Application>Microsoft Office PowerPoint</Application>
  <PresentationFormat>On-screen Show (4:3)</PresentationFormat>
  <Paragraphs>445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Arial</vt:lpstr>
      <vt:lpstr>Calibri</vt:lpstr>
      <vt:lpstr>inherit</vt:lpstr>
      <vt:lpstr>Tahoma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Thi Thuy Vinh</dc:creator>
  <cp:lastModifiedBy>Việt Anh Nguyễn Thị</cp:lastModifiedBy>
  <cp:revision>1099</cp:revision>
  <dcterms:created xsi:type="dcterms:W3CDTF">2019-01-05T03:52:28Z</dcterms:created>
  <dcterms:modified xsi:type="dcterms:W3CDTF">2021-12-19T14:33:58Z</dcterms:modified>
</cp:coreProperties>
</file>