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21"/>
  </p:notesMasterIdLst>
  <p:sldIdLst>
    <p:sldId id="256" r:id="rId3"/>
    <p:sldId id="257" r:id="rId4"/>
    <p:sldId id="258" r:id="rId5"/>
    <p:sldId id="259" r:id="rId6"/>
    <p:sldId id="275" r:id="rId7"/>
    <p:sldId id="273" r:id="rId8"/>
    <p:sldId id="274" r:id="rId9"/>
    <p:sldId id="260" r:id="rId10"/>
    <p:sldId id="261" r:id="rId11"/>
    <p:sldId id="262" r:id="rId12"/>
    <p:sldId id="263" r:id="rId13"/>
    <p:sldId id="264" r:id="rId14"/>
    <p:sldId id="267" r:id="rId15"/>
    <p:sldId id="271" r:id="rId16"/>
    <p:sldId id="276" r:id="rId17"/>
    <p:sldId id="269" r:id="rId18"/>
    <p:sldId id="270" r:id="rId19"/>
    <p:sldId id="277" r:id="rId2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3" autoAdjust="0"/>
    <p:restoredTop sz="82960" autoAdjust="0"/>
  </p:normalViewPr>
  <p:slideViewPr>
    <p:cSldViewPr snapToGrid="0">
      <p:cViewPr varScale="1">
        <p:scale>
          <a:sx n="72" d="100"/>
          <a:sy n="72" d="100"/>
        </p:scale>
        <p:origin x="105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3C4C8-0BB2-4659-9AE9-D3E2F08B6AB8}"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2387-6DE2-458B-9DB6-90C68061A316}" type="slidenum">
              <a:rPr lang="en-US" smtClean="0"/>
              <a:t>‹#›</a:t>
            </a:fld>
            <a:endParaRPr lang="en-US"/>
          </a:p>
        </p:txBody>
      </p:sp>
    </p:spTree>
    <p:extLst>
      <p:ext uri="{BB962C8B-B14F-4D97-AF65-F5344CB8AC3E}">
        <p14:creationId xmlns:p14="http://schemas.microsoft.com/office/powerpoint/2010/main" val="280910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i.google/research/pubs/pub4314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202124"/>
                </a:solidFill>
                <a:effectLst/>
                <a:latin typeface="Roboto" panose="02000000000000000000" pitchFamily="2" charset="0"/>
              </a:rPr>
              <a:t>Data scientists can implement and train an ML model with predictive performance on an offline holdout dataset, given relevant training data for their use case. However, the real challenge isn't building an ML model, the challenge is building an integrated ML system and to continuously operate it in production. With the long history of production ML services at Google, we've learned that there can be many pitfalls in operating ML-based systems in production. Some of these pitfalls are summarized in </a:t>
            </a:r>
            <a:r>
              <a:rPr lang="en-US" b="0" i="0">
                <a:solidFill>
                  <a:srgbClr val="202124"/>
                </a:solidFill>
                <a:effectLst/>
                <a:latin typeface="Roboto" panose="02000000000000000000" pitchFamily="2" charset="0"/>
                <a:hlinkClick r:id="rId3"/>
              </a:rPr>
              <a:t>Machine Learning: The high-interest credit card of technical debt</a:t>
            </a:r>
            <a:r>
              <a:rPr lang="en-US" b="0" i="0">
                <a:solidFill>
                  <a:srgbClr val="202124"/>
                </a:solidFill>
                <a:effectLst/>
                <a:latin typeface="Roboto" panose="02000000000000000000" pitchFamily="2" charset="0"/>
              </a:rPr>
              <a:t>.</a:t>
            </a:r>
          </a:p>
          <a:p>
            <a:r>
              <a:rPr lang="en-US"/>
              <a:t/>
            </a:r>
            <a:br>
              <a:rPr lang="en-US"/>
            </a:br>
            <a:endParaRPr lang="en-US"/>
          </a:p>
        </p:txBody>
      </p:sp>
      <p:sp>
        <p:nvSpPr>
          <p:cNvPr id="4" name="Slide Number Placeholder 3"/>
          <p:cNvSpPr>
            <a:spLocks noGrp="1"/>
          </p:cNvSpPr>
          <p:nvPr>
            <p:ph type="sldNum" sz="quarter" idx="5"/>
          </p:nvPr>
        </p:nvSpPr>
        <p:spPr/>
        <p:txBody>
          <a:bodyPr/>
          <a:lstStyle/>
          <a:p>
            <a:fld id="{52C22387-6DE2-458B-9DB6-90C68061A316}" type="slidenum">
              <a:rPr lang="en-US" smtClean="0"/>
              <a:t>4</a:t>
            </a:fld>
            <a:endParaRPr lang="en-US"/>
          </a:p>
        </p:txBody>
      </p:sp>
    </p:spTree>
    <p:extLst>
      <p:ext uri="{BB962C8B-B14F-4D97-AF65-F5344CB8AC3E}">
        <p14:creationId xmlns:p14="http://schemas.microsoft.com/office/powerpoint/2010/main" val="1926028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MLOps tập hợp các phương pháp tự động hóa vòng đời của các thuật toán học máy trong quá trình sản xuất ở tất cả các bước xây dựng hệ thống ML, từ huấn luyện mô hình ban đầu đến triển khai và đào tạo lại dựa trên dữ liệu mới.</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Triển khai chậm, dễ gián đoạn và không nhất quán</a:t>
            </a:r>
          </a:p>
          <a:p>
            <a:r>
              <a:rPr lang="en-US" sz="1200" b="0" i="0" kern="1200" smtClean="0">
                <a:solidFill>
                  <a:schemeClr val="tx1"/>
                </a:solidFill>
                <a:effectLst/>
                <a:latin typeface="+mn-lt"/>
                <a:ea typeface="+mn-ea"/>
                <a:cs typeface="+mn-cs"/>
              </a:rPr>
              <a:t>Thiếu khả năng tái tạo</a:t>
            </a:r>
          </a:p>
          <a:p>
            <a:r>
              <a:rPr lang="en-US" sz="1200" b="0" i="0" kern="1200" smtClean="0">
                <a:solidFill>
                  <a:schemeClr val="tx1"/>
                </a:solidFill>
                <a:effectLst/>
                <a:latin typeface="+mn-lt"/>
                <a:ea typeface="+mn-ea"/>
                <a:cs typeface="+mn-cs"/>
              </a:rPr>
              <a:t>Giảm hiệu suất</a:t>
            </a:r>
          </a:p>
          <a:p>
            <a:pPr algn="l"/>
            <a:endParaRPr lang="en-US"/>
          </a:p>
        </p:txBody>
      </p:sp>
      <p:sp>
        <p:nvSpPr>
          <p:cNvPr id="4" name="Slide Number Placeholder 3"/>
          <p:cNvSpPr>
            <a:spLocks noGrp="1"/>
          </p:cNvSpPr>
          <p:nvPr>
            <p:ph type="sldNum" sz="quarter" idx="5"/>
          </p:nvPr>
        </p:nvSpPr>
        <p:spPr/>
        <p:txBody>
          <a:bodyPr/>
          <a:lstStyle/>
          <a:p>
            <a:fld id="{52C22387-6DE2-458B-9DB6-90C68061A316}" type="slidenum">
              <a:rPr lang="en-US" smtClean="0"/>
              <a:t>5</a:t>
            </a:fld>
            <a:endParaRPr lang="en-US"/>
          </a:p>
        </p:txBody>
      </p:sp>
    </p:spTree>
    <p:extLst>
      <p:ext uri="{BB962C8B-B14F-4D97-AF65-F5344CB8AC3E}">
        <p14:creationId xmlns:p14="http://schemas.microsoft.com/office/powerpoint/2010/main" val="385103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Đội ngũ kết hợp</a:t>
            </a: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Một đội ngũ sản xuất ML sẽ bao gồm Nhà khoa học dữ liệu hoặc Kỹ sư ML, Kỹ sư DevOps và Kỹ sư dữ liệu.</a:t>
            </a:r>
          </a:p>
          <a:p>
            <a:r>
              <a:rPr lang="vi-VN" sz="1200" b="0" i="0" kern="1200" smtClean="0">
                <a:solidFill>
                  <a:schemeClr val="tx1"/>
                </a:solidFill>
                <a:effectLst/>
                <a:latin typeface="+mn-lt"/>
                <a:ea typeface="+mn-ea"/>
                <a:cs typeface="+mn-cs"/>
              </a:rPr>
              <a:t>ML Pipelines: Phần lớn các mô hình sẽ cần 2 phiên bản pipelines để đào tạo và ứng dụng. Nguyên nhân là do thông thường, các định dạng dữ liệu và cách truy cập dữ liệu rất khác nhau giữa các thời điểm, đặc biệt đối với các mô hình chạy theo yêu cầu thời gian thực. ML Pipeline thuần túy là code và độc lập với các trường hợp dữ liệu cụ thể. Do đó,  ML Pipeline dễ dàng theo dõi và kiểm soát các phiên bản, đồng thời tự động hóa việc triển khai với CI/CD pipeline. Điều này giúp liên kết code với dữ liệu theo cách có cấu trúc và tự động.</a:t>
            </a:r>
          </a:p>
          <a:p>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52C22387-6DE2-458B-9DB6-90C68061A316}" type="slidenum">
              <a:rPr lang="en-US" smtClean="0"/>
              <a:t>6</a:t>
            </a:fld>
            <a:endParaRPr lang="en-US"/>
          </a:p>
        </p:txBody>
      </p:sp>
    </p:spTree>
    <p:extLst>
      <p:ext uri="{BB962C8B-B14F-4D97-AF65-F5344CB8AC3E}">
        <p14:creationId xmlns:p14="http://schemas.microsoft.com/office/powerpoint/2010/main" val="390113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2387-6DE2-458B-9DB6-90C68061A316}" type="slidenum">
              <a:rPr lang="en-US" smtClean="0"/>
              <a:t>14</a:t>
            </a:fld>
            <a:endParaRPr lang="en-US"/>
          </a:p>
        </p:txBody>
      </p:sp>
    </p:spTree>
    <p:extLst>
      <p:ext uri="{BB962C8B-B14F-4D97-AF65-F5344CB8AC3E}">
        <p14:creationId xmlns:p14="http://schemas.microsoft.com/office/powerpoint/2010/main" val="177406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87A0-A622-E644-4681-704AFE6A9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D7E15-95BA-1196-907A-719157ABC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D483C-B08C-3AF3-8BC4-EBF41649403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37BFE30-92CA-58CA-0771-7833CB055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BE8C5-0F5E-826E-A562-C68C81C74462}"/>
              </a:ext>
            </a:extLst>
          </p:cNvPr>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372773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ver slide layout">
    <p:bg>
      <p:bgPr>
        <a:blipFill dpi="0" rotWithShape="1">
          <a:blip r:embed="rId2">
            <a:biLevel thresh="25000"/>
          </a:blip>
          <a:srcRect/>
          <a:stretch>
            <a:fillRect/>
          </a:stretch>
        </a:blipFill>
        <a:effectLst/>
      </p:bgPr>
    </p:bg>
    <p:spTree>
      <p:nvGrpSpPr>
        <p:cNvPr id="1" name=""/>
        <p:cNvGrpSpPr/>
        <p:nvPr/>
      </p:nvGrpSpPr>
      <p:grpSpPr>
        <a:xfrm>
          <a:off x="0" y="0"/>
          <a:ext cx="0" cy="0"/>
          <a:chOff x="0" y="0"/>
          <a:chExt cx="0" cy="0"/>
        </a:xfrm>
      </p:grpSpPr>
      <p:sp>
        <p:nvSpPr>
          <p:cNvPr id="221" name="Arc 220">
            <a:extLst>
              <a:ext uri="{FF2B5EF4-FFF2-40B4-BE49-F238E27FC236}">
                <a16:creationId xmlns:a16="http://schemas.microsoft.com/office/drawing/2014/main" id="{32E2B889-41FC-4724-93F6-48A4DEF90230}"/>
              </a:ext>
            </a:extLst>
          </p:cNvPr>
          <p:cNvSpPr/>
          <p:nvPr/>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A75D165E-7B4C-4C6D-A05A-0F084BCB877C}"/>
              </a:ext>
            </a:extLst>
          </p:cNvPr>
          <p:cNvSpPr/>
          <p:nvPr/>
        </p:nvSpPr>
        <p:spPr>
          <a:xfrm>
            <a:off x="0" y="193503"/>
            <a:ext cx="152400" cy="7191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A9D0436-B5B2-E3B0-D368-9FAB8C16D7A8}"/>
              </a:ext>
            </a:extLst>
          </p:cNvPr>
          <p:cNvSpPr>
            <a:spLocks noGrp="1"/>
          </p:cNvSpPr>
          <p:nvPr>
            <p:ph type="body" sz="quarter" idx="10" hasCustomPrompt="1"/>
          </p:nvPr>
        </p:nvSpPr>
        <p:spPr>
          <a:xfrm>
            <a:off x="152400" y="149050"/>
            <a:ext cx="4916267" cy="416475"/>
          </a:xfrm>
          <a:prstGeom prst="rect">
            <a:avLst/>
          </a:prstGeom>
        </p:spPr>
        <p:txBody>
          <a:bodyPr/>
          <a:lstStyle>
            <a:lvl1pPr marL="0" indent="0">
              <a:buNone/>
              <a:defRPr b="1">
                <a:solidFill>
                  <a:schemeClr val="accent1">
                    <a:lumMod val="75000"/>
                  </a:schemeClr>
                </a:solidFill>
              </a:defRPr>
            </a:lvl1pPr>
          </a:lstStyle>
          <a:p>
            <a:pPr lvl="0"/>
            <a:r>
              <a:rPr lang="en-US"/>
              <a:t>Big title</a:t>
            </a:r>
          </a:p>
        </p:txBody>
      </p:sp>
      <p:sp>
        <p:nvSpPr>
          <p:cNvPr id="7" name="Text Placeholder 2">
            <a:extLst>
              <a:ext uri="{FF2B5EF4-FFF2-40B4-BE49-F238E27FC236}">
                <a16:creationId xmlns:a16="http://schemas.microsoft.com/office/drawing/2014/main" id="{2C2594FD-04BD-545A-357E-7B701425D78B}"/>
              </a:ext>
            </a:extLst>
          </p:cNvPr>
          <p:cNvSpPr>
            <a:spLocks noGrp="1"/>
          </p:cNvSpPr>
          <p:nvPr>
            <p:ph type="body" sz="quarter" idx="11" hasCustomPrompt="1"/>
          </p:nvPr>
        </p:nvSpPr>
        <p:spPr>
          <a:xfrm>
            <a:off x="152399" y="609978"/>
            <a:ext cx="4916267" cy="302701"/>
          </a:xfrm>
          <a:prstGeom prst="rect">
            <a:avLst/>
          </a:prstGeom>
        </p:spPr>
        <p:txBody>
          <a:bodyPr/>
          <a:lstStyle>
            <a:lvl1pPr marL="0" indent="0">
              <a:buNone/>
              <a:defRPr sz="1800">
                <a:solidFill>
                  <a:schemeClr val="accent1">
                    <a:lumMod val="75000"/>
                  </a:schemeClr>
                </a:solidFill>
              </a:defRPr>
            </a:lvl1pPr>
          </a:lstStyle>
          <a:p>
            <a:pPr lvl="0"/>
            <a:r>
              <a:rPr lang="en-US"/>
              <a:t>detail</a:t>
            </a:r>
          </a:p>
        </p:txBody>
      </p:sp>
    </p:spTree>
    <p:extLst>
      <p:ext uri="{BB962C8B-B14F-4D97-AF65-F5344CB8AC3E}">
        <p14:creationId xmlns:p14="http://schemas.microsoft.com/office/powerpoint/2010/main" val="3285307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 slide layout">
    <p:bg>
      <p:bgPr>
        <a:blipFill dpi="0" rotWithShape="1">
          <a:blip r:embed="rId2">
            <a:biLevel thresh="25000"/>
          </a:blip>
          <a:srcRect/>
          <a:stretch>
            <a:fillRect/>
          </a:stretch>
        </a:blipFill>
        <a:effectLst/>
      </p:bgPr>
    </p:bg>
    <p:spTree>
      <p:nvGrpSpPr>
        <p:cNvPr id="1" name=""/>
        <p:cNvGrpSpPr/>
        <p:nvPr/>
      </p:nvGrpSpPr>
      <p:grpSpPr>
        <a:xfrm>
          <a:off x="0" y="0"/>
          <a:ext cx="0" cy="0"/>
          <a:chOff x="0" y="0"/>
          <a:chExt cx="0" cy="0"/>
        </a:xfrm>
      </p:grpSpPr>
      <p:sp>
        <p:nvSpPr>
          <p:cNvPr id="221" name="Arc 220">
            <a:extLst>
              <a:ext uri="{FF2B5EF4-FFF2-40B4-BE49-F238E27FC236}">
                <a16:creationId xmlns:a16="http://schemas.microsoft.com/office/drawing/2014/main" id="{32E2B889-41FC-4724-93F6-48A4DEF90230}"/>
              </a:ext>
            </a:extLst>
          </p:cNvPr>
          <p:cNvSpPr/>
          <p:nvPr/>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 Placeholder 2">
            <a:extLst>
              <a:ext uri="{FF2B5EF4-FFF2-40B4-BE49-F238E27FC236}">
                <a16:creationId xmlns:a16="http://schemas.microsoft.com/office/drawing/2014/main" id="{5A9D0436-B5B2-E3B0-D368-9FAB8C16D7A8}"/>
              </a:ext>
            </a:extLst>
          </p:cNvPr>
          <p:cNvSpPr>
            <a:spLocks noGrp="1"/>
          </p:cNvSpPr>
          <p:nvPr>
            <p:ph type="body" sz="quarter" idx="10" hasCustomPrompt="1"/>
          </p:nvPr>
        </p:nvSpPr>
        <p:spPr>
          <a:xfrm>
            <a:off x="110067" y="718811"/>
            <a:ext cx="4916267" cy="416475"/>
          </a:xfrm>
          <a:prstGeom prst="rect">
            <a:avLst/>
          </a:prstGeom>
        </p:spPr>
        <p:txBody>
          <a:bodyPr/>
          <a:lstStyle>
            <a:lvl1pPr marL="0" indent="0">
              <a:buNone/>
              <a:defRPr b="1">
                <a:solidFill>
                  <a:schemeClr val="accent1">
                    <a:lumMod val="75000"/>
                  </a:schemeClr>
                </a:solidFill>
              </a:defRPr>
            </a:lvl1pPr>
          </a:lstStyle>
          <a:p>
            <a:pPr lvl="0"/>
            <a:r>
              <a:rPr lang="en-US"/>
              <a:t>Big title</a:t>
            </a:r>
          </a:p>
        </p:txBody>
      </p:sp>
    </p:spTree>
    <p:extLst>
      <p:ext uri="{BB962C8B-B14F-4D97-AF65-F5344CB8AC3E}">
        <p14:creationId xmlns:p14="http://schemas.microsoft.com/office/powerpoint/2010/main" val="85806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ver slide layout">
    <p:bg>
      <p:bgPr>
        <a:blipFill dpi="0" rotWithShape="1">
          <a:blip r:embed="rId2">
            <a:biLevel thresh="25000"/>
          </a:blip>
          <a:srcRect/>
          <a:stretch>
            <a:fillRect/>
          </a:stretch>
        </a:blipFill>
        <a:effectLst/>
      </p:bgPr>
    </p:bg>
    <p:spTree>
      <p:nvGrpSpPr>
        <p:cNvPr id="1" name=""/>
        <p:cNvGrpSpPr/>
        <p:nvPr/>
      </p:nvGrpSpPr>
      <p:grpSpPr>
        <a:xfrm>
          <a:off x="0" y="0"/>
          <a:ext cx="0" cy="0"/>
          <a:chOff x="0" y="0"/>
          <a:chExt cx="0" cy="0"/>
        </a:xfrm>
      </p:grpSpPr>
      <p:sp>
        <p:nvSpPr>
          <p:cNvPr id="221" name="Arc 220">
            <a:extLst>
              <a:ext uri="{FF2B5EF4-FFF2-40B4-BE49-F238E27FC236}">
                <a16:creationId xmlns:a16="http://schemas.microsoft.com/office/drawing/2014/main" id="{32E2B889-41FC-4724-93F6-48A4DEF90230}"/>
              </a:ext>
            </a:extLst>
          </p:cNvPr>
          <p:cNvSpPr/>
          <p:nvPr/>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20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87A0-A622-E644-4681-704AFE6A9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D7E15-95BA-1196-907A-719157ABC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D483C-B08C-3AF3-8BC4-EBF416494031}"/>
              </a:ext>
            </a:extLst>
          </p:cNvPr>
          <p:cNvSpPr>
            <a:spLocks noGrp="1"/>
          </p:cNvSpPr>
          <p:nvPr>
            <p:ph type="dt" sz="half" idx="10"/>
          </p:nvPr>
        </p:nvSpPr>
        <p:spPr/>
        <p:txBody>
          <a:bodyPr/>
          <a:lstStyle/>
          <a:p>
            <a:fld id="{B583158C-9DC1-4908-8177-06CD4980CE81}" type="datetimeFigureOut">
              <a:rPr lang="en-US" smtClean="0"/>
              <a:t>9/9/2022</a:t>
            </a:fld>
            <a:endParaRPr lang="en-US"/>
          </a:p>
        </p:txBody>
      </p:sp>
      <p:sp>
        <p:nvSpPr>
          <p:cNvPr id="5" name="Footer Placeholder 4">
            <a:extLst>
              <a:ext uri="{FF2B5EF4-FFF2-40B4-BE49-F238E27FC236}">
                <a16:creationId xmlns:a16="http://schemas.microsoft.com/office/drawing/2014/main" id="{537BFE30-92CA-58CA-0771-7833CB055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BE8C5-0F5E-826E-A562-C68C81C74462}"/>
              </a:ext>
            </a:extLst>
          </p:cNvPr>
          <p:cNvSpPr>
            <a:spLocks noGrp="1"/>
          </p:cNvSpPr>
          <p:nvPr>
            <p:ph type="sldNum" sz="quarter" idx="12"/>
          </p:nvPr>
        </p:nvSpPr>
        <p:spPr/>
        <p:txBody>
          <a:bodyPr/>
          <a:lstStyle/>
          <a:p>
            <a:fld id="{AF1D482F-C10A-439F-BE3B-0400448765EE}" type="slidenum">
              <a:rPr lang="en-US" smtClean="0"/>
              <a:t>‹#›</a:t>
            </a:fld>
            <a:endParaRPr lang="en-US"/>
          </a:p>
        </p:txBody>
      </p:sp>
    </p:spTree>
    <p:extLst>
      <p:ext uri="{BB962C8B-B14F-4D97-AF65-F5344CB8AC3E}">
        <p14:creationId xmlns:p14="http://schemas.microsoft.com/office/powerpoint/2010/main" val="42854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3523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2102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OWAPstImg273918">
            <a:extLst>
              <a:ext uri="{FF2B5EF4-FFF2-40B4-BE49-F238E27FC236}">
                <a16:creationId xmlns:a16="http://schemas.microsoft.com/office/drawing/2014/main" id="{2850139C-480B-1CAD-1883-4D3CB73ABE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7821" y="27159"/>
            <a:ext cx="1391786" cy="48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726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63" r:id="rId4"/>
    <p:sldLayoutId id="2147483664"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EFF55-3809-47AE-B814-CFCD2E3488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9633" y="99151"/>
            <a:ext cx="1542198" cy="562982"/>
          </a:xfrm>
          <a:prstGeom prst="rect">
            <a:avLst/>
          </a:prstGeom>
        </p:spPr>
      </p:pic>
    </p:spTree>
    <p:extLst>
      <p:ext uri="{BB962C8B-B14F-4D97-AF65-F5344CB8AC3E}">
        <p14:creationId xmlns:p14="http://schemas.microsoft.com/office/powerpoint/2010/main" val="3210354628"/>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6CE9-BFA5-C69B-7B33-25B5EA3D0D93}"/>
              </a:ext>
            </a:extLst>
          </p:cNvPr>
          <p:cNvSpPr>
            <a:spLocks noGrp="1"/>
          </p:cNvSpPr>
          <p:nvPr>
            <p:ph type="ctrTitle"/>
          </p:nvPr>
        </p:nvSpPr>
        <p:spPr>
          <a:xfrm>
            <a:off x="1524000" y="1122362"/>
            <a:ext cx="9144000" cy="2786697"/>
          </a:xfrm>
        </p:spPr>
        <p:txBody>
          <a:bodyPr/>
          <a:lstStyle/>
          <a:p>
            <a:r>
              <a:rPr lang="en-US"/>
              <a:t>Machine Learning Ops &amp; Serving</a:t>
            </a:r>
          </a:p>
        </p:txBody>
      </p:sp>
      <p:sp>
        <p:nvSpPr>
          <p:cNvPr id="3" name="Subtitle 2">
            <a:extLst>
              <a:ext uri="{FF2B5EF4-FFF2-40B4-BE49-F238E27FC236}">
                <a16:creationId xmlns:a16="http://schemas.microsoft.com/office/drawing/2014/main" id="{54AF1B6D-F23E-5992-9703-32DE6A12FCCA}"/>
              </a:ext>
            </a:extLst>
          </p:cNvPr>
          <p:cNvSpPr>
            <a:spLocks noGrp="1"/>
          </p:cNvSpPr>
          <p:nvPr>
            <p:ph type="subTitle" idx="1"/>
          </p:nvPr>
        </p:nvSpPr>
        <p:spPr>
          <a:xfrm>
            <a:off x="1524000" y="4717829"/>
            <a:ext cx="9144000" cy="1655762"/>
          </a:xfrm>
        </p:spPr>
        <p:txBody>
          <a:bodyPr/>
          <a:lstStyle/>
          <a:p>
            <a:pPr algn="r"/>
            <a:r>
              <a:rPr lang="en-US"/>
              <a:t>Big Data ITC, 2022-09</a:t>
            </a:r>
          </a:p>
        </p:txBody>
      </p:sp>
    </p:spTree>
    <p:extLst>
      <p:ext uri="{BB962C8B-B14F-4D97-AF65-F5344CB8AC3E}">
        <p14:creationId xmlns:p14="http://schemas.microsoft.com/office/powerpoint/2010/main" val="1548531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8E2DB-53E4-7F77-9D83-C4B6311FF5B5}"/>
              </a:ext>
            </a:extLst>
          </p:cNvPr>
          <p:cNvSpPr>
            <a:spLocks noGrp="1"/>
          </p:cNvSpPr>
          <p:nvPr>
            <p:ph type="body" sz="quarter" idx="10"/>
          </p:nvPr>
        </p:nvSpPr>
        <p:spPr/>
        <p:txBody>
          <a:bodyPr/>
          <a:lstStyle/>
          <a:p>
            <a:r>
              <a:rPr lang="en-US"/>
              <a:t>ML Ops levels</a:t>
            </a:r>
          </a:p>
        </p:txBody>
      </p:sp>
      <p:sp>
        <p:nvSpPr>
          <p:cNvPr id="4" name="Text Placeholder 3">
            <a:extLst>
              <a:ext uri="{FF2B5EF4-FFF2-40B4-BE49-F238E27FC236}">
                <a16:creationId xmlns:a16="http://schemas.microsoft.com/office/drawing/2014/main" id="{E67A2AE1-6E99-DD8B-F66C-21F818D4E63F}"/>
              </a:ext>
            </a:extLst>
          </p:cNvPr>
          <p:cNvSpPr>
            <a:spLocks noGrp="1"/>
          </p:cNvSpPr>
          <p:nvPr>
            <p:ph type="body" sz="quarter" idx="11"/>
          </p:nvPr>
        </p:nvSpPr>
        <p:spPr/>
        <p:txBody>
          <a:bodyPr/>
          <a:lstStyle/>
          <a:p>
            <a:r>
              <a:rPr lang="en-US"/>
              <a:t>Level 1: </a:t>
            </a:r>
            <a:r>
              <a:rPr lang="en-US">
                <a:solidFill>
                  <a:schemeClr val="accent2"/>
                </a:solidFill>
              </a:rPr>
              <a:t>ML pipeline automation</a:t>
            </a:r>
          </a:p>
        </p:txBody>
      </p:sp>
      <p:pic>
        <p:nvPicPr>
          <p:cNvPr id="5" name="Graphic 4">
            <a:extLst>
              <a:ext uri="{FF2B5EF4-FFF2-40B4-BE49-F238E27FC236}">
                <a16:creationId xmlns:a16="http://schemas.microsoft.com/office/drawing/2014/main" id="{6C18EE99-A5A7-E5F2-7C58-A99C867C43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94020" y="912679"/>
            <a:ext cx="8850130" cy="5837742"/>
          </a:xfrm>
          <a:prstGeom prst="rect">
            <a:avLst/>
          </a:prstGeom>
        </p:spPr>
      </p:pic>
    </p:spTree>
    <p:extLst>
      <p:ext uri="{BB962C8B-B14F-4D97-AF65-F5344CB8AC3E}">
        <p14:creationId xmlns:p14="http://schemas.microsoft.com/office/powerpoint/2010/main" val="736609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8E2DB-53E4-7F77-9D83-C4B6311FF5B5}"/>
              </a:ext>
            </a:extLst>
          </p:cNvPr>
          <p:cNvSpPr>
            <a:spLocks noGrp="1"/>
          </p:cNvSpPr>
          <p:nvPr>
            <p:ph type="body" sz="quarter" idx="10"/>
          </p:nvPr>
        </p:nvSpPr>
        <p:spPr/>
        <p:txBody>
          <a:bodyPr/>
          <a:lstStyle/>
          <a:p>
            <a:r>
              <a:rPr lang="en-US"/>
              <a:t>ML Ops levels</a:t>
            </a:r>
          </a:p>
        </p:txBody>
      </p:sp>
      <p:sp>
        <p:nvSpPr>
          <p:cNvPr id="4" name="Text Placeholder 3">
            <a:extLst>
              <a:ext uri="{FF2B5EF4-FFF2-40B4-BE49-F238E27FC236}">
                <a16:creationId xmlns:a16="http://schemas.microsoft.com/office/drawing/2014/main" id="{E67A2AE1-6E99-DD8B-F66C-21F818D4E63F}"/>
              </a:ext>
            </a:extLst>
          </p:cNvPr>
          <p:cNvSpPr>
            <a:spLocks noGrp="1"/>
          </p:cNvSpPr>
          <p:nvPr>
            <p:ph type="body" sz="quarter" idx="11"/>
          </p:nvPr>
        </p:nvSpPr>
        <p:spPr/>
        <p:txBody>
          <a:bodyPr/>
          <a:lstStyle/>
          <a:p>
            <a:r>
              <a:rPr lang="en-US"/>
              <a:t>Level 2: </a:t>
            </a:r>
            <a:r>
              <a:rPr lang="en-US">
                <a:solidFill>
                  <a:schemeClr val="accent2"/>
                </a:solidFill>
              </a:rPr>
              <a:t>CI/CD pipeline automation</a:t>
            </a:r>
          </a:p>
        </p:txBody>
      </p:sp>
      <p:pic>
        <p:nvPicPr>
          <p:cNvPr id="7" name="Graphic 6">
            <a:extLst>
              <a:ext uri="{FF2B5EF4-FFF2-40B4-BE49-F238E27FC236}">
                <a16:creationId xmlns:a16="http://schemas.microsoft.com/office/drawing/2014/main" id="{B42BF536-F0EA-071C-75A6-91CD5CA75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752600" y="1001754"/>
            <a:ext cx="8995222" cy="5707196"/>
          </a:xfrm>
          <a:prstGeom prst="rect">
            <a:avLst/>
          </a:prstGeom>
        </p:spPr>
      </p:pic>
    </p:spTree>
    <p:extLst>
      <p:ext uri="{BB962C8B-B14F-4D97-AF65-F5344CB8AC3E}">
        <p14:creationId xmlns:p14="http://schemas.microsoft.com/office/powerpoint/2010/main" val="1952101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8E2DB-53E4-7F77-9D83-C4B6311FF5B5}"/>
              </a:ext>
            </a:extLst>
          </p:cNvPr>
          <p:cNvSpPr>
            <a:spLocks noGrp="1"/>
          </p:cNvSpPr>
          <p:nvPr>
            <p:ph type="body" sz="quarter" idx="10"/>
          </p:nvPr>
        </p:nvSpPr>
        <p:spPr/>
        <p:txBody>
          <a:bodyPr/>
          <a:lstStyle/>
          <a:p>
            <a:r>
              <a:rPr lang="en-US"/>
              <a:t>ML Ops levels</a:t>
            </a:r>
          </a:p>
        </p:txBody>
      </p:sp>
      <p:sp>
        <p:nvSpPr>
          <p:cNvPr id="4" name="Text Placeholder 3">
            <a:extLst>
              <a:ext uri="{FF2B5EF4-FFF2-40B4-BE49-F238E27FC236}">
                <a16:creationId xmlns:a16="http://schemas.microsoft.com/office/drawing/2014/main" id="{E67A2AE1-6E99-DD8B-F66C-21F818D4E63F}"/>
              </a:ext>
            </a:extLst>
          </p:cNvPr>
          <p:cNvSpPr>
            <a:spLocks noGrp="1"/>
          </p:cNvSpPr>
          <p:nvPr>
            <p:ph type="body" sz="quarter" idx="11"/>
          </p:nvPr>
        </p:nvSpPr>
        <p:spPr/>
        <p:txBody>
          <a:bodyPr/>
          <a:lstStyle/>
          <a:p>
            <a:r>
              <a:rPr lang="en-US"/>
              <a:t>Level 2: </a:t>
            </a:r>
            <a:r>
              <a:rPr lang="en-US">
                <a:solidFill>
                  <a:schemeClr val="accent2"/>
                </a:solidFill>
              </a:rPr>
              <a:t>CI/CD pipeline automation</a:t>
            </a:r>
          </a:p>
        </p:txBody>
      </p:sp>
      <p:pic>
        <p:nvPicPr>
          <p:cNvPr id="6" name="Graphic 5">
            <a:extLst>
              <a:ext uri="{FF2B5EF4-FFF2-40B4-BE49-F238E27FC236}">
                <a16:creationId xmlns:a16="http://schemas.microsoft.com/office/drawing/2014/main" id="{E17DE7EA-C041-6935-30E6-2E711C1F86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58240" y="1523622"/>
            <a:ext cx="10058400" cy="4724400"/>
          </a:xfrm>
          <a:prstGeom prst="rect">
            <a:avLst/>
          </a:prstGeom>
        </p:spPr>
      </p:pic>
    </p:spTree>
    <p:extLst>
      <p:ext uri="{BB962C8B-B14F-4D97-AF65-F5344CB8AC3E}">
        <p14:creationId xmlns:p14="http://schemas.microsoft.com/office/powerpoint/2010/main" val="2745866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0E6D556-5536-9142-E0B4-E2EAC0EAB10E}"/>
              </a:ext>
            </a:extLst>
          </p:cNvPr>
          <p:cNvSpPr>
            <a:spLocks noGrp="1"/>
          </p:cNvSpPr>
          <p:nvPr>
            <p:ph type="body" sz="quarter" idx="10"/>
          </p:nvPr>
        </p:nvSpPr>
        <p:spPr>
          <a:xfrm>
            <a:off x="110067" y="718811"/>
            <a:ext cx="4916267" cy="416475"/>
          </a:xfrm>
        </p:spPr>
        <p:txBody>
          <a:bodyPr/>
          <a:lstStyle/>
          <a:p>
            <a:r>
              <a:rPr lang="en-US" sz="3000"/>
              <a:t>Serving model</a:t>
            </a:r>
          </a:p>
        </p:txBody>
      </p:sp>
      <p:sp>
        <p:nvSpPr>
          <p:cNvPr id="3" name="TextBox 2">
            <a:extLst>
              <a:ext uri="{FF2B5EF4-FFF2-40B4-BE49-F238E27FC236}">
                <a16:creationId xmlns:a16="http://schemas.microsoft.com/office/drawing/2014/main" id="{BE8A0F98-575D-DCBA-A7F3-2872A738123A}"/>
              </a:ext>
            </a:extLst>
          </p:cNvPr>
          <p:cNvSpPr txBox="1"/>
          <p:nvPr/>
        </p:nvSpPr>
        <p:spPr>
          <a:xfrm>
            <a:off x="2965177" y="2023217"/>
            <a:ext cx="6964822" cy="2015936"/>
          </a:xfrm>
          <a:prstGeom prst="rect">
            <a:avLst/>
          </a:prstGeom>
          <a:solidFill>
            <a:schemeClr val="tx1">
              <a:lumMod val="10000"/>
              <a:lumOff val="90000"/>
            </a:schemeClr>
          </a:solidFill>
        </p:spPr>
        <p:txBody>
          <a:bodyPr wrap="square" rtlCol="0">
            <a:spAutoFit/>
          </a:bodyPr>
          <a:lstStyle/>
          <a:p>
            <a:pPr marL="342900" indent="-342900">
              <a:buAutoNum type="arabicPeriod"/>
            </a:pPr>
            <a:r>
              <a:rPr lang="en-US" sz="2500"/>
              <a:t>Machine Learning Ops &amp; Pipeline</a:t>
            </a:r>
          </a:p>
          <a:p>
            <a:pPr marL="342900" indent="-342900">
              <a:buAutoNum type="arabicPeriod"/>
            </a:pPr>
            <a:endParaRPr lang="en-US" sz="2500"/>
          </a:p>
          <a:p>
            <a:r>
              <a:rPr lang="en-US" sz="2500">
                <a:solidFill>
                  <a:schemeClr val="accent2"/>
                </a:solidFill>
              </a:rPr>
              <a:t>2. Batch serving</a:t>
            </a:r>
          </a:p>
          <a:p>
            <a:endParaRPr lang="en-US" sz="2500">
              <a:solidFill>
                <a:schemeClr val="accent2"/>
              </a:solidFill>
            </a:endParaRPr>
          </a:p>
          <a:p>
            <a:r>
              <a:rPr lang="en-US" sz="2500"/>
              <a:t>3. Online serving</a:t>
            </a:r>
          </a:p>
        </p:txBody>
      </p:sp>
    </p:spTree>
    <p:extLst>
      <p:ext uri="{BB962C8B-B14F-4D97-AF65-F5344CB8AC3E}">
        <p14:creationId xmlns:p14="http://schemas.microsoft.com/office/powerpoint/2010/main" val="2732972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29714"/>
            <a:ext cx="4916267" cy="416475"/>
          </a:xfrm>
        </p:spPr>
        <p:txBody>
          <a:bodyPr/>
          <a:lstStyle/>
          <a:p>
            <a:r>
              <a:rPr lang="en-US" smtClean="0"/>
              <a:t>VietinBank Architecture</a:t>
            </a:r>
            <a:endParaRPr lang="en-US"/>
          </a:p>
        </p:txBody>
      </p:sp>
      <p:pic>
        <p:nvPicPr>
          <p:cNvPr id="5" name="Picture 4"/>
          <p:cNvPicPr>
            <a:picLocks noChangeAspect="1"/>
          </p:cNvPicPr>
          <p:nvPr/>
        </p:nvPicPr>
        <p:blipFill>
          <a:blip r:embed="rId3"/>
          <a:stretch>
            <a:fillRect/>
          </a:stretch>
        </p:blipFill>
        <p:spPr>
          <a:xfrm>
            <a:off x="1938227" y="646188"/>
            <a:ext cx="8405309" cy="6105485"/>
          </a:xfrm>
          <a:prstGeom prst="rect">
            <a:avLst/>
          </a:prstGeom>
        </p:spPr>
      </p:pic>
    </p:spTree>
    <p:extLst>
      <p:ext uri="{BB962C8B-B14F-4D97-AF65-F5344CB8AC3E}">
        <p14:creationId xmlns:p14="http://schemas.microsoft.com/office/powerpoint/2010/main" val="4278582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VietinBank Architecture</a:t>
            </a:r>
            <a:endParaRPr lang="en-US"/>
          </a:p>
        </p:txBody>
      </p:sp>
      <p:sp>
        <p:nvSpPr>
          <p:cNvPr id="5" name="Text Placeholder 4"/>
          <p:cNvSpPr>
            <a:spLocks noGrp="1"/>
          </p:cNvSpPr>
          <p:nvPr>
            <p:ph type="body" sz="quarter" idx="11"/>
          </p:nvPr>
        </p:nvSpPr>
        <p:spPr/>
        <p:txBody>
          <a:bodyPr/>
          <a:lstStyle/>
          <a:p>
            <a:r>
              <a:rPr lang="en-US" smtClean="0"/>
              <a:t>Serving / Inference services</a:t>
            </a:r>
            <a:endParaRPr lang="en-US"/>
          </a:p>
        </p:txBody>
      </p:sp>
      <p:pic>
        <p:nvPicPr>
          <p:cNvPr id="3" name="Picture 2"/>
          <p:cNvPicPr>
            <a:picLocks noChangeAspect="1"/>
          </p:cNvPicPr>
          <p:nvPr/>
        </p:nvPicPr>
        <p:blipFill>
          <a:blip r:embed="rId2"/>
          <a:stretch>
            <a:fillRect/>
          </a:stretch>
        </p:blipFill>
        <p:spPr>
          <a:xfrm>
            <a:off x="380224" y="1278122"/>
            <a:ext cx="11325225" cy="5067300"/>
          </a:xfrm>
          <a:prstGeom prst="rect">
            <a:avLst/>
          </a:prstGeom>
        </p:spPr>
      </p:pic>
    </p:spTree>
    <p:extLst>
      <p:ext uri="{BB962C8B-B14F-4D97-AF65-F5344CB8AC3E}">
        <p14:creationId xmlns:p14="http://schemas.microsoft.com/office/powerpoint/2010/main" val="1525026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EF581-6382-9AD3-3993-D9AA55703867}"/>
              </a:ext>
            </a:extLst>
          </p:cNvPr>
          <p:cNvSpPr>
            <a:spLocks noGrp="1"/>
          </p:cNvSpPr>
          <p:nvPr>
            <p:ph type="body" sz="quarter" idx="10"/>
          </p:nvPr>
        </p:nvSpPr>
        <p:spPr>
          <a:xfrm>
            <a:off x="141965" y="452997"/>
            <a:ext cx="4916267" cy="416475"/>
          </a:xfrm>
        </p:spPr>
        <p:txBody>
          <a:bodyPr/>
          <a:lstStyle/>
          <a:p>
            <a:r>
              <a:rPr lang="en-US">
                <a:solidFill>
                  <a:srgbClr val="FF0000"/>
                </a:solidFill>
              </a:rPr>
              <a:t>Batch</a:t>
            </a:r>
            <a:r>
              <a:rPr lang="en-US"/>
              <a:t> Serving</a:t>
            </a:r>
          </a:p>
        </p:txBody>
      </p:sp>
      <p:pic>
        <p:nvPicPr>
          <p:cNvPr id="4" name="Picture 3"/>
          <p:cNvPicPr>
            <a:picLocks noChangeAspect="1"/>
          </p:cNvPicPr>
          <p:nvPr/>
        </p:nvPicPr>
        <p:blipFill>
          <a:blip r:embed="rId2"/>
          <a:stretch>
            <a:fillRect/>
          </a:stretch>
        </p:blipFill>
        <p:spPr>
          <a:xfrm>
            <a:off x="614362" y="1479033"/>
            <a:ext cx="10963275" cy="5048250"/>
          </a:xfrm>
          <a:prstGeom prst="rect">
            <a:avLst/>
          </a:prstGeom>
        </p:spPr>
      </p:pic>
    </p:spTree>
    <p:extLst>
      <p:ext uri="{BB962C8B-B14F-4D97-AF65-F5344CB8AC3E}">
        <p14:creationId xmlns:p14="http://schemas.microsoft.com/office/powerpoint/2010/main" val="845050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EF581-6382-9AD3-3993-D9AA55703867}"/>
              </a:ext>
            </a:extLst>
          </p:cNvPr>
          <p:cNvSpPr>
            <a:spLocks noGrp="1"/>
          </p:cNvSpPr>
          <p:nvPr>
            <p:ph type="body" sz="quarter" idx="10"/>
          </p:nvPr>
        </p:nvSpPr>
        <p:spPr>
          <a:xfrm>
            <a:off x="173863" y="134020"/>
            <a:ext cx="4916267" cy="416475"/>
          </a:xfrm>
        </p:spPr>
        <p:txBody>
          <a:bodyPr/>
          <a:lstStyle/>
          <a:p>
            <a:r>
              <a:rPr lang="en-US">
                <a:solidFill>
                  <a:srgbClr val="FF0000"/>
                </a:solidFill>
              </a:rPr>
              <a:t>Online</a:t>
            </a:r>
            <a:r>
              <a:rPr lang="en-US"/>
              <a:t> Serving</a:t>
            </a:r>
          </a:p>
        </p:txBody>
      </p:sp>
      <p:pic>
        <p:nvPicPr>
          <p:cNvPr id="7" name="Picture 6"/>
          <p:cNvPicPr>
            <a:picLocks noChangeAspect="1"/>
          </p:cNvPicPr>
          <p:nvPr/>
        </p:nvPicPr>
        <p:blipFill>
          <a:blip r:embed="rId2"/>
          <a:stretch>
            <a:fillRect/>
          </a:stretch>
        </p:blipFill>
        <p:spPr>
          <a:xfrm>
            <a:off x="1052511" y="712381"/>
            <a:ext cx="9828223" cy="5879915"/>
          </a:xfrm>
          <a:prstGeom prst="rect">
            <a:avLst/>
          </a:prstGeom>
        </p:spPr>
      </p:pic>
    </p:spTree>
    <p:extLst>
      <p:ext uri="{BB962C8B-B14F-4D97-AF65-F5344CB8AC3E}">
        <p14:creationId xmlns:p14="http://schemas.microsoft.com/office/powerpoint/2010/main" val="188142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EF581-6382-9AD3-3993-D9AA55703867}"/>
              </a:ext>
            </a:extLst>
          </p:cNvPr>
          <p:cNvSpPr>
            <a:spLocks noGrp="1"/>
          </p:cNvSpPr>
          <p:nvPr>
            <p:ph type="body" sz="quarter" idx="10"/>
          </p:nvPr>
        </p:nvSpPr>
        <p:spPr>
          <a:xfrm>
            <a:off x="3842095" y="2728364"/>
            <a:ext cx="4916267" cy="2035022"/>
          </a:xfrm>
        </p:spPr>
        <p:txBody>
          <a:bodyPr/>
          <a:lstStyle/>
          <a:p>
            <a:pPr algn="ctr"/>
            <a:r>
              <a:rPr lang="en-US" sz="4800" smtClean="0">
                <a:solidFill>
                  <a:schemeClr val="accent2"/>
                </a:solidFill>
              </a:rPr>
              <a:t>Demo</a:t>
            </a:r>
            <a:r>
              <a:rPr lang="en-US" sz="4800" smtClean="0"/>
              <a:t> </a:t>
            </a:r>
            <a:r>
              <a:rPr lang="en-US" sz="6000" smtClean="0"/>
              <a:t/>
            </a:r>
            <a:br>
              <a:rPr lang="en-US" sz="6000" smtClean="0"/>
            </a:br>
            <a:r>
              <a:rPr lang="en-US" sz="4800" smtClean="0"/>
              <a:t>Serving Model</a:t>
            </a:r>
            <a:endParaRPr lang="en-US" sz="4800"/>
          </a:p>
        </p:txBody>
      </p:sp>
    </p:spTree>
    <p:extLst>
      <p:ext uri="{BB962C8B-B14F-4D97-AF65-F5344CB8AC3E}">
        <p14:creationId xmlns:p14="http://schemas.microsoft.com/office/powerpoint/2010/main" val="2892673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E43741-CB0C-A4AF-15FB-19C06A184D17}"/>
              </a:ext>
            </a:extLst>
          </p:cNvPr>
          <p:cNvSpPr>
            <a:spLocks noGrp="1"/>
          </p:cNvSpPr>
          <p:nvPr>
            <p:ph type="body" sz="quarter" idx="10"/>
          </p:nvPr>
        </p:nvSpPr>
        <p:spPr/>
        <p:txBody>
          <a:bodyPr/>
          <a:lstStyle/>
          <a:p>
            <a:r>
              <a:rPr lang="en-US"/>
              <a:t>Today’s Agenda</a:t>
            </a:r>
          </a:p>
        </p:txBody>
      </p:sp>
      <p:sp>
        <p:nvSpPr>
          <p:cNvPr id="7" name="TextBox 6">
            <a:extLst>
              <a:ext uri="{FF2B5EF4-FFF2-40B4-BE49-F238E27FC236}">
                <a16:creationId xmlns:a16="http://schemas.microsoft.com/office/drawing/2014/main" id="{08E452DB-C677-1F63-70CA-B9BF93FCCDA9}"/>
              </a:ext>
            </a:extLst>
          </p:cNvPr>
          <p:cNvSpPr txBox="1"/>
          <p:nvPr/>
        </p:nvSpPr>
        <p:spPr>
          <a:xfrm>
            <a:off x="2965177" y="2023217"/>
            <a:ext cx="6964822" cy="2785378"/>
          </a:xfrm>
          <a:prstGeom prst="rect">
            <a:avLst/>
          </a:prstGeom>
          <a:solidFill>
            <a:schemeClr val="tx1">
              <a:lumMod val="10000"/>
              <a:lumOff val="90000"/>
            </a:schemeClr>
          </a:solidFill>
        </p:spPr>
        <p:txBody>
          <a:bodyPr wrap="square" rtlCol="0">
            <a:spAutoFit/>
          </a:bodyPr>
          <a:lstStyle/>
          <a:p>
            <a:pPr marL="342900" indent="-342900">
              <a:buAutoNum type="arabicPeriod"/>
            </a:pPr>
            <a:r>
              <a:rPr lang="en-US" sz="2500"/>
              <a:t>Machine Learning Ops &amp; Pipeline</a:t>
            </a:r>
          </a:p>
          <a:p>
            <a:pPr marL="342900" indent="-342900">
              <a:buAutoNum type="arabicPeriod"/>
            </a:pPr>
            <a:endParaRPr lang="en-US" sz="2500"/>
          </a:p>
          <a:p>
            <a:r>
              <a:rPr lang="en-US" sz="2500"/>
              <a:t>2. Batch serving</a:t>
            </a:r>
          </a:p>
          <a:p>
            <a:endParaRPr lang="en-US" sz="2500"/>
          </a:p>
          <a:p>
            <a:r>
              <a:rPr lang="en-US" sz="2500"/>
              <a:t>3. Online </a:t>
            </a:r>
            <a:r>
              <a:rPr lang="en-US" sz="2500" smtClean="0"/>
              <a:t>serving</a:t>
            </a:r>
          </a:p>
          <a:p>
            <a:endParaRPr lang="en-US" sz="2500" smtClean="0"/>
          </a:p>
          <a:p>
            <a:r>
              <a:rPr lang="en-US" sz="2500" smtClean="0"/>
              <a:t>4. A/ B Testing</a:t>
            </a:r>
            <a:endParaRPr lang="en-US" sz="2500"/>
          </a:p>
        </p:txBody>
      </p:sp>
    </p:spTree>
    <p:extLst>
      <p:ext uri="{BB962C8B-B14F-4D97-AF65-F5344CB8AC3E}">
        <p14:creationId xmlns:p14="http://schemas.microsoft.com/office/powerpoint/2010/main" val="173282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8BD042-AAB1-FB39-C631-AE01B94B0F83}"/>
              </a:ext>
            </a:extLst>
          </p:cNvPr>
          <p:cNvSpPr txBox="1"/>
          <p:nvPr/>
        </p:nvSpPr>
        <p:spPr>
          <a:xfrm>
            <a:off x="2965177" y="2023217"/>
            <a:ext cx="6964822" cy="2015936"/>
          </a:xfrm>
          <a:prstGeom prst="rect">
            <a:avLst/>
          </a:prstGeom>
          <a:solidFill>
            <a:schemeClr val="tx1">
              <a:lumMod val="10000"/>
              <a:lumOff val="90000"/>
            </a:schemeClr>
          </a:solidFill>
        </p:spPr>
        <p:txBody>
          <a:bodyPr wrap="square" rtlCol="0">
            <a:spAutoFit/>
          </a:bodyPr>
          <a:lstStyle/>
          <a:p>
            <a:pPr marL="342900" indent="-342900">
              <a:buAutoNum type="arabicPeriod"/>
            </a:pPr>
            <a:r>
              <a:rPr lang="en-US" sz="2500">
                <a:solidFill>
                  <a:schemeClr val="accent2"/>
                </a:solidFill>
              </a:rPr>
              <a:t>Machine Learning Ops &amp; Pipeline</a:t>
            </a:r>
          </a:p>
          <a:p>
            <a:pPr marL="342900" indent="-342900">
              <a:buAutoNum type="arabicPeriod"/>
            </a:pPr>
            <a:endParaRPr lang="en-US" sz="2500"/>
          </a:p>
          <a:p>
            <a:r>
              <a:rPr lang="en-US" sz="2500"/>
              <a:t>2. Batch serving</a:t>
            </a:r>
          </a:p>
          <a:p>
            <a:endParaRPr lang="en-US" sz="2500"/>
          </a:p>
          <a:p>
            <a:r>
              <a:rPr lang="en-US" sz="2500"/>
              <a:t>3. Online serving</a:t>
            </a:r>
          </a:p>
        </p:txBody>
      </p:sp>
    </p:spTree>
    <p:extLst>
      <p:ext uri="{BB962C8B-B14F-4D97-AF65-F5344CB8AC3E}">
        <p14:creationId xmlns:p14="http://schemas.microsoft.com/office/powerpoint/2010/main" val="909504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L systems is more than ML code.">
            <a:extLst>
              <a:ext uri="{FF2B5EF4-FFF2-40B4-BE49-F238E27FC236}">
                <a16:creationId xmlns:a16="http://schemas.microsoft.com/office/drawing/2014/main" id="{A51FFBD8-72E4-AF57-D40B-91981E473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7" y="1620127"/>
            <a:ext cx="10976142" cy="45476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A33B1-E9C1-4038-72A8-342C53790EB2}"/>
              </a:ext>
            </a:extLst>
          </p:cNvPr>
          <p:cNvSpPr txBox="1"/>
          <p:nvPr/>
        </p:nvSpPr>
        <p:spPr>
          <a:xfrm>
            <a:off x="1752647" y="871670"/>
            <a:ext cx="9097362" cy="369332"/>
          </a:xfrm>
          <a:prstGeom prst="rect">
            <a:avLst/>
          </a:prstGeom>
          <a:noFill/>
        </p:spPr>
        <p:txBody>
          <a:bodyPr wrap="none" rtlCol="0">
            <a:spAutoFit/>
          </a:bodyPr>
          <a:lstStyle/>
          <a:p>
            <a:r>
              <a:rPr lang="en-US"/>
              <a:t>As below, only a </a:t>
            </a:r>
            <a:r>
              <a:rPr lang="en-US">
                <a:solidFill>
                  <a:schemeClr val="accent2"/>
                </a:solidFill>
              </a:rPr>
              <a:t>small fraction </a:t>
            </a:r>
            <a:r>
              <a:rPr lang="en-US"/>
              <a:t>of a real-world ML system is composed of the </a:t>
            </a:r>
            <a:r>
              <a:rPr lang="en-US">
                <a:solidFill>
                  <a:schemeClr val="accent2"/>
                </a:solidFill>
              </a:rPr>
              <a:t>ML code</a:t>
            </a:r>
          </a:p>
        </p:txBody>
      </p:sp>
    </p:spTree>
    <p:extLst>
      <p:ext uri="{BB962C8B-B14F-4D97-AF65-F5344CB8AC3E}">
        <p14:creationId xmlns:p14="http://schemas.microsoft.com/office/powerpoint/2010/main" val="1104676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670" y="1765005"/>
            <a:ext cx="1015021" cy="369332"/>
          </a:xfrm>
          <a:prstGeom prst="rect">
            <a:avLst/>
          </a:prstGeom>
          <a:noFill/>
        </p:spPr>
        <p:txBody>
          <a:bodyPr wrap="none" rtlCol="0">
            <a:spAutoFit/>
          </a:bodyPr>
          <a:lstStyle/>
          <a:p>
            <a:r>
              <a:rPr lang="en-US" smtClean="0"/>
              <a:t>Imagine</a:t>
            </a:r>
            <a:endParaRPr lang="en-US"/>
          </a:p>
        </p:txBody>
      </p:sp>
      <p:pic>
        <p:nvPicPr>
          <p:cNvPr id="3074" name="Picture 2" descr="ML = Code + Data. Ảnh: Towards Data Scienc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102" y="698941"/>
            <a:ext cx="7878726" cy="23084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ưởng tượng code và dữ liệu nằm trong các mặt phẳng riêng biệt, có cùng chiều thời gian nhưng độc lập về tất cả các yếu tố khác.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8019" y="3670437"/>
            <a:ext cx="6655982" cy="25026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4670" y="4552429"/>
            <a:ext cx="875561" cy="369332"/>
          </a:xfrm>
          <a:prstGeom prst="rect">
            <a:avLst/>
          </a:prstGeom>
          <a:noFill/>
        </p:spPr>
        <p:txBody>
          <a:bodyPr wrap="none" rtlCol="0">
            <a:spAutoFit/>
          </a:bodyPr>
          <a:lstStyle/>
          <a:p>
            <a:r>
              <a:rPr lang="en-US" smtClean="0"/>
              <a:t>Reality</a:t>
            </a:r>
            <a:endParaRPr lang="en-US"/>
          </a:p>
        </p:txBody>
      </p:sp>
      <p:cxnSp>
        <p:nvCxnSpPr>
          <p:cNvPr id="5" name="Straight Connector 4"/>
          <p:cNvCxnSpPr/>
          <p:nvPr/>
        </p:nvCxnSpPr>
        <p:spPr>
          <a:xfrm flipV="1">
            <a:off x="414670" y="3242930"/>
            <a:ext cx="11777330" cy="637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522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1/1b/ML_Ops_Venn_Diagram.svg/1280px-ML_Ops_Venn_Diagra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662" y="654265"/>
            <a:ext cx="7789923" cy="55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5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12831799"/>
              </p:ext>
            </p:extLst>
          </p:nvPr>
        </p:nvGraphicFramePr>
        <p:xfrm>
          <a:off x="616689" y="680484"/>
          <a:ext cx="11142920" cy="5582097"/>
        </p:xfrm>
        <a:graphic>
          <a:graphicData uri="http://schemas.openxmlformats.org/drawingml/2006/table">
            <a:tbl>
              <a:tblPr>
                <a:tableStyleId>{5C22544A-7EE6-4342-B048-85BDC9FD1C3A}</a:tableStyleId>
              </a:tblPr>
              <a:tblGrid>
                <a:gridCol w="2785730">
                  <a:extLst>
                    <a:ext uri="{9D8B030D-6E8A-4147-A177-3AD203B41FA5}">
                      <a16:colId xmlns:a16="http://schemas.microsoft.com/office/drawing/2014/main" val="2023335393"/>
                    </a:ext>
                  </a:extLst>
                </a:gridCol>
                <a:gridCol w="2572912">
                  <a:extLst>
                    <a:ext uri="{9D8B030D-6E8A-4147-A177-3AD203B41FA5}">
                      <a16:colId xmlns:a16="http://schemas.microsoft.com/office/drawing/2014/main" val="802248111"/>
                    </a:ext>
                  </a:extLst>
                </a:gridCol>
                <a:gridCol w="2998548">
                  <a:extLst>
                    <a:ext uri="{9D8B030D-6E8A-4147-A177-3AD203B41FA5}">
                      <a16:colId xmlns:a16="http://schemas.microsoft.com/office/drawing/2014/main" val="1977754607"/>
                    </a:ext>
                  </a:extLst>
                </a:gridCol>
                <a:gridCol w="2785730">
                  <a:extLst>
                    <a:ext uri="{9D8B030D-6E8A-4147-A177-3AD203B41FA5}">
                      <a16:colId xmlns:a16="http://schemas.microsoft.com/office/drawing/2014/main" val="2015708886"/>
                    </a:ext>
                  </a:extLst>
                </a:gridCol>
              </a:tblGrid>
              <a:tr h="334687">
                <a:tc>
                  <a:txBody>
                    <a:bodyPr/>
                    <a:lstStyle/>
                    <a:p>
                      <a:pPr algn="l" fontAlgn="b"/>
                      <a:r>
                        <a:rPr lang="en-US" sz="1500" u="none" strike="noStrike">
                          <a:effectLst/>
                        </a:rPr>
                        <a:t> </a:t>
                      </a:r>
                      <a:endParaRPr lang="en-US" sz="1500" b="0" i="0" u="none" strike="noStrike">
                        <a:solidFill>
                          <a:srgbClr val="000000"/>
                        </a:solidFill>
                        <a:effectLst/>
                        <a:latin typeface="Google Sans" panose="020B0503030502040204" pitchFamily="34" charset="0"/>
                      </a:endParaRPr>
                    </a:p>
                  </a:txBody>
                  <a:tcPr marL="7620" marR="7620" marT="7620" marB="0" anchor="b"/>
                </a:tc>
                <a:tc>
                  <a:txBody>
                    <a:bodyPr/>
                    <a:lstStyle/>
                    <a:p>
                      <a:pPr algn="ctr" fontAlgn="ctr"/>
                      <a:r>
                        <a:rPr lang="en-US" sz="1500" u="none" strike="noStrike">
                          <a:solidFill>
                            <a:srgbClr val="FF0000"/>
                          </a:solidFill>
                          <a:effectLst/>
                        </a:rPr>
                        <a:t>DevOps</a:t>
                      </a:r>
                      <a:endParaRPr lang="en-US" sz="1500" b="1" i="0" u="none" strike="noStrike">
                        <a:solidFill>
                          <a:srgbClr val="FF0000"/>
                        </a:solidFill>
                        <a:effectLst/>
                        <a:latin typeface="Google Sans" panose="020B0503030502040204" pitchFamily="34" charset="0"/>
                      </a:endParaRPr>
                    </a:p>
                  </a:txBody>
                  <a:tcPr marL="7620" marR="7620" marT="7620" marB="0" anchor="ctr"/>
                </a:tc>
                <a:tc>
                  <a:txBody>
                    <a:bodyPr/>
                    <a:lstStyle/>
                    <a:p>
                      <a:pPr algn="ctr" fontAlgn="ctr"/>
                      <a:r>
                        <a:rPr lang="en-US" sz="1500" u="none" strike="noStrike">
                          <a:solidFill>
                            <a:srgbClr val="FF0000"/>
                          </a:solidFill>
                          <a:effectLst/>
                        </a:rPr>
                        <a:t>Data Engineering</a:t>
                      </a:r>
                      <a:endParaRPr lang="en-US" sz="1500" b="1" i="0" u="none" strike="noStrike">
                        <a:solidFill>
                          <a:srgbClr val="FF0000"/>
                        </a:solidFill>
                        <a:effectLst/>
                        <a:latin typeface="Google Sans" panose="020B0503030502040204" pitchFamily="34" charset="0"/>
                      </a:endParaRPr>
                    </a:p>
                  </a:txBody>
                  <a:tcPr marL="7620" marR="7620" marT="15240" marB="15240" anchor="ctr"/>
                </a:tc>
                <a:tc>
                  <a:txBody>
                    <a:bodyPr/>
                    <a:lstStyle/>
                    <a:p>
                      <a:pPr algn="ctr" fontAlgn="ctr"/>
                      <a:r>
                        <a:rPr lang="en-US" sz="1500" u="none" strike="noStrike">
                          <a:solidFill>
                            <a:srgbClr val="FF0000"/>
                          </a:solidFill>
                          <a:effectLst/>
                        </a:rPr>
                        <a:t>MLOps</a:t>
                      </a:r>
                      <a:endParaRPr lang="en-US" sz="1500" b="1" i="0" u="none" strike="noStrike">
                        <a:solidFill>
                          <a:srgbClr val="FF0000"/>
                        </a:solidFill>
                        <a:effectLst/>
                        <a:latin typeface="Google Sans" panose="020B0503030502040204" pitchFamily="34" charset="0"/>
                      </a:endParaRPr>
                    </a:p>
                  </a:txBody>
                  <a:tcPr marL="7620" marR="7620" marT="15240" marB="15240" anchor="ctr"/>
                </a:tc>
                <a:extLst>
                  <a:ext uri="{0D108BD9-81ED-4DB2-BD59-A6C34878D82A}">
                    <a16:rowId xmlns:a16="http://schemas.microsoft.com/office/drawing/2014/main" val="2662909255"/>
                  </a:ext>
                </a:extLst>
              </a:tr>
              <a:tr h="980154">
                <a:tc rowSpan="2">
                  <a:txBody>
                    <a:bodyPr/>
                    <a:lstStyle/>
                    <a:p>
                      <a:pPr algn="l" fontAlgn="ctr"/>
                      <a:r>
                        <a:rPr lang="en-US" sz="1500" u="none" strike="noStrike">
                          <a:effectLst/>
                        </a:rPr>
                        <a:t>Quản lý phiên bản</a:t>
                      </a:r>
                      <a:endParaRPr lang="en-US" sz="1500" b="0" i="0" u="none" strike="noStrike">
                        <a:solidFill>
                          <a:srgbClr val="222222"/>
                        </a:solidFill>
                        <a:effectLst/>
                        <a:latin typeface="Google Sans" panose="020B0503030502040204" pitchFamily="34" charset="0"/>
                      </a:endParaRPr>
                    </a:p>
                  </a:txBody>
                  <a:tcPr marL="7620" marR="7620" marT="15240" marB="15240" anchor="ctr"/>
                </a:tc>
                <a:tc rowSpan="2">
                  <a:txBody>
                    <a:bodyPr/>
                    <a:lstStyle/>
                    <a:p>
                      <a:pPr algn="l" fontAlgn="ctr"/>
                      <a:r>
                        <a:rPr lang="en-US" sz="1500" u="none" strike="noStrike">
                          <a:effectLst/>
                        </a:rPr>
                        <a:t>Quản lý phiên bản code</a:t>
                      </a:r>
                      <a:endParaRPr lang="en-US" sz="1500" b="0" i="0" u="none" strike="noStrike">
                        <a:solidFill>
                          <a:srgbClr val="222222"/>
                        </a:solidFill>
                        <a:effectLst/>
                        <a:latin typeface="Google Sans" panose="020B0503030502040204" pitchFamily="34" charset="0"/>
                      </a:endParaRPr>
                    </a:p>
                  </a:txBody>
                  <a:tcPr marL="7620" marR="7620" marT="15240" marB="15240" anchor="ctr"/>
                </a:tc>
                <a:tc rowSpan="2">
                  <a:txBody>
                    <a:bodyPr/>
                    <a:lstStyle/>
                    <a:p>
                      <a:pPr algn="l" fontAlgn="ctr"/>
                      <a:r>
                        <a:rPr lang="en-US" sz="1500" u="none" strike="noStrike">
                          <a:effectLst/>
                        </a:rPr>
                        <a:t>Quản lý phiên bản codeData Lineage</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Quản lý phiên bản codePhiên bản hóa dữ liệu</a:t>
                      </a:r>
                      <a:endParaRPr lang="en-US" sz="1500" b="0" i="0" u="none" strike="noStrike">
                        <a:solidFill>
                          <a:srgbClr val="222222"/>
                        </a:solidFill>
                        <a:effectLst/>
                        <a:latin typeface="Google Sans" panose="020B0503030502040204" pitchFamily="34" charset="0"/>
                      </a:endParaRPr>
                    </a:p>
                  </a:txBody>
                  <a:tcPr marL="7620" marR="7620" marT="15240" marB="15240" anchor="ctr"/>
                </a:tc>
                <a:extLst>
                  <a:ext uri="{0D108BD9-81ED-4DB2-BD59-A6C34878D82A}">
                    <a16:rowId xmlns:a16="http://schemas.microsoft.com/office/drawing/2014/main" val="2922749989"/>
                  </a:ext>
                </a:extLst>
              </a:tr>
              <a:tr h="33468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500" u="none" strike="noStrike">
                          <a:effectLst/>
                        </a:rPr>
                        <a:t>Phiên bản hóa mô hình</a:t>
                      </a:r>
                      <a:endParaRPr lang="en-US" sz="1500" b="0" i="0" u="none" strike="noStrike">
                        <a:solidFill>
                          <a:srgbClr val="222222"/>
                        </a:solidFill>
                        <a:effectLst/>
                        <a:latin typeface="Google Sans" panose="020B0503030502040204" pitchFamily="34" charset="0"/>
                      </a:endParaRPr>
                    </a:p>
                  </a:txBody>
                  <a:tcPr marL="7620" marR="7620" marT="7620" marB="0" anchor="ctr"/>
                </a:tc>
                <a:extLst>
                  <a:ext uri="{0D108BD9-81ED-4DB2-BD59-A6C34878D82A}">
                    <a16:rowId xmlns:a16="http://schemas.microsoft.com/office/drawing/2014/main" val="497396818"/>
                  </a:ext>
                </a:extLst>
              </a:tr>
              <a:tr h="980154">
                <a:tc>
                  <a:txBody>
                    <a:bodyPr/>
                    <a:lstStyle/>
                    <a:p>
                      <a:pPr algn="l" fontAlgn="ctr"/>
                      <a:r>
                        <a:rPr lang="en-US" sz="1500" u="none" strike="noStrike">
                          <a:effectLst/>
                        </a:rPr>
                        <a:t>Pipeline</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Không có</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Data pipeline/ETL</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Training ML PipelineServing ML Pipeline</a:t>
                      </a:r>
                      <a:endParaRPr lang="en-US" sz="1500" b="0" i="0" u="none" strike="noStrike">
                        <a:solidFill>
                          <a:srgbClr val="222222"/>
                        </a:solidFill>
                        <a:effectLst/>
                        <a:latin typeface="Google Sans" panose="020B0503030502040204" pitchFamily="34" charset="0"/>
                      </a:endParaRPr>
                    </a:p>
                  </a:txBody>
                  <a:tcPr marL="7620" marR="7620" marT="15240" marB="15240" anchor="ctr"/>
                </a:tc>
                <a:extLst>
                  <a:ext uri="{0D108BD9-81ED-4DB2-BD59-A6C34878D82A}">
                    <a16:rowId xmlns:a16="http://schemas.microsoft.com/office/drawing/2014/main" val="3721743442"/>
                  </a:ext>
                </a:extLst>
              </a:tr>
              <a:tr h="334687">
                <a:tc>
                  <a:txBody>
                    <a:bodyPr/>
                    <a:lstStyle/>
                    <a:p>
                      <a:pPr algn="l" fontAlgn="ctr"/>
                      <a:r>
                        <a:rPr lang="en-US" sz="1500" u="none" strike="noStrike">
                          <a:effectLst/>
                        </a:rPr>
                        <a:t>Đánh giá hành vi</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unit test</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Unit test</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Đánh giá mô hình</a:t>
                      </a:r>
                      <a:endParaRPr lang="en-US" sz="1500" b="0" i="0" u="none" strike="noStrike">
                        <a:solidFill>
                          <a:srgbClr val="222222"/>
                        </a:solidFill>
                        <a:effectLst/>
                        <a:latin typeface="Google Sans" panose="020B0503030502040204" pitchFamily="34" charset="0"/>
                      </a:endParaRPr>
                    </a:p>
                  </a:txBody>
                  <a:tcPr marL="7620" marR="7620" marT="15240" marB="15240" anchor="ctr"/>
                </a:tc>
                <a:extLst>
                  <a:ext uri="{0D108BD9-81ED-4DB2-BD59-A6C34878D82A}">
                    <a16:rowId xmlns:a16="http://schemas.microsoft.com/office/drawing/2014/main" val="2305352838"/>
                  </a:ext>
                </a:extLst>
              </a:tr>
              <a:tr h="980154">
                <a:tc>
                  <a:txBody>
                    <a:bodyPr/>
                    <a:lstStyle/>
                    <a:p>
                      <a:pPr algn="l" fontAlgn="ctr"/>
                      <a:r>
                        <a:rPr lang="en-US" sz="1500" u="none" strike="noStrike">
                          <a:effectLst/>
                        </a:rPr>
                        <a:t>CI/CD</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Triển khai code to production </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it-IT" sz="1500" u="none" strike="noStrike">
                          <a:effectLst/>
                        </a:rPr>
                        <a:t>Triển khai code to data pipeline</a:t>
                      </a:r>
                      <a:endParaRPr lang="it-IT"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Triển khai code to production và Training ML Pipeline</a:t>
                      </a:r>
                      <a:endParaRPr lang="en-US" sz="1500" b="0" i="0" u="none" strike="noStrike">
                        <a:solidFill>
                          <a:srgbClr val="222222"/>
                        </a:solidFill>
                        <a:effectLst/>
                        <a:latin typeface="Google Sans" panose="020B0503030502040204" pitchFamily="34" charset="0"/>
                      </a:endParaRPr>
                    </a:p>
                  </a:txBody>
                  <a:tcPr marL="7620" marR="7620" marT="15240" marB="15240" anchor="ctr"/>
                </a:tc>
                <a:extLst>
                  <a:ext uri="{0D108BD9-81ED-4DB2-BD59-A6C34878D82A}">
                    <a16:rowId xmlns:a16="http://schemas.microsoft.com/office/drawing/2014/main" val="3053753594"/>
                  </a:ext>
                </a:extLst>
              </a:tr>
              <a:tr h="657420">
                <a:tc>
                  <a:txBody>
                    <a:bodyPr/>
                    <a:lstStyle/>
                    <a:p>
                      <a:pPr algn="l" fontAlgn="ctr"/>
                      <a:r>
                        <a:rPr lang="en-US" sz="1500" u="none" strike="noStrike">
                          <a:effectLst/>
                        </a:rPr>
                        <a:t>Xác thực dữ liệu</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Không có</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Xác thực định dạng và nghiệp vụ</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Xác thực thống kê</a:t>
                      </a:r>
                      <a:endParaRPr lang="en-US" sz="1500" b="0" i="0" u="none" strike="noStrike">
                        <a:solidFill>
                          <a:srgbClr val="222222"/>
                        </a:solidFill>
                        <a:effectLst/>
                        <a:latin typeface="Google Sans" panose="020B0503030502040204" pitchFamily="34" charset="0"/>
                      </a:endParaRPr>
                    </a:p>
                  </a:txBody>
                  <a:tcPr marL="7620" marR="7620" marT="15240" marB="15240" anchor="ctr"/>
                </a:tc>
                <a:extLst>
                  <a:ext uri="{0D108BD9-81ED-4DB2-BD59-A6C34878D82A}">
                    <a16:rowId xmlns:a16="http://schemas.microsoft.com/office/drawing/2014/main" val="1643310759"/>
                  </a:ext>
                </a:extLst>
              </a:tr>
              <a:tr h="980154">
                <a:tc>
                  <a:txBody>
                    <a:bodyPr/>
                    <a:lstStyle/>
                    <a:p>
                      <a:pPr algn="l" fontAlgn="ctr"/>
                      <a:r>
                        <a:rPr lang="en-US" sz="1500" u="none" strike="noStrike">
                          <a:effectLst/>
                        </a:rPr>
                        <a:t>Giám sát</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SLO</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SLO</a:t>
                      </a:r>
                      <a:endParaRPr lang="en-US" sz="1500" b="0" i="0" u="none" strike="noStrike">
                        <a:solidFill>
                          <a:srgbClr val="222222"/>
                        </a:solidFill>
                        <a:effectLst/>
                        <a:latin typeface="Google Sans" panose="020B0503030502040204" pitchFamily="34" charset="0"/>
                      </a:endParaRPr>
                    </a:p>
                  </a:txBody>
                  <a:tcPr marL="7620" marR="7620" marT="15240" marB="15240" anchor="ctr"/>
                </a:tc>
                <a:tc>
                  <a:txBody>
                    <a:bodyPr/>
                    <a:lstStyle/>
                    <a:p>
                      <a:pPr algn="l" fontAlgn="ctr"/>
                      <a:r>
                        <a:rPr lang="en-US" sz="1500" u="none" strike="noStrike">
                          <a:effectLst/>
                        </a:rPr>
                        <a:t>SLO + differential monitoring, statistical sliced monitoring </a:t>
                      </a:r>
                      <a:endParaRPr lang="en-US" sz="1500" b="0" i="0" u="none" strike="noStrike">
                        <a:solidFill>
                          <a:srgbClr val="222222"/>
                        </a:solidFill>
                        <a:effectLst/>
                        <a:latin typeface="Google Sans" panose="020B0503030502040204" pitchFamily="34" charset="0"/>
                      </a:endParaRPr>
                    </a:p>
                  </a:txBody>
                  <a:tcPr marL="7620" marR="7620" marT="15240" marB="15240" anchor="ctr"/>
                </a:tc>
                <a:extLst>
                  <a:ext uri="{0D108BD9-81ED-4DB2-BD59-A6C34878D82A}">
                    <a16:rowId xmlns:a16="http://schemas.microsoft.com/office/drawing/2014/main" val="2618976333"/>
                  </a:ext>
                </a:extLst>
              </a:tr>
            </a:tbl>
          </a:graphicData>
        </a:graphic>
      </p:graphicFrame>
    </p:spTree>
    <p:extLst>
      <p:ext uri="{BB962C8B-B14F-4D97-AF65-F5344CB8AC3E}">
        <p14:creationId xmlns:p14="http://schemas.microsoft.com/office/powerpoint/2010/main" val="2839354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A4643-1D30-ECC5-4836-67C0C03E9287}"/>
              </a:ext>
            </a:extLst>
          </p:cNvPr>
          <p:cNvSpPr>
            <a:spLocks noGrp="1"/>
          </p:cNvSpPr>
          <p:nvPr>
            <p:ph type="body" sz="quarter" idx="10"/>
          </p:nvPr>
        </p:nvSpPr>
        <p:spPr/>
        <p:txBody>
          <a:bodyPr/>
          <a:lstStyle/>
          <a:p>
            <a:r>
              <a:rPr lang="en-US"/>
              <a:t>DevOps versus MLOps</a:t>
            </a:r>
          </a:p>
        </p:txBody>
      </p:sp>
      <p:sp>
        <p:nvSpPr>
          <p:cNvPr id="3" name="TextBox 2">
            <a:extLst>
              <a:ext uri="{FF2B5EF4-FFF2-40B4-BE49-F238E27FC236}">
                <a16:creationId xmlns:a16="http://schemas.microsoft.com/office/drawing/2014/main" id="{DB6E3B0F-FEE9-944C-ED78-1E11AFA4C8DE}"/>
              </a:ext>
            </a:extLst>
          </p:cNvPr>
          <p:cNvSpPr txBox="1"/>
          <p:nvPr/>
        </p:nvSpPr>
        <p:spPr>
          <a:xfrm>
            <a:off x="605790" y="1565910"/>
            <a:ext cx="10218420" cy="369332"/>
          </a:xfrm>
          <a:prstGeom prst="rect">
            <a:avLst/>
          </a:prstGeom>
          <a:noFill/>
        </p:spPr>
        <p:txBody>
          <a:bodyPr wrap="square" rtlCol="0">
            <a:spAutoFit/>
          </a:bodyPr>
          <a:lstStyle/>
          <a:p>
            <a:r>
              <a:rPr lang="en-US">
                <a:solidFill>
                  <a:schemeClr val="accent2"/>
                </a:solidFill>
              </a:rPr>
              <a:t>Same</a:t>
            </a:r>
            <a:r>
              <a:rPr lang="en-US"/>
              <a:t>: CI &amp; CD </a:t>
            </a:r>
          </a:p>
        </p:txBody>
      </p:sp>
      <p:sp>
        <p:nvSpPr>
          <p:cNvPr id="4" name="TextBox 3">
            <a:extLst>
              <a:ext uri="{FF2B5EF4-FFF2-40B4-BE49-F238E27FC236}">
                <a16:creationId xmlns:a16="http://schemas.microsoft.com/office/drawing/2014/main" id="{70E21B42-D2B6-6B0C-09C4-39F8FA598333}"/>
              </a:ext>
            </a:extLst>
          </p:cNvPr>
          <p:cNvSpPr txBox="1"/>
          <p:nvPr/>
        </p:nvSpPr>
        <p:spPr>
          <a:xfrm>
            <a:off x="605790" y="2075693"/>
            <a:ext cx="10437348" cy="1754326"/>
          </a:xfrm>
          <a:prstGeom prst="rect">
            <a:avLst/>
          </a:prstGeom>
          <a:noFill/>
        </p:spPr>
        <p:txBody>
          <a:bodyPr wrap="square" rtlCol="0">
            <a:spAutoFit/>
          </a:bodyPr>
          <a:lstStyle/>
          <a:p>
            <a:r>
              <a:rPr lang="en-US">
                <a:solidFill>
                  <a:schemeClr val="accent2"/>
                </a:solidFill>
              </a:rPr>
              <a:t>Different</a:t>
            </a:r>
          </a:p>
          <a:p>
            <a:pPr marL="285750" indent="-285750">
              <a:buFontTx/>
              <a:buChar char="-"/>
            </a:pPr>
            <a:r>
              <a:rPr lang="en-US"/>
              <a:t>Team skills</a:t>
            </a:r>
          </a:p>
          <a:p>
            <a:pPr marL="285750" indent="-285750">
              <a:buFontTx/>
              <a:buChar char="-"/>
            </a:pPr>
            <a:r>
              <a:rPr lang="en-US"/>
              <a:t>Development</a:t>
            </a:r>
          </a:p>
          <a:p>
            <a:pPr marL="285750" indent="-285750">
              <a:buFontTx/>
              <a:buChar char="-"/>
            </a:pPr>
            <a:r>
              <a:rPr lang="en-US"/>
              <a:t>Testing</a:t>
            </a:r>
          </a:p>
          <a:p>
            <a:pPr marL="285750" indent="-285750">
              <a:buFontTx/>
              <a:buChar char="-"/>
            </a:pPr>
            <a:r>
              <a:rPr lang="en-US"/>
              <a:t>Deployment</a:t>
            </a:r>
          </a:p>
          <a:p>
            <a:pPr marL="285750" indent="-285750">
              <a:buFontTx/>
              <a:buChar char="-"/>
            </a:pPr>
            <a:r>
              <a:rPr lang="en-US"/>
              <a:t>Production</a:t>
            </a:r>
          </a:p>
        </p:txBody>
      </p:sp>
      <p:sp>
        <p:nvSpPr>
          <p:cNvPr id="5" name="TextBox 4">
            <a:extLst>
              <a:ext uri="{FF2B5EF4-FFF2-40B4-BE49-F238E27FC236}">
                <a16:creationId xmlns:a16="http://schemas.microsoft.com/office/drawing/2014/main" id="{180BB4D1-AC5F-03CB-CF6D-8CEFCA6DEF9D}"/>
              </a:ext>
            </a:extLst>
          </p:cNvPr>
          <p:cNvSpPr txBox="1"/>
          <p:nvPr/>
        </p:nvSpPr>
        <p:spPr>
          <a:xfrm>
            <a:off x="605790" y="4255909"/>
            <a:ext cx="10437348" cy="2031325"/>
          </a:xfrm>
          <a:prstGeom prst="rect">
            <a:avLst/>
          </a:prstGeom>
          <a:noFill/>
        </p:spPr>
        <p:txBody>
          <a:bodyPr wrap="square" rtlCol="0">
            <a:spAutoFit/>
          </a:bodyPr>
          <a:lstStyle/>
          <a:p>
            <a:r>
              <a:rPr lang="en-US">
                <a:solidFill>
                  <a:schemeClr val="accent2"/>
                </a:solidFill>
              </a:rPr>
              <a:t>CI</a:t>
            </a:r>
            <a:r>
              <a:rPr lang="en-US"/>
              <a:t> is no longer only about testing and validating code and components, but also testing and validating data, data schemas, and models.</a:t>
            </a:r>
          </a:p>
          <a:p>
            <a:r>
              <a:rPr lang="en-US">
                <a:solidFill>
                  <a:schemeClr val="accent2"/>
                </a:solidFill>
              </a:rPr>
              <a:t>CD</a:t>
            </a:r>
            <a:r>
              <a:rPr lang="en-US"/>
              <a:t> is no longer about a single software package or a service, but a system (an ML training pipeline) that should automatically deploy another service (model prediction service</a:t>
            </a:r>
            <a:r>
              <a:rPr lang="en-US" smtClean="0"/>
              <a:t>).</a:t>
            </a:r>
          </a:p>
          <a:p>
            <a:endParaRPr lang="en-US"/>
          </a:p>
          <a:p>
            <a:r>
              <a:rPr lang="en-US" b="1">
                <a:solidFill>
                  <a:schemeClr val="accent2"/>
                </a:solidFill>
              </a:rPr>
              <a:t>CT</a:t>
            </a:r>
            <a:r>
              <a:rPr lang="en-US"/>
              <a:t> is a new property, unique to ML systems, that's concerned with automatically retraining and serving the models.</a:t>
            </a:r>
          </a:p>
        </p:txBody>
      </p:sp>
    </p:spTree>
    <p:extLst>
      <p:ext uri="{BB962C8B-B14F-4D97-AF65-F5344CB8AC3E}">
        <p14:creationId xmlns:p14="http://schemas.microsoft.com/office/powerpoint/2010/main" val="1463510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8E2DB-53E4-7F77-9D83-C4B6311FF5B5}"/>
              </a:ext>
            </a:extLst>
          </p:cNvPr>
          <p:cNvSpPr>
            <a:spLocks noGrp="1"/>
          </p:cNvSpPr>
          <p:nvPr>
            <p:ph type="body" sz="quarter" idx="10"/>
          </p:nvPr>
        </p:nvSpPr>
        <p:spPr/>
        <p:txBody>
          <a:bodyPr/>
          <a:lstStyle/>
          <a:p>
            <a:r>
              <a:rPr lang="en-US"/>
              <a:t>ML Ops levels</a:t>
            </a:r>
          </a:p>
        </p:txBody>
      </p:sp>
      <p:sp>
        <p:nvSpPr>
          <p:cNvPr id="4" name="Text Placeholder 3">
            <a:extLst>
              <a:ext uri="{FF2B5EF4-FFF2-40B4-BE49-F238E27FC236}">
                <a16:creationId xmlns:a16="http://schemas.microsoft.com/office/drawing/2014/main" id="{E67A2AE1-6E99-DD8B-F66C-21F818D4E63F}"/>
              </a:ext>
            </a:extLst>
          </p:cNvPr>
          <p:cNvSpPr>
            <a:spLocks noGrp="1"/>
          </p:cNvSpPr>
          <p:nvPr>
            <p:ph type="body" sz="quarter" idx="11"/>
          </p:nvPr>
        </p:nvSpPr>
        <p:spPr/>
        <p:txBody>
          <a:bodyPr/>
          <a:lstStyle/>
          <a:p>
            <a:r>
              <a:rPr lang="en-US"/>
              <a:t>Level 0: </a:t>
            </a:r>
            <a:r>
              <a:rPr lang="en-US">
                <a:solidFill>
                  <a:schemeClr val="accent2"/>
                </a:solidFill>
              </a:rPr>
              <a:t>Manual process</a:t>
            </a:r>
          </a:p>
        </p:txBody>
      </p:sp>
      <p:pic>
        <p:nvPicPr>
          <p:cNvPr id="9" name="Graphic 8">
            <a:extLst>
              <a:ext uri="{FF2B5EF4-FFF2-40B4-BE49-F238E27FC236}">
                <a16:creationId xmlns:a16="http://schemas.microsoft.com/office/drawing/2014/main" id="{7E2FED9E-8CD8-0160-FAC8-E4545F6BD6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96035" y="912679"/>
            <a:ext cx="10576483" cy="4032164"/>
          </a:xfrm>
          <a:prstGeom prst="rect">
            <a:avLst/>
          </a:prstGeom>
        </p:spPr>
      </p:pic>
      <p:sp>
        <p:nvSpPr>
          <p:cNvPr id="10" name="TextBox 9">
            <a:extLst>
              <a:ext uri="{FF2B5EF4-FFF2-40B4-BE49-F238E27FC236}">
                <a16:creationId xmlns:a16="http://schemas.microsoft.com/office/drawing/2014/main" id="{94BA9575-FF61-BBA0-889D-8F726989E737}"/>
              </a:ext>
            </a:extLst>
          </p:cNvPr>
          <p:cNvSpPr txBox="1"/>
          <p:nvPr/>
        </p:nvSpPr>
        <p:spPr>
          <a:xfrm>
            <a:off x="1040130" y="4826675"/>
            <a:ext cx="7529440" cy="1754326"/>
          </a:xfrm>
          <a:prstGeom prst="rect">
            <a:avLst/>
          </a:prstGeom>
          <a:noFill/>
        </p:spPr>
        <p:txBody>
          <a:bodyPr wrap="square" rtlCol="0">
            <a:spAutoFit/>
          </a:bodyPr>
          <a:lstStyle/>
          <a:p>
            <a:r>
              <a:rPr lang="en-US">
                <a:solidFill>
                  <a:srgbClr val="FF0000"/>
                </a:solidFill>
              </a:rPr>
              <a:t>Manual</a:t>
            </a:r>
            <a:r>
              <a:rPr lang="en-US"/>
              <a:t>, script-driven, and interactive process</a:t>
            </a:r>
          </a:p>
          <a:p>
            <a:r>
              <a:rPr lang="en-US">
                <a:solidFill>
                  <a:srgbClr val="FF0000"/>
                </a:solidFill>
              </a:rPr>
              <a:t>Disconnection</a:t>
            </a:r>
            <a:r>
              <a:rPr lang="en-US"/>
              <a:t> between ML and operations</a:t>
            </a:r>
          </a:p>
          <a:p>
            <a:r>
              <a:rPr lang="en-US"/>
              <a:t>Infrequent release iterations</a:t>
            </a:r>
          </a:p>
          <a:p>
            <a:r>
              <a:rPr lang="en-US" smtClean="0">
                <a:solidFill>
                  <a:srgbClr val="FF0000"/>
                </a:solidFill>
              </a:rPr>
              <a:t>Lack </a:t>
            </a:r>
            <a:r>
              <a:rPr lang="en-US">
                <a:solidFill>
                  <a:srgbClr val="FF0000"/>
                </a:solidFill>
              </a:rPr>
              <a:t>of monitoring</a:t>
            </a:r>
          </a:p>
          <a:p>
            <a:r>
              <a:rPr lang="en-US"/>
              <a:t>No CI</a:t>
            </a:r>
          </a:p>
          <a:p>
            <a:r>
              <a:rPr lang="en-US"/>
              <a:t>No CD</a:t>
            </a:r>
          </a:p>
        </p:txBody>
      </p:sp>
    </p:spTree>
    <p:extLst>
      <p:ext uri="{BB962C8B-B14F-4D97-AF65-F5344CB8AC3E}">
        <p14:creationId xmlns:p14="http://schemas.microsoft.com/office/powerpoint/2010/main" val="3988716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tinBank_simple">
  <a:themeElements>
    <a:clrScheme name="Custom 1">
      <a:dk1>
        <a:srgbClr val="002C49"/>
      </a:dk1>
      <a:lt1>
        <a:srgbClr val="FFFFFF"/>
      </a:lt1>
      <a:dk2>
        <a:srgbClr val="005993"/>
      </a:dk2>
      <a:lt2>
        <a:srgbClr val="C8C8C8"/>
      </a:lt2>
      <a:accent1>
        <a:srgbClr val="005993"/>
      </a:accent1>
      <a:accent2>
        <a:srgbClr val="D71249"/>
      </a:accent2>
      <a:accent3>
        <a:srgbClr val="007DB7"/>
      </a:accent3>
      <a:accent4>
        <a:srgbClr val="7ED3F7"/>
      </a:accent4>
      <a:accent5>
        <a:srgbClr val="E23B50"/>
      </a:accent5>
      <a:accent6>
        <a:srgbClr val="DF6E87"/>
      </a:accent6>
      <a:hlink>
        <a:srgbClr val="C7EAFB"/>
      </a:hlink>
      <a:folHlink>
        <a:srgbClr val="8C8C8C"/>
      </a:folHlink>
    </a:clrScheme>
    <a:fontScheme name="Google Sans">
      <a:majorFont>
        <a:latin typeface="Google Sans"/>
        <a:ea typeface="Arial Unicode MS"/>
        <a:cs typeface=""/>
      </a:majorFont>
      <a:minorFont>
        <a:latin typeface="Google Sans"/>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etinBank_simple" id="{BDD4BF64-B497-4BFC-9C33-709F8F5AF8C5}" vid="{0013FD6F-C505-489B-9007-4F2F8AAD081A}"/>
    </a:ext>
  </a:extLst>
</a:theme>
</file>

<file path=ppt/theme/theme2.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VietinBank_simple</Template>
  <TotalTime>2146</TotalTime>
  <Words>694</Words>
  <Application>Microsoft Office PowerPoint</Application>
  <PresentationFormat>Widescreen</PresentationFormat>
  <Paragraphs>98</Paragraphs>
  <Slides>18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 Unicode MS</vt:lpstr>
      <vt:lpstr>Arial</vt:lpstr>
      <vt:lpstr>Calibri</vt:lpstr>
      <vt:lpstr>Google Sans</vt:lpstr>
      <vt:lpstr>Roboto</vt:lpstr>
      <vt:lpstr>VietinBank_simple</vt:lpstr>
      <vt:lpstr>Section Break Slide Master</vt:lpstr>
      <vt:lpstr>Machine Learning Ops &amp; Serving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Serving model</dc:title>
  <dc:creator>Nguyen Hau</dc:creator>
  <cp:lastModifiedBy>Nguyen Hau VTB</cp:lastModifiedBy>
  <cp:revision>57</cp:revision>
  <dcterms:created xsi:type="dcterms:W3CDTF">2022-09-06T10:47:46Z</dcterms:created>
  <dcterms:modified xsi:type="dcterms:W3CDTF">2022-09-09T07:10:27Z</dcterms:modified>
</cp:coreProperties>
</file>