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89" r:id="rId6"/>
    <p:sldId id="288" r:id="rId7"/>
    <p:sldId id="294" r:id="rId8"/>
    <p:sldId id="290" r:id="rId9"/>
    <p:sldId id="291" r:id="rId10"/>
    <p:sldId id="292" r:id="rId11"/>
    <p:sldId id="293" r:id="rId12"/>
    <p:sldId id="295" r:id="rId13"/>
    <p:sldId id="296" r:id="rId14"/>
    <p:sldId id="301" r:id="rId15"/>
    <p:sldId id="297" r:id="rId16"/>
    <p:sldId id="298" r:id="rId17"/>
    <p:sldId id="299" r:id="rId18"/>
    <p:sldId id="300" r:id="rId19"/>
    <p:sldId id="302" r:id="rId20"/>
    <p:sldId id="303" r:id="rId21"/>
    <p:sldId id="304" r:id="rId22"/>
    <p:sldId id="305" r:id="rId23"/>
    <p:sldId id="306" r:id="rId24"/>
    <p:sldId id="307" r:id="rId25"/>
    <p:sldId id="308" r:id="rId26"/>
    <p:sldId id="285"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Maven Pro"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9zU6ssOkS+FVVCg9uKUqVx94jO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vi-V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ee0ad7006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g20ee0ad7006_1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4344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6822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3136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2162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760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9791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4392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449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0347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621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4001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3916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5752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2777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0854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463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6262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640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9988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4271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36ef0b6e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vi-VN" sz="1100">
                <a:latin typeface="Arial"/>
                <a:ea typeface="Arial"/>
                <a:cs typeface="Arial"/>
                <a:sym typeface="Arial"/>
              </a:rPr>
              <a:t>Efficient Market Hypothesis, ChatGPT, etc.</a:t>
            </a:r>
            <a:endParaRPr/>
          </a:p>
        </p:txBody>
      </p:sp>
      <p:sp>
        <p:nvSpPr>
          <p:cNvPr id="104" name="Google Shape;104;g2436ef0b6e3_0_1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94271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
        <p:cNvGrpSpPr/>
        <p:nvPr/>
      </p:nvGrpSpPr>
      <p:grpSpPr>
        <a:xfrm>
          <a:off x="0" y="0"/>
          <a:ext cx="0" cy="0"/>
          <a:chOff x="0" y="0"/>
          <a:chExt cx="0" cy="0"/>
        </a:xfrm>
      </p:grpSpPr>
      <p:sp>
        <p:nvSpPr>
          <p:cNvPr id="20" name="Google Shape;20;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30"/>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9" name="Google Shape;29;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2"/>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5"/>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6"/>
          <p:cNvSpPr>
            <a:spLocks noGrp="1"/>
          </p:cNvSpPr>
          <p:nvPr>
            <p:ph type="pic" idx="2"/>
          </p:nvPr>
        </p:nvSpPr>
        <p:spPr>
          <a:xfrm>
            <a:off x="3887391" y="987426"/>
            <a:ext cx="4629150" cy="4873625"/>
          </a:xfrm>
          <a:prstGeom prst="rect">
            <a:avLst/>
          </a:prstGeom>
          <a:noFill/>
          <a:ln>
            <a:noFill/>
          </a:ln>
        </p:spPr>
      </p:sp>
      <p:sp>
        <p:nvSpPr>
          <p:cNvPr id="68" name="Google Shape;68;p3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g20ee0ad7006_1_0" descr="Logo&#10;&#10;Description automatically generated with medium confidence"/>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5" name="Google Shape;152;g2240524f1f3_0_0"/>
          <p:cNvSpPr txBox="1"/>
          <p:nvPr/>
        </p:nvSpPr>
        <p:spPr>
          <a:xfrm>
            <a:off x="304800" y="822266"/>
            <a:ext cx="8423564" cy="4555063"/>
          </a:xfrm>
          <a:prstGeom prst="rect">
            <a:avLst/>
          </a:prstGeom>
          <a:noFill/>
          <a:ln>
            <a:noFill/>
          </a:ln>
        </p:spPr>
        <p:txBody>
          <a:bodyPr spcFirstLastPara="1" wrap="square" lIns="91425" tIns="91425" rIns="91425" bIns="91425" anchor="t" anchorCtr="0">
            <a:spAutoFit/>
          </a:bodyPr>
          <a:lstStyle/>
          <a:p>
            <a:pPr algn="just"/>
            <a:r>
              <a:rPr lang="vi-VN" sz="1800" dirty="0" smtClean="0"/>
              <a:t>Dưới </a:t>
            </a:r>
            <a:r>
              <a:rPr lang="vi-VN" sz="1800" dirty="0"/>
              <a:t>đây là giải thích cho các số liệu hiển thị trên mỗi nút của cây</a:t>
            </a:r>
            <a:r>
              <a:rPr lang="vi-VN" sz="1800" dirty="0" smtClean="0"/>
              <a:t>:</a:t>
            </a:r>
            <a:endParaRPr lang="en-US" sz="1800" dirty="0" smtClean="0"/>
          </a:p>
          <a:p>
            <a:pPr marL="285750" indent="-285750" algn="just">
              <a:buFontTx/>
              <a:buChar char="-"/>
            </a:pPr>
            <a:r>
              <a:rPr lang="vi-VN" sz="1800" b="1" dirty="0" smtClean="0"/>
              <a:t>Gini</a:t>
            </a:r>
            <a:r>
              <a:rPr lang="vi-VN" sz="1800" dirty="0"/>
              <a:t>: Đây là chỉ số Gini, một thước đo của sự "tạp nham" hoặc độ "không tinh khiết" tại một nút. Giá trị của Gini nằm trong khoảng </a:t>
            </a:r>
            <a:r>
              <a:rPr lang="vi-VN" sz="1800" b="1" dirty="0"/>
              <a:t>từ 0 (hoàn hảo</a:t>
            </a:r>
            <a:r>
              <a:rPr lang="vi-VN" sz="1800" dirty="0"/>
              <a:t>, tất cả </a:t>
            </a:r>
            <a:r>
              <a:rPr lang="vi-VN" sz="1800" b="1" dirty="0"/>
              <a:t>các mẫu tại một nút thuộc một lớp duy nhất</a:t>
            </a:r>
            <a:r>
              <a:rPr lang="vi-VN" sz="1800" dirty="0"/>
              <a:t>) đến </a:t>
            </a:r>
            <a:r>
              <a:rPr lang="vi-VN" sz="1800" b="1" dirty="0"/>
              <a:t>1</a:t>
            </a:r>
            <a:r>
              <a:rPr lang="vi-VN" sz="1800" dirty="0"/>
              <a:t> (tệ nhất, các mẫu được phân bố đều giữa các lớp). Cụ thể, chỉ số Gini được tính như sau: </a:t>
            </a:r>
            <a:r>
              <a:rPr lang="vi-VN" sz="1800" b="1" i="1" dirty="0" smtClean="0"/>
              <a:t>Gini</a:t>
            </a:r>
            <a:r>
              <a:rPr lang="vi-VN" sz="1800" b="1" dirty="0" smtClean="0"/>
              <a:t>=1</a:t>
            </a:r>
            <a:r>
              <a:rPr lang="vi-VN" sz="1800" b="1" dirty="0"/>
              <a:t>−∑(</a:t>
            </a:r>
            <a:r>
              <a:rPr lang="vi-VN" sz="1800" b="1" i="1" dirty="0"/>
              <a:t>pi</a:t>
            </a:r>
            <a:r>
              <a:rPr lang="vi-VN" sz="1800" b="1" dirty="0"/>
              <a:t>​)2 </a:t>
            </a:r>
            <a:r>
              <a:rPr lang="vi-VN" sz="1800" dirty="0"/>
              <a:t>với </a:t>
            </a:r>
            <a:r>
              <a:rPr lang="vi-VN" sz="1800" b="1" i="1" dirty="0" smtClean="0"/>
              <a:t>pi</a:t>
            </a:r>
            <a:r>
              <a:rPr lang="vi-VN" sz="1800" b="1" dirty="0"/>
              <a:t>​</a:t>
            </a:r>
            <a:r>
              <a:rPr lang="vi-VN" sz="1800" dirty="0"/>
              <a:t> là tỷ lệ mẫu thuộc về một lớp cụ thể tại nút đó</a:t>
            </a:r>
            <a:r>
              <a:rPr lang="vi-VN" sz="1800" dirty="0" smtClean="0"/>
              <a:t>.</a:t>
            </a:r>
            <a:endParaRPr lang="en-US" sz="1800" dirty="0" smtClean="0"/>
          </a:p>
          <a:p>
            <a:pPr algn="just"/>
            <a:r>
              <a:rPr lang="en-US" sz="1800" dirty="0"/>
              <a:t>	</a:t>
            </a:r>
            <a:r>
              <a:rPr lang="vi-VN" dirty="0"/>
              <a:t>Giá trị </a:t>
            </a:r>
            <a:r>
              <a:rPr lang="vi-VN" dirty="0" smtClean="0"/>
              <a:t>của</a:t>
            </a:r>
            <a:r>
              <a:rPr lang="en-US" dirty="0" smtClean="0"/>
              <a:t> </a:t>
            </a:r>
            <a:r>
              <a:rPr lang="vi-VN" i="1" dirty="0" smtClean="0"/>
              <a:t>pi</a:t>
            </a:r>
            <a:r>
              <a:rPr lang="vi-VN" dirty="0"/>
              <a:t>​ trong công thức Gini là tỷ lệ các mẫu thuộc về một lớp cụ thể tại một nút. Để tính </a:t>
            </a:r>
            <a:r>
              <a:rPr lang="vi-VN" i="1" dirty="0" smtClean="0"/>
              <a:t>pi</a:t>
            </a:r>
            <a:r>
              <a:rPr lang="vi-VN" dirty="0"/>
              <a:t>​ cho một lớp, bạn lấy </a:t>
            </a:r>
            <a:r>
              <a:rPr lang="vi-VN" b="1" dirty="0"/>
              <a:t>số lượng mẫu của lớp đó tại nút </a:t>
            </a:r>
            <a:r>
              <a:rPr lang="vi-VN" dirty="0"/>
              <a:t>và </a:t>
            </a:r>
            <a:r>
              <a:rPr lang="vi-VN" b="1" dirty="0"/>
              <a:t>chia cho tổng số mẫu tại nút đó</a:t>
            </a:r>
            <a:r>
              <a:rPr lang="vi-VN" dirty="0"/>
              <a:t>.</a:t>
            </a:r>
            <a:endParaRPr lang="en-US" sz="1800" dirty="0" smtClean="0"/>
          </a:p>
          <a:p>
            <a:pPr marL="285750" indent="-285750" algn="just">
              <a:buFontTx/>
              <a:buChar char="-"/>
            </a:pPr>
            <a:r>
              <a:rPr lang="vi-VN" sz="1800" b="1" dirty="0" smtClean="0"/>
              <a:t>Samples</a:t>
            </a:r>
            <a:r>
              <a:rPr lang="vi-VN" sz="1800" dirty="0"/>
              <a:t>: </a:t>
            </a:r>
            <a:r>
              <a:rPr lang="vi-VN" sz="1800" b="1" dirty="0"/>
              <a:t>Số lượng mẫu dữ liệu tại nút</a:t>
            </a:r>
            <a:r>
              <a:rPr lang="vi-VN" sz="1800" dirty="0"/>
              <a:t>. Đây là số lượng các mẫu từ tập dữ liệu huấn luyện mà tại đó quyết định được đưa ra dựa trên các đặc trưng</a:t>
            </a:r>
            <a:r>
              <a:rPr lang="vi-VN" sz="1800" dirty="0" smtClean="0"/>
              <a:t>.</a:t>
            </a:r>
            <a:endParaRPr lang="en-US" sz="1800" dirty="0" smtClean="0"/>
          </a:p>
          <a:p>
            <a:pPr marL="285750" indent="-285750" algn="just">
              <a:buFontTx/>
              <a:buChar char="-"/>
            </a:pPr>
            <a:r>
              <a:rPr lang="vi-VN" sz="1800" b="1" dirty="0" smtClean="0"/>
              <a:t>Value</a:t>
            </a:r>
            <a:r>
              <a:rPr lang="vi-VN" sz="1800" dirty="0"/>
              <a:t>: Một mảng cho biết số lượng mẫu từ mỗi lớp tại nút đó. Ví dụ, nếu có value = [</a:t>
            </a:r>
            <a:r>
              <a:rPr lang="vi-VN" sz="1800" b="1" dirty="0"/>
              <a:t>3, 2, 2, 1</a:t>
            </a:r>
            <a:r>
              <a:rPr lang="vi-VN" sz="1800" dirty="0"/>
              <a:t>] thì có nghĩa là có </a:t>
            </a:r>
            <a:r>
              <a:rPr lang="vi-VN" sz="1800" b="1" dirty="0"/>
              <a:t>ba mẫu thuộc lớp đầu tiên</a:t>
            </a:r>
            <a:r>
              <a:rPr lang="vi-VN" sz="1800" dirty="0"/>
              <a:t>, hai mẫu thuộc lớp thứ hai, v.v</a:t>
            </a:r>
            <a:r>
              <a:rPr lang="vi-VN" sz="1800" dirty="0" smtClean="0"/>
              <a:t>.</a:t>
            </a:r>
            <a:endParaRPr lang="en-US" sz="1800" dirty="0" smtClean="0"/>
          </a:p>
          <a:p>
            <a:pPr marL="285750" indent="-285750" algn="just">
              <a:buFontTx/>
              <a:buChar char="-"/>
            </a:pPr>
            <a:r>
              <a:rPr lang="vi-VN" sz="1800" b="1" dirty="0" smtClean="0"/>
              <a:t>Class</a:t>
            </a:r>
            <a:r>
              <a:rPr lang="vi-VN" sz="1800" dirty="0"/>
              <a:t>: Lớp phổ biến nhất tại nút. Khi dùng cây quyết định để phân loại, lớp này sẽ được chọn để dự đoán kết quả cho mẫu mới nếu chúng theo đường đi qua nút này</a:t>
            </a:r>
            <a:r>
              <a:rPr lang="vi-VN" sz="1800" dirty="0" smtClean="0"/>
              <a:t>.</a:t>
            </a:r>
            <a:endParaRPr lang="en-US" sz="1800" dirty="0"/>
          </a:p>
        </p:txBody>
      </p:sp>
    </p:spTree>
    <p:extLst>
      <p:ext uri="{BB962C8B-B14F-4D97-AF65-F5344CB8AC3E}">
        <p14:creationId xmlns:p14="http://schemas.microsoft.com/office/powerpoint/2010/main" val="258746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pic>
        <p:nvPicPr>
          <p:cNvPr id="3" name="Picture 2"/>
          <p:cNvPicPr>
            <a:picLocks noChangeAspect="1"/>
          </p:cNvPicPr>
          <p:nvPr/>
        </p:nvPicPr>
        <p:blipFill>
          <a:blip r:embed="rId4"/>
          <a:stretch>
            <a:fillRect/>
          </a:stretch>
        </p:blipFill>
        <p:spPr>
          <a:xfrm>
            <a:off x="304800" y="785116"/>
            <a:ext cx="6104105" cy="5236996"/>
          </a:xfrm>
          <a:prstGeom prst="rect">
            <a:avLst/>
          </a:prstGeom>
        </p:spPr>
      </p:pic>
    </p:spTree>
    <p:extLst>
      <p:ext uri="{BB962C8B-B14F-4D97-AF65-F5344CB8AC3E}">
        <p14:creationId xmlns:p14="http://schemas.microsoft.com/office/powerpoint/2010/main" val="273082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461635"/>
          </a:xfrm>
          <a:prstGeom prst="rect">
            <a:avLst/>
          </a:prstGeom>
          <a:noFill/>
          <a:ln>
            <a:noFill/>
          </a:ln>
        </p:spPr>
        <p:txBody>
          <a:bodyPr spcFirstLastPara="1" wrap="square" lIns="91425" tIns="91425" rIns="91425" bIns="91425" anchor="t" anchorCtr="0">
            <a:spAutoFit/>
          </a:bodyPr>
          <a:lstStyle/>
          <a:p>
            <a:pPr algn="just"/>
            <a:r>
              <a:rPr lang="en-US" sz="1800" dirty="0" err="1" smtClean="0"/>
              <a:t>Một</a:t>
            </a:r>
            <a:r>
              <a:rPr lang="en-US" sz="1800" dirty="0" smtClean="0"/>
              <a:t> </a:t>
            </a:r>
            <a:r>
              <a:rPr lang="en-US" sz="1800" dirty="0" err="1" smtClean="0"/>
              <a:t>số</a:t>
            </a:r>
            <a:r>
              <a:rPr lang="en-US" sz="1800" dirty="0" smtClean="0"/>
              <a:t> </a:t>
            </a:r>
            <a:r>
              <a:rPr lang="en-US" sz="1800" dirty="0" err="1" smtClean="0"/>
              <a:t>ví</a:t>
            </a:r>
            <a:r>
              <a:rPr lang="en-US" sz="1800" dirty="0" smtClean="0"/>
              <a:t> </a:t>
            </a:r>
            <a:r>
              <a:rPr lang="en-US" sz="1800" dirty="0" err="1" smtClean="0"/>
              <a:t>dụ</a:t>
            </a:r>
            <a:r>
              <a:rPr lang="en-US" sz="1800" dirty="0" smtClean="0"/>
              <a:t>: Xin </a:t>
            </a:r>
            <a:r>
              <a:rPr lang="en-US" sz="1800" dirty="0" err="1" smtClean="0"/>
              <a:t>việc</a:t>
            </a:r>
            <a:endParaRPr lang="en-US" sz="1800" dirty="0"/>
          </a:p>
        </p:txBody>
      </p:sp>
      <p:pic>
        <p:nvPicPr>
          <p:cNvPr id="2" name="Picture 1"/>
          <p:cNvPicPr>
            <a:picLocks noChangeAspect="1"/>
          </p:cNvPicPr>
          <p:nvPr/>
        </p:nvPicPr>
        <p:blipFill>
          <a:blip r:embed="rId4"/>
          <a:stretch>
            <a:fillRect/>
          </a:stretch>
        </p:blipFill>
        <p:spPr>
          <a:xfrm>
            <a:off x="433964" y="1366143"/>
            <a:ext cx="5440363" cy="4343242"/>
          </a:xfrm>
          <a:prstGeom prst="rect">
            <a:avLst/>
          </a:prstGeom>
        </p:spPr>
      </p:pic>
    </p:spTree>
    <p:extLst>
      <p:ext uri="{BB962C8B-B14F-4D97-AF65-F5344CB8AC3E}">
        <p14:creationId xmlns:p14="http://schemas.microsoft.com/office/powerpoint/2010/main" val="311099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pic>
        <p:nvPicPr>
          <p:cNvPr id="5" name="Picture 4"/>
          <p:cNvPicPr>
            <a:picLocks noChangeAspect="1"/>
          </p:cNvPicPr>
          <p:nvPr/>
        </p:nvPicPr>
        <p:blipFill>
          <a:blip r:embed="rId4"/>
          <a:stretch>
            <a:fillRect/>
          </a:stretch>
        </p:blipFill>
        <p:spPr>
          <a:xfrm>
            <a:off x="193963" y="796349"/>
            <a:ext cx="8724069" cy="3156816"/>
          </a:xfrm>
          <a:prstGeom prst="rect">
            <a:avLst/>
          </a:prstGeom>
        </p:spPr>
      </p:pic>
    </p:spTree>
    <p:extLst>
      <p:ext uri="{BB962C8B-B14F-4D97-AF65-F5344CB8AC3E}">
        <p14:creationId xmlns:p14="http://schemas.microsoft.com/office/powerpoint/2010/main" val="1671056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2708403"/>
          </a:xfrm>
          <a:prstGeom prst="rect">
            <a:avLst/>
          </a:prstGeom>
          <a:noFill/>
          <a:ln>
            <a:noFill/>
          </a:ln>
        </p:spPr>
        <p:txBody>
          <a:bodyPr spcFirstLastPara="1" wrap="square" lIns="91425" tIns="91425" rIns="91425" bIns="91425" anchor="t" anchorCtr="0">
            <a:spAutoFit/>
          </a:bodyPr>
          <a:lstStyle/>
          <a:p>
            <a:r>
              <a:rPr lang="vi-VN" sz="1600" b="1" dirty="0"/>
              <a:t>Độ lệch chuẩn</a:t>
            </a:r>
            <a:r>
              <a:rPr lang="vi-VN" sz="1600" dirty="0"/>
              <a:t>: được xây dựng từ nút gốc và liên quan đến việc phân chia dữ</a:t>
            </a:r>
            <a:br>
              <a:rPr lang="vi-VN" sz="1600" dirty="0"/>
            </a:br>
            <a:r>
              <a:rPr lang="vi-VN" sz="1600" dirty="0"/>
              <a:t>liệu thành các tập con chứa các thực thể có giá trị tương đồng.</a:t>
            </a:r>
            <a:br>
              <a:rPr lang="vi-VN" sz="1600" dirty="0"/>
            </a:br>
            <a:r>
              <a:rPr lang="vi-VN" sz="1600" dirty="0"/>
              <a:t>❖Độ lệch chuẩn cho một thuộc tính</a:t>
            </a:r>
            <a:br>
              <a:rPr lang="vi-VN" sz="1600" dirty="0"/>
            </a:br>
            <a:r>
              <a:rPr lang="vi-VN" sz="1600" dirty="0"/>
              <a:t>❖Độ lệch chuẩn cho nhiều thuộc tính </a:t>
            </a:r>
            <a:r>
              <a:rPr lang="vi-VN" sz="1800" dirty="0"/>
              <a:t/>
            </a:r>
            <a:br>
              <a:rPr lang="vi-VN" sz="1800" dirty="0"/>
            </a:br>
            <a:endParaRPr lang="en-US" sz="1800" dirty="0" smtClean="0"/>
          </a:p>
          <a:p>
            <a:r>
              <a:rPr lang="en-US" sz="1600" dirty="0" err="1" smtClean="0"/>
              <a:t>Độ</a:t>
            </a:r>
            <a:r>
              <a:rPr lang="en-US" sz="1600" dirty="0" smtClean="0"/>
              <a:t> </a:t>
            </a:r>
            <a:r>
              <a:rPr lang="en-US" sz="1600" dirty="0" err="1" smtClean="0"/>
              <a:t>lệch</a:t>
            </a:r>
            <a:r>
              <a:rPr lang="en-US" sz="1600" dirty="0" smtClean="0"/>
              <a:t> </a:t>
            </a:r>
            <a:r>
              <a:rPr lang="en-US" sz="1600" dirty="0" err="1" smtClean="0"/>
              <a:t>chuẩn</a:t>
            </a:r>
            <a:r>
              <a:rPr lang="en-US" sz="1600" dirty="0" smtClean="0"/>
              <a:t> </a:t>
            </a:r>
            <a:r>
              <a:rPr lang="en-US" sz="1600" dirty="0" err="1" smtClean="0"/>
              <a:t>cho</a:t>
            </a:r>
            <a:r>
              <a:rPr lang="en-US" sz="1600" dirty="0" smtClean="0"/>
              <a:t> 1 </a:t>
            </a:r>
            <a:r>
              <a:rPr lang="en-US" sz="1600" dirty="0" err="1" smtClean="0"/>
              <a:t>số</a:t>
            </a:r>
            <a:r>
              <a:rPr lang="en-US" sz="1600" dirty="0" smtClean="0"/>
              <a:t> </a:t>
            </a:r>
            <a:r>
              <a:rPr lang="en-US" sz="1600" dirty="0" err="1" smtClean="0"/>
              <a:t>thuộc</a:t>
            </a:r>
            <a:r>
              <a:rPr lang="en-US" sz="1600" dirty="0" smtClean="0"/>
              <a:t> </a:t>
            </a:r>
            <a:r>
              <a:rPr lang="en-US" sz="1600" dirty="0" err="1" smtClean="0"/>
              <a:t>tính</a:t>
            </a:r>
            <a:endParaRPr lang="en-US" sz="1600" dirty="0" smtClean="0"/>
          </a:p>
          <a:p>
            <a:pPr marL="285750" indent="-285750">
              <a:buFontTx/>
              <a:buChar char="-"/>
            </a:pPr>
            <a:r>
              <a:rPr lang="en-US" sz="1600" dirty="0" err="1" smtClean="0"/>
              <a:t>Độ</a:t>
            </a:r>
            <a:r>
              <a:rPr lang="en-US" sz="1600" dirty="0" smtClean="0"/>
              <a:t> </a:t>
            </a:r>
            <a:r>
              <a:rPr lang="en-US" sz="1600" dirty="0" err="1"/>
              <a:t>lệch</a:t>
            </a:r>
            <a:r>
              <a:rPr lang="en-US" sz="1600" dirty="0"/>
              <a:t> </a:t>
            </a:r>
            <a:r>
              <a:rPr lang="en-US" sz="1600" dirty="0" err="1"/>
              <a:t>chuẩn</a:t>
            </a:r>
            <a:r>
              <a:rPr lang="en-US" sz="1600" dirty="0"/>
              <a:t> (S) </a:t>
            </a:r>
            <a:r>
              <a:rPr lang="en-US" sz="1600" dirty="0" err="1"/>
              <a:t>dùng</a:t>
            </a:r>
            <a:r>
              <a:rPr lang="en-US" sz="1600" dirty="0"/>
              <a:t> </a:t>
            </a:r>
            <a:r>
              <a:rPr lang="en-US" sz="1600" dirty="0" err="1"/>
              <a:t>cho</a:t>
            </a:r>
            <a:r>
              <a:rPr lang="en-US" sz="1600" dirty="0"/>
              <a:t> </a:t>
            </a:r>
            <a:r>
              <a:rPr lang="en-US" sz="1600" dirty="0" err="1"/>
              <a:t>việc</a:t>
            </a:r>
            <a:r>
              <a:rPr lang="en-US" sz="1600" dirty="0"/>
              <a:t> </a:t>
            </a:r>
            <a:r>
              <a:rPr lang="en-US" sz="1600" dirty="0" err="1"/>
              <a:t>rẽ</a:t>
            </a:r>
            <a:r>
              <a:rPr lang="en-US" sz="1600" dirty="0"/>
              <a:t> </a:t>
            </a:r>
            <a:r>
              <a:rPr lang="en-US" sz="1600" dirty="0" err="1"/>
              <a:t>nhánh</a:t>
            </a:r>
            <a:r>
              <a:rPr lang="en-US" sz="1600" dirty="0"/>
              <a:t> (</a:t>
            </a:r>
            <a:r>
              <a:rPr lang="en-US" sz="1600" dirty="0" err="1"/>
              <a:t>branchin</a:t>
            </a:r>
            <a:r>
              <a:rPr lang="en-US" sz="1600" dirty="0" smtClean="0"/>
              <a:t>)</a:t>
            </a:r>
          </a:p>
          <a:p>
            <a:pPr marL="285750" indent="-285750">
              <a:buFontTx/>
              <a:buChar char="-"/>
            </a:pPr>
            <a:r>
              <a:rPr lang="en-US" sz="1600" dirty="0" err="1"/>
              <a:t>H</a:t>
            </a:r>
            <a:r>
              <a:rPr lang="en-US" sz="1600" dirty="0" err="1" smtClean="0"/>
              <a:t>ệ</a:t>
            </a:r>
            <a:r>
              <a:rPr lang="en-US" sz="1600" dirty="0" smtClean="0"/>
              <a:t> </a:t>
            </a:r>
            <a:r>
              <a:rPr lang="en-US" sz="1600" dirty="0" err="1"/>
              <a:t>số</a:t>
            </a:r>
            <a:r>
              <a:rPr lang="en-US" sz="1600" dirty="0"/>
              <a:t> </a:t>
            </a:r>
            <a:r>
              <a:rPr lang="en-US" sz="1600" dirty="0" err="1"/>
              <a:t>biến</a:t>
            </a:r>
            <a:r>
              <a:rPr lang="en-US" sz="1600" dirty="0"/>
              <a:t> </a:t>
            </a:r>
            <a:r>
              <a:rPr lang="en-US" sz="1600" dirty="0" err="1"/>
              <a:t>thiên</a:t>
            </a:r>
            <a:r>
              <a:rPr lang="en-US" sz="1600" dirty="0"/>
              <a:t> (CV) </a:t>
            </a:r>
            <a:r>
              <a:rPr lang="en-US" sz="1600" dirty="0" err="1"/>
              <a:t>quyết</a:t>
            </a:r>
            <a:r>
              <a:rPr lang="en-US" sz="1600" dirty="0"/>
              <a:t> </a:t>
            </a:r>
            <a:r>
              <a:rPr lang="en-US" sz="1600" dirty="0" err="1"/>
              <a:t>định</a:t>
            </a:r>
            <a:r>
              <a:rPr lang="en-US" sz="1600" dirty="0"/>
              <a:t> </a:t>
            </a:r>
            <a:r>
              <a:rPr lang="en-US" sz="1600" dirty="0" err="1"/>
              <a:t>việc</a:t>
            </a:r>
            <a:r>
              <a:rPr lang="en-US" sz="1600" dirty="0"/>
              <a:t> </a:t>
            </a:r>
            <a:r>
              <a:rPr lang="en-US" sz="1600" dirty="0" err="1"/>
              <a:t>dừng</a:t>
            </a:r>
            <a:r>
              <a:rPr lang="en-US" sz="1600" dirty="0"/>
              <a:t> </a:t>
            </a:r>
            <a:r>
              <a:rPr lang="en-US" sz="1600" dirty="0" err="1"/>
              <a:t>rẽ</a:t>
            </a:r>
            <a:r>
              <a:rPr lang="en-US" sz="1600" dirty="0"/>
              <a:t> </a:t>
            </a:r>
            <a:r>
              <a:rPr lang="en-US" sz="1600" dirty="0" err="1" smtClean="0"/>
              <a:t>nhánh</a:t>
            </a:r>
            <a:endParaRPr lang="en-US" sz="1600" dirty="0" smtClean="0"/>
          </a:p>
          <a:p>
            <a:pPr marL="285750" indent="-285750">
              <a:buFontTx/>
              <a:buChar char="-"/>
            </a:pPr>
            <a:r>
              <a:rPr lang="en-US" sz="1600" dirty="0" err="1" smtClean="0"/>
              <a:t>Trung</a:t>
            </a:r>
            <a:r>
              <a:rPr lang="en-US" sz="1600" dirty="0" smtClean="0"/>
              <a:t> </a:t>
            </a:r>
            <a:r>
              <a:rPr lang="en-US" sz="1600" dirty="0" err="1"/>
              <a:t>bình</a:t>
            </a:r>
            <a:r>
              <a:rPr lang="en-US" sz="1600" dirty="0"/>
              <a:t> (</a:t>
            </a:r>
            <a:r>
              <a:rPr lang="en-US" sz="1600" dirty="0" err="1"/>
              <a:t>Avg</a:t>
            </a:r>
            <a:r>
              <a:rPr lang="en-US" sz="1600" dirty="0"/>
              <a:t>) </a:t>
            </a:r>
            <a:r>
              <a:rPr lang="en-US" sz="1600" dirty="0" err="1"/>
              <a:t>là</a:t>
            </a:r>
            <a:r>
              <a:rPr lang="en-US" sz="1600" dirty="0"/>
              <a:t> </a:t>
            </a:r>
            <a:r>
              <a:rPr lang="en-US" sz="1600" dirty="0" err="1"/>
              <a:t>giá</a:t>
            </a:r>
            <a:r>
              <a:rPr lang="en-US" sz="1600" dirty="0"/>
              <a:t> </a:t>
            </a:r>
            <a:r>
              <a:rPr lang="en-US" sz="1600" dirty="0" err="1"/>
              <a:t>trị</a:t>
            </a:r>
            <a:r>
              <a:rPr lang="en-US" sz="1600" dirty="0"/>
              <a:t> </a:t>
            </a:r>
            <a:r>
              <a:rPr lang="en-US" sz="1600" dirty="0" err="1"/>
              <a:t>của</a:t>
            </a:r>
            <a:r>
              <a:rPr lang="en-US" sz="1600" dirty="0"/>
              <a:t> </a:t>
            </a:r>
            <a:r>
              <a:rPr lang="en-US" sz="1600" dirty="0" err="1"/>
              <a:t>nút</a:t>
            </a:r>
            <a:r>
              <a:rPr lang="en-US" sz="1600" dirty="0"/>
              <a:t> </a:t>
            </a:r>
            <a:r>
              <a:rPr lang="en-US" sz="1600" dirty="0" err="1"/>
              <a:t>lá</a:t>
            </a:r>
            <a:r>
              <a:rPr lang="en-US" sz="1600" dirty="0"/>
              <a:t> </a:t>
            </a:r>
            <a:r>
              <a:rPr lang="en-US" sz="1800" dirty="0"/>
              <a:t/>
            </a:r>
            <a:br>
              <a:rPr lang="en-US" sz="1800" dirty="0"/>
            </a:br>
            <a:endParaRPr lang="en-US" sz="1800" dirty="0"/>
          </a:p>
        </p:txBody>
      </p:sp>
      <p:pic>
        <p:nvPicPr>
          <p:cNvPr id="3" name="Picture 2"/>
          <p:cNvPicPr>
            <a:picLocks noChangeAspect="1"/>
          </p:cNvPicPr>
          <p:nvPr/>
        </p:nvPicPr>
        <p:blipFill>
          <a:blip r:embed="rId4"/>
          <a:stretch>
            <a:fillRect/>
          </a:stretch>
        </p:blipFill>
        <p:spPr>
          <a:xfrm>
            <a:off x="434109" y="3254998"/>
            <a:ext cx="6953380" cy="2637798"/>
          </a:xfrm>
          <a:prstGeom prst="rect">
            <a:avLst/>
          </a:prstGeom>
        </p:spPr>
      </p:pic>
    </p:spTree>
    <p:extLst>
      <p:ext uri="{BB962C8B-B14F-4D97-AF65-F5344CB8AC3E}">
        <p14:creationId xmlns:p14="http://schemas.microsoft.com/office/powerpoint/2010/main" val="114494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430857"/>
          </a:xfrm>
          <a:prstGeom prst="rect">
            <a:avLst/>
          </a:prstGeom>
          <a:noFill/>
          <a:ln>
            <a:noFill/>
          </a:ln>
        </p:spPr>
        <p:txBody>
          <a:bodyPr spcFirstLastPara="1" wrap="square" lIns="91425" tIns="91425" rIns="91425" bIns="91425" anchor="t" anchorCtr="0">
            <a:spAutoFit/>
          </a:bodyPr>
          <a:lstStyle/>
          <a:p>
            <a:r>
              <a:rPr lang="en-US" sz="1600" dirty="0" err="1" smtClean="0"/>
              <a:t>Độ</a:t>
            </a:r>
            <a:r>
              <a:rPr lang="en-US" sz="1600" dirty="0" smtClean="0"/>
              <a:t> </a:t>
            </a:r>
            <a:r>
              <a:rPr lang="en-US" sz="1600" dirty="0" err="1"/>
              <a:t>lệch</a:t>
            </a:r>
            <a:r>
              <a:rPr lang="en-US" sz="1600" dirty="0"/>
              <a:t> </a:t>
            </a:r>
            <a:r>
              <a:rPr lang="en-US" sz="1600" dirty="0" err="1"/>
              <a:t>chuẩn</a:t>
            </a:r>
            <a:r>
              <a:rPr lang="en-US" sz="1600" dirty="0"/>
              <a:t> </a:t>
            </a:r>
            <a:r>
              <a:rPr lang="en-US" sz="1600" dirty="0" err="1"/>
              <a:t>cho</a:t>
            </a:r>
            <a:r>
              <a:rPr lang="en-US" sz="1600" dirty="0"/>
              <a:t> </a:t>
            </a:r>
            <a:r>
              <a:rPr lang="en-US" sz="1600" dirty="0" err="1"/>
              <a:t>đa</a:t>
            </a:r>
            <a:r>
              <a:rPr lang="en-US" sz="1600" dirty="0"/>
              <a:t> </a:t>
            </a:r>
            <a:r>
              <a:rPr lang="en-US" sz="1600" dirty="0" err="1"/>
              <a:t>thuộc</a:t>
            </a:r>
            <a:r>
              <a:rPr lang="en-US" sz="1600" dirty="0"/>
              <a:t> </a:t>
            </a:r>
            <a:r>
              <a:rPr lang="en-US" sz="1600" dirty="0" err="1"/>
              <a:t>tính</a:t>
            </a:r>
            <a:r>
              <a:rPr lang="en-US" sz="1600" dirty="0"/>
              <a:t> (target </a:t>
            </a:r>
            <a:r>
              <a:rPr lang="en-US" sz="1600" dirty="0" err="1"/>
              <a:t>và</a:t>
            </a:r>
            <a:r>
              <a:rPr lang="en-US" sz="1600" dirty="0"/>
              <a:t> predictor</a:t>
            </a:r>
            <a:r>
              <a:rPr lang="en-US" sz="1600" dirty="0" smtClean="0"/>
              <a:t>):</a:t>
            </a:r>
            <a:endParaRPr lang="en-US" sz="1600" dirty="0"/>
          </a:p>
        </p:txBody>
      </p:sp>
      <p:pic>
        <p:nvPicPr>
          <p:cNvPr id="2" name="Picture 1"/>
          <p:cNvPicPr>
            <a:picLocks noChangeAspect="1"/>
          </p:cNvPicPr>
          <p:nvPr/>
        </p:nvPicPr>
        <p:blipFill>
          <a:blip r:embed="rId4"/>
          <a:stretch>
            <a:fillRect/>
          </a:stretch>
        </p:blipFill>
        <p:spPr>
          <a:xfrm>
            <a:off x="438218" y="1253122"/>
            <a:ext cx="6553709" cy="4847949"/>
          </a:xfrm>
          <a:prstGeom prst="rect">
            <a:avLst/>
          </a:prstGeom>
        </p:spPr>
      </p:pic>
    </p:spTree>
    <p:extLst>
      <p:ext uri="{BB962C8B-B14F-4D97-AF65-F5344CB8AC3E}">
        <p14:creationId xmlns:p14="http://schemas.microsoft.com/office/powerpoint/2010/main" val="180495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2123628"/>
          </a:xfrm>
          <a:prstGeom prst="rect">
            <a:avLst/>
          </a:prstGeom>
          <a:noFill/>
          <a:ln>
            <a:noFill/>
          </a:ln>
        </p:spPr>
        <p:txBody>
          <a:bodyPr spcFirstLastPara="1" wrap="square" lIns="91425" tIns="91425" rIns="91425" bIns="91425" anchor="t" anchorCtr="0">
            <a:spAutoFit/>
          </a:bodyPr>
          <a:lstStyle/>
          <a:p>
            <a:r>
              <a:rPr lang="vi-VN" dirty="0" smtClean="0"/>
              <a:t>Phương </a:t>
            </a:r>
            <a:r>
              <a:rPr lang="vi-VN" dirty="0"/>
              <a:t>pháp giảm độ lệch chuẩn (Standard Deviation Reduction</a:t>
            </a:r>
            <a:r>
              <a:rPr lang="vi-VN" dirty="0" smtClean="0"/>
              <a:t>)</a:t>
            </a:r>
            <a:endParaRPr lang="en-US" dirty="0" smtClean="0"/>
          </a:p>
          <a:p>
            <a:r>
              <a:rPr lang="en-US" dirty="0"/>
              <a:t>❖B1: </a:t>
            </a:r>
            <a:r>
              <a:rPr lang="en-US" dirty="0" err="1"/>
              <a:t>Tính</a:t>
            </a:r>
            <a:r>
              <a:rPr lang="en-US" dirty="0"/>
              <a:t> </a:t>
            </a:r>
            <a:r>
              <a:rPr lang="en-US" dirty="0" err="1"/>
              <a:t>độ</a:t>
            </a:r>
            <a:r>
              <a:rPr lang="en-US" dirty="0"/>
              <a:t> </a:t>
            </a:r>
            <a:r>
              <a:rPr lang="en-US" dirty="0" err="1"/>
              <a:t>lệch</a:t>
            </a:r>
            <a:r>
              <a:rPr lang="en-US" dirty="0"/>
              <a:t> </a:t>
            </a:r>
            <a:r>
              <a:rPr lang="en-US" dirty="0" err="1"/>
              <a:t>chuẩn</a:t>
            </a:r>
            <a:r>
              <a:rPr lang="en-US" dirty="0"/>
              <a:t> </a:t>
            </a:r>
            <a:r>
              <a:rPr lang="en-US" dirty="0" err="1"/>
              <a:t>của</a:t>
            </a:r>
            <a:r>
              <a:rPr lang="en-US" dirty="0"/>
              <a:t> </a:t>
            </a:r>
            <a:r>
              <a:rPr lang="en-US" dirty="0" err="1"/>
              <a:t>mục</a:t>
            </a:r>
            <a:r>
              <a:rPr lang="en-US" dirty="0"/>
              <a:t> </a:t>
            </a:r>
            <a:r>
              <a:rPr lang="en-US" dirty="0" err="1"/>
              <a:t>tiêu</a:t>
            </a:r>
            <a:r>
              <a:rPr lang="en-US" dirty="0"/>
              <a:t/>
            </a:r>
            <a:br>
              <a:rPr lang="en-US" dirty="0"/>
            </a:br>
            <a:r>
              <a:rPr lang="en-US" dirty="0"/>
              <a:t>❖B2: </a:t>
            </a:r>
            <a:r>
              <a:rPr lang="en-US" dirty="0" err="1"/>
              <a:t>Tính</a:t>
            </a:r>
            <a:r>
              <a:rPr lang="en-US" dirty="0"/>
              <a:t> </a:t>
            </a:r>
            <a:r>
              <a:rPr lang="en-US" dirty="0" err="1"/>
              <a:t>độ</a:t>
            </a:r>
            <a:r>
              <a:rPr lang="en-US" dirty="0"/>
              <a:t> </a:t>
            </a:r>
            <a:r>
              <a:rPr lang="en-US" dirty="0" err="1"/>
              <a:t>giảm</a:t>
            </a:r>
            <a:r>
              <a:rPr lang="en-US" dirty="0"/>
              <a:t> </a:t>
            </a:r>
            <a:r>
              <a:rPr lang="en-US" dirty="0" err="1"/>
              <a:t>độ</a:t>
            </a:r>
            <a:r>
              <a:rPr lang="en-US" dirty="0"/>
              <a:t> </a:t>
            </a:r>
            <a:r>
              <a:rPr lang="en-US" dirty="0" err="1"/>
              <a:t>lệch</a:t>
            </a:r>
            <a:r>
              <a:rPr lang="en-US" dirty="0"/>
              <a:t> </a:t>
            </a:r>
            <a:r>
              <a:rPr lang="en-US" dirty="0" err="1"/>
              <a:t>chuẩn</a:t>
            </a:r>
            <a:r>
              <a:rPr lang="en-US" dirty="0"/>
              <a:t/>
            </a:r>
            <a:br>
              <a:rPr lang="en-US" dirty="0"/>
            </a:br>
            <a:r>
              <a:rPr lang="en-US" dirty="0"/>
              <a:t>❖B3: </a:t>
            </a:r>
            <a:r>
              <a:rPr lang="en-US" dirty="0" err="1"/>
              <a:t>Chọn</a:t>
            </a:r>
            <a:r>
              <a:rPr lang="en-US" dirty="0"/>
              <a:t> </a:t>
            </a:r>
            <a:r>
              <a:rPr lang="en-US" dirty="0" err="1"/>
              <a:t>thuộc</a:t>
            </a:r>
            <a:r>
              <a:rPr lang="en-US" dirty="0"/>
              <a:t> </a:t>
            </a:r>
            <a:r>
              <a:rPr lang="en-US" dirty="0" err="1"/>
              <a:t>tính</a:t>
            </a:r>
            <a:r>
              <a:rPr lang="en-US" dirty="0"/>
              <a:t> </a:t>
            </a:r>
            <a:r>
              <a:rPr lang="en-US" dirty="0" err="1"/>
              <a:t>phân</a:t>
            </a:r>
            <a:r>
              <a:rPr lang="en-US" dirty="0"/>
              <a:t> chia</a:t>
            </a:r>
            <a:br>
              <a:rPr lang="en-US" dirty="0"/>
            </a:br>
            <a:r>
              <a:rPr lang="en-US" dirty="0"/>
              <a:t>❖B4: </a:t>
            </a:r>
            <a:r>
              <a:rPr lang="en-US" dirty="0" err="1"/>
              <a:t>Phân</a:t>
            </a:r>
            <a:r>
              <a:rPr lang="en-US" dirty="0"/>
              <a:t> chia </a:t>
            </a:r>
            <a:r>
              <a:rPr lang="en-US" dirty="0" err="1"/>
              <a:t>dữ</a:t>
            </a:r>
            <a:r>
              <a:rPr lang="en-US" dirty="0"/>
              <a:t> </a:t>
            </a:r>
            <a:r>
              <a:rPr lang="en-US" dirty="0" err="1" smtClean="0"/>
              <a:t>liệu</a:t>
            </a:r>
            <a:endParaRPr lang="en-US" dirty="0" smtClean="0"/>
          </a:p>
          <a:p>
            <a:endParaRPr lang="en-US" dirty="0"/>
          </a:p>
          <a:p>
            <a:r>
              <a:rPr lang="en-US" dirty="0"/>
              <a:t>B1: </a:t>
            </a:r>
            <a:r>
              <a:rPr lang="en-US" dirty="0" err="1"/>
              <a:t>Tính</a:t>
            </a:r>
            <a:r>
              <a:rPr lang="en-US" dirty="0"/>
              <a:t> </a:t>
            </a:r>
            <a:r>
              <a:rPr lang="en-US" dirty="0" err="1"/>
              <a:t>độ</a:t>
            </a:r>
            <a:r>
              <a:rPr lang="en-US" dirty="0"/>
              <a:t> </a:t>
            </a:r>
            <a:r>
              <a:rPr lang="en-US" dirty="0" err="1"/>
              <a:t>lệch</a:t>
            </a:r>
            <a:r>
              <a:rPr lang="en-US" dirty="0"/>
              <a:t> </a:t>
            </a:r>
            <a:r>
              <a:rPr lang="en-US" dirty="0" err="1"/>
              <a:t>chuẩn</a:t>
            </a:r>
            <a:r>
              <a:rPr lang="en-US" dirty="0"/>
              <a:t> </a:t>
            </a:r>
            <a:r>
              <a:rPr lang="en-US" dirty="0" err="1"/>
              <a:t>của</a:t>
            </a:r>
            <a:r>
              <a:rPr lang="en-US" dirty="0"/>
              <a:t> </a:t>
            </a:r>
            <a:r>
              <a:rPr lang="en-US" dirty="0" err="1"/>
              <a:t>mục</a:t>
            </a:r>
            <a:r>
              <a:rPr lang="en-US" dirty="0"/>
              <a:t> </a:t>
            </a:r>
            <a:r>
              <a:rPr lang="en-US" dirty="0" err="1"/>
              <a:t>tiêu</a:t>
            </a:r>
            <a:r>
              <a:rPr lang="en-US" dirty="0"/>
              <a:t/>
            </a:r>
            <a:br>
              <a:rPr lang="en-US" dirty="0"/>
            </a:br>
            <a:r>
              <a:rPr lang="en-US" dirty="0"/>
              <a:t>❖Standard deviation (Hours Played) = 9.32 </a:t>
            </a:r>
            <a:br>
              <a:rPr lang="en-US" dirty="0"/>
            </a:br>
            <a:r>
              <a:rPr lang="en-US" dirty="0"/>
              <a:t> </a:t>
            </a:r>
            <a:endParaRPr lang="en-US" sz="1600" dirty="0"/>
          </a:p>
        </p:txBody>
      </p:sp>
      <p:pic>
        <p:nvPicPr>
          <p:cNvPr id="3" name="Picture 2"/>
          <p:cNvPicPr>
            <a:picLocks noChangeAspect="1"/>
          </p:cNvPicPr>
          <p:nvPr/>
        </p:nvPicPr>
        <p:blipFill>
          <a:blip r:embed="rId4"/>
          <a:stretch>
            <a:fillRect/>
          </a:stretch>
        </p:blipFill>
        <p:spPr>
          <a:xfrm>
            <a:off x="410007" y="2770403"/>
            <a:ext cx="7381875" cy="2800350"/>
          </a:xfrm>
          <a:prstGeom prst="rect">
            <a:avLst/>
          </a:prstGeom>
        </p:spPr>
      </p:pic>
    </p:spTree>
    <p:extLst>
      <p:ext uri="{BB962C8B-B14F-4D97-AF65-F5344CB8AC3E}">
        <p14:creationId xmlns:p14="http://schemas.microsoft.com/office/powerpoint/2010/main" val="263814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1538853"/>
          </a:xfrm>
          <a:prstGeom prst="rect">
            <a:avLst/>
          </a:prstGeom>
          <a:noFill/>
          <a:ln>
            <a:noFill/>
          </a:ln>
        </p:spPr>
        <p:txBody>
          <a:bodyPr spcFirstLastPara="1" wrap="square" lIns="91425" tIns="91425" rIns="91425" bIns="91425" anchor="t" anchorCtr="0">
            <a:spAutoFit/>
          </a:bodyPr>
          <a:lstStyle/>
          <a:p>
            <a:r>
              <a:rPr lang="vi-VN" dirty="0"/>
              <a:t>B2: Tính độ giảm độ lệch chuẩn</a:t>
            </a:r>
            <a:br>
              <a:rPr lang="vi-VN" dirty="0"/>
            </a:br>
            <a:r>
              <a:rPr lang="vi-VN" dirty="0"/>
              <a:t>❖Chia tập dữ liệu được theo các thuộc tính</a:t>
            </a:r>
            <a:br>
              <a:rPr lang="vi-VN" dirty="0"/>
            </a:br>
            <a:r>
              <a:rPr lang="vi-VN" dirty="0"/>
              <a:t>❖Tính độ lệch chuẩn cho mỗi nhánh</a:t>
            </a:r>
            <a:br>
              <a:rPr lang="vi-VN" dirty="0"/>
            </a:br>
            <a:r>
              <a:rPr lang="vi-VN" dirty="0"/>
              <a:t>❖Lấy độ lệch chuẩn kết quả trừ đi độ lệch chuẩn trước khi phân chia</a:t>
            </a:r>
            <a:br>
              <a:rPr lang="vi-VN" dirty="0"/>
            </a:br>
            <a:r>
              <a:rPr lang="vi-VN" dirty="0"/>
              <a:t>❖=&gt; kết quả là độ lệch chuẩn giảm tải</a:t>
            </a:r>
            <a:r>
              <a:rPr lang="vi-VN" sz="1600" dirty="0"/>
              <a:t> </a:t>
            </a:r>
            <a:br>
              <a:rPr lang="vi-VN" sz="1600" dirty="0"/>
            </a:br>
            <a:endParaRPr lang="en-US" sz="1600" dirty="0"/>
          </a:p>
        </p:txBody>
      </p:sp>
      <p:pic>
        <p:nvPicPr>
          <p:cNvPr id="2" name="Picture 1"/>
          <p:cNvPicPr>
            <a:picLocks noChangeAspect="1"/>
          </p:cNvPicPr>
          <p:nvPr/>
        </p:nvPicPr>
        <p:blipFill>
          <a:blip r:embed="rId4"/>
          <a:stretch>
            <a:fillRect/>
          </a:stretch>
        </p:blipFill>
        <p:spPr>
          <a:xfrm>
            <a:off x="304800" y="2211964"/>
            <a:ext cx="4419600" cy="2600325"/>
          </a:xfrm>
          <a:prstGeom prst="rect">
            <a:avLst/>
          </a:prstGeom>
        </p:spPr>
      </p:pic>
      <p:pic>
        <p:nvPicPr>
          <p:cNvPr id="5" name="Picture 4"/>
          <p:cNvPicPr>
            <a:picLocks noChangeAspect="1"/>
          </p:cNvPicPr>
          <p:nvPr/>
        </p:nvPicPr>
        <p:blipFill>
          <a:blip r:embed="rId5"/>
          <a:stretch>
            <a:fillRect/>
          </a:stretch>
        </p:blipFill>
        <p:spPr>
          <a:xfrm>
            <a:off x="4857750" y="2211964"/>
            <a:ext cx="4286250" cy="1790700"/>
          </a:xfrm>
          <a:prstGeom prst="rect">
            <a:avLst/>
          </a:prstGeom>
        </p:spPr>
      </p:pic>
    </p:spTree>
    <p:extLst>
      <p:ext uri="{BB962C8B-B14F-4D97-AF65-F5344CB8AC3E}">
        <p14:creationId xmlns:p14="http://schemas.microsoft.com/office/powerpoint/2010/main" val="123790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646300"/>
          </a:xfrm>
          <a:prstGeom prst="rect">
            <a:avLst/>
          </a:prstGeom>
          <a:noFill/>
          <a:ln>
            <a:noFill/>
          </a:ln>
        </p:spPr>
        <p:txBody>
          <a:bodyPr spcFirstLastPara="1" wrap="square" lIns="91425" tIns="91425" rIns="91425" bIns="91425" anchor="t" anchorCtr="0">
            <a:spAutoFit/>
          </a:bodyPr>
          <a:lstStyle/>
          <a:p>
            <a:r>
              <a:rPr lang="vi-VN" dirty="0"/>
              <a:t>B3: Thuộc tính có SDR lớn nhất được chọn làm thuộc tính phân chia </a:t>
            </a:r>
            <a:br>
              <a:rPr lang="vi-VN" dirty="0"/>
            </a:br>
            <a:endParaRPr lang="en-US" sz="1600" dirty="0"/>
          </a:p>
        </p:txBody>
      </p:sp>
      <p:pic>
        <p:nvPicPr>
          <p:cNvPr id="3" name="Picture 2"/>
          <p:cNvPicPr>
            <a:picLocks noChangeAspect="1"/>
          </p:cNvPicPr>
          <p:nvPr/>
        </p:nvPicPr>
        <p:blipFill>
          <a:blip r:embed="rId4"/>
          <a:stretch>
            <a:fillRect/>
          </a:stretch>
        </p:blipFill>
        <p:spPr>
          <a:xfrm>
            <a:off x="184726" y="1247016"/>
            <a:ext cx="6003638" cy="4611886"/>
          </a:xfrm>
          <a:prstGeom prst="rect">
            <a:avLst/>
          </a:prstGeom>
        </p:spPr>
      </p:pic>
    </p:spTree>
    <p:extLst>
      <p:ext uri="{BB962C8B-B14F-4D97-AF65-F5344CB8AC3E}">
        <p14:creationId xmlns:p14="http://schemas.microsoft.com/office/powerpoint/2010/main" val="1348251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5816947"/>
          </a:xfrm>
          <a:prstGeom prst="rect">
            <a:avLst/>
          </a:prstGeom>
          <a:noFill/>
          <a:ln>
            <a:noFill/>
          </a:ln>
        </p:spPr>
        <p:txBody>
          <a:bodyPr spcFirstLastPara="1" wrap="square" lIns="91425" tIns="91425" rIns="91425" bIns="91425" anchor="t" anchorCtr="0">
            <a:spAutoFit/>
          </a:bodyPr>
          <a:lstStyle/>
          <a:p>
            <a:r>
              <a:rPr lang="vi-VN" dirty="0"/>
              <a:t>B4a: Chia tập dữ liệu dựa trên thuộc tính được chọn. Tiến trình được thực</a:t>
            </a:r>
            <a:br>
              <a:rPr lang="vi-VN" dirty="0"/>
            </a:br>
            <a:r>
              <a:rPr lang="vi-VN" dirty="0"/>
              <a:t>hiện cho nút trung gian cho đến khi toàn bộ dữ liệu được xử lý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vi-VN" dirty="0" smtClean="0"/>
              <a:t>Chú </a:t>
            </a:r>
            <a:r>
              <a:rPr lang="vi-VN" dirty="0"/>
              <a:t>ý: Trong thực tế, chúng ta cần phải có điều kiện dừng. Ví dụ : khi CV nhỏ hơn một ngưỡng nào đó</a:t>
            </a:r>
            <a:br>
              <a:rPr lang="vi-VN" dirty="0"/>
            </a:br>
            <a:r>
              <a:rPr lang="vi-VN" dirty="0"/>
              <a:t>(e.g. 10%) và/hoặc quá ít thực thể để chia nhánh (e.g. 3) </a:t>
            </a:r>
            <a:br>
              <a:rPr lang="vi-VN" dirty="0"/>
            </a:br>
            <a:r>
              <a:rPr lang="vi-VN" dirty="0"/>
              <a:t/>
            </a:r>
            <a:br>
              <a:rPr lang="vi-VN" dirty="0"/>
            </a:br>
            <a:endParaRPr lang="en-US" sz="1600" dirty="0"/>
          </a:p>
        </p:txBody>
      </p:sp>
      <p:pic>
        <p:nvPicPr>
          <p:cNvPr id="2" name="Picture 1"/>
          <p:cNvPicPr>
            <a:picLocks noChangeAspect="1"/>
          </p:cNvPicPr>
          <p:nvPr/>
        </p:nvPicPr>
        <p:blipFill>
          <a:blip r:embed="rId4"/>
          <a:stretch>
            <a:fillRect/>
          </a:stretch>
        </p:blipFill>
        <p:spPr>
          <a:xfrm>
            <a:off x="437348" y="1434630"/>
            <a:ext cx="7311961" cy="3871832"/>
          </a:xfrm>
          <a:prstGeom prst="rect">
            <a:avLst/>
          </a:prstGeom>
        </p:spPr>
      </p:pic>
    </p:spTree>
    <p:extLst>
      <p:ext uri="{BB962C8B-B14F-4D97-AF65-F5344CB8AC3E}">
        <p14:creationId xmlns:p14="http://schemas.microsoft.com/office/powerpoint/2010/main" val="325479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2"/>
          <p:cNvSpPr txBox="1"/>
          <p:nvPr/>
        </p:nvSpPr>
        <p:spPr>
          <a:xfrm>
            <a:off x="1710635" y="1809406"/>
            <a:ext cx="653166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1" i="0" u="none" strike="noStrike" cap="none">
                <a:solidFill>
                  <a:srgbClr val="FF0000"/>
                </a:solidFill>
                <a:latin typeface="Arial"/>
                <a:ea typeface="Arial"/>
                <a:cs typeface="Arial"/>
                <a:sym typeface="Arial"/>
              </a:rPr>
              <a:t>Machine Learning For Investment</a:t>
            </a:r>
            <a:endParaRPr sz="2800" b="1" i="0" u="none" strike="noStrike" cap="none">
              <a:solidFill>
                <a:srgbClr val="FF0000"/>
              </a:solidFill>
              <a:latin typeface="Arial"/>
              <a:ea typeface="Arial"/>
              <a:cs typeface="Arial"/>
              <a:sym typeface="Arial"/>
            </a:endParaRPr>
          </a:p>
        </p:txBody>
      </p:sp>
      <p:sp>
        <p:nvSpPr>
          <p:cNvPr id="94" name="Google Shape;94;p2"/>
          <p:cNvSpPr txBox="1"/>
          <p:nvPr/>
        </p:nvSpPr>
        <p:spPr>
          <a:xfrm>
            <a:off x="2781301" y="3025123"/>
            <a:ext cx="6191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1" i="1" u="none" strike="noStrike" cap="none" dirty="0">
                <a:solidFill>
                  <a:srgbClr val="FF0000"/>
                </a:solidFill>
                <a:latin typeface="Arial"/>
                <a:ea typeface="Arial"/>
                <a:cs typeface="Arial"/>
                <a:sym typeface="Arial"/>
              </a:rPr>
              <a:t>Chủ đề: Decision tree</a:t>
            </a:r>
            <a:endParaRPr sz="2800" b="1" i="1" u="none" strike="noStrike" cap="none" dirty="0">
              <a:solidFill>
                <a:srgbClr val="FF0000"/>
              </a:solidFill>
              <a:latin typeface="Arial"/>
              <a:ea typeface="Arial"/>
              <a:cs typeface="Arial"/>
              <a:sym typeface="Arial"/>
            </a:endParaRPr>
          </a:p>
        </p:txBody>
      </p:sp>
      <p:sp>
        <p:nvSpPr>
          <p:cNvPr id="95" name="Google Shape;95;p2"/>
          <p:cNvSpPr txBox="1"/>
          <p:nvPr/>
        </p:nvSpPr>
        <p:spPr>
          <a:xfrm>
            <a:off x="5394036" y="4841000"/>
            <a:ext cx="3452988"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vi-VN" sz="2800" b="0" i="1" u="none" strike="noStrike" cap="none" dirty="0">
                <a:solidFill>
                  <a:schemeClr val="dk1"/>
                </a:solidFill>
                <a:latin typeface="Arial"/>
                <a:ea typeface="Arial"/>
                <a:cs typeface="Arial"/>
                <a:sym typeface="Arial"/>
              </a:rPr>
              <a:t>GV.</a:t>
            </a:r>
            <a:r>
              <a:rPr lang="vi-VN" sz="2800" i="1" dirty="0">
                <a:solidFill>
                  <a:schemeClr val="dk1"/>
                </a:solidFill>
              </a:rPr>
              <a:t>Đặng Trí </a:t>
            </a:r>
            <a:r>
              <a:rPr lang="vi-VN" sz="2800" i="1" dirty="0" smtClean="0">
                <a:solidFill>
                  <a:schemeClr val="dk1"/>
                </a:solidFill>
              </a:rPr>
              <a:t>Thanh</a:t>
            </a:r>
            <a:endParaRPr lang="en-US" sz="2800" i="1" dirty="0" smtClean="0">
              <a:solidFill>
                <a:schemeClr val="dk1"/>
              </a:solidFill>
            </a:endParaRPr>
          </a:p>
          <a:p>
            <a:pPr marL="0" marR="0" lvl="0" indent="0" algn="l" rtl="0">
              <a:lnSpc>
                <a:spcPct val="100000"/>
              </a:lnSpc>
              <a:spcBef>
                <a:spcPts val="0"/>
              </a:spcBef>
              <a:spcAft>
                <a:spcPts val="0"/>
              </a:spcAft>
              <a:buClr>
                <a:srgbClr val="000000"/>
              </a:buClr>
              <a:buSzPts val="2800"/>
              <a:buFont typeface="Arial"/>
              <a:buNone/>
            </a:pPr>
            <a:r>
              <a:rPr lang="en-US" sz="2800" b="0" i="1" u="none" strike="noStrike" cap="none" dirty="0">
                <a:solidFill>
                  <a:schemeClr val="dk1"/>
                </a:solidFill>
                <a:latin typeface="Arial"/>
                <a:ea typeface="Arial"/>
                <a:cs typeface="Arial"/>
                <a:sym typeface="Arial"/>
              </a:rPr>
              <a:t> </a:t>
            </a:r>
            <a:r>
              <a:rPr lang="en-US" sz="2800" b="0" i="1" u="none" strike="noStrike" cap="none" dirty="0" smtClean="0">
                <a:solidFill>
                  <a:schemeClr val="dk1"/>
                </a:solidFill>
                <a:latin typeface="Arial"/>
                <a:ea typeface="Arial"/>
                <a:cs typeface="Arial"/>
                <a:sym typeface="Arial"/>
              </a:rPr>
              <a:t>     </a:t>
            </a:r>
            <a:r>
              <a:rPr lang="en-US" sz="2800" b="0" i="1" u="none" strike="noStrike" cap="none" dirty="0" err="1" smtClean="0">
                <a:solidFill>
                  <a:schemeClr val="dk1"/>
                </a:solidFill>
                <a:latin typeface="Arial"/>
                <a:ea typeface="Arial"/>
                <a:cs typeface="Arial"/>
                <a:sym typeface="Arial"/>
              </a:rPr>
              <a:t>Huỳnh</a:t>
            </a:r>
            <a:r>
              <a:rPr lang="en-US" sz="2800" b="0" i="1" u="none" strike="noStrike" cap="none" dirty="0" smtClean="0">
                <a:solidFill>
                  <a:schemeClr val="dk1"/>
                </a:solidFill>
                <a:latin typeface="Arial"/>
                <a:ea typeface="Arial"/>
                <a:cs typeface="Arial"/>
                <a:sym typeface="Arial"/>
              </a:rPr>
              <a:t> Văn Nam</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5601503"/>
          </a:xfrm>
          <a:prstGeom prst="rect">
            <a:avLst/>
          </a:prstGeom>
          <a:noFill/>
          <a:ln>
            <a:noFill/>
          </a:ln>
        </p:spPr>
        <p:txBody>
          <a:bodyPr spcFirstLastPara="1" wrap="square" lIns="91425" tIns="91425" rIns="91425" bIns="91425" anchor="t" anchorCtr="0">
            <a:spAutoFit/>
          </a:bodyPr>
          <a:lstStyle/>
          <a:p>
            <a:r>
              <a:rPr lang="vi-VN" dirty="0"/>
              <a:t>B4b: Tập hợp con "Overcast" không cần tách thêm vì CV của nó (8%) nhỏ</a:t>
            </a:r>
            <a:br>
              <a:rPr lang="vi-VN" dirty="0"/>
            </a:br>
            <a:r>
              <a:rPr lang="vi-VN" dirty="0"/>
              <a:t>hơn ngưỡng (10%). Nút lá có liên quan lấy giá trị trung bình của tập con</a:t>
            </a:r>
            <a:br>
              <a:rPr lang="vi-VN" dirty="0"/>
            </a:br>
            <a:r>
              <a:rPr lang="vi-VN" dirty="0"/>
              <a:t>"Overcast". </a:t>
            </a:r>
            <a:br>
              <a:rPr lang="vi-VN" dirty="0"/>
            </a:b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vi-VN" dirty="0"/>
              <a:t/>
            </a:r>
            <a:br>
              <a:rPr lang="vi-VN" dirty="0"/>
            </a:br>
            <a:r>
              <a:rPr lang="vi-VN" dirty="0"/>
              <a:t/>
            </a:r>
            <a:br>
              <a:rPr lang="vi-VN" dirty="0"/>
            </a:br>
            <a:endParaRPr lang="en-US" sz="1600" dirty="0"/>
          </a:p>
        </p:txBody>
      </p:sp>
      <p:pic>
        <p:nvPicPr>
          <p:cNvPr id="3" name="Picture 2"/>
          <p:cNvPicPr>
            <a:picLocks noChangeAspect="1"/>
          </p:cNvPicPr>
          <p:nvPr/>
        </p:nvPicPr>
        <p:blipFill>
          <a:blip r:embed="rId4"/>
          <a:stretch>
            <a:fillRect/>
          </a:stretch>
        </p:blipFill>
        <p:spPr>
          <a:xfrm>
            <a:off x="180686" y="1565997"/>
            <a:ext cx="8908788" cy="3273858"/>
          </a:xfrm>
          <a:prstGeom prst="rect">
            <a:avLst/>
          </a:prstGeom>
        </p:spPr>
      </p:pic>
    </p:spTree>
    <p:extLst>
      <p:ext uri="{BB962C8B-B14F-4D97-AF65-F5344CB8AC3E}">
        <p14:creationId xmlns:p14="http://schemas.microsoft.com/office/powerpoint/2010/main" val="1168999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5386060"/>
          </a:xfrm>
          <a:prstGeom prst="rect">
            <a:avLst/>
          </a:prstGeom>
          <a:noFill/>
          <a:ln>
            <a:noFill/>
          </a:ln>
        </p:spPr>
        <p:txBody>
          <a:bodyPr spcFirstLastPara="1" wrap="square" lIns="91425" tIns="91425" rIns="91425" bIns="91425" anchor="t" anchorCtr="0">
            <a:spAutoFit/>
          </a:bodyPr>
          <a:lstStyle/>
          <a:p>
            <a:r>
              <a:rPr lang="vi-VN" dirty="0"/>
              <a:t>B4c: Tuy nhiên, nhánh "Sunny" có CV (28%) cao hơn ngưỡng (10%) cần được</a:t>
            </a:r>
            <a:br>
              <a:rPr lang="vi-VN" dirty="0"/>
            </a:br>
            <a:r>
              <a:rPr lang="vi-VN" dirty="0"/>
              <a:t>tách thêm. Chúng ta chọn "Windy" là nút tốt nhất tốt nhất sau "Outlook" vì</a:t>
            </a:r>
            <a:br>
              <a:rPr lang="vi-VN" dirty="0"/>
            </a:br>
            <a:r>
              <a:rPr lang="vi-VN" dirty="0"/>
              <a:t>nút này có SDR lớn nhất </a:t>
            </a:r>
            <a:br>
              <a:rPr lang="vi-VN" dirty="0"/>
            </a:b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vi-VN" dirty="0"/>
              <a:t/>
            </a:r>
            <a:br>
              <a:rPr lang="vi-VN" dirty="0"/>
            </a:br>
            <a:r>
              <a:rPr lang="vi-VN" dirty="0"/>
              <a:t/>
            </a:r>
            <a:br>
              <a:rPr lang="vi-VN" dirty="0"/>
            </a:br>
            <a:endParaRPr lang="en-US" sz="1600" dirty="0"/>
          </a:p>
        </p:txBody>
      </p:sp>
      <p:pic>
        <p:nvPicPr>
          <p:cNvPr id="2" name="Picture 1"/>
          <p:cNvPicPr>
            <a:picLocks noChangeAspect="1"/>
          </p:cNvPicPr>
          <p:nvPr/>
        </p:nvPicPr>
        <p:blipFill>
          <a:blip r:embed="rId4"/>
          <a:stretch>
            <a:fillRect/>
          </a:stretch>
        </p:blipFill>
        <p:spPr>
          <a:xfrm>
            <a:off x="418666" y="1673225"/>
            <a:ext cx="8309698" cy="4614926"/>
          </a:xfrm>
          <a:prstGeom prst="rect">
            <a:avLst/>
          </a:prstGeom>
        </p:spPr>
      </p:pic>
    </p:spTree>
    <p:extLst>
      <p:ext uri="{BB962C8B-B14F-4D97-AF65-F5344CB8AC3E}">
        <p14:creationId xmlns:p14="http://schemas.microsoft.com/office/powerpoint/2010/main" val="300134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1077188"/>
          </a:xfrm>
          <a:prstGeom prst="rect">
            <a:avLst/>
          </a:prstGeom>
          <a:noFill/>
          <a:ln>
            <a:noFill/>
          </a:ln>
        </p:spPr>
        <p:txBody>
          <a:bodyPr spcFirstLastPara="1" wrap="square" lIns="91425" tIns="91425" rIns="91425" bIns="91425" anchor="t" anchorCtr="0">
            <a:spAutoFit/>
          </a:bodyPr>
          <a:lstStyle/>
          <a:p>
            <a:r>
              <a:rPr lang="vi-VN" dirty="0"/>
              <a:t>B4c (tt): Vì số lượng điểm dữ liệu cho cả hai nhánh (FALSE và TRUE) bằng</a:t>
            </a:r>
            <a:br>
              <a:rPr lang="vi-VN" dirty="0"/>
            </a:br>
            <a:r>
              <a:rPr lang="vi-VN" dirty="0"/>
              <a:t>nhau hoặc nhỏ hơn 3 nên chúng ta ngừng phân nhánh tiếp và gán giá trị</a:t>
            </a:r>
            <a:br>
              <a:rPr lang="vi-VN" dirty="0"/>
            </a:br>
            <a:r>
              <a:rPr lang="vi-VN" dirty="0"/>
              <a:t>trung bình của mỗi nhánh cho nút lá liên quan. </a:t>
            </a:r>
            <a:br>
              <a:rPr lang="vi-VN" dirty="0"/>
            </a:br>
            <a:endParaRPr lang="en-US" sz="1600" dirty="0"/>
          </a:p>
        </p:txBody>
      </p:sp>
      <p:pic>
        <p:nvPicPr>
          <p:cNvPr id="3" name="Picture 2"/>
          <p:cNvPicPr>
            <a:picLocks noChangeAspect="1"/>
          </p:cNvPicPr>
          <p:nvPr/>
        </p:nvPicPr>
        <p:blipFill>
          <a:blip r:embed="rId4"/>
          <a:stretch>
            <a:fillRect/>
          </a:stretch>
        </p:blipFill>
        <p:spPr>
          <a:xfrm>
            <a:off x="304800" y="1556615"/>
            <a:ext cx="8423564" cy="4225775"/>
          </a:xfrm>
          <a:prstGeom prst="rect">
            <a:avLst/>
          </a:prstGeom>
        </p:spPr>
      </p:pic>
    </p:spTree>
    <p:extLst>
      <p:ext uri="{BB962C8B-B14F-4D97-AF65-F5344CB8AC3E}">
        <p14:creationId xmlns:p14="http://schemas.microsoft.com/office/powerpoint/2010/main" val="1306009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1077188"/>
          </a:xfrm>
          <a:prstGeom prst="rect">
            <a:avLst/>
          </a:prstGeom>
          <a:noFill/>
          <a:ln>
            <a:noFill/>
          </a:ln>
        </p:spPr>
        <p:txBody>
          <a:bodyPr spcFirstLastPara="1" wrap="square" lIns="91425" tIns="91425" rIns="91425" bIns="91425" anchor="t" anchorCtr="0">
            <a:spAutoFit/>
          </a:bodyPr>
          <a:lstStyle/>
          <a:p>
            <a:r>
              <a:rPr lang="vi-VN" dirty="0"/>
              <a:t>B4d: Hơn nữa, nhánh “rainy” có CV (22%) vượt ngưỡng (10%). Chi nhánh</a:t>
            </a:r>
            <a:br>
              <a:rPr lang="vi-VN" dirty="0"/>
            </a:br>
            <a:r>
              <a:rPr lang="vi-VN" dirty="0"/>
              <a:t>này cần được tách thêm. Chúng ta chọn "Windy" là nút tốt nhất tốt nhất vì nó</a:t>
            </a:r>
            <a:br>
              <a:rPr lang="vi-VN" dirty="0"/>
            </a:br>
            <a:r>
              <a:rPr lang="vi-VN" dirty="0"/>
              <a:t>có SDR lớn nhất </a:t>
            </a:r>
            <a:br>
              <a:rPr lang="vi-VN" dirty="0"/>
            </a:br>
            <a:endParaRPr lang="en-US" sz="1600" dirty="0"/>
          </a:p>
        </p:txBody>
      </p:sp>
      <p:pic>
        <p:nvPicPr>
          <p:cNvPr id="2" name="Picture 1"/>
          <p:cNvPicPr>
            <a:picLocks noChangeAspect="1"/>
          </p:cNvPicPr>
          <p:nvPr/>
        </p:nvPicPr>
        <p:blipFill>
          <a:blip r:embed="rId4"/>
          <a:stretch>
            <a:fillRect/>
          </a:stretch>
        </p:blipFill>
        <p:spPr>
          <a:xfrm>
            <a:off x="304800" y="1593417"/>
            <a:ext cx="8515927" cy="4876642"/>
          </a:xfrm>
          <a:prstGeom prst="rect">
            <a:avLst/>
          </a:prstGeom>
        </p:spPr>
      </p:pic>
    </p:spTree>
    <p:extLst>
      <p:ext uri="{BB962C8B-B14F-4D97-AF65-F5344CB8AC3E}">
        <p14:creationId xmlns:p14="http://schemas.microsoft.com/office/powerpoint/2010/main" val="1743744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1077188"/>
          </a:xfrm>
          <a:prstGeom prst="rect">
            <a:avLst/>
          </a:prstGeom>
          <a:noFill/>
          <a:ln>
            <a:noFill/>
          </a:ln>
        </p:spPr>
        <p:txBody>
          <a:bodyPr spcFirstLastPara="1" wrap="square" lIns="91425" tIns="91425" rIns="91425" bIns="91425" anchor="t" anchorCtr="0">
            <a:spAutoFit/>
          </a:bodyPr>
          <a:lstStyle/>
          <a:p>
            <a:r>
              <a:rPr lang="vi-VN" dirty="0"/>
              <a:t>B4d (tt): Vì số lượng điểm dữ liệu cho cả ba nhánh (Cool, Hot và Mild) bằng</a:t>
            </a:r>
            <a:br>
              <a:rPr lang="vi-VN" dirty="0"/>
            </a:br>
            <a:r>
              <a:rPr lang="vi-VN" dirty="0"/>
              <a:t>nhau hoặc nhỏ hơn 3 nên chúng ta ngừng phân nhánh tiếp và gán giá trị</a:t>
            </a:r>
            <a:br>
              <a:rPr lang="vi-VN" dirty="0"/>
            </a:br>
            <a:r>
              <a:rPr lang="vi-VN" dirty="0"/>
              <a:t>trung bình của mỗi nhánh cho nút lá liên quan </a:t>
            </a:r>
            <a:br>
              <a:rPr lang="vi-VN" dirty="0"/>
            </a:br>
            <a:endParaRPr lang="en-US" sz="1600" dirty="0"/>
          </a:p>
        </p:txBody>
      </p:sp>
      <p:pic>
        <p:nvPicPr>
          <p:cNvPr id="3" name="Picture 2"/>
          <p:cNvPicPr>
            <a:picLocks noChangeAspect="1"/>
          </p:cNvPicPr>
          <p:nvPr/>
        </p:nvPicPr>
        <p:blipFill>
          <a:blip r:embed="rId4"/>
          <a:stretch>
            <a:fillRect/>
          </a:stretch>
        </p:blipFill>
        <p:spPr>
          <a:xfrm>
            <a:off x="413250" y="1726478"/>
            <a:ext cx="8495982" cy="3972358"/>
          </a:xfrm>
          <a:prstGeom prst="rect">
            <a:avLst/>
          </a:prstGeom>
        </p:spPr>
      </p:pic>
    </p:spTree>
    <p:extLst>
      <p:ext uri="{BB962C8B-B14F-4D97-AF65-F5344CB8AC3E}">
        <p14:creationId xmlns:p14="http://schemas.microsoft.com/office/powerpoint/2010/main" val="2643911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4" name="Google Shape;152;g2240524f1f3_0_0"/>
          <p:cNvSpPr txBox="1"/>
          <p:nvPr/>
        </p:nvSpPr>
        <p:spPr>
          <a:xfrm>
            <a:off x="304800" y="822266"/>
            <a:ext cx="8423564" cy="830966"/>
          </a:xfrm>
          <a:prstGeom prst="rect">
            <a:avLst/>
          </a:prstGeom>
          <a:noFill/>
          <a:ln>
            <a:noFill/>
          </a:ln>
        </p:spPr>
        <p:txBody>
          <a:bodyPr spcFirstLastPara="1" wrap="square" lIns="91425" tIns="91425" rIns="91425" bIns="91425" anchor="t" anchorCtr="0">
            <a:spAutoFit/>
          </a:bodyPr>
          <a:lstStyle/>
          <a:p>
            <a:r>
              <a:rPr lang="en-US" dirty="0" err="1" smtClean="0"/>
              <a:t>Công</a:t>
            </a:r>
            <a:r>
              <a:rPr lang="en-US" dirty="0" smtClean="0"/>
              <a:t> </a:t>
            </a:r>
            <a:r>
              <a:rPr lang="en-US" dirty="0" err="1" smtClean="0"/>
              <a:t>thức</a:t>
            </a:r>
            <a:r>
              <a:rPr lang="en-US" dirty="0" smtClean="0"/>
              <a:t> </a:t>
            </a:r>
            <a:r>
              <a:rPr lang="en-US" dirty="0" err="1" smtClean="0"/>
              <a:t>tính</a:t>
            </a:r>
            <a:r>
              <a:rPr lang="en-US" dirty="0" smtClean="0"/>
              <a:t> MSE: </a:t>
            </a:r>
            <a:r>
              <a:rPr lang="vi-VN" dirty="0"/>
              <a:t>Mean Squared Error (MSE) là một độ đo đánh giá hiệu suất của mô hình dự đoán và đo lường độ lớn của sai số bình phương trung bình giữa giá trị dự đoán và giá trị thực tế. Công thức chính của MSE được tính như sau:</a:t>
            </a:r>
            <a:endParaRPr lang="en-US" sz="1600" dirty="0"/>
          </a:p>
        </p:txBody>
      </p:sp>
      <p:pic>
        <p:nvPicPr>
          <p:cNvPr id="2" name="Picture 1"/>
          <p:cNvPicPr>
            <a:picLocks noChangeAspect="1"/>
          </p:cNvPicPr>
          <p:nvPr/>
        </p:nvPicPr>
        <p:blipFill>
          <a:blip r:embed="rId4"/>
          <a:stretch>
            <a:fillRect/>
          </a:stretch>
        </p:blipFill>
        <p:spPr>
          <a:xfrm>
            <a:off x="304800" y="1358754"/>
            <a:ext cx="5572125" cy="3438525"/>
          </a:xfrm>
          <a:prstGeom prst="rect">
            <a:avLst/>
          </a:prstGeom>
        </p:spPr>
      </p:pic>
    </p:spTree>
    <p:extLst>
      <p:ext uri="{BB962C8B-B14F-4D97-AF65-F5344CB8AC3E}">
        <p14:creationId xmlns:p14="http://schemas.microsoft.com/office/powerpoint/2010/main" val="1187524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3"/>
          <p:cNvSpPr txBox="1"/>
          <p:nvPr/>
        </p:nvSpPr>
        <p:spPr>
          <a:xfrm>
            <a:off x="304800" y="154525"/>
            <a:ext cx="6865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dirty="0">
                <a:solidFill>
                  <a:schemeClr val="lt1"/>
                </a:solidFill>
                <a:latin typeface="Arial"/>
                <a:ea typeface="Arial"/>
                <a:cs typeface="Arial"/>
                <a:sym typeface="Arial"/>
              </a:rPr>
              <a:t>Nội dung chính</a:t>
            </a:r>
            <a:endParaRPr sz="2400" b="0" i="0" u="none" strike="noStrike" cap="none" dirty="0">
              <a:solidFill>
                <a:schemeClr val="lt1"/>
              </a:solidFill>
              <a:latin typeface="Arial"/>
              <a:ea typeface="Arial"/>
              <a:cs typeface="Arial"/>
              <a:sym typeface="Arial"/>
            </a:endParaRPr>
          </a:p>
        </p:txBody>
      </p:sp>
      <p:sp>
        <p:nvSpPr>
          <p:cNvPr id="101" name="Google Shape;101;p3"/>
          <p:cNvSpPr txBox="1"/>
          <p:nvPr/>
        </p:nvSpPr>
        <p:spPr>
          <a:xfrm>
            <a:off x="374289" y="501941"/>
            <a:ext cx="8391020" cy="34674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000"/>
              <a:buFont typeface="Arial"/>
              <a:buNone/>
            </a:pPr>
            <a:endParaRPr sz="2000" i="0" u="none" strike="noStrike" cap="none" dirty="0">
              <a:solidFill>
                <a:schemeClr val="dk1"/>
              </a:solidFill>
              <a:latin typeface="+mn-lt"/>
              <a:ea typeface="Maven Pro"/>
              <a:cs typeface="Maven Pro"/>
              <a:sym typeface="Maven Pro"/>
            </a:endParaRPr>
          </a:p>
          <a:p>
            <a:pPr marL="457200" marR="0" lvl="0" indent="-355600" algn="l" rtl="0">
              <a:lnSpc>
                <a:spcPct val="100000"/>
              </a:lnSpc>
              <a:spcBef>
                <a:spcPts val="0"/>
              </a:spcBef>
              <a:spcAft>
                <a:spcPts val="0"/>
              </a:spcAft>
              <a:buClr>
                <a:schemeClr val="dk1"/>
              </a:buClr>
              <a:buSzPts val="2000"/>
              <a:buFont typeface="Maven Pro"/>
              <a:buAutoNum type="arabicPeriod"/>
            </a:pPr>
            <a:r>
              <a:rPr lang="en-US" sz="2000" i="0" u="none" strike="noStrike" cap="none" dirty="0" err="1" smtClean="0">
                <a:solidFill>
                  <a:schemeClr val="dk1"/>
                </a:solidFill>
                <a:latin typeface="+mn-lt"/>
                <a:ea typeface="Maven Pro"/>
                <a:cs typeface="Maven Pro"/>
                <a:sym typeface="Maven Pro"/>
              </a:rPr>
              <a:t>Giới</a:t>
            </a:r>
            <a:r>
              <a:rPr lang="en-US" sz="2000" i="0" u="none" strike="noStrike" cap="none" dirty="0" smtClean="0">
                <a:solidFill>
                  <a:schemeClr val="dk1"/>
                </a:solidFill>
                <a:latin typeface="+mn-lt"/>
                <a:ea typeface="Maven Pro"/>
                <a:cs typeface="Maven Pro"/>
                <a:sym typeface="Maven Pro"/>
              </a:rPr>
              <a:t> </a:t>
            </a:r>
            <a:r>
              <a:rPr lang="en-US" sz="2000" i="0" u="none" strike="noStrike" cap="none" dirty="0" err="1" smtClean="0">
                <a:solidFill>
                  <a:schemeClr val="dk1"/>
                </a:solidFill>
                <a:latin typeface="+mn-lt"/>
                <a:ea typeface="Maven Pro"/>
                <a:cs typeface="Maven Pro"/>
                <a:sym typeface="Maven Pro"/>
              </a:rPr>
              <a:t>thiệu</a:t>
            </a:r>
            <a:r>
              <a:rPr lang="en-US" sz="2000" i="0" u="none" strike="noStrike" cap="none" dirty="0" smtClean="0">
                <a:solidFill>
                  <a:schemeClr val="dk1"/>
                </a:solidFill>
                <a:latin typeface="+mn-lt"/>
                <a:ea typeface="Maven Pro"/>
                <a:cs typeface="Maven Pro"/>
                <a:sym typeface="Maven Pro"/>
              </a:rPr>
              <a:t> </a:t>
            </a:r>
            <a:r>
              <a:rPr lang="en-US" sz="2000" i="0" u="none" strike="noStrike" cap="none" dirty="0" err="1" smtClean="0">
                <a:solidFill>
                  <a:schemeClr val="dk1"/>
                </a:solidFill>
                <a:latin typeface="+mn-lt"/>
                <a:ea typeface="Maven Pro"/>
                <a:cs typeface="Maven Pro"/>
                <a:sym typeface="Maven Pro"/>
              </a:rPr>
              <a:t>về</a:t>
            </a:r>
            <a:r>
              <a:rPr lang="en-US" sz="2000" i="0" u="none" strike="noStrike" cap="none" dirty="0" smtClean="0">
                <a:solidFill>
                  <a:schemeClr val="dk1"/>
                </a:solidFill>
                <a:latin typeface="+mn-lt"/>
                <a:ea typeface="Maven Pro"/>
                <a:cs typeface="Maven Pro"/>
                <a:sym typeface="Maven Pro"/>
              </a:rPr>
              <a:t> </a:t>
            </a:r>
            <a:r>
              <a:rPr lang="en-US" sz="2000" b="1" i="0" u="none" strike="noStrike" cap="none" dirty="0" smtClean="0">
                <a:solidFill>
                  <a:schemeClr val="dk1"/>
                </a:solidFill>
                <a:latin typeface="+mn-lt"/>
                <a:ea typeface="Maven Pro"/>
                <a:cs typeface="Maven Pro"/>
                <a:sym typeface="Maven Pro"/>
              </a:rPr>
              <a:t>ta-lib </a:t>
            </a:r>
            <a:r>
              <a:rPr lang="en-US" sz="2000" b="1" i="0" u="none" strike="noStrike" cap="none" dirty="0" err="1" smtClean="0">
                <a:solidFill>
                  <a:schemeClr val="dk1"/>
                </a:solidFill>
                <a:latin typeface="+mn-lt"/>
                <a:ea typeface="Maven Pro"/>
                <a:cs typeface="Maven Pro"/>
                <a:sym typeface="Maven Pro"/>
              </a:rPr>
              <a:t>và</a:t>
            </a:r>
            <a:r>
              <a:rPr lang="en-US" sz="2000" b="1" i="0" u="none" strike="noStrike" cap="none" dirty="0" smtClean="0">
                <a:solidFill>
                  <a:schemeClr val="dk1"/>
                </a:solidFill>
                <a:latin typeface="+mn-lt"/>
                <a:ea typeface="Maven Pro"/>
                <a:cs typeface="Maven Pro"/>
                <a:sym typeface="Maven Pro"/>
              </a:rPr>
              <a:t> pandas-ta</a:t>
            </a:r>
          </a:p>
          <a:p>
            <a:pPr marL="457200" marR="0" lvl="0" indent="-355600" algn="l" rtl="0">
              <a:lnSpc>
                <a:spcPct val="100000"/>
              </a:lnSpc>
              <a:spcBef>
                <a:spcPts val="0"/>
              </a:spcBef>
              <a:spcAft>
                <a:spcPts val="0"/>
              </a:spcAft>
              <a:buClr>
                <a:schemeClr val="dk1"/>
              </a:buClr>
              <a:buSzPts val="2000"/>
              <a:buFont typeface="Maven Pro"/>
              <a:buAutoNum type="arabicPeriod"/>
            </a:pPr>
            <a:r>
              <a:rPr lang="en-US" sz="2000" i="0" u="none" strike="noStrike" cap="none" dirty="0" err="1" smtClean="0">
                <a:solidFill>
                  <a:schemeClr val="dk1"/>
                </a:solidFill>
                <a:latin typeface="+mn-lt"/>
                <a:ea typeface="Maven Pro"/>
                <a:cs typeface="Maven Pro"/>
                <a:sym typeface="Maven Pro"/>
              </a:rPr>
              <a:t>Học</a:t>
            </a:r>
            <a:r>
              <a:rPr lang="en-US" sz="2000" i="0" u="none" strike="noStrike" cap="none" dirty="0" smtClean="0">
                <a:solidFill>
                  <a:schemeClr val="dk1"/>
                </a:solidFill>
                <a:latin typeface="+mn-lt"/>
                <a:ea typeface="Maven Pro"/>
                <a:cs typeface="Maven Pro"/>
                <a:sym typeface="Maven Pro"/>
              </a:rPr>
              <a:t> </a:t>
            </a:r>
            <a:r>
              <a:rPr lang="en-US" sz="2000" i="0" u="none" strike="noStrike" cap="none" dirty="0" err="1" smtClean="0">
                <a:solidFill>
                  <a:schemeClr val="dk1"/>
                </a:solidFill>
                <a:latin typeface="+mn-lt"/>
                <a:ea typeface="Maven Pro"/>
                <a:cs typeface="Maven Pro"/>
                <a:sym typeface="Maven Pro"/>
              </a:rPr>
              <a:t>có</a:t>
            </a:r>
            <a:r>
              <a:rPr lang="en-US" sz="2000" i="0" u="none" strike="noStrike" cap="none" dirty="0" smtClean="0">
                <a:solidFill>
                  <a:schemeClr val="dk1"/>
                </a:solidFill>
                <a:latin typeface="+mn-lt"/>
                <a:ea typeface="Maven Pro"/>
                <a:cs typeface="Maven Pro"/>
                <a:sym typeface="Maven Pro"/>
              </a:rPr>
              <a:t> </a:t>
            </a:r>
            <a:r>
              <a:rPr lang="en-US" sz="2000" i="0" u="none" strike="noStrike" cap="none" dirty="0" err="1" smtClean="0">
                <a:solidFill>
                  <a:schemeClr val="dk1"/>
                </a:solidFill>
                <a:latin typeface="+mn-lt"/>
                <a:ea typeface="Maven Pro"/>
                <a:cs typeface="Maven Pro"/>
                <a:sym typeface="Maven Pro"/>
              </a:rPr>
              <a:t>giám</a:t>
            </a:r>
            <a:r>
              <a:rPr lang="en-US" sz="2000" i="0" u="none" strike="noStrike" cap="none" dirty="0" smtClean="0">
                <a:solidFill>
                  <a:schemeClr val="dk1"/>
                </a:solidFill>
                <a:latin typeface="+mn-lt"/>
                <a:ea typeface="Maven Pro"/>
                <a:cs typeface="Maven Pro"/>
                <a:sym typeface="Maven Pro"/>
              </a:rPr>
              <a:t> </a:t>
            </a:r>
            <a:r>
              <a:rPr lang="en-US" sz="2000" i="0" u="none" strike="noStrike" cap="none" dirty="0" err="1" smtClean="0">
                <a:solidFill>
                  <a:schemeClr val="dk1"/>
                </a:solidFill>
                <a:latin typeface="+mn-lt"/>
                <a:ea typeface="Maven Pro"/>
                <a:cs typeface="Maven Pro"/>
                <a:sym typeface="Maven Pro"/>
              </a:rPr>
              <a:t>sát</a:t>
            </a:r>
            <a:r>
              <a:rPr lang="en-US" sz="2000" i="0" u="none" strike="noStrike" cap="none" dirty="0" smtClean="0">
                <a:solidFill>
                  <a:schemeClr val="dk1"/>
                </a:solidFill>
                <a:latin typeface="+mn-lt"/>
                <a:ea typeface="Maven Pro"/>
                <a:cs typeface="Maven Pro"/>
                <a:sym typeface="Maven Pro"/>
              </a:rPr>
              <a:t> vs </a:t>
            </a:r>
            <a:r>
              <a:rPr lang="en-US" sz="2000" i="0" u="none" strike="noStrike" cap="none" dirty="0" err="1" smtClean="0">
                <a:solidFill>
                  <a:schemeClr val="dk1"/>
                </a:solidFill>
                <a:latin typeface="+mn-lt"/>
                <a:ea typeface="Maven Pro"/>
                <a:cs typeface="Maven Pro"/>
                <a:sym typeface="Maven Pro"/>
              </a:rPr>
              <a:t>học</a:t>
            </a:r>
            <a:r>
              <a:rPr lang="en-US" sz="2000" i="0" u="none" strike="noStrike" cap="none" dirty="0" smtClean="0">
                <a:solidFill>
                  <a:schemeClr val="dk1"/>
                </a:solidFill>
                <a:latin typeface="+mn-lt"/>
                <a:ea typeface="Maven Pro"/>
                <a:cs typeface="Maven Pro"/>
                <a:sym typeface="Maven Pro"/>
              </a:rPr>
              <a:t> </a:t>
            </a:r>
            <a:r>
              <a:rPr lang="en-US" sz="2000" i="0" u="none" strike="noStrike" cap="none" dirty="0" err="1" smtClean="0">
                <a:solidFill>
                  <a:schemeClr val="dk1"/>
                </a:solidFill>
                <a:latin typeface="+mn-lt"/>
                <a:ea typeface="Maven Pro"/>
                <a:cs typeface="Maven Pro"/>
                <a:sym typeface="Maven Pro"/>
              </a:rPr>
              <a:t>không</a:t>
            </a:r>
            <a:r>
              <a:rPr lang="en-US" sz="2000" i="0" u="none" strike="noStrike" cap="none" dirty="0" smtClean="0">
                <a:solidFill>
                  <a:schemeClr val="dk1"/>
                </a:solidFill>
                <a:latin typeface="+mn-lt"/>
                <a:ea typeface="Maven Pro"/>
                <a:cs typeface="Maven Pro"/>
                <a:sym typeface="Maven Pro"/>
              </a:rPr>
              <a:t> </a:t>
            </a:r>
            <a:r>
              <a:rPr lang="en-US" sz="2000" i="0" u="none" strike="noStrike" cap="none" dirty="0" err="1" smtClean="0">
                <a:solidFill>
                  <a:schemeClr val="dk1"/>
                </a:solidFill>
                <a:latin typeface="+mn-lt"/>
                <a:ea typeface="Maven Pro"/>
                <a:cs typeface="Maven Pro"/>
                <a:sym typeface="Maven Pro"/>
              </a:rPr>
              <a:t>có</a:t>
            </a:r>
            <a:r>
              <a:rPr lang="en-US" sz="2000" i="0" u="none" strike="noStrike" cap="none" dirty="0" smtClean="0">
                <a:solidFill>
                  <a:schemeClr val="dk1"/>
                </a:solidFill>
                <a:latin typeface="+mn-lt"/>
                <a:ea typeface="Maven Pro"/>
                <a:cs typeface="Maven Pro"/>
                <a:sym typeface="Maven Pro"/>
              </a:rPr>
              <a:t> </a:t>
            </a:r>
            <a:r>
              <a:rPr lang="en-US" sz="2000" i="0" u="none" strike="noStrike" cap="none" dirty="0" err="1" smtClean="0">
                <a:solidFill>
                  <a:schemeClr val="dk1"/>
                </a:solidFill>
                <a:latin typeface="+mn-lt"/>
                <a:ea typeface="Maven Pro"/>
                <a:cs typeface="Maven Pro"/>
                <a:sym typeface="Maven Pro"/>
              </a:rPr>
              <a:t>giám</a:t>
            </a:r>
            <a:r>
              <a:rPr lang="en-US" sz="2000" i="0" u="none" strike="noStrike" cap="none" dirty="0" smtClean="0">
                <a:solidFill>
                  <a:schemeClr val="dk1"/>
                </a:solidFill>
                <a:latin typeface="+mn-lt"/>
                <a:ea typeface="Maven Pro"/>
                <a:cs typeface="Maven Pro"/>
                <a:sym typeface="Maven Pro"/>
              </a:rPr>
              <a:t> </a:t>
            </a:r>
            <a:r>
              <a:rPr lang="en-US" sz="2000" i="0" u="none" strike="noStrike" cap="none" dirty="0" err="1" smtClean="0">
                <a:solidFill>
                  <a:schemeClr val="dk1"/>
                </a:solidFill>
                <a:latin typeface="+mn-lt"/>
                <a:ea typeface="Maven Pro"/>
                <a:cs typeface="Maven Pro"/>
                <a:sym typeface="Maven Pro"/>
              </a:rPr>
              <a:t>sát</a:t>
            </a:r>
            <a:endParaRPr lang="en-US" sz="2000" i="0" u="none" strike="noStrike" cap="none" dirty="0" smtClean="0">
              <a:solidFill>
                <a:schemeClr val="dk1"/>
              </a:solidFill>
              <a:latin typeface="+mn-lt"/>
              <a:ea typeface="Maven Pro"/>
              <a:cs typeface="Maven Pro"/>
              <a:sym typeface="Maven Pro"/>
            </a:endParaRPr>
          </a:p>
          <a:p>
            <a:pPr marL="457200" marR="0" lvl="0" indent="-355600" algn="l" rtl="0">
              <a:lnSpc>
                <a:spcPct val="100000"/>
              </a:lnSpc>
              <a:spcBef>
                <a:spcPts val="0"/>
              </a:spcBef>
              <a:spcAft>
                <a:spcPts val="0"/>
              </a:spcAft>
              <a:buClr>
                <a:schemeClr val="dk1"/>
              </a:buClr>
              <a:buSzPts val="2000"/>
              <a:buFont typeface="Maven Pro"/>
              <a:buAutoNum type="arabicPeriod"/>
            </a:pPr>
            <a:r>
              <a:rPr lang="vi-VN" sz="2000" i="0" u="none" strike="noStrike" cap="none" dirty="0" smtClean="0">
                <a:solidFill>
                  <a:schemeClr val="dk1"/>
                </a:solidFill>
                <a:latin typeface="+mn-lt"/>
                <a:ea typeface="Maven Pro"/>
                <a:cs typeface="Maven Pro"/>
                <a:sym typeface="Maven Pro"/>
              </a:rPr>
              <a:t>Decision </a:t>
            </a:r>
            <a:r>
              <a:rPr lang="vi-VN" sz="2000" i="0" u="none" strike="noStrike" cap="none" dirty="0">
                <a:solidFill>
                  <a:schemeClr val="dk1"/>
                </a:solidFill>
                <a:latin typeface="+mn-lt"/>
                <a:ea typeface="Maven Pro"/>
                <a:cs typeface="Maven Pro"/>
                <a:sym typeface="Maven Pro"/>
              </a:rPr>
              <a:t>tree</a:t>
            </a:r>
            <a:endParaRPr sz="2000" i="0" u="none" strike="noStrike" cap="none" dirty="0">
              <a:solidFill>
                <a:schemeClr val="dk1"/>
              </a:solidFill>
              <a:latin typeface="+mn-lt"/>
              <a:ea typeface="Maven Pro"/>
              <a:cs typeface="Maven Pro"/>
              <a:sym typeface="Maven Pro"/>
            </a:endParaRPr>
          </a:p>
          <a:p>
            <a:pPr marL="457200" marR="0" lvl="0" indent="-355600" algn="l" rtl="0">
              <a:lnSpc>
                <a:spcPct val="100000"/>
              </a:lnSpc>
              <a:spcBef>
                <a:spcPts val="0"/>
              </a:spcBef>
              <a:spcAft>
                <a:spcPts val="0"/>
              </a:spcAft>
              <a:buClr>
                <a:schemeClr val="dk1"/>
              </a:buClr>
              <a:buSzPts val="2000"/>
              <a:buFont typeface="Maven Pro"/>
              <a:buAutoNum type="arabicPeriod"/>
            </a:pPr>
            <a:r>
              <a:rPr lang="vi-VN" sz="2000" i="0" u="none" strike="noStrike" cap="none" dirty="0" smtClean="0">
                <a:solidFill>
                  <a:schemeClr val="dk1"/>
                </a:solidFill>
                <a:latin typeface="+mn-lt"/>
                <a:ea typeface="Maven Pro"/>
                <a:cs typeface="Maven Pro"/>
                <a:sym typeface="Maven Pro"/>
              </a:rPr>
              <a:t>Backtest</a:t>
            </a:r>
            <a:endParaRPr sz="2000" i="0" u="none" strike="noStrike" cap="none" dirty="0">
              <a:solidFill>
                <a:schemeClr val="dk1"/>
              </a:solidFill>
              <a:latin typeface="+mn-lt"/>
              <a:ea typeface="Maven Pro"/>
              <a:cs typeface="Maven Pro"/>
              <a:sym typeface="Maven Pro"/>
            </a:endParaRPr>
          </a:p>
          <a:p>
            <a:pPr marL="0" marR="0" lvl="0" indent="0" algn="l" rtl="0">
              <a:lnSpc>
                <a:spcPct val="115000"/>
              </a:lnSpc>
              <a:spcBef>
                <a:spcPts val="1600"/>
              </a:spcBef>
              <a:spcAft>
                <a:spcPts val="1600"/>
              </a:spcAft>
              <a:buClr>
                <a:srgbClr val="000000"/>
              </a:buClr>
              <a:buSzPts val="2000"/>
              <a:buFont typeface="Arial"/>
              <a:buNone/>
            </a:pPr>
            <a:endParaRPr sz="2000" i="0" u="none" strike="noStrike" cap="none" dirty="0">
              <a:solidFill>
                <a:schemeClr val="dk1"/>
              </a:solidFill>
              <a:latin typeface="+mn-lt"/>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0" i="0" u="none" strike="noStrike" cap="none" dirty="0" err="1" smtClean="0">
                <a:solidFill>
                  <a:schemeClr val="lt1"/>
                </a:solidFill>
                <a:latin typeface="Arial"/>
                <a:ea typeface="Arial"/>
                <a:cs typeface="Arial"/>
                <a:sym typeface="Arial"/>
              </a:rPr>
              <a:t>Học</a:t>
            </a:r>
            <a:r>
              <a:rPr lang="en-US" sz="2400" b="0" i="0" u="none" strike="noStrike" cap="none" dirty="0" smtClean="0">
                <a:solidFill>
                  <a:schemeClr val="lt1"/>
                </a:solidFill>
                <a:latin typeface="Arial"/>
                <a:ea typeface="Arial"/>
                <a:cs typeface="Arial"/>
                <a:sym typeface="Arial"/>
              </a:rPr>
              <a:t> </a:t>
            </a:r>
            <a:r>
              <a:rPr lang="en-US" sz="2400" b="0" i="0" u="none" strike="noStrike" cap="none" dirty="0" err="1" smtClean="0">
                <a:solidFill>
                  <a:schemeClr val="lt1"/>
                </a:solidFill>
                <a:latin typeface="Arial"/>
                <a:ea typeface="Arial"/>
                <a:cs typeface="Arial"/>
                <a:sym typeface="Arial"/>
              </a:rPr>
              <a:t>có</a:t>
            </a:r>
            <a:r>
              <a:rPr lang="en-US" sz="2400" b="0" i="0" u="none" strike="noStrike" cap="none" dirty="0" smtClean="0">
                <a:solidFill>
                  <a:schemeClr val="lt1"/>
                </a:solidFill>
                <a:latin typeface="Arial"/>
                <a:ea typeface="Arial"/>
                <a:cs typeface="Arial"/>
                <a:sym typeface="Arial"/>
              </a:rPr>
              <a:t> </a:t>
            </a:r>
            <a:r>
              <a:rPr lang="en-US" sz="2400" b="0" i="0" u="none" strike="noStrike" cap="none" dirty="0" err="1" smtClean="0">
                <a:solidFill>
                  <a:schemeClr val="lt1"/>
                </a:solidFill>
                <a:latin typeface="Arial"/>
                <a:ea typeface="Arial"/>
                <a:cs typeface="Arial"/>
                <a:sym typeface="Arial"/>
              </a:rPr>
              <a:t>giám</a:t>
            </a:r>
            <a:r>
              <a:rPr lang="en-US" sz="2400" b="0" i="0" u="none" strike="noStrike" cap="none" dirty="0" smtClean="0">
                <a:solidFill>
                  <a:schemeClr val="lt1"/>
                </a:solidFill>
                <a:latin typeface="Arial"/>
                <a:ea typeface="Arial"/>
                <a:cs typeface="Arial"/>
                <a:sym typeface="Arial"/>
              </a:rPr>
              <a:t> </a:t>
            </a:r>
            <a:r>
              <a:rPr lang="en-US" sz="2400" b="0" i="0" u="none" strike="noStrike" cap="none" dirty="0" err="1" smtClean="0">
                <a:solidFill>
                  <a:schemeClr val="lt1"/>
                </a:solidFill>
                <a:latin typeface="Arial"/>
                <a:ea typeface="Arial"/>
                <a:cs typeface="Arial"/>
                <a:sym typeface="Arial"/>
              </a:rPr>
              <a:t>sát</a:t>
            </a:r>
            <a:r>
              <a:rPr lang="en-US" sz="2400" b="0" i="0" u="none" strike="noStrike" cap="none" dirty="0" smtClean="0">
                <a:solidFill>
                  <a:schemeClr val="lt1"/>
                </a:solidFill>
                <a:latin typeface="Arial"/>
                <a:ea typeface="Arial"/>
                <a:cs typeface="Arial"/>
                <a:sym typeface="Arial"/>
              </a:rPr>
              <a:t> </a:t>
            </a:r>
            <a:r>
              <a:rPr lang="en-US" sz="2400" b="0" i="0" u="none" strike="noStrike" cap="none" dirty="0" err="1" smtClean="0">
                <a:solidFill>
                  <a:schemeClr val="lt1"/>
                </a:solidFill>
                <a:latin typeface="Arial"/>
                <a:ea typeface="Arial"/>
                <a:cs typeface="Arial"/>
                <a:sym typeface="Arial"/>
              </a:rPr>
              <a:t>là</a:t>
            </a:r>
            <a:r>
              <a:rPr lang="en-US" sz="2400" b="0" i="0" u="none" strike="noStrike" cap="none" dirty="0" smtClean="0">
                <a:solidFill>
                  <a:schemeClr val="lt1"/>
                </a:solidFill>
                <a:latin typeface="Arial"/>
                <a:ea typeface="Arial"/>
                <a:cs typeface="Arial"/>
                <a:sym typeface="Arial"/>
              </a:rPr>
              <a:t> </a:t>
            </a:r>
            <a:r>
              <a:rPr lang="en-US" sz="2400" b="0" i="0" u="none" strike="noStrike" cap="none" dirty="0" err="1" smtClean="0">
                <a:solidFill>
                  <a:schemeClr val="lt1"/>
                </a:solidFill>
                <a:latin typeface="Arial"/>
                <a:ea typeface="Arial"/>
                <a:cs typeface="Arial"/>
                <a:sym typeface="Arial"/>
              </a:rPr>
              <a:t>gì</a:t>
            </a:r>
            <a:endParaRPr sz="2400" b="0" i="0" u="none" strike="noStrike" cap="none" dirty="0">
              <a:solidFill>
                <a:schemeClr val="lt1"/>
              </a:solidFill>
              <a:latin typeface="Arial"/>
              <a:ea typeface="Arial"/>
              <a:cs typeface="Arial"/>
              <a:sym typeface="Arial"/>
            </a:endParaRPr>
          </a:p>
        </p:txBody>
      </p:sp>
      <p:sp>
        <p:nvSpPr>
          <p:cNvPr id="5" name="Google Shape;152;g2240524f1f3_0_0"/>
          <p:cNvSpPr txBox="1"/>
          <p:nvPr/>
        </p:nvSpPr>
        <p:spPr>
          <a:xfrm>
            <a:off x="304800" y="822266"/>
            <a:ext cx="8423564" cy="800189"/>
          </a:xfrm>
          <a:prstGeom prst="rect">
            <a:avLst/>
          </a:prstGeom>
          <a:noFill/>
          <a:ln>
            <a:noFill/>
          </a:ln>
        </p:spPr>
        <p:txBody>
          <a:bodyPr spcFirstLastPara="1" wrap="square" lIns="91425" tIns="91425" rIns="91425" bIns="91425" anchor="t" anchorCtr="0">
            <a:spAutoFit/>
          </a:bodyPr>
          <a:lstStyle/>
          <a:p>
            <a:r>
              <a:rPr lang="en-US" sz="2000" dirty="0" err="1" smtClean="0">
                <a:solidFill>
                  <a:srgbClr val="002060"/>
                </a:solidFill>
                <a:latin typeface="5"/>
              </a:rPr>
              <a:t>Học</a:t>
            </a:r>
            <a:r>
              <a:rPr lang="en-US" sz="2000" dirty="0" smtClean="0">
                <a:solidFill>
                  <a:srgbClr val="002060"/>
                </a:solidFill>
                <a:latin typeface="5"/>
              </a:rPr>
              <a:t> </a:t>
            </a:r>
            <a:r>
              <a:rPr lang="en-US" sz="2000" dirty="0" err="1" smtClean="0">
                <a:solidFill>
                  <a:srgbClr val="002060"/>
                </a:solidFill>
                <a:latin typeface="5"/>
              </a:rPr>
              <a:t>có</a:t>
            </a:r>
            <a:r>
              <a:rPr lang="en-US" sz="2000" dirty="0" smtClean="0">
                <a:solidFill>
                  <a:srgbClr val="002060"/>
                </a:solidFill>
                <a:latin typeface="5"/>
              </a:rPr>
              <a:t> </a:t>
            </a:r>
            <a:r>
              <a:rPr lang="en-US" sz="2000" dirty="0" err="1" smtClean="0">
                <a:solidFill>
                  <a:srgbClr val="002060"/>
                </a:solidFill>
                <a:latin typeface="5"/>
              </a:rPr>
              <a:t>giám</a:t>
            </a:r>
            <a:r>
              <a:rPr lang="en-US" sz="2000" dirty="0" smtClean="0">
                <a:solidFill>
                  <a:srgbClr val="002060"/>
                </a:solidFill>
                <a:latin typeface="5"/>
              </a:rPr>
              <a:t> </a:t>
            </a:r>
            <a:r>
              <a:rPr lang="en-US" sz="2000" dirty="0" err="1" smtClean="0">
                <a:solidFill>
                  <a:srgbClr val="002060"/>
                </a:solidFill>
                <a:latin typeface="5"/>
              </a:rPr>
              <a:t>sát</a:t>
            </a:r>
            <a:r>
              <a:rPr lang="vi-VN" sz="2000" dirty="0"/>
              <a:t/>
            </a:r>
            <a:br>
              <a:rPr lang="vi-VN" sz="2000" dirty="0"/>
            </a:b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4217073587"/>
              </p:ext>
            </p:extLst>
          </p:nvPr>
        </p:nvGraphicFramePr>
        <p:xfrm>
          <a:off x="400221" y="1308389"/>
          <a:ext cx="8328143" cy="4519756"/>
        </p:xfrm>
        <a:graphic>
          <a:graphicData uri="http://schemas.openxmlformats.org/drawingml/2006/table">
            <a:tbl>
              <a:tblPr/>
              <a:tblGrid>
                <a:gridCol w="1945815">
                  <a:extLst>
                    <a:ext uri="{9D8B030D-6E8A-4147-A177-3AD203B41FA5}">
                      <a16:colId xmlns:a16="http://schemas.microsoft.com/office/drawing/2014/main" val="3890603584"/>
                    </a:ext>
                  </a:extLst>
                </a:gridCol>
                <a:gridCol w="6382328">
                  <a:extLst>
                    <a:ext uri="{9D8B030D-6E8A-4147-A177-3AD203B41FA5}">
                      <a16:colId xmlns:a16="http://schemas.microsoft.com/office/drawing/2014/main" val="3311678611"/>
                    </a:ext>
                  </a:extLst>
                </a:gridCol>
              </a:tblGrid>
              <a:tr h="1136251">
                <a:tc>
                  <a:txBody>
                    <a:bodyPr/>
                    <a:lstStyle/>
                    <a:p>
                      <a:pPr algn="just" fontAlgn="base"/>
                      <a:r>
                        <a:rPr lang="en-US" sz="1600" b="1">
                          <a:effectLst/>
                        </a:rPr>
                        <a:t>Định nghĩa</a:t>
                      </a:r>
                      <a:endParaRPr lang="en-US" sz="1600">
                        <a:effectLst/>
                      </a:endParaRPr>
                    </a:p>
                  </a:txBody>
                  <a:tcPr marL="72927" marR="72927" marT="36464" marB="3646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just" fontAlgn="base"/>
                      <a:r>
                        <a:rPr lang="vi-VN" sz="1600" dirty="0">
                          <a:effectLst/>
                        </a:rPr>
                        <a:t>Mô hình được huấn luyện trên </a:t>
                      </a:r>
                      <a:r>
                        <a:rPr lang="vi-VN" sz="1600" b="1" dirty="0">
                          <a:effectLst/>
                        </a:rPr>
                        <a:t>tập dữ liệu đã gắn nhãn</a:t>
                      </a:r>
                      <a:r>
                        <a:rPr lang="vi-VN" sz="1600" dirty="0">
                          <a:effectLst/>
                        </a:rPr>
                        <a:t>, nghĩa là mỗi mẫu dữ liệu đầu vào đã được chỉ định một đầu ra tương ứng.</a:t>
                      </a:r>
                    </a:p>
                  </a:txBody>
                  <a:tcPr marL="72927" marR="72927" marT="36464" marB="3646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18888736"/>
                  </a:ext>
                </a:extLst>
              </a:tr>
              <a:tr h="782751">
                <a:tc>
                  <a:txBody>
                    <a:bodyPr/>
                    <a:lstStyle/>
                    <a:p>
                      <a:pPr algn="just" fontAlgn="base"/>
                      <a:r>
                        <a:rPr lang="en-US" sz="1600" b="1">
                          <a:effectLst/>
                        </a:rPr>
                        <a:t>Mục tiêu</a:t>
                      </a:r>
                      <a:endParaRPr lang="en-US" sz="1600">
                        <a:effectLst/>
                      </a:endParaRPr>
                    </a:p>
                  </a:txBody>
                  <a:tcPr marL="72927" marR="72927" marT="36464" marB="3646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just" fontAlgn="base"/>
                      <a:r>
                        <a:rPr lang="vi-VN" sz="1600" dirty="0">
                          <a:effectLst/>
                        </a:rPr>
                        <a:t>Dự đoán đầu ra chính xác hoặc phân loại dữ liệu vào các nhóm đã xác định trước.</a:t>
                      </a:r>
                    </a:p>
                  </a:txBody>
                  <a:tcPr marL="72927" marR="72927" marT="36464" marB="3646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5260798"/>
                  </a:ext>
                </a:extLst>
              </a:tr>
              <a:tr h="429251">
                <a:tc>
                  <a:txBody>
                    <a:bodyPr/>
                    <a:lstStyle/>
                    <a:p>
                      <a:pPr algn="just" fontAlgn="base"/>
                      <a:r>
                        <a:rPr lang="vi-VN" sz="1600" b="1">
                          <a:effectLst/>
                        </a:rPr>
                        <a:t>Các phương pháp</a:t>
                      </a:r>
                      <a:endParaRPr lang="vi-VN" sz="1600">
                        <a:effectLst/>
                      </a:endParaRPr>
                    </a:p>
                  </a:txBody>
                  <a:tcPr marL="72927" marR="72927" marT="36464" marB="3646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just" fontAlgn="base"/>
                      <a:r>
                        <a:rPr lang="en-US" sz="1600" b="1" dirty="0" err="1">
                          <a:effectLst/>
                        </a:rPr>
                        <a:t>Hồi</a:t>
                      </a:r>
                      <a:r>
                        <a:rPr lang="en-US" sz="1600" b="1" dirty="0">
                          <a:effectLst/>
                        </a:rPr>
                        <a:t> </a:t>
                      </a:r>
                      <a:r>
                        <a:rPr lang="en-US" sz="1600" b="1" dirty="0" err="1">
                          <a:effectLst/>
                        </a:rPr>
                        <a:t>quy</a:t>
                      </a:r>
                      <a:r>
                        <a:rPr lang="en-US" sz="1600" b="1" dirty="0">
                          <a:effectLst/>
                        </a:rPr>
                        <a:t> (Regression), </a:t>
                      </a:r>
                      <a:r>
                        <a:rPr lang="en-US" sz="1600" b="1" dirty="0" err="1">
                          <a:effectLst/>
                        </a:rPr>
                        <a:t>Phân</a:t>
                      </a:r>
                      <a:r>
                        <a:rPr lang="en-US" sz="1600" b="1" dirty="0">
                          <a:effectLst/>
                        </a:rPr>
                        <a:t> </a:t>
                      </a:r>
                      <a:r>
                        <a:rPr lang="en-US" sz="1600" b="1" dirty="0" err="1">
                          <a:effectLst/>
                        </a:rPr>
                        <a:t>loại</a:t>
                      </a:r>
                      <a:r>
                        <a:rPr lang="en-US" sz="1600" b="1" dirty="0">
                          <a:effectLst/>
                        </a:rPr>
                        <a:t> (Classification)</a:t>
                      </a:r>
                    </a:p>
                  </a:txBody>
                  <a:tcPr marL="72927" marR="72927" marT="36464" marB="3646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760405705"/>
                  </a:ext>
                </a:extLst>
              </a:tr>
              <a:tr h="606001">
                <a:tc>
                  <a:txBody>
                    <a:bodyPr/>
                    <a:lstStyle/>
                    <a:p>
                      <a:pPr algn="just" fontAlgn="base"/>
                      <a:r>
                        <a:rPr lang="en-US" sz="1600" b="1">
                          <a:effectLst/>
                        </a:rPr>
                        <a:t>Ví dụ</a:t>
                      </a:r>
                      <a:endParaRPr lang="en-US" sz="1600">
                        <a:effectLst/>
                      </a:endParaRPr>
                    </a:p>
                  </a:txBody>
                  <a:tcPr marL="72927" marR="72927" marT="36464" marB="3646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just" fontAlgn="base"/>
                      <a:r>
                        <a:rPr lang="en-US" sz="1600" b="1" dirty="0" err="1">
                          <a:effectLst/>
                        </a:rPr>
                        <a:t>Dự</a:t>
                      </a:r>
                      <a:r>
                        <a:rPr lang="en-US" sz="1600" b="1" dirty="0">
                          <a:effectLst/>
                        </a:rPr>
                        <a:t> </a:t>
                      </a:r>
                      <a:r>
                        <a:rPr lang="en-US" sz="1600" b="1" dirty="0" err="1">
                          <a:effectLst/>
                        </a:rPr>
                        <a:t>đoán</a:t>
                      </a:r>
                      <a:r>
                        <a:rPr lang="en-US" sz="1600" b="1" dirty="0">
                          <a:effectLst/>
                        </a:rPr>
                        <a:t> </a:t>
                      </a:r>
                      <a:r>
                        <a:rPr lang="en-US" sz="1600" b="1" dirty="0" err="1">
                          <a:effectLst/>
                        </a:rPr>
                        <a:t>giá</a:t>
                      </a:r>
                      <a:r>
                        <a:rPr lang="en-US" sz="1600" b="1" dirty="0">
                          <a:effectLst/>
                        </a:rPr>
                        <a:t> </a:t>
                      </a:r>
                      <a:r>
                        <a:rPr lang="en-US" sz="1600" b="1" dirty="0" err="1">
                          <a:effectLst/>
                        </a:rPr>
                        <a:t>nhà</a:t>
                      </a:r>
                      <a:r>
                        <a:rPr lang="en-US" sz="1600" b="1" dirty="0">
                          <a:effectLst/>
                        </a:rPr>
                        <a:t> (Regression), </a:t>
                      </a:r>
                      <a:r>
                        <a:rPr lang="en-US" sz="1600" b="1" dirty="0" err="1">
                          <a:effectLst/>
                        </a:rPr>
                        <a:t>Nhận</a:t>
                      </a:r>
                      <a:r>
                        <a:rPr lang="en-US" sz="1600" b="1" dirty="0">
                          <a:effectLst/>
                        </a:rPr>
                        <a:t> </a:t>
                      </a:r>
                      <a:r>
                        <a:rPr lang="en-US" sz="1600" b="1" dirty="0" err="1">
                          <a:effectLst/>
                        </a:rPr>
                        <a:t>dạng</a:t>
                      </a:r>
                      <a:r>
                        <a:rPr lang="en-US" sz="1600" b="1" dirty="0">
                          <a:effectLst/>
                        </a:rPr>
                        <a:t> </a:t>
                      </a:r>
                      <a:r>
                        <a:rPr lang="en-US" sz="1600" b="1" dirty="0" err="1">
                          <a:effectLst/>
                        </a:rPr>
                        <a:t>hình</a:t>
                      </a:r>
                      <a:r>
                        <a:rPr lang="en-US" sz="1600" b="1" dirty="0">
                          <a:effectLst/>
                        </a:rPr>
                        <a:t> </a:t>
                      </a:r>
                      <a:r>
                        <a:rPr lang="en-US" sz="1600" b="1" dirty="0" err="1">
                          <a:effectLst/>
                        </a:rPr>
                        <a:t>ảnh</a:t>
                      </a:r>
                      <a:r>
                        <a:rPr lang="en-US" sz="1600" b="1" dirty="0">
                          <a:effectLst/>
                        </a:rPr>
                        <a:t> (Classification)</a:t>
                      </a:r>
                    </a:p>
                  </a:txBody>
                  <a:tcPr marL="72927" marR="72927" marT="36464" marB="3646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229509266"/>
                  </a:ext>
                </a:extLst>
              </a:tr>
              <a:tr h="782751">
                <a:tc>
                  <a:txBody>
                    <a:bodyPr/>
                    <a:lstStyle/>
                    <a:p>
                      <a:pPr algn="just" fontAlgn="base"/>
                      <a:r>
                        <a:rPr lang="en-US" sz="1600" b="1">
                          <a:effectLst/>
                        </a:rPr>
                        <a:t>Đánh giá mô hình</a:t>
                      </a:r>
                      <a:endParaRPr lang="en-US" sz="1600">
                        <a:effectLst/>
                      </a:endParaRPr>
                    </a:p>
                  </a:txBody>
                  <a:tcPr marL="72927" marR="72927" marT="36464" marB="3646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just" fontAlgn="base"/>
                      <a:r>
                        <a:rPr lang="vi-VN" sz="1600" b="1" dirty="0">
                          <a:effectLst/>
                        </a:rPr>
                        <a:t>Thường dựa trên độ chính </a:t>
                      </a:r>
                      <a:r>
                        <a:rPr lang="vi-VN" sz="1600" b="1" dirty="0" smtClean="0">
                          <a:effectLst/>
                        </a:rPr>
                        <a:t>xác</a:t>
                      </a:r>
                      <a:endParaRPr lang="vi-VN" sz="1600" b="1" dirty="0">
                        <a:effectLst/>
                      </a:endParaRPr>
                    </a:p>
                  </a:txBody>
                  <a:tcPr marL="72927" marR="72927" marT="36464" marB="3646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463054193"/>
                  </a:ext>
                </a:extLst>
              </a:tr>
              <a:tr h="782751">
                <a:tc>
                  <a:txBody>
                    <a:bodyPr/>
                    <a:lstStyle/>
                    <a:p>
                      <a:pPr algn="just" fontAlgn="base"/>
                      <a:r>
                        <a:rPr lang="en-US" sz="1600" b="1">
                          <a:effectLst/>
                        </a:rPr>
                        <a:t>Ứng dụng</a:t>
                      </a:r>
                      <a:endParaRPr lang="en-US" sz="1600">
                        <a:effectLst/>
                      </a:endParaRPr>
                    </a:p>
                  </a:txBody>
                  <a:tcPr marL="72927" marR="72927" marT="36464" marB="3646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algn="just" fontAlgn="base"/>
                      <a:r>
                        <a:rPr lang="en-US" sz="1600" b="1" dirty="0" err="1">
                          <a:effectLst/>
                        </a:rPr>
                        <a:t>Những</a:t>
                      </a:r>
                      <a:r>
                        <a:rPr lang="en-US" sz="1600" b="1" dirty="0">
                          <a:effectLst/>
                        </a:rPr>
                        <a:t> </a:t>
                      </a:r>
                      <a:r>
                        <a:rPr lang="en-US" sz="1600" b="1" dirty="0" err="1">
                          <a:effectLst/>
                        </a:rPr>
                        <a:t>tình</a:t>
                      </a:r>
                      <a:r>
                        <a:rPr lang="en-US" sz="1600" b="1" dirty="0">
                          <a:effectLst/>
                        </a:rPr>
                        <a:t> </a:t>
                      </a:r>
                      <a:r>
                        <a:rPr lang="en-US" sz="1600" b="1" dirty="0" err="1">
                          <a:effectLst/>
                        </a:rPr>
                        <a:t>huống</a:t>
                      </a:r>
                      <a:r>
                        <a:rPr lang="en-US" sz="1600" b="1" dirty="0">
                          <a:effectLst/>
                        </a:rPr>
                        <a:t> </a:t>
                      </a:r>
                      <a:r>
                        <a:rPr lang="en-US" sz="1600" b="1" dirty="0" err="1">
                          <a:effectLst/>
                        </a:rPr>
                        <a:t>mà</a:t>
                      </a:r>
                      <a:r>
                        <a:rPr lang="en-US" sz="1600" b="1" dirty="0">
                          <a:effectLst/>
                        </a:rPr>
                        <a:t> </a:t>
                      </a:r>
                      <a:r>
                        <a:rPr lang="en-US" sz="1600" b="1" dirty="0" err="1">
                          <a:effectLst/>
                        </a:rPr>
                        <a:t>đầu</a:t>
                      </a:r>
                      <a:r>
                        <a:rPr lang="en-US" sz="1600" b="1" dirty="0">
                          <a:effectLst/>
                        </a:rPr>
                        <a:t> </a:t>
                      </a:r>
                      <a:r>
                        <a:rPr lang="en-US" sz="1600" b="1" dirty="0" err="1">
                          <a:effectLst/>
                        </a:rPr>
                        <a:t>ra</a:t>
                      </a:r>
                      <a:r>
                        <a:rPr lang="en-US" sz="1600" b="1" dirty="0">
                          <a:effectLst/>
                        </a:rPr>
                        <a:t> </a:t>
                      </a:r>
                      <a:r>
                        <a:rPr lang="en-US" sz="1600" b="1" dirty="0" err="1">
                          <a:effectLst/>
                        </a:rPr>
                        <a:t>đã</a:t>
                      </a:r>
                      <a:r>
                        <a:rPr lang="en-US" sz="1600" b="1" dirty="0">
                          <a:effectLst/>
                        </a:rPr>
                        <a:t> </a:t>
                      </a:r>
                      <a:r>
                        <a:rPr lang="en-US" sz="1600" b="1" dirty="0" err="1">
                          <a:effectLst/>
                        </a:rPr>
                        <a:t>biết</a:t>
                      </a:r>
                      <a:r>
                        <a:rPr lang="en-US" sz="1600" b="1" dirty="0">
                          <a:effectLst/>
                        </a:rPr>
                        <a:t> </a:t>
                      </a:r>
                      <a:r>
                        <a:rPr lang="en-US" sz="1600" b="1" dirty="0" err="1">
                          <a:effectLst/>
                        </a:rPr>
                        <a:t>và</a:t>
                      </a:r>
                      <a:r>
                        <a:rPr lang="en-US" sz="1600" b="1" dirty="0">
                          <a:effectLst/>
                        </a:rPr>
                        <a:t> </a:t>
                      </a:r>
                      <a:r>
                        <a:rPr lang="en-US" sz="1600" b="1" dirty="0" err="1">
                          <a:effectLst/>
                        </a:rPr>
                        <a:t>mục</a:t>
                      </a:r>
                      <a:r>
                        <a:rPr lang="en-US" sz="1600" b="1" dirty="0">
                          <a:effectLst/>
                        </a:rPr>
                        <a:t> </a:t>
                      </a:r>
                      <a:r>
                        <a:rPr lang="en-US" sz="1600" b="1" dirty="0" err="1">
                          <a:effectLst/>
                        </a:rPr>
                        <a:t>tiêu</a:t>
                      </a:r>
                      <a:r>
                        <a:rPr lang="en-US" sz="1600" b="1" dirty="0">
                          <a:effectLst/>
                        </a:rPr>
                        <a:t> </a:t>
                      </a:r>
                      <a:r>
                        <a:rPr lang="en-US" sz="1600" b="1" dirty="0" err="1">
                          <a:effectLst/>
                        </a:rPr>
                        <a:t>là</a:t>
                      </a:r>
                      <a:r>
                        <a:rPr lang="en-US" sz="1600" b="1" dirty="0">
                          <a:effectLst/>
                        </a:rPr>
                        <a:t> </a:t>
                      </a:r>
                      <a:r>
                        <a:rPr lang="en-US" sz="1600" b="1" dirty="0" err="1">
                          <a:effectLst/>
                        </a:rPr>
                        <a:t>dự</a:t>
                      </a:r>
                      <a:r>
                        <a:rPr lang="en-US" sz="1600" b="1" dirty="0">
                          <a:effectLst/>
                        </a:rPr>
                        <a:t> </a:t>
                      </a:r>
                      <a:r>
                        <a:rPr lang="en-US" sz="1600" b="1" dirty="0" err="1">
                          <a:effectLst/>
                        </a:rPr>
                        <a:t>đoán</a:t>
                      </a:r>
                      <a:r>
                        <a:rPr lang="en-US" sz="1600" b="1" dirty="0">
                          <a:effectLst/>
                        </a:rPr>
                        <a:t> </a:t>
                      </a:r>
                      <a:r>
                        <a:rPr lang="en-US" sz="1600" b="1" dirty="0" err="1">
                          <a:effectLst/>
                        </a:rPr>
                        <a:t>kết</a:t>
                      </a:r>
                      <a:r>
                        <a:rPr lang="en-US" sz="1600" b="1" dirty="0">
                          <a:effectLst/>
                        </a:rPr>
                        <a:t> </a:t>
                      </a:r>
                      <a:r>
                        <a:rPr lang="en-US" sz="1600" b="1" dirty="0" err="1">
                          <a:effectLst/>
                        </a:rPr>
                        <a:t>quả</a:t>
                      </a:r>
                      <a:r>
                        <a:rPr lang="en-US" sz="1600" b="1" dirty="0">
                          <a:effectLst/>
                        </a:rPr>
                        <a:t> </a:t>
                      </a:r>
                      <a:r>
                        <a:rPr lang="en-US" sz="1600" b="1" dirty="0" err="1">
                          <a:effectLst/>
                        </a:rPr>
                        <a:t>cho</a:t>
                      </a:r>
                      <a:r>
                        <a:rPr lang="en-US" sz="1600" b="1" dirty="0">
                          <a:effectLst/>
                        </a:rPr>
                        <a:t> </a:t>
                      </a:r>
                      <a:r>
                        <a:rPr lang="en-US" sz="1600" b="1" dirty="0" err="1">
                          <a:effectLst/>
                        </a:rPr>
                        <a:t>dữ</a:t>
                      </a:r>
                      <a:r>
                        <a:rPr lang="en-US" sz="1600" b="1" dirty="0">
                          <a:effectLst/>
                        </a:rPr>
                        <a:t> </a:t>
                      </a:r>
                      <a:r>
                        <a:rPr lang="en-US" sz="1600" b="1" dirty="0" err="1">
                          <a:effectLst/>
                        </a:rPr>
                        <a:t>liệu</a:t>
                      </a:r>
                      <a:r>
                        <a:rPr lang="en-US" sz="1600" b="1" dirty="0">
                          <a:effectLst/>
                        </a:rPr>
                        <a:t> </a:t>
                      </a:r>
                      <a:r>
                        <a:rPr lang="en-US" sz="1600" b="1" dirty="0" err="1">
                          <a:effectLst/>
                        </a:rPr>
                        <a:t>mới</a:t>
                      </a:r>
                      <a:r>
                        <a:rPr lang="en-US" sz="1600" b="1" dirty="0">
                          <a:effectLst/>
                        </a:rPr>
                        <a:t>.</a:t>
                      </a:r>
                    </a:p>
                  </a:txBody>
                  <a:tcPr marL="72927" marR="72927" marT="36464" marB="36464"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46759844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842356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0" i="0" u="none" strike="noStrike" cap="none" dirty="0" err="1" smtClean="0">
                <a:solidFill>
                  <a:schemeClr val="lt1"/>
                </a:solidFill>
                <a:latin typeface="Arial"/>
                <a:ea typeface="Arial"/>
                <a:cs typeface="Arial"/>
                <a:sym typeface="Arial"/>
              </a:rPr>
              <a:t>Học</a:t>
            </a:r>
            <a:r>
              <a:rPr lang="en-US" sz="2400" b="0" i="0" u="none" strike="noStrike" cap="none" dirty="0" smtClean="0">
                <a:solidFill>
                  <a:schemeClr val="lt1"/>
                </a:solidFill>
                <a:latin typeface="Arial"/>
                <a:ea typeface="Arial"/>
                <a:cs typeface="Arial"/>
                <a:sym typeface="Arial"/>
              </a:rPr>
              <a:t> </a:t>
            </a:r>
            <a:r>
              <a:rPr lang="en-US" sz="2400" b="0" i="0" u="none" strike="noStrike" cap="none" dirty="0" err="1" smtClean="0">
                <a:solidFill>
                  <a:schemeClr val="lt1"/>
                </a:solidFill>
                <a:latin typeface="Arial"/>
                <a:ea typeface="Arial"/>
                <a:cs typeface="Arial"/>
                <a:sym typeface="Arial"/>
              </a:rPr>
              <a:t>có</a:t>
            </a:r>
            <a:r>
              <a:rPr lang="en-US" sz="2400" b="0" i="0" u="none" strike="noStrike" cap="none" dirty="0" smtClean="0">
                <a:solidFill>
                  <a:schemeClr val="lt1"/>
                </a:solidFill>
                <a:latin typeface="Arial"/>
                <a:ea typeface="Arial"/>
                <a:cs typeface="Arial"/>
                <a:sym typeface="Arial"/>
              </a:rPr>
              <a:t> </a:t>
            </a:r>
            <a:r>
              <a:rPr lang="en-US" sz="2400" b="0" i="0" u="none" strike="noStrike" cap="none" dirty="0" err="1" smtClean="0">
                <a:solidFill>
                  <a:schemeClr val="lt1"/>
                </a:solidFill>
                <a:latin typeface="Arial"/>
                <a:ea typeface="Arial"/>
                <a:cs typeface="Arial"/>
                <a:sym typeface="Arial"/>
              </a:rPr>
              <a:t>giám</a:t>
            </a:r>
            <a:r>
              <a:rPr lang="en-US" sz="2400" b="0" i="0" u="none" strike="noStrike" cap="none" dirty="0" smtClean="0">
                <a:solidFill>
                  <a:schemeClr val="lt1"/>
                </a:solidFill>
                <a:latin typeface="Arial"/>
                <a:ea typeface="Arial"/>
                <a:cs typeface="Arial"/>
                <a:sym typeface="Arial"/>
              </a:rPr>
              <a:t> </a:t>
            </a:r>
            <a:r>
              <a:rPr lang="en-US" sz="2400" b="0" i="0" u="none" strike="noStrike" cap="none" dirty="0" err="1" smtClean="0">
                <a:solidFill>
                  <a:schemeClr val="lt1"/>
                </a:solidFill>
                <a:latin typeface="Arial"/>
                <a:ea typeface="Arial"/>
                <a:cs typeface="Arial"/>
                <a:sym typeface="Arial"/>
              </a:rPr>
              <a:t>sát</a:t>
            </a:r>
            <a:r>
              <a:rPr lang="en-US" sz="2400" b="0" i="0" u="none" strike="noStrike" cap="none" dirty="0" smtClean="0">
                <a:solidFill>
                  <a:schemeClr val="lt1"/>
                </a:solidFill>
                <a:latin typeface="Arial"/>
                <a:ea typeface="Arial"/>
                <a:cs typeface="Arial"/>
                <a:sym typeface="Arial"/>
              </a:rPr>
              <a:t> vs </a:t>
            </a:r>
            <a:r>
              <a:rPr lang="en-US" sz="2400" b="0" i="0" u="none" strike="noStrike" cap="none" dirty="0" err="1" smtClean="0">
                <a:solidFill>
                  <a:schemeClr val="lt1"/>
                </a:solidFill>
                <a:latin typeface="Arial"/>
                <a:ea typeface="Arial"/>
                <a:cs typeface="Arial"/>
                <a:sym typeface="Arial"/>
              </a:rPr>
              <a:t>học</a:t>
            </a:r>
            <a:r>
              <a:rPr lang="en-US" sz="2400" b="0" i="0" u="none" strike="noStrike" cap="none" dirty="0" smtClean="0">
                <a:solidFill>
                  <a:schemeClr val="lt1"/>
                </a:solidFill>
                <a:latin typeface="Arial"/>
                <a:ea typeface="Arial"/>
                <a:cs typeface="Arial"/>
                <a:sym typeface="Arial"/>
              </a:rPr>
              <a:t> </a:t>
            </a:r>
            <a:r>
              <a:rPr lang="en-US" sz="2400" b="0" i="0" u="none" strike="noStrike" cap="none" dirty="0" err="1" smtClean="0">
                <a:solidFill>
                  <a:schemeClr val="lt1"/>
                </a:solidFill>
                <a:latin typeface="Arial"/>
                <a:ea typeface="Arial"/>
                <a:cs typeface="Arial"/>
                <a:sym typeface="Arial"/>
              </a:rPr>
              <a:t>không</a:t>
            </a:r>
            <a:r>
              <a:rPr lang="en-US" sz="2400" b="0" i="0" u="none" strike="noStrike" cap="none" dirty="0" smtClean="0">
                <a:solidFill>
                  <a:schemeClr val="lt1"/>
                </a:solidFill>
                <a:latin typeface="Arial"/>
                <a:ea typeface="Arial"/>
                <a:cs typeface="Arial"/>
                <a:sym typeface="Arial"/>
              </a:rPr>
              <a:t> </a:t>
            </a:r>
            <a:r>
              <a:rPr lang="en-US" sz="2400" b="0" i="0" u="none" strike="noStrike" cap="none" dirty="0" err="1" smtClean="0">
                <a:solidFill>
                  <a:schemeClr val="lt1"/>
                </a:solidFill>
                <a:latin typeface="Arial"/>
                <a:ea typeface="Arial"/>
                <a:cs typeface="Arial"/>
                <a:sym typeface="Arial"/>
              </a:rPr>
              <a:t>giám</a:t>
            </a:r>
            <a:r>
              <a:rPr lang="en-US" sz="2400" b="0" i="0" u="none" strike="noStrike" cap="none" dirty="0" smtClean="0">
                <a:solidFill>
                  <a:schemeClr val="lt1"/>
                </a:solidFill>
                <a:latin typeface="Arial"/>
                <a:ea typeface="Arial"/>
                <a:cs typeface="Arial"/>
                <a:sym typeface="Arial"/>
              </a:rPr>
              <a:t> </a:t>
            </a:r>
            <a:r>
              <a:rPr lang="en-US" sz="2400" b="0" i="0" u="none" strike="noStrike" cap="none" dirty="0" err="1" smtClean="0">
                <a:solidFill>
                  <a:schemeClr val="lt1"/>
                </a:solidFill>
                <a:latin typeface="Arial"/>
                <a:ea typeface="Arial"/>
                <a:cs typeface="Arial"/>
                <a:sym typeface="Arial"/>
              </a:rPr>
              <a:t>sát</a:t>
            </a:r>
            <a:endParaRPr sz="2400" b="0" i="0" u="none" strike="noStrike" cap="none" dirty="0">
              <a:solidFill>
                <a:schemeClr val="lt1"/>
              </a:solidFill>
              <a:latin typeface="Arial"/>
              <a:ea typeface="Arial"/>
              <a:cs typeface="Arial"/>
              <a:sym typeface="Arial"/>
            </a:endParaRPr>
          </a:p>
        </p:txBody>
      </p:sp>
      <p:sp>
        <p:nvSpPr>
          <p:cNvPr id="5" name="Google Shape;152;g2240524f1f3_0_0"/>
          <p:cNvSpPr txBox="1"/>
          <p:nvPr/>
        </p:nvSpPr>
        <p:spPr>
          <a:xfrm>
            <a:off x="304800" y="822266"/>
            <a:ext cx="8423564" cy="800189"/>
          </a:xfrm>
          <a:prstGeom prst="rect">
            <a:avLst/>
          </a:prstGeom>
          <a:noFill/>
          <a:ln>
            <a:noFill/>
          </a:ln>
        </p:spPr>
        <p:txBody>
          <a:bodyPr spcFirstLastPara="1" wrap="square" lIns="91425" tIns="91425" rIns="91425" bIns="91425" anchor="t" anchorCtr="0">
            <a:spAutoFit/>
          </a:bodyPr>
          <a:lstStyle/>
          <a:p>
            <a:r>
              <a:rPr lang="en-US" sz="2000" dirty="0" err="1" smtClean="0">
                <a:solidFill>
                  <a:srgbClr val="002060"/>
                </a:solidFill>
                <a:latin typeface="5"/>
              </a:rPr>
              <a:t>Học</a:t>
            </a:r>
            <a:r>
              <a:rPr lang="en-US" sz="2000" dirty="0" smtClean="0">
                <a:solidFill>
                  <a:srgbClr val="002060"/>
                </a:solidFill>
                <a:latin typeface="5"/>
              </a:rPr>
              <a:t> </a:t>
            </a:r>
            <a:r>
              <a:rPr lang="en-US" sz="2000" dirty="0" err="1" smtClean="0">
                <a:solidFill>
                  <a:srgbClr val="002060"/>
                </a:solidFill>
                <a:latin typeface="5"/>
              </a:rPr>
              <a:t>có</a:t>
            </a:r>
            <a:r>
              <a:rPr lang="en-US" sz="2000" dirty="0" smtClean="0">
                <a:solidFill>
                  <a:srgbClr val="002060"/>
                </a:solidFill>
                <a:latin typeface="5"/>
              </a:rPr>
              <a:t> </a:t>
            </a:r>
            <a:r>
              <a:rPr lang="en-US" sz="2000" dirty="0" err="1" smtClean="0">
                <a:solidFill>
                  <a:srgbClr val="002060"/>
                </a:solidFill>
                <a:latin typeface="5"/>
              </a:rPr>
              <a:t>giám</a:t>
            </a:r>
            <a:r>
              <a:rPr lang="en-US" sz="2000" dirty="0" smtClean="0">
                <a:solidFill>
                  <a:srgbClr val="002060"/>
                </a:solidFill>
                <a:latin typeface="5"/>
              </a:rPr>
              <a:t> </a:t>
            </a:r>
            <a:r>
              <a:rPr lang="en-US" sz="2000" dirty="0" err="1" smtClean="0">
                <a:solidFill>
                  <a:srgbClr val="002060"/>
                </a:solidFill>
                <a:latin typeface="5"/>
              </a:rPr>
              <a:t>sát</a:t>
            </a:r>
            <a:r>
              <a:rPr lang="en-US" sz="2000" dirty="0" smtClean="0">
                <a:solidFill>
                  <a:srgbClr val="002060"/>
                </a:solidFill>
                <a:latin typeface="5"/>
              </a:rPr>
              <a:t> vs </a:t>
            </a:r>
            <a:r>
              <a:rPr lang="en-US" sz="2000" dirty="0" err="1" smtClean="0">
                <a:solidFill>
                  <a:srgbClr val="002060"/>
                </a:solidFill>
                <a:latin typeface="5"/>
              </a:rPr>
              <a:t>học</a:t>
            </a:r>
            <a:r>
              <a:rPr lang="en-US" sz="2000" dirty="0" smtClean="0">
                <a:solidFill>
                  <a:srgbClr val="002060"/>
                </a:solidFill>
                <a:latin typeface="5"/>
              </a:rPr>
              <a:t> </a:t>
            </a:r>
            <a:r>
              <a:rPr lang="en-US" sz="2000" dirty="0" err="1" smtClean="0">
                <a:solidFill>
                  <a:srgbClr val="002060"/>
                </a:solidFill>
                <a:latin typeface="5"/>
              </a:rPr>
              <a:t>không</a:t>
            </a:r>
            <a:r>
              <a:rPr lang="en-US" sz="2000" dirty="0" smtClean="0">
                <a:solidFill>
                  <a:srgbClr val="002060"/>
                </a:solidFill>
                <a:latin typeface="5"/>
              </a:rPr>
              <a:t> </a:t>
            </a:r>
            <a:r>
              <a:rPr lang="en-US" sz="2000" dirty="0" err="1" smtClean="0">
                <a:solidFill>
                  <a:srgbClr val="002060"/>
                </a:solidFill>
                <a:latin typeface="5"/>
              </a:rPr>
              <a:t>giám</a:t>
            </a:r>
            <a:r>
              <a:rPr lang="en-US" sz="2000" dirty="0" smtClean="0">
                <a:solidFill>
                  <a:srgbClr val="002060"/>
                </a:solidFill>
                <a:latin typeface="5"/>
              </a:rPr>
              <a:t> </a:t>
            </a:r>
            <a:r>
              <a:rPr lang="en-US" sz="2000" dirty="0" err="1" smtClean="0">
                <a:solidFill>
                  <a:srgbClr val="002060"/>
                </a:solidFill>
                <a:latin typeface="5"/>
              </a:rPr>
              <a:t>sát</a:t>
            </a:r>
            <a:r>
              <a:rPr lang="vi-VN" sz="2000" dirty="0"/>
              <a:t/>
            </a:r>
            <a:br>
              <a:rPr lang="vi-VN" sz="2000" dirty="0"/>
            </a:br>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3962542498"/>
              </p:ext>
            </p:extLst>
          </p:nvPr>
        </p:nvGraphicFramePr>
        <p:xfrm>
          <a:off x="414511" y="1299153"/>
          <a:ext cx="8313852" cy="4686012"/>
        </p:xfrm>
        <a:graphic>
          <a:graphicData uri="http://schemas.openxmlformats.org/drawingml/2006/table">
            <a:tbl>
              <a:tblPr/>
              <a:tblGrid>
                <a:gridCol w="2282507">
                  <a:extLst>
                    <a:ext uri="{9D8B030D-6E8A-4147-A177-3AD203B41FA5}">
                      <a16:colId xmlns:a16="http://schemas.microsoft.com/office/drawing/2014/main" val="3985979401"/>
                    </a:ext>
                  </a:extLst>
                </a:gridCol>
                <a:gridCol w="3260061">
                  <a:extLst>
                    <a:ext uri="{9D8B030D-6E8A-4147-A177-3AD203B41FA5}">
                      <a16:colId xmlns:a16="http://schemas.microsoft.com/office/drawing/2014/main" val="2453283961"/>
                    </a:ext>
                  </a:extLst>
                </a:gridCol>
                <a:gridCol w="2771284">
                  <a:extLst>
                    <a:ext uri="{9D8B030D-6E8A-4147-A177-3AD203B41FA5}">
                      <a16:colId xmlns:a16="http://schemas.microsoft.com/office/drawing/2014/main" val="1188270359"/>
                    </a:ext>
                  </a:extLst>
                </a:gridCol>
              </a:tblGrid>
              <a:tr h="408524">
                <a:tc>
                  <a:txBody>
                    <a:bodyPr/>
                    <a:lstStyle/>
                    <a:p>
                      <a:pPr fontAlgn="b"/>
                      <a:r>
                        <a:rPr lang="en-US" sz="1600" b="1" dirty="0" err="1">
                          <a:effectLst/>
                        </a:rPr>
                        <a:t>Tiêu</a:t>
                      </a:r>
                      <a:r>
                        <a:rPr lang="en-US" sz="1600" b="1" dirty="0">
                          <a:effectLst/>
                        </a:rPr>
                        <a:t> </a:t>
                      </a:r>
                      <a:r>
                        <a:rPr lang="en-US" sz="1600" b="1" dirty="0" err="1">
                          <a:effectLst/>
                        </a:rPr>
                        <a:t>Chí</a:t>
                      </a:r>
                      <a:endParaRPr lang="en-US" sz="1600" b="1" dirty="0">
                        <a:effectLst/>
                      </a:endParaRPr>
                    </a:p>
                  </a:txBody>
                  <a:tcPr marL="66944" marR="66944" marT="33472" marB="33472"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Học Có Giám Sát</a:t>
                      </a:r>
                    </a:p>
                  </a:txBody>
                  <a:tcPr marL="66944" marR="66944" marT="33472" marB="33472"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sz="1600" b="1">
                          <a:effectLst/>
                        </a:rPr>
                        <a:t>Học Không Giám Sát</a:t>
                      </a:r>
                    </a:p>
                  </a:txBody>
                  <a:tcPr marL="66944" marR="66944" marT="33472" marB="33472"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809997283"/>
                  </a:ext>
                </a:extLst>
              </a:tr>
              <a:tr h="576740">
                <a:tc>
                  <a:txBody>
                    <a:bodyPr/>
                    <a:lstStyle/>
                    <a:p>
                      <a:pPr fontAlgn="base"/>
                      <a:r>
                        <a:rPr lang="en-US" sz="1600" b="1">
                          <a:effectLst/>
                        </a:rPr>
                        <a:t>Dữ liệu</a:t>
                      </a:r>
                      <a:endParaRPr lang="en-US" sz="160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just" fontAlgn="base"/>
                      <a:r>
                        <a:rPr lang="vi-VN" sz="1600" b="1" dirty="0">
                          <a:effectLst/>
                        </a:rPr>
                        <a:t>Dữ liệu được gắn nhãn (đầu vào và đầu ra)</a:t>
                      </a: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just" fontAlgn="base"/>
                      <a:r>
                        <a:rPr lang="en-US" sz="1600" dirty="0" err="1">
                          <a:effectLst/>
                        </a:rPr>
                        <a:t>Chỉ</a:t>
                      </a:r>
                      <a:r>
                        <a:rPr lang="en-US" sz="1600" dirty="0">
                          <a:effectLst/>
                        </a:rPr>
                        <a:t> </a:t>
                      </a:r>
                      <a:r>
                        <a:rPr lang="en-US" sz="1600" dirty="0" err="1">
                          <a:effectLst/>
                        </a:rPr>
                        <a:t>có</a:t>
                      </a:r>
                      <a:r>
                        <a:rPr lang="en-US" sz="1600" dirty="0">
                          <a:effectLst/>
                        </a:rPr>
                        <a:t> </a:t>
                      </a:r>
                      <a:r>
                        <a:rPr lang="en-US" sz="1600" dirty="0" err="1">
                          <a:effectLst/>
                        </a:rPr>
                        <a:t>dữ</a:t>
                      </a:r>
                      <a:r>
                        <a:rPr lang="en-US" sz="1600" dirty="0">
                          <a:effectLst/>
                        </a:rPr>
                        <a:t> </a:t>
                      </a:r>
                      <a:r>
                        <a:rPr lang="en-US" sz="1600" dirty="0" err="1">
                          <a:effectLst/>
                        </a:rPr>
                        <a:t>liệu</a:t>
                      </a:r>
                      <a:r>
                        <a:rPr lang="en-US" sz="1600" dirty="0">
                          <a:effectLst/>
                        </a:rPr>
                        <a:t> </a:t>
                      </a:r>
                      <a:r>
                        <a:rPr lang="en-US" sz="1600" dirty="0" err="1">
                          <a:effectLst/>
                        </a:rPr>
                        <a:t>đầu</a:t>
                      </a:r>
                      <a:r>
                        <a:rPr lang="en-US" sz="1600" dirty="0">
                          <a:effectLst/>
                        </a:rPr>
                        <a:t> </a:t>
                      </a:r>
                      <a:r>
                        <a:rPr lang="en-US" sz="1600" dirty="0" err="1">
                          <a:effectLst/>
                        </a:rPr>
                        <a:t>vào</a:t>
                      </a:r>
                      <a:r>
                        <a:rPr lang="en-US" sz="1600" dirty="0">
                          <a:effectLst/>
                        </a:rPr>
                        <a:t>, </a:t>
                      </a:r>
                      <a:r>
                        <a:rPr lang="en-US" sz="1600" dirty="0" err="1">
                          <a:effectLst/>
                        </a:rPr>
                        <a:t>không</a:t>
                      </a:r>
                      <a:r>
                        <a:rPr lang="en-US" sz="1600" dirty="0">
                          <a:effectLst/>
                        </a:rPr>
                        <a:t> </a:t>
                      </a:r>
                      <a:r>
                        <a:rPr lang="en-US" sz="1600" dirty="0" err="1">
                          <a:effectLst/>
                        </a:rPr>
                        <a:t>có</a:t>
                      </a:r>
                      <a:r>
                        <a:rPr lang="en-US" sz="1600" dirty="0">
                          <a:effectLst/>
                        </a:rPr>
                        <a:t> </a:t>
                      </a:r>
                      <a:r>
                        <a:rPr lang="en-US" sz="1600" dirty="0" err="1">
                          <a:effectLst/>
                        </a:rPr>
                        <a:t>nhãn</a:t>
                      </a:r>
                      <a:endParaRPr lang="en-US" sz="1600" dirty="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287889225"/>
                  </a:ext>
                </a:extLst>
              </a:tr>
              <a:tr h="408524">
                <a:tc>
                  <a:txBody>
                    <a:bodyPr/>
                    <a:lstStyle/>
                    <a:p>
                      <a:pPr fontAlgn="base"/>
                      <a:r>
                        <a:rPr lang="en-US" sz="1600" b="1">
                          <a:effectLst/>
                        </a:rPr>
                        <a:t>Mục đích</a:t>
                      </a:r>
                      <a:endParaRPr lang="en-US" sz="160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b="1" dirty="0" err="1">
                          <a:effectLst/>
                        </a:rPr>
                        <a:t>Dự</a:t>
                      </a:r>
                      <a:r>
                        <a:rPr lang="en-US" sz="1600" b="1" dirty="0">
                          <a:effectLst/>
                        </a:rPr>
                        <a:t> </a:t>
                      </a:r>
                      <a:r>
                        <a:rPr lang="en-US" sz="1600" b="1" dirty="0" err="1">
                          <a:effectLst/>
                        </a:rPr>
                        <a:t>đoán</a:t>
                      </a:r>
                      <a:r>
                        <a:rPr lang="en-US" sz="1600" b="1" dirty="0">
                          <a:effectLst/>
                        </a:rPr>
                        <a:t> </a:t>
                      </a:r>
                      <a:r>
                        <a:rPr lang="en-US" sz="1600" dirty="0" err="1">
                          <a:effectLst/>
                        </a:rPr>
                        <a:t>hoặc</a:t>
                      </a:r>
                      <a:r>
                        <a:rPr lang="en-US" sz="1600" dirty="0">
                          <a:effectLst/>
                        </a:rPr>
                        <a:t> </a:t>
                      </a:r>
                      <a:r>
                        <a:rPr lang="en-US" sz="1600" dirty="0" err="1">
                          <a:effectLst/>
                        </a:rPr>
                        <a:t>phân</a:t>
                      </a:r>
                      <a:r>
                        <a:rPr lang="en-US" sz="1600" dirty="0">
                          <a:effectLst/>
                        </a:rPr>
                        <a:t> </a:t>
                      </a:r>
                      <a:r>
                        <a:rPr lang="en-US" sz="1600" dirty="0" err="1">
                          <a:effectLst/>
                        </a:rPr>
                        <a:t>loại</a:t>
                      </a:r>
                      <a:endParaRPr lang="en-US" sz="1600" dirty="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Phân cụm hoặc giảm chiều</a:t>
                      </a: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744622056"/>
                  </a:ext>
                </a:extLst>
              </a:tr>
              <a:tr h="576740">
                <a:tc>
                  <a:txBody>
                    <a:bodyPr/>
                    <a:lstStyle/>
                    <a:p>
                      <a:pPr fontAlgn="base"/>
                      <a:r>
                        <a:rPr lang="vi-VN" sz="1600" b="1">
                          <a:effectLst/>
                        </a:rPr>
                        <a:t>Phương pháp</a:t>
                      </a:r>
                      <a:endParaRPr lang="vi-VN" sz="160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b="1" dirty="0" err="1">
                          <a:effectLst/>
                        </a:rPr>
                        <a:t>Hồi</a:t>
                      </a:r>
                      <a:r>
                        <a:rPr lang="en-US" sz="1600" b="1" dirty="0">
                          <a:effectLst/>
                        </a:rPr>
                        <a:t> </a:t>
                      </a:r>
                      <a:r>
                        <a:rPr lang="en-US" sz="1600" b="1" dirty="0" err="1">
                          <a:effectLst/>
                        </a:rPr>
                        <a:t>quy</a:t>
                      </a:r>
                      <a:r>
                        <a:rPr lang="en-US" sz="1600" b="1" dirty="0">
                          <a:effectLst/>
                        </a:rPr>
                        <a:t>, </a:t>
                      </a:r>
                      <a:r>
                        <a:rPr lang="en-US" sz="1600" b="1" dirty="0" err="1">
                          <a:effectLst/>
                        </a:rPr>
                        <a:t>Phân</a:t>
                      </a:r>
                      <a:r>
                        <a:rPr lang="en-US" sz="1600" b="1" dirty="0">
                          <a:effectLst/>
                        </a:rPr>
                        <a:t> </a:t>
                      </a:r>
                      <a:r>
                        <a:rPr lang="en-US" sz="1600" b="1" dirty="0" err="1">
                          <a:effectLst/>
                        </a:rPr>
                        <a:t>loại</a:t>
                      </a:r>
                      <a:endParaRPr lang="en-US" sz="1600" b="1" dirty="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K-means, PCA, Hierarchical Clustering</a:t>
                      </a: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979569014"/>
                  </a:ext>
                </a:extLst>
              </a:tr>
              <a:tr h="576740">
                <a:tc>
                  <a:txBody>
                    <a:bodyPr/>
                    <a:lstStyle/>
                    <a:p>
                      <a:pPr fontAlgn="base"/>
                      <a:r>
                        <a:rPr lang="en-US" sz="1600" b="1">
                          <a:effectLst/>
                        </a:rPr>
                        <a:t>Ví dụ</a:t>
                      </a:r>
                      <a:endParaRPr lang="en-US" sz="160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b="1" dirty="0" err="1">
                          <a:effectLst/>
                        </a:rPr>
                        <a:t>Dự</a:t>
                      </a:r>
                      <a:r>
                        <a:rPr lang="en-US" sz="1600" b="1" dirty="0">
                          <a:effectLst/>
                        </a:rPr>
                        <a:t> </a:t>
                      </a:r>
                      <a:r>
                        <a:rPr lang="en-US" sz="1600" b="1" dirty="0" err="1">
                          <a:effectLst/>
                        </a:rPr>
                        <a:t>đoán</a:t>
                      </a:r>
                      <a:r>
                        <a:rPr lang="en-US" sz="1600" b="1" dirty="0">
                          <a:effectLst/>
                        </a:rPr>
                        <a:t> </a:t>
                      </a:r>
                      <a:r>
                        <a:rPr lang="en-US" sz="1600" b="1" dirty="0" err="1">
                          <a:effectLst/>
                        </a:rPr>
                        <a:t>giá</a:t>
                      </a:r>
                      <a:r>
                        <a:rPr lang="en-US" sz="1600" b="1" dirty="0">
                          <a:effectLst/>
                        </a:rPr>
                        <a:t> </a:t>
                      </a:r>
                      <a:r>
                        <a:rPr lang="en-US" sz="1600" b="1" dirty="0" err="1">
                          <a:effectLst/>
                        </a:rPr>
                        <a:t>nhà</a:t>
                      </a:r>
                      <a:r>
                        <a:rPr lang="en-US" sz="1600" b="1" dirty="0">
                          <a:effectLst/>
                        </a:rPr>
                        <a:t>, </a:t>
                      </a:r>
                      <a:r>
                        <a:rPr lang="en-US" sz="1600" b="1" dirty="0" err="1">
                          <a:effectLst/>
                        </a:rPr>
                        <a:t>phân</a:t>
                      </a:r>
                      <a:r>
                        <a:rPr lang="en-US" sz="1600" b="1" dirty="0">
                          <a:effectLst/>
                        </a:rPr>
                        <a:t> </a:t>
                      </a:r>
                      <a:r>
                        <a:rPr lang="en-US" sz="1600" b="1" dirty="0" err="1">
                          <a:effectLst/>
                        </a:rPr>
                        <a:t>loại</a:t>
                      </a:r>
                      <a:r>
                        <a:rPr lang="en-US" sz="1600" b="1" dirty="0">
                          <a:effectLst/>
                        </a:rPr>
                        <a:t> email </a:t>
                      </a:r>
                      <a:r>
                        <a:rPr lang="en-US" sz="1600" b="1" dirty="0" err="1">
                          <a:effectLst/>
                        </a:rPr>
                        <a:t>rác</a:t>
                      </a:r>
                      <a:endParaRPr lang="en-US" sz="1600" b="1" dirty="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algn="just" fontAlgn="base"/>
                      <a:r>
                        <a:rPr lang="en-US" sz="1600" b="1" dirty="0" err="1">
                          <a:effectLst/>
                        </a:rPr>
                        <a:t>Phân</a:t>
                      </a:r>
                      <a:r>
                        <a:rPr lang="en-US" sz="1600" b="1" dirty="0">
                          <a:effectLst/>
                        </a:rPr>
                        <a:t> </a:t>
                      </a:r>
                      <a:r>
                        <a:rPr lang="en-US" sz="1600" b="1" dirty="0" err="1">
                          <a:effectLst/>
                        </a:rPr>
                        <a:t>cụm</a:t>
                      </a:r>
                      <a:r>
                        <a:rPr lang="en-US" sz="1600" b="1" dirty="0">
                          <a:effectLst/>
                        </a:rPr>
                        <a:t> </a:t>
                      </a:r>
                      <a:r>
                        <a:rPr lang="en-US" sz="1600" b="1" dirty="0" err="1">
                          <a:effectLst/>
                        </a:rPr>
                        <a:t>khách</a:t>
                      </a:r>
                      <a:r>
                        <a:rPr lang="en-US" sz="1600" b="1" dirty="0">
                          <a:effectLst/>
                        </a:rPr>
                        <a:t> </a:t>
                      </a:r>
                      <a:r>
                        <a:rPr lang="en-US" sz="1600" b="1" dirty="0" err="1">
                          <a:effectLst/>
                        </a:rPr>
                        <a:t>hàng</a:t>
                      </a:r>
                      <a:r>
                        <a:rPr lang="en-US" sz="1600" b="1" dirty="0">
                          <a:effectLst/>
                        </a:rPr>
                        <a:t>, </a:t>
                      </a:r>
                      <a:r>
                        <a:rPr lang="en-US" sz="1600" b="1" dirty="0" err="1">
                          <a:effectLst/>
                        </a:rPr>
                        <a:t>phát</a:t>
                      </a:r>
                      <a:r>
                        <a:rPr lang="en-US" sz="1600" b="1" dirty="0">
                          <a:effectLst/>
                        </a:rPr>
                        <a:t> </a:t>
                      </a:r>
                      <a:r>
                        <a:rPr lang="en-US" sz="1600" b="1" dirty="0" err="1">
                          <a:effectLst/>
                        </a:rPr>
                        <a:t>hiện</a:t>
                      </a:r>
                      <a:r>
                        <a:rPr lang="en-US" sz="1600" b="1" dirty="0">
                          <a:effectLst/>
                        </a:rPr>
                        <a:t> </a:t>
                      </a:r>
                      <a:r>
                        <a:rPr lang="en-US" sz="1600" b="1" dirty="0" err="1">
                          <a:effectLst/>
                        </a:rPr>
                        <a:t>gian</a:t>
                      </a:r>
                      <a:r>
                        <a:rPr lang="en-US" sz="1600" b="1" dirty="0">
                          <a:effectLst/>
                        </a:rPr>
                        <a:t> </a:t>
                      </a:r>
                      <a:r>
                        <a:rPr lang="en-US" sz="1600" b="1" dirty="0" err="1">
                          <a:effectLst/>
                        </a:rPr>
                        <a:t>lận</a:t>
                      </a:r>
                      <a:endParaRPr lang="en-US" sz="1600" b="1" dirty="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94513906"/>
                  </a:ext>
                </a:extLst>
              </a:tr>
              <a:tr h="576740">
                <a:tc>
                  <a:txBody>
                    <a:bodyPr/>
                    <a:lstStyle/>
                    <a:p>
                      <a:pPr fontAlgn="base"/>
                      <a:r>
                        <a:rPr lang="en-US" sz="1600" b="1">
                          <a:effectLst/>
                        </a:rPr>
                        <a:t>Đánh giá mô hình</a:t>
                      </a:r>
                      <a:endParaRPr lang="en-US" sz="160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b="1" dirty="0" err="1" smtClean="0">
                          <a:effectLst/>
                        </a:rPr>
                        <a:t>Dựa</a:t>
                      </a:r>
                      <a:r>
                        <a:rPr lang="en-US" sz="1600" b="1" baseline="0" dirty="0" smtClean="0">
                          <a:effectLst/>
                        </a:rPr>
                        <a:t> </a:t>
                      </a:r>
                      <a:r>
                        <a:rPr lang="en-US" sz="1600" b="1" baseline="0" dirty="0" err="1" smtClean="0">
                          <a:effectLst/>
                        </a:rPr>
                        <a:t>trên</a:t>
                      </a:r>
                      <a:r>
                        <a:rPr lang="en-US" sz="1600" b="1" baseline="0" dirty="0" smtClean="0">
                          <a:effectLst/>
                        </a:rPr>
                        <a:t> </a:t>
                      </a:r>
                      <a:r>
                        <a:rPr lang="en-US" sz="1600" b="1" baseline="0" dirty="0" err="1" smtClean="0">
                          <a:effectLst/>
                        </a:rPr>
                        <a:t>độ</a:t>
                      </a:r>
                      <a:r>
                        <a:rPr lang="en-US" sz="1600" b="1" baseline="0" dirty="0" smtClean="0">
                          <a:effectLst/>
                        </a:rPr>
                        <a:t> </a:t>
                      </a:r>
                      <a:r>
                        <a:rPr lang="en-US" sz="1600" b="1" baseline="0" dirty="0" err="1" smtClean="0">
                          <a:effectLst/>
                        </a:rPr>
                        <a:t>chính</a:t>
                      </a:r>
                      <a:r>
                        <a:rPr lang="en-US" sz="1600" b="1" baseline="0" dirty="0" smtClean="0">
                          <a:effectLst/>
                        </a:rPr>
                        <a:t> </a:t>
                      </a:r>
                      <a:r>
                        <a:rPr lang="en-US" sz="1600" b="1" baseline="0" dirty="0" err="1" smtClean="0">
                          <a:effectLst/>
                        </a:rPr>
                        <a:t>xác</a:t>
                      </a:r>
                      <a:endParaRPr lang="en-US" sz="1600" b="1" dirty="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dirty="0">
                          <a:effectLst/>
                        </a:rPr>
                        <a:t>Silhouette Score, </a:t>
                      </a:r>
                      <a:r>
                        <a:rPr lang="en-US" sz="1600" dirty="0" err="1">
                          <a:effectLst/>
                        </a:rPr>
                        <a:t>Calinski-Harabasz</a:t>
                      </a:r>
                      <a:r>
                        <a:rPr lang="en-US" sz="1600" dirty="0">
                          <a:effectLst/>
                        </a:rPr>
                        <a:t> Index</a:t>
                      </a: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254219741"/>
                  </a:ext>
                </a:extLst>
              </a:tr>
              <a:tr h="576740">
                <a:tc>
                  <a:txBody>
                    <a:bodyPr/>
                    <a:lstStyle/>
                    <a:p>
                      <a:pPr fontAlgn="base"/>
                      <a:r>
                        <a:rPr lang="vi-VN" sz="1600" b="1">
                          <a:effectLst/>
                        </a:rPr>
                        <a:t>Kỹ thuật thường dùng</a:t>
                      </a:r>
                      <a:endParaRPr lang="vi-VN" sz="160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fr-FR" sz="1600" dirty="0" err="1" smtClean="0">
                          <a:effectLst/>
                        </a:rPr>
                        <a:t>Hồi</a:t>
                      </a:r>
                      <a:r>
                        <a:rPr lang="fr-FR" sz="1600" baseline="0" dirty="0" smtClean="0">
                          <a:effectLst/>
                        </a:rPr>
                        <a:t> </a:t>
                      </a:r>
                      <a:r>
                        <a:rPr lang="fr-FR" sz="1600" baseline="0" dirty="0" err="1" smtClean="0">
                          <a:effectLst/>
                        </a:rPr>
                        <a:t>quy</a:t>
                      </a:r>
                      <a:r>
                        <a:rPr lang="fr-FR" sz="1600" baseline="0" dirty="0" smtClean="0">
                          <a:effectLst/>
                        </a:rPr>
                        <a:t> </a:t>
                      </a:r>
                      <a:r>
                        <a:rPr lang="fr-FR" sz="1600" baseline="0" dirty="0" err="1" smtClean="0">
                          <a:effectLst/>
                        </a:rPr>
                        <a:t>tuyến</a:t>
                      </a:r>
                      <a:r>
                        <a:rPr lang="fr-FR" sz="1600" baseline="0" dirty="0" smtClean="0">
                          <a:effectLst/>
                        </a:rPr>
                        <a:t> </a:t>
                      </a:r>
                      <a:r>
                        <a:rPr lang="fr-FR" sz="1600" baseline="0" dirty="0" err="1" smtClean="0">
                          <a:effectLst/>
                        </a:rPr>
                        <a:t>tính</a:t>
                      </a:r>
                      <a:r>
                        <a:rPr lang="fr-FR" sz="1600" baseline="0" dirty="0" smtClean="0">
                          <a:effectLst/>
                        </a:rPr>
                        <a:t>, </a:t>
                      </a:r>
                      <a:r>
                        <a:rPr lang="fr-FR" sz="1600" b="1" baseline="0" dirty="0" err="1" smtClean="0">
                          <a:effectLst/>
                        </a:rPr>
                        <a:t>Cây</a:t>
                      </a:r>
                      <a:r>
                        <a:rPr lang="fr-FR" sz="1600" b="1" baseline="0" dirty="0" smtClean="0">
                          <a:effectLst/>
                        </a:rPr>
                        <a:t> </a:t>
                      </a:r>
                      <a:r>
                        <a:rPr lang="fr-FR" sz="1600" b="1" baseline="0" dirty="0" err="1" smtClean="0">
                          <a:effectLst/>
                        </a:rPr>
                        <a:t>quyết</a:t>
                      </a:r>
                      <a:r>
                        <a:rPr lang="fr-FR" sz="1600" b="1" baseline="0" dirty="0" smtClean="0">
                          <a:effectLst/>
                        </a:rPr>
                        <a:t> </a:t>
                      </a:r>
                      <a:r>
                        <a:rPr lang="fr-FR" sz="1600" b="1" baseline="0" dirty="0" err="1" smtClean="0">
                          <a:effectLst/>
                        </a:rPr>
                        <a:t>định</a:t>
                      </a:r>
                      <a:endParaRPr lang="fr-FR" sz="1600" b="1" dirty="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PCA, t-SNE, DBSCAN</a:t>
                      </a: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933026515"/>
                  </a:ext>
                </a:extLst>
              </a:tr>
              <a:tr h="408524">
                <a:tc>
                  <a:txBody>
                    <a:bodyPr/>
                    <a:lstStyle/>
                    <a:p>
                      <a:pPr fontAlgn="base"/>
                      <a:r>
                        <a:rPr lang="en-US" sz="1600" b="1">
                          <a:effectLst/>
                        </a:rPr>
                        <a:t>Điều kiện</a:t>
                      </a:r>
                      <a:endParaRPr lang="en-US" sz="160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vi-VN" sz="1600" dirty="0">
                          <a:effectLst/>
                        </a:rPr>
                        <a:t>Cần dữ liệu đã được gắn nhãn</a:t>
                      </a: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sz="1600">
                          <a:effectLst/>
                        </a:rPr>
                        <a:t>Không cần dữ liệu gắn nhãn</a:t>
                      </a: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520941226"/>
                  </a:ext>
                </a:extLst>
              </a:tr>
              <a:tr h="576740">
                <a:tc>
                  <a:txBody>
                    <a:bodyPr/>
                    <a:lstStyle/>
                    <a:p>
                      <a:pPr fontAlgn="base"/>
                      <a:r>
                        <a:rPr lang="en-US" sz="1600" b="1">
                          <a:effectLst/>
                        </a:rPr>
                        <a:t>Ứng dụng</a:t>
                      </a:r>
                      <a:endParaRPr lang="en-US" sz="160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US" sz="1600" b="1" dirty="0" err="1">
                          <a:effectLst/>
                        </a:rPr>
                        <a:t>Các</a:t>
                      </a:r>
                      <a:r>
                        <a:rPr lang="en-US" sz="1600" b="1" dirty="0">
                          <a:effectLst/>
                        </a:rPr>
                        <a:t> </a:t>
                      </a:r>
                      <a:r>
                        <a:rPr lang="en-US" sz="1600" b="1" dirty="0" err="1">
                          <a:effectLst/>
                        </a:rPr>
                        <a:t>tác</a:t>
                      </a:r>
                      <a:r>
                        <a:rPr lang="en-US" sz="1600" b="1" dirty="0">
                          <a:effectLst/>
                        </a:rPr>
                        <a:t> </a:t>
                      </a:r>
                      <a:r>
                        <a:rPr lang="en-US" sz="1600" b="1" dirty="0" err="1">
                          <a:effectLst/>
                        </a:rPr>
                        <a:t>vụ</a:t>
                      </a:r>
                      <a:r>
                        <a:rPr lang="en-US" sz="1600" b="1" dirty="0">
                          <a:effectLst/>
                        </a:rPr>
                        <a:t> </a:t>
                      </a:r>
                      <a:r>
                        <a:rPr lang="en-US" sz="1600" b="1" dirty="0" err="1">
                          <a:effectLst/>
                        </a:rPr>
                        <a:t>dự</a:t>
                      </a:r>
                      <a:r>
                        <a:rPr lang="en-US" sz="1600" b="1" dirty="0">
                          <a:effectLst/>
                        </a:rPr>
                        <a:t> </a:t>
                      </a:r>
                      <a:r>
                        <a:rPr lang="en-US" sz="1600" b="1" dirty="0" err="1">
                          <a:effectLst/>
                        </a:rPr>
                        <a:t>đoán</a:t>
                      </a:r>
                      <a:r>
                        <a:rPr lang="en-US" sz="1600" b="1" dirty="0">
                          <a:effectLst/>
                        </a:rPr>
                        <a:t> </a:t>
                      </a:r>
                      <a:r>
                        <a:rPr lang="en-US" sz="1600" b="1" dirty="0" err="1">
                          <a:effectLst/>
                        </a:rPr>
                        <a:t>và</a:t>
                      </a:r>
                      <a:r>
                        <a:rPr lang="en-US" sz="1600" b="1" dirty="0">
                          <a:effectLst/>
                        </a:rPr>
                        <a:t> </a:t>
                      </a:r>
                      <a:r>
                        <a:rPr lang="en-US" sz="1600" b="1" dirty="0" err="1">
                          <a:effectLst/>
                        </a:rPr>
                        <a:t>tự</a:t>
                      </a:r>
                      <a:r>
                        <a:rPr lang="en-US" sz="1600" b="1" dirty="0">
                          <a:effectLst/>
                        </a:rPr>
                        <a:t> </a:t>
                      </a:r>
                      <a:r>
                        <a:rPr lang="en-US" sz="1600" b="1" dirty="0" err="1">
                          <a:effectLst/>
                        </a:rPr>
                        <a:t>động</a:t>
                      </a:r>
                      <a:r>
                        <a:rPr lang="en-US" sz="1600" b="1" dirty="0">
                          <a:effectLst/>
                        </a:rPr>
                        <a:t> </a:t>
                      </a:r>
                      <a:r>
                        <a:rPr lang="en-US" sz="1600" b="1" dirty="0" err="1">
                          <a:effectLst/>
                        </a:rPr>
                        <a:t>hóa</a:t>
                      </a:r>
                      <a:endParaRPr lang="en-US" sz="1600" b="1" dirty="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tc>
                  <a:txBody>
                    <a:bodyPr/>
                    <a:lstStyle/>
                    <a:p>
                      <a:pPr fontAlgn="base"/>
                      <a:r>
                        <a:rPr lang="en-US" sz="1600" dirty="0" err="1">
                          <a:effectLst/>
                        </a:rPr>
                        <a:t>Khám</a:t>
                      </a:r>
                      <a:r>
                        <a:rPr lang="en-US" sz="1600" dirty="0">
                          <a:effectLst/>
                        </a:rPr>
                        <a:t> </a:t>
                      </a:r>
                      <a:r>
                        <a:rPr lang="en-US" sz="1600" dirty="0" err="1">
                          <a:effectLst/>
                        </a:rPr>
                        <a:t>phá</a:t>
                      </a:r>
                      <a:r>
                        <a:rPr lang="en-US" sz="1600" dirty="0">
                          <a:effectLst/>
                        </a:rPr>
                        <a:t> </a:t>
                      </a:r>
                      <a:r>
                        <a:rPr lang="en-US" sz="1600" dirty="0" err="1">
                          <a:effectLst/>
                        </a:rPr>
                        <a:t>dữ</a:t>
                      </a:r>
                      <a:r>
                        <a:rPr lang="en-US" sz="1600" dirty="0">
                          <a:effectLst/>
                        </a:rPr>
                        <a:t> </a:t>
                      </a:r>
                      <a:r>
                        <a:rPr lang="en-US" sz="1600" dirty="0" err="1">
                          <a:effectLst/>
                        </a:rPr>
                        <a:t>liệu</a:t>
                      </a:r>
                      <a:r>
                        <a:rPr lang="en-US" sz="1600" dirty="0">
                          <a:effectLst/>
                        </a:rPr>
                        <a:t> </a:t>
                      </a:r>
                      <a:r>
                        <a:rPr lang="en-US" sz="1600" dirty="0" err="1">
                          <a:effectLst/>
                        </a:rPr>
                        <a:t>và</a:t>
                      </a:r>
                      <a:r>
                        <a:rPr lang="en-US" sz="1600" dirty="0">
                          <a:effectLst/>
                        </a:rPr>
                        <a:t> </a:t>
                      </a:r>
                      <a:r>
                        <a:rPr lang="en-US" sz="1600" dirty="0" err="1">
                          <a:effectLst/>
                        </a:rPr>
                        <a:t>mẫu</a:t>
                      </a:r>
                      <a:r>
                        <a:rPr lang="en-US" sz="1600" dirty="0">
                          <a:effectLst/>
                        </a:rPr>
                        <a:t> </a:t>
                      </a:r>
                      <a:r>
                        <a:rPr lang="en-US" sz="1600" dirty="0" err="1">
                          <a:effectLst/>
                        </a:rPr>
                        <a:t>không</a:t>
                      </a:r>
                      <a:r>
                        <a:rPr lang="en-US" sz="1600" dirty="0">
                          <a:effectLst/>
                        </a:rPr>
                        <a:t> </a:t>
                      </a:r>
                      <a:r>
                        <a:rPr lang="en-US" sz="1600" dirty="0" err="1">
                          <a:effectLst/>
                        </a:rPr>
                        <a:t>rõ</a:t>
                      </a:r>
                      <a:r>
                        <a:rPr lang="en-US" sz="1600" dirty="0">
                          <a:effectLst/>
                        </a:rPr>
                        <a:t> </a:t>
                      </a:r>
                      <a:r>
                        <a:rPr lang="en-US" sz="1600" dirty="0" err="1">
                          <a:effectLst/>
                        </a:rPr>
                        <a:t>ràng</a:t>
                      </a:r>
                      <a:endParaRPr lang="en-US" sz="1600" dirty="0">
                        <a:effectLst/>
                      </a:endParaRPr>
                    </a:p>
                  </a:txBody>
                  <a:tcPr marL="66944" marR="66944" marT="33472" marB="3347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413410181"/>
                  </a:ext>
                </a:extLst>
              </a:tr>
            </a:tbl>
          </a:graphicData>
        </a:graphic>
      </p:graphicFrame>
    </p:spTree>
    <p:extLst>
      <p:ext uri="{BB962C8B-B14F-4D97-AF65-F5344CB8AC3E}">
        <p14:creationId xmlns:p14="http://schemas.microsoft.com/office/powerpoint/2010/main" val="313658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5" name="Google Shape;152;g2240524f1f3_0_0"/>
          <p:cNvSpPr txBox="1"/>
          <p:nvPr/>
        </p:nvSpPr>
        <p:spPr>
          <a:xfrm>
            <a:off x="304800" y="822266"/>
            <a:ext cx="8423564" cy="4493508"/>
          </a:xfrm>
          <a:prstGeom prst="rect">
            <a:avLst/>
          </a:prstGeom>
          <a:noFill/>
          <a:ln>
            <a:noFill/>
          </a:ln>
        </p:spPr>
        <p:txBody>
          <a:bodyPr spcFirstLastPara="1" wrap="square" lIns="91425" tIns="91425" rIns="91425" bIns="91425" anchor="t" anchorCtr="0">
            <a:spAutoFit/>
          </a:bodyPr>
          <a:lstStyle/>
          <a:p>
            <a:r>
              <a:rPr lang="vi-VN" sz="2000" dirty="0">
                <a:solidFill>
                  <a:srgbClr val="002060"/>
                </a:solidFill>
                <a:latin typeface="5"/>
              </a:rPr>
              <a:t>Cây quy</a:t>
            </a:r>
            <a:r>
              <a:rPr lang="vi-VN" sz="2000" dirty="0">
                <a:solidFill>
                  <a:srgbClr val="002060"/>
                </a:solidFill>
                <a:latin typeface="Calibri" panose="020F0502020204030204" pitchFamily="34" charset="0"/>
              </a:rPr>
              <a:t>ế</a:t>
            </a:r>
            <a:r>
              <a:rPr lang="vi-VN" sz="2000" dirty="0">
                <a:solidFill>
                  <a:srgbClr val="002060"/>
                </a:solidFill>
                <a:latin typeface="5"/>
              </a:rPr>
              <a:t>t </a:t>
            </a:r>
            <a:r>
              <a:rPr lang="vi-VN" sz="2000" dirty="0">
                <a:solidFill>
                  <a:srgbClr val="002060"/>
                </a:solidFill>
                <a:latin typeface="Calibri" panose="020F0502020204030204" pitchFamily="34" charset="0"/>
              </a:rPr>
              <a:t>đị</a:t>
            </a:r>
            <a:r>
              <a:rPr lang="vi-VN" sz="2000" dirty="0">
                <a:solidFill>
                  <a:srgbClr val="002060"/>
                </a:solidFill>
                <a:latin typeface="5"/>
              </a:rPr>
              <a:t>nh (Decision Tree): là</a:t>
            </a:r>
            <a:br>
              <a:rPr lang="vi-VN" sz="2000" dirty="0">
                <a:solidFill>
                  <a:srgbClr val="002060"/>
                </a:solidFill>
                <a:latin typeface="5"/>
              </a:rPr>
            </a:br>
            <a:r>
              <a:rPr lang="vi-VN" sz="2000" dirty="0">
                <a:solidFill>
                  <a:srgbClr val="002060"/>
                </a:solidFill>
                <a:latin typeface="5"/>
              </a:rPr>
              <a:t>m</a:t>
            </a:r>
            <a:r>
              <a:rPr lang="vi-VN" sz="2000" dirty="0">
                <a:solidFill>
                  <a:srgbClr val="002060"/>
                </a:solidFill>
                <a:latin typeface="Calibri" panose="020F0502020204030204" pitchFamily="34" charset="0"/>
              </a:rPr>
              <a:t>ộ</a:t>
            </a:r>
            <a:r>
              <a:rPr lang="vi-VN" sz="2000" dirty="0">
                <a:solidFill>
                  <a:srgbClr val="002060"/>
                </a:solidFill>
                <a:latin typeface="5"/>
              </a:rPr>
              <a:t>t ph</a:t>
            </a:r>
            <a:r>
              <a:rPr lang="vi-VN" sz="2000" dirty="0">
                <a:solidFill>
                  <a:srgbClr val="002060"/>
                </a:solidFill>
                <a:latin typeface="Calibri" panose="020F0502020204030204" pitchFamily="34" charset="0"/>
              </a:rPr>
              <a:t>ươ</a:t>
            </a:r>
            <a:r>
              <a:rPr lang="vi-VN" sz="2000" dirty="0">
                <a:solidFill>
                  <a:srgbClr val="002060"/>
                </a:solidFill>
                <a:latin typeface="5"/>
              </a:rPr>
              <a:t>ng pháp h</a:t>
            </a:r>
            <a:r>
              <a:rPr lang="vi-VN" sz="2000" dirty="0">
                <a:solidFill>
                  <a:srgbClr val="002060"/>
                </a:solidFill>
                <a:latin typeface="Calibri" panose="020F0502020204030204" pitchFamily="34" charset="0"/>
              </a:rPr>
              <a:t>ọ</a:t>
            </a:r>
            <a:r>
              <a:rPr lang="vi-VN" sz="2000" dirty="0">
                <a:solidFill>
                  <a:srgbClr val="002060"/>
                </a:solidFill>
                <a:latin typeface="5"/>
              </a:rPr>
              <a:t>c máy d</a:t>
            </a:r>
            <a:r>
              <a:rPr lang="vi-VN" sz="2000" dirty="0">
                <a:solidFill>
                  <a:srgbClr val="002060"/>
                </a:solidFill>
                <a:latin typeface="Calibri" panose="020F0502020204030204" pitchFamily="34" charset="0"/>
              </a:rPr>
              <a:t>ự</a:t>
            </a:r>
            <a:r>
              <a:rPr lang="vi-VN" sz="2000" dirty="0">
                <a:solidFill>
                  <a:srgbClr val="002060"/>
                </a:solidFill>
                <a:latin typeface="5"/>
              </a:rPr>
              <a:t>a trên</a:t>
            </a:r>
            <a:br>
              <a:rPr lang="vi-VN" sz="2000" dirty="0">
                <a:solidFill>
                  <a:srgbClr val="002060"/>
                </a:solidFill>
                <a:latin typeface="5"/>
              </a:rPr>
            </a:br>
            <a:r>
              <a:rPr lang="vi-VN" sz="2000" dirty="0">
                <a:solidFill>
                  <a:srgbClr val="002060"/>
                </a:solidFill>
                <a:latin typeface="5"/>
              </a:rPr>
              <a:t>c</a:t>
            </a:r>
            <a:r>
              <a:rPr lang="vi-VN" sz="2000" dirty="0">
                <a:solidFill>
                  <a:srgbClr val="002060"/>
                </a:solidFill>
                <a:latin typeface="Calibri" panose="020F0502020204030204" pitchFamily="34" charset="0"/>
              </a:rPr>
              <a:t>ấ</a:t>
            </a:r>
            <a:r>
              <a:rPr lang="vi-VN" sz="2000" dirty="0">
                <a:solidFill>
                  <a:srgbClr val="002060"/>
                </a:solidFill>
                <a:latin typeface="5"/>
              </a:rPr>
              <a:t>u trúc phân t</a:t>
            </a:r>
            <a:r>
              <a:rPr lang="vi-VN" sz="2000" dirty="0">
                <a:solidFill>
                  <a:srgbClr val="002060"/>
                </a:solidFill>
                <a:latin typeface="Calibri" panose="020F0502020204030204" pitchFamily="34" charset="0"/>
              </a:rPr>
              <a:t>ầ</a:t>
            </a:r>
            <a:r>
              <a:rPr lang="vi-VN" sz="2000" dirty="0">
                <a:solidFill>
                  <a:srgbClr val="002060"/>
                </a:solidFill>
                <a:latin typeface="5"/>
              </a:rPr>
              <a:t>ng </a:t>
            </a:r>
            <a:r>
              <a:rPr lang="vi-VN" sz="2000" dirty="0">
                <a:solidFill>
                  <a:srgbClr val="002060"/>
                </a:solidFill>
                <a:latin typeface="Calibri" panose="020F0502020204030204" pitchFamily="34" charset="0"/>
              </a:rPr>
              <a:t>để </a:t>
            </a:r>
            <a:r>
              <a:rPr lang="vi-VN" sz="2000" dirty="0">
                <a:solidFill>
                  <a:srgbClr val="002060"/>
                </a:solidFill>
                <a:latin typeface="5"/>
              </a:rPr>
              <a:t>d</a:t>
            </a:r>
            <a:r>
              <a:rPr lang="vi-VN" sz="2000" dirty="0">
                <a:solidFill>
                  <a:srgbClr val="002060"/>
                </a:solidFill>
                <a:latin typeface="Calibri" panose="020F0502020204030204" pitchFamily="34" charset="0"/>
              </a:rPr>
              <a:t>ự đ</a:t>
            </a:r>
            <a:r>
              <a:rPr lang="vi-VN" sz="2000" dirty="0">
                <a:solidFill>
                  <a:srgbClr val="002060"/>
                </a:solidFill>
                <a:latin typeface="5"/>
              </a:rPr>
              <a:t>oán k</a:t>
            </a:r>
            <a:r>
              <a:rPr lang="vi-VN" sz="2000" dirty="0">
                <a:solidFill>
                  <a:srgbClr val="002060"/>
                </a:solidFill>
                <a:latin typeface="Calibri" panose="020F0502020204030204" pitchFamily="34" charset="0"/>
              </a:rPr>
              <a:t>ế</a:t>
            </a:r>
            <a:r>
              <a:rPr lang="vi-VN" sz="2000" dirty="0">
                <a:solidFill>
                  <a:srgbClr val="002060"/>
                </a:solidFill>
                <a:latin typeface="5"/>
              </a:rPr>
              <a:t>t</a:t>
            </a:r>
            <a:br>
              <a:rPr lang="vi-VN" sz="2000" dirty="0">
                <a:solidFill>
                  <a:srgbClr val="002060"/>
                </a:solidFill>
                <a:latin typeface="5"/>
              </a:rPr>
            </a:br>
            <a:r>
              <a:rPr lang="vi-VN" sz="2000" dirty="0">
                <a:solidFill>
                  <a:srgbClr val="002060"/>
                </a:solidFill>
                <a:latin typeface="5"/>
              </a:rPr>
              <a:t>qu</a:t>
            </a:r>
            <a:r>
              <a:rPr lang="vi-VN" sz="2000" dirty="0">
                <a:solidFill>
                  <a:srgbClr val="002060"/>
                </a:solidFill>
                <a:latin typeface="Calibri" panose="020F0502020204030204" pitchFamily="34" charset="0"/>
              </a:rPr>
              <a:t>ả </a:t>
            </a:r>
            <a:r>
              <a:rPr lang="vi-VN" sz="2000" dirty="0">
                <a:solidFill>
                  <a:srgbClr val="002060"/>
                </a:solidFill>
                <a:latin typeface="5"/>
              </a:rPr>
              <a:t>c</a:t>
            </a:r>
            <a:r>
              <a:rPr lang="vi-VN" sz="2000" dirty="0">
                <a:solidFill>
                  <a:srgbClr val="002060"/>
                </a:solidFill>
                <a:latin typeface="Calibri" panose="020F0502020204030204" pitchFamily="34" charset="0"/>
              </a:rPr>
              <a:t>ủ</a:t>
            </a:r>
            <a:r>
              <a:rPr lang="vi-VN" sz="2000" dirty="0">
                <a:solidFill>
                  <a:srgbClr val="002060"/>
                </a:solidFill>
                <a:latin typeface="5"/>
              </a:rPr>
              <a:t>a bi</a:t>
            </a:r>
            <a:r>
              <a:rPr lang="vi-VN" sz="2000" dirty="0">
                <a:solidFill>
                  <a:srgbClr val="002060"/>
                </a:solidFill>
                <a:latin typeface="Calibri" panose="020F0502020204030204" pitchFamily="34" charset="0"/>
              </a:rPr>
              <a:t>ế</a:t>
            </a:r>
            <a:r>
              <a:rPr lang="vi-VN" sz="2000" dirty="0">
                <a:solidFill>
                  <a:srgbClr val="002060"/>
                </a:solidFill>
                <a:latin typeface="5"/>
              </a:rPr>
              <a:t>n ph</a:t>
            </a:r>
            <a:r>
              <a:rPr lang="vi-VN" sz="2000" dirty="0">
                <a:solidFill>
                  <a:srgbClr val="002060"/>
                </a:solidFill>
                <a:latin typeface="Calibri" panose="020F0502020204030204" pitchFamily="34" charset="0"/>
              </a:rPr>
              <a:t>ụ </a:t>
            </a:r>
            <a:r>
              <a:rPr lang="vi-VN" sz="2000" dirty="0">
                <a:solidFill>
                  <a:srgbClr val="002060"/>
                </a:solidFill>
                <a:latin typeface="5"/>
              </a:rPr>
              <a:t>thu</a:t>
            </a:r>
            <a:r>
              <a:rPr lang="vi-VN" sz="2000" dirty="0">
                <a:solidFill>
                  <a:srgbClr val="002060"/>
                </a:solidFill>
                <a:latin typeface="Calibri" panose="020F0502020204030204" pitchFamily="34" charset="0"/>
              </a:rPr>
              <a:t>ộ</a:t>
            </a:r>
            <a:r>
              <a:rPr lang="vi-VN" sz="2000" dirty="0">
                <a:solidFill>
                  <a:srgbClr val="002060"/>
                </a:solidFill>
                <a:latin typeface="5"/>
              </a:rPr>
              <a:t>c.</a:t>
            </a:r>
            <a:br>
              <a:rPr lang="vi-VN" sz="2000" dirty="0">
                <a:solidFill>
                  <a:srgbClr val="002060"/>
                </a:solidFill>
                <a:latin typeface="5"/>
              </a:rPr>
            </a:br>
            <a:r>
              <a:rPr lang="vi-VN" sz="2000" dirty="0">
                <a:solidFill>
                  <a:srgbClr val="002060"/>
                </a:solidFill>
                <a:latin typeface="SegoeUISymbol"/>
              </a:rPr>
              <a:t>❖</a:t>
            </a:r>
            <a:r>
              <a:rPr lang="vi-VN" sz="2000" dirty="0">
                <a:solidFill>
                  <a:srgbClr val="002060"/>
                </a:solidFill>
                <a:latin typeface="5"/>
              </a:rPr>
              <a:t>Có th</a:t>
            </a:r>
            <a:r>
              <a:rPr lang="vi-VN" sz="2000" dirty="0">
                <a:solidFill>
                  <a:srgbClr val="002060"/>
                </a:solidFill>
                <a:latin typeface="Calibri" panose="020F0502020204030204" pitchFamily="34" charset="0"/>
              </a:rPr>
              <a:t>ể </a:t>
            </a:r>
            <a:r>
              <a:rPr lang="vi-VN" sz="2000" dirty="0">
                <a:solidFill>
                  <a:srgbClr val="002060"/>
                </a:solidFill>
                <a:latin typeface="5"/>
              </a:rPr>
              <a:t>gi</a:t>
            </a:r>
            <a:r>
              <a:rPr lang="vi-VN" sz="2000" dirty="0">
                <a:solidFill>
                  <a:srgbClr val="002060"/>
                </a:solidFill>
                <a:latin typeface="Calibri" panose="020F0502020204030204" pitchFamily="34" charset="0"/>
              </a:rPr>
              <a:t>ả</a:t>
            </a:r>
            <a:r>
              <a:rPr lang="vi-VN" sz="2000" dirty="0">
                <a:solidFill>
                  <a:srgbClr val="002060"/>
                </a:solidFill>
                <a:latin typeface="5"/>
              </a:rPr>
              <a:t>i quy</a:t>
            </a:r>
            <a:r>
              <a:rPr lang="vi-VN" sz="2000" dirty="0">
                <a:solidFill>
                  <a:srgbClr val="002060"/>
                </a:solidFill>
                <a:latin typeface="Calibri" panose="020F0502020204030204" pitchFamily="34" charset="0"/>
              </a:rPr>
              <a:t>ế</a:t>
            </a:r>
            <a:r>
              <a:rPr lang="vi-VN" sz="2000" dirty="0">
                <a:solidFill>
                  <a:srgbClr val="002060"/>
                </a:solidFill>
                <a:latin typeface="5"/>
              </a:rPr>
              <a:t>t c</a:t>
            </a:r>
            <a:r>
              <a:rPr lang="vi-VN" sz="2000" dirty="0">
                <a:solidFill>
                  <a:srgbClr val="002060"/>
                </a:solidFill>
                <a:latin typeface="Calibri" panose="020F0502020204030204" pitchFamily="34" charset="0"/>
              </a:rPr>
              <a:t>ả </a:t>
            </a:r>
            <a:r>
              <a:rPr lang="vi-VN" sz="2000" dirty="0">
                <a:solidFill>
                  <a:srgbClr val="002060"/>
                </a:solidFill>
                <a:latin typeface="5"/>
              </a:rPr>
              <a:t>bài </a:t>
            </a:r>
            <a:r>
              <a:rPr lang="vi-VN" sz="2000" dirty="0" smtClean="0">
                <a:solidFill>
                  <a:srgbClr val="002060"/>
                </a:solidFill>
                <a:latin typeface="5"/>
              </a:rPr>
              <a:t>toán</a:t>
            </a:r>
            <a:r>
              <a:rPr lang="en-US" sz="2000" dirty="0" smtClean="0">
                <a:solidFill>
                  <a:srgbClr val="002060"/>
                </a:solidFill>
                <a:latin typeface="5"/>
              </a:rPr>
              <a:t> </a:t>
            </a:r>
            <a:r>
              <a:rPr lang="vi-VN" sz="2000" dirty="0" smtClean="0">
                <a:solidFill>
                  <a:srgbClr val="002060"/>
                </a:solidFill>
                <a:latin typeface="5"/>
              </a:rPr>
              <a:t>phân</a:t>
            </a:r>
            <a:endParaRPr lang="en-US" sz="2000" dirty="0" smtClean="0">
              <a:solidFill>
                <a:srgbClr val="002060"/>
              </a:solidFill>
              <a:latin typeface="5"/>
            </a:endParaRPr>
          </a:p>
          <a:p>
            <a:r>
              <a:rPr lang="vi-VN" sz="2000" dirty="0" smtClean="0">
                <a:solidFill>
                  <a:srgbClr val="002060"/>
                </a:solidFill>
                <a:latin typeface="5"/>
              </a:rPr>
              <a:t>l</a:t>
            </a:r>
            <a:r>
              <a:rPr lang="vi-VN" sz="2000" dirty="0" smtClean="0">
                <a:solidFill>
                  <a:srgbClr val="002060"/>
                </a:solidFill>
                <a:latin typeface="Calibri" panose="020F0502020204030204" pitchFamily="34" charset="0"/>
              </a:rPr>
              <a:t>ớ</a:t>
            </a:r>
            <a:r>
              <a:rPr lang="vi-VN" sz="2000" dirty="0" smtClean="0">
                <a:solidFill>
                  <a:srgbClr val="002060"/>
                </a:solidFill>
                <a:latin typeface="5"/>
              </a:rPr>
              <a:t>p </a:t>
            </a:r>
            <a:r>
              <a:rPr lang="vi-VN" sz="2000" dirty="0">
                <a:solidFill>
                  <a:srgbClr val="002060"/>
                </a:solidFill>
                <a:latin typeface="5"/>
              </a:rPr>
              <a:t>và h</a:t>
            </a:r>
            <a:r>
              <a:rPr lang="vi-VN" sz="2000" dirty="0">
                <a:solidFill>
                  <a:srgbClr val="002060"/>
                </a:solidFill>
                <a:latin typeface="Calibri" panose="020F0502020204030204" pitchFamily="34" charset="0"/>
              </a:rPr>
              <a:t>ồ</a:t>
            </a:r>
            <a:r>
              <a:rPr lang="vi-VN" sz="2000" dirty="0">
                <a:solidFill>
                  <a:srgbClr val="002060"/>
                </a:solidFill>
                <a:latin typeface="5"/>
              </a:rPr>
              <a:t>i quy</a:t>
            </a:r>
            <a:br>
              <a:rPr lang="vi-VN" sz="2000" dirty="0">
                <a:solidFill>
                  <a:srgbClr val="002060"/>
                </a:solidFill>
                <a:latin typeface="5"/>
              </a:rPr>
            </a:br>
            <a:r>
              <a:rPr lang="vi-VN" sz="2000" dirty="0">
                <a:solidFill>
                  <a:srgbClr val="002060"/>
                </a:solidFill>
                <a:latin typeface="SegoeUISymbol"/>
              </a:rPr>
              <a:t>❖</a:t>
            </a:r>
            <a:r>
              <a:rPr lang="vi-VN" sz="2000" dirty="0">
                <a:solidFill>
                  <a:srgbClr val="002060"/>
                </a:solidFill>
                <a:latin typeface="5"/>
              </a:rPr>
              <a:t>Ví d</a:t>
            </a:r>
            <a:r>
              <a:rPr lang="vi-VN" sz="2000" dirty="0">
                <a:solidFill>
                  <a:srgbClr val="002060"/>
                </a:solidFill>
                <a:latin typeface="Calibri" panose="020F0502020204030204" pitchFamily="34" charset="0"/>
              </a:rPr>
              <a:t>ụ</a:t>
            </a:r>
            <a:r>
              <a:rPr lang="vi-VN" sz="2000" dirty="0">
                <a:solidFill>
                  <a:srgbClr val="002060"/>
                </a:solidFill>
                <a:latin typeface="5"/>
              </a:rPr>
              <a:t>: phân l</a:t>
            </a:r>
            <a:r>
              <a:rPr lang="vi-VN" sz="2000" dirty="0">
                <a:solidFill>
                  <a:srgbClr val="002060"/>
                </a:solidFill>
                <a:latin typeface="Calibri" panose="020F0502020204030204" pitchFamily="34" charset="0"/>
              </a:rPr>
              <a:t>ớ</a:t>
            </a:r>
            <a:r>
              <a:rPr lang="vi-VN" sz="2000" dirty="0">
                <a:solidFill>
                  <a:srgbClr val="002060"/>
                </a:solidFill>
                <a:latin typeface="5"/>
              </a:rPr>
              <a:t>p </a:t>
            </a:r>
            <a:r>
              <a:rPr lang="vi-VN" sz="2000" dirty="0">
                <a:solidFill>
                  <a:srgbClr val="002060"/>
                </a:solidFill>
                <a:latin typeface="Calibri" panose="020F0502020204030204" pitchFamily="34" charset="0"/>
              </a:rPr>
              <a:t>độ</a:t>
            </a:r>
            <a:r>
              <a:rPr lang="vi-VN" sz="2000" dirty="0">
                <a:solidFill>
                  <a:srgbClr val="002060"/>
                </a:solidFill>
                <a:latin typeface="5"/>
              </a:rPr>
              <a:t>ng v</a:t>
            </a:r>
            <a:r>
              <a:rPr lang="vi-VN" sz="2000" dirty="0">
                <a:solidFill>
                  <a:srgbClr val="002060"/>
                </a:solidFill>
                <a:latin typeface="Calibri" panose="020F0502020204030204" pitchFamily="34" charset="0"/>
              </a:rPr>
              <a:t>ậ</a:t>
            </a:r>
            <a:r>
              <a:rPr lang="vi-VN" sz="2000" dirty="0">
                <a:solidFill>
                  <a:srgbClr val="002060"/>
                </a:solidFill>
                <a:latin typeface="5"/>
              </a:rPr>
              <a:t>t </a:t>
            </a:r>
            <a:r>
              <a:rPr lang="vi-VN" sz="2000" dirty="0" smtClean="0">
                <a:solidFill>
                  <a:srgbClr val="002060"/>
                </a:solidFill>
                <a:latin typeface="5"/>
              </a:rPr>
              <a:t>d</a:t>
            </a:r>
            <a:r>
              <a:rPr lang="vi-VN" sz="2000" dirty="0" smtClean="0">
                <a:solidFill>
                  <a:srgbClr val="002060"/>
                </a:solidFill>
                <a:latin typeface="Calibri" panose="020F0502020204030204" pitchFamily="34" charset="0"/>
              </a:rPr>
              <a:t>ự</a:t>
            </a:r>
            <a:r>
              <a:rPr lang="vi-VN" sz="2000" dirty="0" smtClean="0">
                <a:solidFill>
                  <a:srgbClr val="002060"/>
                </a:solidFill>
                <a:latin typeface="5"/>
              </a:rPr>
              <a:t>a</a:t>
            </a:r>
            <a:r>
              <a:rPr lang="en-US" sz="2000" dirty="0" smtClean="0">
                <a:solidFill>
                  <a:srgbClr val="002060"/>
                </a:solidFill>
                <a:latin typeface="5"/>
              </a:rPr>
              <a:t> </a:t>
            </a:r>
            <a:r>
              <a:rPr lang="vi-VN" sz="2000" dirty="0" smtClean="0">
                <a:solidFill>
                  <a:srgbClr val="002060"/>
                </a:solidFill>
                <a:latin typeface="5"/>
              </a:rPr>
              <a:t>vào</a:t>
            </a:r>
            <a:endParaRPr lang="en-US" sz="2000" dirty="0" smtClean="0">
              <a:solidFill>
                <a:srgbClr val="002060"/>
              </a:solidFill>
              <a:latin typeface="5"/>
            </a:endParaRPr>
          </a:p>
          <a:p>
            <a:r>
              <a:rPr lang="vi-VN" sz="2000" dirty="0" smtClean="0">
                <a:solidFill>
                  <a:srgbClr val="FF0000"/>
                </a:solidFill>
                <a:latin typeface="5"/>
              </a:rPr>
              <a:t>màu </a:t>
            </a:r>
            <a:r>
              <a:rPr lang="vi-VN" sz="2000" dirty="0">
                <a:solidFill>
                  <a:srgbClr val="FF0000"/>
                </a:solidFill>
                <a:latin typeface="5"/>
              </a:rPr>
              <a:t>s</a:t>
            </a:r>
            <a:r>
              <a:rPr lang="vi-VN" sz="2000" dirty="0">
                <a:solidFill>
                  <a:srgbClr val="FF0000"/>
                </a:solidFill>
                <a:latin typeface="Calibri" panose="020F0502020204030204" pitchFamily="34" charset="0"/>
              </a:rPr>
              <a:t>ắ</a:t>
            </a:r>
            <a:r>
              <a:rPr lang="vi-VN" sz="2000" dirty="0">
                <a:solidFill>
                  <a:srgbClr val="FF0000"/>
                </a:solidFill>
                <a:latin typeface="5"/>
              </a:rPr>
              <a:t>c và chi</a:t>
            </a:r>
            <a:r>
              <a:rPr lang="vi-VN" sz="2000" dirty="0">
                <a:solidFill>
                  <a:srgbClr val="FF0000"/>
                </a:solidFill>
                <a:latin typeface="Calibri" panose="020F0502020204030204" pitchFamily="34" charset="0"/>
              </a:rPr>
              <a:t>ề</a:t>
            </a:r>
            <a:r>
              <a:rPr lang="vi-VN" sz="2000" dirty="0">
                <a:solidFill>
                  <a:srgbClr val="FF0000"/>
                </a:solidFill>
                <a:latin typeface="5"/>
              </a:rPr>
              <a:t>u </a:t>
            </a:r>
            <a:r>
              <a:rPr lang="vi-VN" sz="2000" dirty="0" smtClean="0">
                <a:solidFill>
                  <a:srgbClr val="FF0000"/>
                </a:solidFill>
                <a:latin typeface="5"/>
              </a:rPr>
              <a:t>cao</a:t>
            </a:r>
            <a:endParaRPr lang="en-US" sz="2000" dirty="0" smtClean="0">
              <a:solidFill>
                <a:srgbClr val="FF0000"/>
              </a:solidFill>
              <a:latin typeface="5"/>
            </a:endParaRPr>
          </a:p>
          <a:p>
            <a:endParaRPr lang="en-US" sz="2000" dirty="0">
              <a:solidFill>
                <a:srgbClr val="002060"/>
              </a:solidFill>
              <a:latin typeface="5"/>
            </a:endParaRPr>
          </a:p>
          <a:p>
            <a:endParaRPr lang="en-US" sz="2000" dirty="0" smtClean="0">
              <a:solidFill>
                <a:srgbClr val="002060"/>
              </a:solidFill>
              <a:latin typeface="5"/>
            </a:endParaRPr>
          </a:p>
          <a:p>
            <a:endParaRPr lang="en-US" sz="2000" dirty="0">
              <a:solidFill>
                <a:srgbClr val="002060"/>
              </a:solidFill>
              <a:latin typeface="5"/>
            </a:endParaRPr>
          </a:p>
          <a:p>
            <a:r>
              <a:rPr lang="en-US" sz="2000" dirty="0" err="1" smtClean="0">
                <a:solidFill>
                  <a:srgbClr val="002060"/>
                </a:solidFill>
                <a:latin typeface="5"/>
              </a:rPr>
              <a:t>Cài</a:t>
            </a:r>
            <a:r>
              <a:rPr lang="en-US" sz="2000" dirty="0" smtClean="0">
                <a:solidFill>
                  <a:srgbClr val="002060"/>
                </a:solidFill>
                <a:latin typeface="5"/>
              </a:rPr>
              <a:t> </a:t>
            </a:r>
            <a:r>
              <a:rPr lang="en-US" sz="2000" dirty="0" err="1" smtClean="0">
                <a:solidFill>
                  <a:srgbClr val="002060"/>
                </a:solidFill>
                <a:latin typeface="5"/>
              </a:rPr>
              <a:t>đặt</a:t>
            </a:r>
            <a:r>
              <a:rPr lang="en-US" sz="2000" dirty="0" smtClean="0">
                <a:solidFill>
                  <a:srgbClr val="002060"/>
                </a:solidFill>
                <a:latin typeface="5"/>
              </a:rPr>
              <a:t> code Python:</a:t>
            </a:r>
          </a:p>
          <a:p>
            <a:r>
              <a:rPr lang="en-US" sz="2000" dirty="0" smtClean="0">
                <a:solidFill>
                  <a:srgbClr val="FF0000"/>
                </a:solidFill>
              </a:rPr>
              <a:t>Pip install</a:t>
            </a:r>
            <a:r>
              <a:rPr lang="vi-VN" sz="2000" dirty="0" smtClean="0">
                <a:solidFill>
                  <a:srgbClr val="FF0000"/>
                </a:solidFill>
              </a:rPr>
              <a:t> </a:t>
            </a:r>
            <a:r>
              <a:rPr lang="vi-VN" sz="2000" dirty="0">
                <a:solidFill>
                  <a:srgbClr val="FF0000"/>
                </a:solidFill>
              </a:rPr>
              <a:t>scikit-learn  </a:t>
            </a:r>
            <a:r>
              <a:rPr lang="vi-VN" sz="2000" dirty="0"/>
              <a:t/>
            </a:r>
            <a:br>
              <a:rPr lang="vi-VN" sz="2000" dirty="0"/>
            </a:br>
            <a:endParaRPr lang="en-US" sz="2000" dirty="0"/>
          </a:p>
        </p:txBody>
      </p:sp>
      <p:pic>
        <p:nvPicPr>
          <p:cNvPr id="3" name="Picture 2"/>
          <p:cNvPicPr>
            <a:picLocks noChangeAspect="1"/>
          </p:cNvPicPr>
          <p:nvPr/>
        </p:nvPicPr>
        <p:blipFill>
          <a:blip r:embed="rId4"/>
          <a:stretch>
            <a:fillRect/>
          </a:stretch>
        </p:blipFill>
        <p:spPr>
          <a:xfrm>
            <a:off x="4516582" y="822266"/>
            <a:ext cx="4343400" cy="3810000"/>
          </a:xfrm>
          <a:prstGeom prst="rect">
            <a:avLst/>
          </a:prstGeom>
        </p:spPr>
      </p:pic>
    </p:spTree>
    <p:extLst>
      <p:ext uri="{BB962C8B-B14F-4D97-AF65-F5344CB8AC3E}">
        <p14:creationId xmlns:p14="http://schemas.microsoft.com/office/powerpoint/2010/main" val="96104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pic>
        <p:nvPicPr>
          <p:cNvPr id="2" name="Picture 1"/>
          <p:cNvPicPr>
            <a:picLocks noChangeAspect="1"/>
          </p:cNvPicPr>
          <p:nvPr/>
        </p:nvPicPr>
        <p:blipFill>
          <a:blip r:embed="rId4"/>
          <a:stretch>
            <a:fillRect/>
          </a:stretch>
        </p:blipFill>
        <p:spPr>
          <a:xfrm>
            <a:off x="1315893" y="1033607"/>
            <a:ext cx="6419850" cy="3867150"/>
          </a:xfrm>
          <a:prstGeom prst="rect">
            <a:avLst/>
          </a:prstGeom>
        </p:spPr>
      </p:pic>
    </p:spTree>
    <p:extLst>
      <p:ext uri="{BB962C8B-B14F-4D97-AF65-F5344CB8AC3E}">
        <p14:creationId xmlns:p14="http://schemas.microsoft.com/office/powerpoint/2010/main" val="417634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5" name="Google Shape;152;g2240524f1f3_0_0"/>
          <p:cNvSpPr txBox="1"/>
          <p:nvPr/>
        </p:nvSpPr>
        <p:spPr>
          <a:xfrm>
            <a:off x="304800" y="822266"/>
            <a:ext cx="8423564" cy="800189"/>
          </a:xfrm>
          <a:prstGeom prst="rect">
            <a:avLst/>
          </a:prstGeom>
          <a:noFill/>
          <a:ln>
            <a:noFill/>
          </a:ln>
        </p:spPr>
        <p:txBody>
          <a:bodyPr spcFirstLastPara="1" wrap="square" lIns="91425" tIns="91425" rIns="91425" bIns="91425" anchor="t" anchorCtr="0">
            <a:spAutoFit/>
          </a:bodyPr>
          <a:lstStyle/>
          <a:p>
            <a:r>
              <a:rPr lang="vi-VN" sz="2000" dirty="0"/>
              <a:t/>
            </a:r>
            <a:br>
              <a:rPr lang="vi-VN" sz="2000" dirty="0"/>
            </a:br>
            <a:endParaRPr lang="en-US" sz="2000" dirty="0"/>
          </a:p>
        </p:txBody>
      </p:sp>
      <p:pic>
        <p:nvPicPr>
          <p:cNvPr id="2" name="Picture 1"/>
          <p:cNvPicPr>
            <a:picLocks noChangeAspect="1"/>
          </p:cNvPicPr>
          <p:nvPr/>
        </p:nvPicPr>
        <p:blipFill>
          <a:blip r:embed="rId4"/>
          <a:stretch>
            <a:fillRect/>
          </a:stretch>
        </p:blipFill>
        <p:spPr>
          <a:xfrm>
            <a:off x="387927" y="822266"/>
            <a:ext cx="8340437" cy="5227552"/>
          </a:xfrm>
          <a:prstGeom prst="rect">
            <a:avLst/>
          </a:prstGeom>
        </p:spPr>
      </p:pic>
    </p:spTree>
    <p:extLst>
      <p:ext uri="{BB962C8B-B14F-4D97-AF65-F5344CB8AC3E}">
        <p14:creationId xmlns:p14="http://schemas.microsoft.com/office/powerpoint/2010/main" val="181895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
        <p:cNvGrpSpPr/>
        <p:nvPr/>
      </p:nvGrpSpPr>
      <p:grpSpPr>
        <a:xfrm>
          <a:off x="0" y="0"/>
          <a:ext cx="0" cy="0"/>
          <a:chOff x="0" y="0"/>
          <a:chExt cx="0" cy="0"/>
        </a:xfrm>
      </p:grpSpPr>
      <p:sp>
        <p:nvSpPr>
          <p:cNvPr id="106" name="Google Shape;106;g2436ef0b6e3_0_117"/>
          <p:cNvSpPr txBox="1"/>
          <p:nvPr/>
        </p:nvSpPr>
        <p:spPr>
          <a:xfrm>
            <a:off x="304800" y="139783"/>
            <a:ext cx="5208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400" b="0" i="0" u="none" strike="noStrike" cap="none">
                <a:solidFill>
                  <a:schemeClr val="lt1"/>
                </a:solidFill>
                <a:latin typeface="Arial"/>
                <a:ea typeface="Arial"/>
                <a:cs typeface="Arial"/>
                <a:sym typeface="Arial"/>
              </a:rPr>
              <a:t>Decision tree</a:t>
            </a:r>
            <a:endParaRPr sz="2400" b="0" i="0" u="none" strike="noStrike" cap="none">
              <a:solidFill>
                <a:schemeClr val="lt1"/>
              </a:solidFill>
              <a:latin typeface="Arial"/>
              <a:ea typeface="Arial"/>
              <a:cs typeface="Arial"/>
              <a:sym typeface="Arial"/>
            </a:endParaRPr>
          </a:p>
        </p:txBody>
      </p:sp>
      <p:sp>
        <p:nvSpPr>
          <p:cNvPr id="5" name="Google Shape;152;g2240524f1f3_0_0"/>
          <p:cNvSpPr txBox="1"/>
          <p:nvPr/>
        </p:nvSpPr>
        <p:spPr>
          <a:xfrm>
            <a:off x="304800" y="822266"/>
            <a:ext cx="8423564" cy="800189"/>
          </a:xfrm>
          <a:prstGeom prst="rect">
            <a:avLst/>
          </a:prstGeom>
          <a:noFill/>
          <a:ln>
            <a:noFill/>
          </a:ln>
        </p:spPr>
        <p:txBody>
          <a:bodyPr spcFirstLastPara="1" wrap="square" lIns="91425" tIns="91425" rIns="91425" bIns="91425" anchor="t" anchorCtr="0">
            <a:spAutoFit/>
          </a:bodyPr>
          <a:lstStyle/>
          <a:p>
            <a:r>
              <a:rPr lang="vi-VN" sz="2000" dirty="0"/>
              <a:t/>
            </a:r>
            <a:br>
              <a:rPr lang="vi-VN" sz="2000" dirty="0"/>
            </a:br>
            <a:endParaRPr lang="en-US" sz="2000" dirty="0"/>
          </a:p>
        </p:txBody>
      </p:sp>
      <p:pic>
        <p:nvPicPr>
          <p:cNvPr id="3" name="Picture 2"/>
          <p:cNvPicPr>
            <a:picLocks noChangeAspect="1"/>
          </p:cNvPicPr>
          <p:nvPr/>
        </p:nvPicPr>
        <p:blipFill>
          <a:blip r:embed="rId4"/>
          <a:stretch>
            <a:fillRect/>
          </a:stretch>
        </p:blipFill>
        <p:spPr>
          <a:xfrm>
            <a:off x="304800" y="822266"/>
            <a:ext cx="8468302" cy="5669305"/>
          </a:xfrm>
          <a:prstGeom prst="rect">
            <a:avLst/>
          </a:prstGeom>
        </p:spPr>
      </p:pic>
    </p:spTree>
    <p:extLst>
      <p:ext uri="{BB962C8B-B14F-4D97-AF65-F5344CB8AC3E}">
        <p14:creationId xmlns:p14="http://schemas.microsoft.com/office/powerpoint/2010/main" val="138760486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933</Words>
  <Application>Microsoft Office PowerPoint</Application>
  <PresentationFormat>On-screen Show (4:3)</PresentationFormat>
  <Paragraphs>188</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SegoeUISymbol</vt:lpstr>
      <vt:lpstr>Maven Pro</vt:lpstr>
      <vt:lpstr>Arial</vt:lpstr>
      <vt:lpstr>5</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PC-DELL-CU</cp:lastModifiedBy>
  <cp:revision>29</cp:revision>
  <dcterms:created xsi:type="dcterms:W3CDTF">2021-10-18T16:01:56Z</dcterms:created>
  <dcterms:modified xsi:type="dcterms:W3CDTF">2024-02-20T15:21:50Z</dcterms:modified>
</cp:coreProperties>
</file>