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308" r:id="rId5"/>
    <p:sldId id="311" r:id="rId6"/>
    <p:sldId id="312" r:id="rId7"/>
    <p:sldId id="310" r:id="rId8"/>
    <p:sldId id="309" r:id="rId9"/>
    <p:sldId id="285" r:id="rId10"/>
  </p:sldIdLst>
  <p:sldSz cx="9144000" cy="6858000" type="screen4x3"/>
  <p:notesSz cx="6858000" cy="9144000"/>
  <p:embeddedFontLst>
    <p:embeddedFont>
      <p:font typeface="Maven Pro" panose="020B0604020202020204" charset="0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g9zU6ssOkS+FVVCg9uKUqVx94j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vi-V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ee0ad7006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20ee0ad700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36ef0b6e3_0_1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vi-VN" sz="1100">
                <a:latin typeface="Arial"/>
                <a:ea typeface="Arial"/>
                <a:cs typeface="Arial"/>
                <a:sym typeface="Arial"/>
              </a:rPr>
              <a:t>Efficient Market Hypothesis, ChatGPT, etc.</a:t>
            </a:r>
            <a:endParaRPr/>
          </a:p>
        </p:txBody>
      </p:sp>
      <p:sp>
        <p:nvSpPr>
          <p:cNvPr id="104" name="Google Shape;104;g2436ef0b6e3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246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36ef0b6e3_0_1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vi-VN" sz="1100">
                <a:latin typeface="Arial"/>
                <a:ea typeface="Arial"/>
                <a:cs typeface="Arial"/>
                <a:sym typeface="Arial"/>
              </a:rPr>
              <a:t>Efficient Market Hypothesis, ChatGPT, etc.</a:t>
            </a:r>
            <a:endParaRPr/>
          </a:p>
        </p:txBody>
      </p:sp>
      <p:sp>
        <p:nvSpPr>
          <p:cNvPr id="104" name="Google Shape;104;g2436ef0b6e3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6568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36ef0b6e3_0_1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vi-VN" sz="1100">
                <a:latin typeface="Arial"/>
                <a:ea typeface="Arial"/>
                <a:cs typeface="Arial"/>
                <a:sym typeface="Arial"/>
              </a:rPr>
              <a:t>Efficient Market Hypothesis, ChatGPT, etc.</a:t>
            </a:r>
            <a:endParaRPr/>
          </a:p>
        </p:txBody>
      </p:sp>
      <p:sp>
        <p:nvSpPr>
          <p:cNvPr id="104" name="Google Shape;104;g2436ef0b6e3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8146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36ef0b6e3_0_1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vi-VN" sz="1100">
                <a:latin typeface="Arial"/>
                <a:ea typeface="Arial"/>
                <a:cs typeface="Arial"/>
                <a:sym typeface="Arial"/>
              </a:rPr>
              <a:t>Efficient Market Hypothesis, ChatGPT, etc.</a:t>
            </a:r>
            <a:endParaRPr/>
          </a:p>
        </p:txBody>
      </p:sp>
      <p:sp>
        <p:nvSpPr>
          <p:cNvPr id="104" name="Google Shape;104;g2436ef0b6e3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3683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36ef0b6e3_0_1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vi-VN" sz="1100">
                <a:latin typeface="Arial"/>
                <a:ea typeface="Arial"/>
                <a:cs typeface="Arial"/>
                <a:sym typeface="Arial"/>
              </a:rPr>
              <a:t>Efficient Market Hypothesis, ChatGPT, etc.</a:t>
            </a:r>
            <a:endParaRPr/>
          </a:p>
        </p:txBody>
      </p:sp>
      <p:sp>
        <p:nvSpPr>
          <p:cNvPr id="104" name="Google Shape;104;g2436ef0b6e3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8221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20ee0ad7006_1_0" descr="Logo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1710635" y="1809406"/>
            <a:ext cx="653166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vi-VN" sz="2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 For Investment</a:t>
            </a:r>
            <a:endParaRPr sz="2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781301" y="3025123"/>
            <a:ext cx="6191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vi-VN" sz="2800" b="1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Chủ đề: Decision tree</a:t>
            </a:r>
            <a:endParaRPr sz="2800" b="1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394036" y="4841000"/>
            <a:ext cx="3452988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vi-VN" sz="28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GV.</a:t>
            </a:r>
            <a:r>
              <a:rPr lang="vi-VN" sz="2800" i="1" dirty="0">
                <a:solidFill>
                  <a:schemeClr val="dk1"/>
                </a:solidFill>
              </a:rPr>
              <a:t>Đặng Trí </a:t>
            </a:r>
            <a:r>
              <a:rPr lang="vi-VN" sz="2800" i="1" dirty="0" smtClean="0">
                <a:solidFill>
                  <a:schemeClr val="dk1"/>
                </a:solidFill>
              </a:rPr>
              <a:t>Thanh</a:t>
            </a:r>
            <a:endParaRPr lang="en-US" sz="2800" i="1" dirty="0" smtClean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800" b="0" i="1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Huỳnh</a:t>
            </a:r>
            <a:r>
              <a:rPr lang="en-US" sz="280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Văn Nam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304800" y="154525"/>
            <a:ext cx="686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vi-VN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Nội dung chính</a:t>
            </a: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374289" y="501941"/>
            <a:ext cx="8391020" cy="3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i="0" u="none" strike="noStrike" cap="none" dirty="0">
              <a:solidFill>
                <a:schemeClr val="dk1"/>
              </a:solidFill>
              <a:latin typeface="+mn-lt"/>
              <a:ea typeface="Maven Pro"/>
              <a:cs typeface="Maven Pro"/>
              <a:sym typeface="Maven Pro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"/>
              <a:buAutoNum type="arabicPeriod"/>
            </a:pPr>
            <a:r>
              <a:rPr lang="en-US" sz="2000" dirty="0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So </a:t>
            </a:r>
            <a:r>
              <a:rPr lang="en-US" sz="2000" dirty="0" err="1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sánh</a:t>
            </a:r>
            <a:r>
              <a:rPr lang="en-US" sz="2000" dirty="0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dự</a:t>
            </a:r>
            <a:r>
              <a:rPr lang="en-US" sz="2000" dirty="0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đoán</a:t>
            </a:r>
            <a:r>
              <a:rPr lang="en-US" sz="2000" dirty="0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của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mô</a:t>
            </a:r>
            <a:r>
              <a:rPr lang="en-US" sz="2000" dirty="0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hình</a:t>
            </a:r>
            <a:r>
              <a:rPr lang="en-US" sz="2000" dirty="0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Hồi</a:t>
            </a:r>
            <a:r>
              <a:rPr lang="en-US" sz="2000" dirty="0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quy</a:t>
            </a:r>
            <a:r>
              <a:rPr lang="en-US" sz="2000" dirty="0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tuyến</a:t>
            </a:r>
            <a:r>
              <a:rPr lang="en-US" sz="2000" dirty="0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tính</a:t>
            </a:r>
            <a:r>
              <a:rPr lang="en-US" sz="2000" dirty="0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và</a:t>
            </a:r>
            <a:r>
              <a:rPr lang="en-US" sz="2000" dirty="0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Cây</a:t>
            </a:r>
            <a:r>
              <a:rPr lang="en-US" sz="2000" dirty="0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quyết</a:t>
            </a:r>
            <a:r>
              <a:rPr lang="en-US" sz="2000" dirty="0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định</a:t>
            </a:r>
            <a:endParaRPr lang="en-US" sz="2000" dirty="0" smtClean="0">
              <a:solidFill>
                <a:srgbClr val="FF0000"/>
              </a:solidFill>
              <a:latin typeface="+mn-lt"/>
              <a:ea typeface="Maven Pro"/>
              <a:cs typeface="Maven Pro"/>
              <a:sym typeface="Maven Pro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"/>
              <a:buAutoNum type="arabicPeriod"/>
            </a:pP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Chuẩn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bị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công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cụ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cho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buổi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học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14, 15, 16 </a:t>
            </a:r>
            <a:r>
              <a:rPr lang="en-US" sz="2000" i="0" u="none" strike="noStrike" cap="none" dirty="0" err="1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dùng</a:t>
            </a:r>
            <a:r>
              <a:rPr lang="en-US" sz="2000" i="0" u="none" strike="noStrike" cap="none" dirty="0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err="1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tài</a:t>
            </a:r>
            <a:r>
              <a:rPr lang="en-US" sz="2000" i="0" u="none" strike="noStrike" cap="none" dirty="0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err="1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khoản</a:t>
            </a:r>
            <a:r>
              <a:rPr lang="en-US" sz="2000" i="0" u="none" strike="noStrike" cap="none" dirty="0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 Real</a:t>
            </a:r>
          </a:p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    2.1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Chuẩn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bị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về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công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cụ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cho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Forex</a:t>
            </a:r>
          </a:p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         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-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Các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sàn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giao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dịch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: </a:t>
            </a:r>
            <a:r>
              <a:rPr lang="en-US" sz="2000" i="0" u="none" strike="noStrike" cap="none" dirty="0" err="1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HotForex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, </a:t>
            </a:r>
            <a:r>
              <a:rPr lang="en-US" sz="2000" i="0" u="none" strike="noStrike" cap="none" dirty="0" err="1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ICMarket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, </a:t>
            </a:r>
            <a:r>
              <a:rPr lang="en-US" sz="2000" i="0" u="none" strike="noStrike" cap="none" dirty="0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XM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,…</a:t>
            </a:r>
          </a:p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           + </a:t>
            </a:r>
            <a:r>
              <a:rPr lang="en-US" sz="2000" i="0" u="none" strike="noStrike" cap="none" dirty="0" err="1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Cài</a:t>
            </a:r>
            <a:r>
              <a:rPr lang="en-US" sz="2000" i="0" u="none" strike="noStrike" cap="none" dirty="0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err="1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đặt</a:t>
            </a:r>
            <a:r>
              <a:rPr lang="en-US" sz="2000" i="0" u="none" strike="noStrike" cap="none" dirty="0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 MT5 </a:t>
            </a:r>
          </a:p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           +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Cấu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hình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MT5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chạy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Algo</a:t>
            </a:r>
            <a:r>
              <a:rPr lang="en-US" sz="2000" dirty="0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 Trading</a:t>
            </a:r>
          </a:p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           +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Lấy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thông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tin </a:t>
            </a:r>
            <a:r>
              <a:rPr lang="en-US" sz="2000" b="1" i="0" u="none" strike="noStrike" cap="none" dirty="0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Server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, </a:t>
            </a:r>
            <a:r>
              <a:rPr lang="en-US" sz="2000" i="0" u="none" strike="noStrike" cap="none" dirty="0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Login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, </a:t>
            </a:r>
            <a:r>
              <a:rPr lang="en-US" sz="2000" i="0" u="none" strike="noStrike" cap="none" dirty="0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Password</a:t>
            </a:r>
          </a:p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   2.2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Chuẩn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bị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về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công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cụ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cho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Chứng khoán</a:t>
            </a:r>
          </a:p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         -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Các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sàn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giao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dịch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: </a:t>
            </a:r>
            <a:r>
              <a:rPr lang="en-US" sz="2000" i="0" u="none" strike="noStrike" cap="none" dirty="0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SSI</a:t>
            </a:r>
          </a:p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   2.3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Chuẩn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bị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về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công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cụ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cho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Crypto</a:t>
            </a:r>
          </a:p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         -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Các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sàn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giao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dịch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: </a:t>
            </a:r>
            <a:r>
              <a:rPr lang="en-US" sz="2000" i="0" u="none" strike="noStrike" cap="none" dirty="0" err="1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Binance</a:t>
            </a:r>
            <a:endParaRPr lang="en-US" sz="2000" i="0" u="none" strike="noStrike" cap="none" dirty="0" smtClean="0">
              <a:solidFill>
                <a:srgbClr val="FF0000"/>
              </a:solidFill>
              <a:latin typeface="+mn-lt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36ef0b6e3_0_117"/>
          <p:cNvSpPr txBox="1"/>
          <p:nvPr/>
        </p:nvSpPr>
        <p:spPr>
          <a:xfrm>
            <a:off x="304800" y="139783"/>
            <a:ext cx="8839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en-US" sz="2400" dirty="0" err="1" smtClean="0">
                <a:solidFill>
                  <a:schemeClr val="lt1"/>
                </a:solidFill>
              </a:rPr>
              <a:t>Chuẩn</a:t>
            </a:r>
            <a:r>
              <a:rPr lang="en-US" sz="2400" dirty="0" smtClean="0">
                <a:solidFill>
                  <a:schemeClr val="lt1"/>
                </a:solidFill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</a:rPr>
              <a:t>bị</a:t>
            </a:r>
            <a:r>
              <a:rPr lang="en-US" sz="2400" dirty="0" smtClean="0">
                <a:solidFill>
                  <a:schemeClr val="lt1"/>
                </a:solidFill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</a:rPr>
              <a:t>công</a:t>
            </a:r>
            <a:r>
              <a:rPr lang="en-US" sz="2400" dirty="0" smtClean="0">
                <a:solidFill>
                  <a:schemeClr val="lt1"/>
                </a:solidFill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</a:rPr>
              <a:t>cụ</a:t>
            </a:r>
            <a:r>
              <a:rPr lang="en-US" sz="2400" dirty="0" smtClean="0">
                <a:solidFill>
                  <a:schemeClr val="lt1"/>
                </a:solidFill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</a:rPr>
              <a:t>cho</a:t>
            </a:r>
            <a:r>
              <a:rPr lang="en-US" sz="2400" dirty="0" smtClean="0">
                <a:solidFill>
                  <a:schemeClr val="lt1"/>
                </a:solidFill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</a:rPr>
              <a:t>buổi</a:t>
            </a:r>
            <a:r>
              <a:rPr lang="en-US" sz="2400" dirty="0" smtClean="0">
                <a:solidFill>
                  <a:schemeClr val="lt1"/>
                </a:solidFill>
              </a:rPr>
              <a:t> 14, 15 ,16</a:t>
            </a:r>
            <a:endParaRPr lang="vi-VN" sz="2400" dirty="0">
              <a:solidFill>
                <a:schemeClr val="lt1"/>
              </a:solidFill>
            </a:endParaRPr>
          </a:p>
        </p:txBody>
      </p:sp>
      <p:sp>
        <p:nvSpPr>
          <p:cNvPr id="4" name="Google Shape;152;g2240524f1f3_0_0"/>
          <p:cNvSpPr txBox="1"/>
          <p:nvPr/>
        </p:nvSpPr>
        <p:spPr>
          <a:xfrm>
            <a:off x="304800" y="822266"/>
            <a:ext cx="8423564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 err="1" smtClean="0"/>
              <a:t>Chuẩn</a:t>
            </a:r>
            <a:r>
              <a:rPr lang="en-US" sz="1600" dirty="0" smtClean="0"/>
              <a:t> </a:t>
            </a:r>
            <a:r>
              <a:rPr lang="en-US" sz="1600" dirty="0" err="1" smtClean="0"/>
              <a:t>bị</a:t>
            </a:r>
            <a:r>
              <a:rPr lang="en-US" sz="1600" dirty="0" smtClean="0"/>
              <a:t> </a:t>
            </a:r>
            <a:r>
              <a:rPr lang="en-US" sz="1600" dirty="0" err="1" smtClean="0"/>
              <a:t>công</a:t>
            </a:r>
            <a:r>
              <a:rPr lang="en-US" sz="1600" dirty="0" smtClean="0"/>
              <a:t> </a:t>
            </a:r>
            <a:r>
              <a:rPr lang="en-US" sz="1600" dirty="0" err="1" smtClean="0"/>
              <a:t>cụ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 Forex</a:t>
            </a:r>
          </a:p>
          <a:p>
            <a:r>
              <a:rPr lang="en-US" sz="1600" dirty="0" smtClean="0"/>
              <a:t>- </a:t>
            </a:r>
            <a:r>
              <a:rPr lang="en-US" sz="1600" dirty="0" err="1" smtClean="0"/>
              <a:t>Cài</a:t>
            </a:r>
            <a:r>
              <a:rPr lang="en-US" sz="1600" dirty="0" smtClean="0"/>
              <a:t> </a:t>
            </a:r>
            <a:r>
              <a:rPr lang="en-US" sz="1600" dirty="0" err="1" smtClean="0"/>
              <a:t>đặt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MT5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59" y="1443545"/>
            <a:ext cx="8580585" cy="459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2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36ef0b6e3_0_117"/>
          <p:cNvSpPr txBox="1"/>
          <p:nvPr/>
        </p:nvSpPr>
        <p:spPr>
          <a:xfrm>
            <a:off x="304800" y="139783"/>
            <a:ext cx="8839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en-US" sz="2400" dirty="0" err="1" smtClean="0">
                <a:solidFill>
                  <a:schemeClr val="lt1"/>
                </a:solidFill>
              </a:rPr>
              <a:t>Chuẩn</a:t>
            </a:r>
            <a:r>
              <a:rPr lang="en-US" sz="2400" dirty="0" smtClean="0">
                <a:solidFill>
                  <a:schemeClr val="lt1"/>
                </a:solidFill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</a:rPr>
              <a:t>bị</a:t>
            </a:r>
            <a:r>
              <a:rPr lang="en-US" sz="2400" dirty="0" smtClean="0">
                <a:solidFill>
                  <a:schemeClr val="lt1"/>
                </a:solidFill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</a:rPr>
              <a:t>công</a:t>
            </a:r>
            <a:r>
              <a:rPr lang="en-US" sz="2400" dirty="0" smtClean="0">
                <a:solidFill>
                  <a:schemeClr val="lt1"/>
                </a:solidFill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</a:rPr>
              <a:t>cụ</a:t>
            </a:r>
            <a:r>
              <a:rPr lang="en-US" sz="2400" dirty="0" smtClean="0">
                <a:solidFill>
                  <a:schemeClr val="lt1"/>
                </a:solidFill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</a:rPr>
              <a:t>cho</a:t>
            </a:r>
            <a:r>
              <a:rPr lang="en-US" sz="2400" dirty="0" smtClean="0">
                <a:solidFill>
                  <a:schemeClr val="lt1"/>
                </a:solidFill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</a:rPr>
              <a:t>buổi</a:t>
            </a:r>
            <a:r>
              <a:rPr lang="en-US" sz="2400" dirty="0" smtClean="0">
                <a:solidFill>
                  <a:schemeClr val="lt1"/>
                </a:solidFill>
              </a:rPr>
              <a:t> 14, 15 ,16</a:t>
            </a:r>
            <a:endParaRPr lang="vi-VN" sz="2400" dirty="0">
              <a:solidFill>
                <a:schemeClr val="lt1"/>
              </a:solidFill>
            </a:endParaRPr>
          </a:p>
        </p:txBody>
      </p:sp>
      <p:sp>
        <p:nvSpPr>
          <p:cNvPr id="4" name="Google Shape;152;g2240524f1f3_0_0"/>
          <p:cNvSpPr txBox="1"/>
          <p:nvPr/>
        </p:nvSpPr>
        <p:spPr>
          <a:xfrm>
            <a:off x="304800" y="822266"/>
            <a:ext cx="8423564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 err="1" smtClean="0"/>
              <a:t>Chuẩn</a:t>
            </a:r>
            <a:r>
              <a:rPr lang="en-US" sz="1600" dirty="0" smtClean="0"/>
              <a:t> </a:t>
            </a:r>
            <a:r>
              <a:rPr lang="en-US" sz="1600" dirty="0" err="1" smtClean="0"/>
              <a:t>bị</a:t>
            </a:r>
            <a:r>
              <a:rPr lang="en-US" sz="1600" dirty="0" smtClean="0"/>
              <a:t> </a:t>
            </a:r>
            <a:r>
              <a:rPr lang="en-US" sz="1600" dirty="0" err="1" smtClean="0"/>
              <a:t>công</a:t>
            </a:r>
            <a:r>
              <a:rPr lang="en-US" sz="1600" dirty="0" smtClean="0"/>
              <a:t> </a:t>
            </a:r>
            <a:r>
              <a:rPr lang="en-US" sz="1600" dirty="0" err="1" smtClean="0"/>
              <a:t>cụ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 Forex</a:t>
            </a:r>
          </a:p>
          <a:p>
            <a:r>
              <a:rPr lang="en-US" sz="1600" dirty="0" smtClean="0"/>
              <a:t>- </a:t>
            </a:r>
            <a:r>
              <a:rPr lang="en-US" sz="1600" dirty="0" err="1" smtClean="0"/>
              <a:t>Tùy</a:t>
            </a:r>
            <a:r>
              <a:rPr lang="en-US" sz="1600" dirty="0" smtClean="0"/>
              <a:t> </a:t>
            </a:r>
            <a:r>
              <a:rPr lang="en-US" sz="1600" dirty="0" err="1" smtClean="0"/>
              <a:t>chọn</a:t>
            </a:r>
            <a:r>
              <a:rPr lang="en-US" sz="1600" dirty="0" smtClean="0"/>
              <a:t> </a:t>
            </a:r>
            <a:r>
              <a:rPr lang="en-US" sz="1600" dirty="0" err="1" smtClean="0"/>
              <a:t>cho</a:t>
            </a:r>
            <a:r>
              <a:rPr lang="en-US" sz="1600" dirty="0" smtClean="0"/>
              <a:t> </a:t>
            </a:r>
            <a:r>
              <a:rPr lang="en-US" sz="1600" dirty="0" err="1" smtClean="0"/>
              <a:t>phép</a:t>
            </a:r>
            <a:r>
              <a:rPr lang="en-US" sz="1600" dirty="0" smtClean="0"/>
              <a:t> </a:t>
            </a:r>
            <a:r>
              <a:rPr lang="en-US" sz="1600" dirty="0" err="1" smtClean="0"/>
              <a:t>Algo</a:t>
            </a:r>
            <a:r>
              <a:rPr lang="en-US" sz="1600" dirty="0" smtClean="0"/>
              <a:t> Trading: Menu Tool\ Options </a:t>
            </a:r>
            <a:r>
              <a:rPr lang="en-US" sz="1600" dirty="0" err="1" smtClean="0"/>
              <a:t>và</a:t>
            </a:r>
            <a:r>
              <a:rPr lang="en-US" sz="1600" dirty="0" smtClean="0"/>
              <a:t> </a:t>
            </a:r>
            <a:r>
              <a:rPr lang="en-US" sz="1600" dirty="0" err="1" smtClean="0"/>
              <a:t>chọn</a:t>
            </a:r>
            <a:r>
              <a:rPr lang="en-US" sz="1600" dirty="0" smtClean="0"/>
              <a:t> EA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97" y="1423929"/>
            <a:ext cx="8584534" cy="459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6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36ef0b6e3_0_117"/>
          <p:cNvSpPr txBox="1"/>
          <p:nvPr/>
        </p:nvSpPr>
        <p:spPr>
          <a:xfrm>
            <a:off x="304800" y="139783"/>
            <a:ext cx="8839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en-US" sz="2400" dirty="0" err="1" smtClean="0">
                <a:solidFill>
                  <a:schemeClr val="lt1"/>
                </a:solidFill>
              </a:rPr>
              <a:t>Chuẩn</a:t>
            </a:r>
            <a:r>
              <a:rPr lang="en-US" sz="2400" dirty="0" smtClean="0">
                <a:solidFill>
                  <a:schemeClr val="lt1"/>
                </a:solidFill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</a:rPr>
              <a:t>bị</a:t>
            </a:r>
            <a:r>
              <a:rPr lang="en-US" sz="2400" dirty="0" smtClean="0">
                <a:solidFill>
                  <a:schemeClr val="lt1"/>
                </a:solidFill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</a:rPr>
              <a:t>công</a:t>
            </a:r>
            <a:r>
              <a:rPr lang="en-US" sz="2400" dirty="0" smtClean="0">
                <a:solidFill>
                  <a:schemeClr val="lt1"/>
                </a:solidFill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</a:rPr>
              <a:t>cụ</a:t>
            </a:r>
            <a:r>
              <a:rPr lang="en-US" sz="2400" dirty="0" smtClean="0">
                <a:solidFill>
                  <a:schemeClr val="lt1"/>
                </a:solidFill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</a:rPr>
              <a:t>cho</a:t>
            </a:r>
            <a:r>
              <a:rPr lang="en-US" sz="2400" dirty="0" smtClean="0">
                <a:solidFill>
                  <a:schemeClr val="lt1"/>
                </a:solidFill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</a:rPr>
              <a:t>buổi</a:t>
            </a:r>
            <a:r>
              <a:rPr lang="en-US" sz="2400" dirty="0" smtClean="0">
                <a:solidFill>
                  <a:schemeClr val="lt1"/>
                </a:solidFill>
              </a:rPr>
              <a:t> 14, 15 ,16</a:t>
            </a:r>
            <a:endParaRPr lang="vi-VN" sz="2400" dirty="0">
              <a:solidFill>
                <a:schemeClr val="lt1"/>
              </a:solidFill>
            </a:endParaRPr>
          </a:p>
        </p:txBody>
      </p:sp>
      <p:sp>
        <p:nvSpPr>
          <p:cNvPr id="4" name="Google Shape;152;g2240524f1f3_0_0"/>
          <p:cNvSpPr txBox="1"/>
          <p:nvPr/>
        </p:nvSpPr>
        <p:spPr>
          <a:xfrm>
            <a:off x="304800" y="822266"/>
            <a:ext cx="8423564" cy="2000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 err="1" smtClean="0"/>
              <a:t>Chuẩn</a:t>
            </a:r>
            <a:r>
              <a:rPr lang="en-US" sz="1600" dirty="0" smtClean="0"/>
              <a:t> </a:t>
            </a:r>
            <a:r>
              <a:rPr lang="en-US" sz="1600" dirty="0" err="1" smtClean="0"/>
              <a:t>bị</a:t>
            </a:r>
            <a:r>
              <a:rPr lang="en-US" sz="1600" dirty="0" smtClean="0"/>
              <a:t> </a:t>
            </a:r>
            <a:r>
              <a:rPr lang="en-US" sz="1600" dirty="0" err="1" smtClean="0"/>
              <a:t>công</a:t>
            </a:r>
            <a:r>
              <a:rPr lang="en-US" sz="1600" dirty="0" smtClean="0"/>
              <a:t> </a:t>
            </a:r>
            <a:r>
              <a:rPr lang="en-US" sz="1600" dirty="0" err="1" smtClean="0"/>
              <a:t>cụ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 Forex</a:t>
            </a:r>
          </a:p>
          <a:p>
            <a:pPr marL="285750" indent="-285750">
              <a:buFontTx/>
              <a:buChar char="-"/>
            </a:pPr>
            <a:r>
              <a:rPr lang="en-US" sz="1600" b="1" dirty="0" err="1" smtClean="0"/>
              <a:t>Thông</a:t>
            </a:r>
            <a:r>
              <a:rPr lang="en-US" sz="1600" b="1" dirty="0" smtClean="0"/>
              <a:t> tin </a:t>
            </a:r>
            <a:r>
              <a:rPr lang="en-US" sz="1600" b="1" dirty="0" err="1" smtClean="0"/>
              <a:t>kết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nối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đến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các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sàn</a:t>
            </a:r>
            <a:r>
              <a:rPr lang="en-US" sz="1600" dirty="0" smtClean="0"/>
              <a:t>: </a:t>
            </a:r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dirty="0" err="1" smtClean="0"/>
              <a:t>dạng</a:t>
            </a:r>
            <a:r>
              <a:rPr lang="en-US" sz="1600" dirty="0" smtClean="0"/>
              <a:t> Login (</a:t>
            </a:r>
            <a:r>
              <a:rPr lang="en-US" sz="1600" dirty="0" smtClean="0">
                <a:solidFill>
                  <a:srgbClr val="FF0000"/>
                </a:solidFill>
              </a:rPr>
              <a:t>user</a:t>
            </a:r>
            <a:r>
              <a:rPr lang="en-US" sz="1600" dirty="0" smtClean="0"/>
              <a:t>), Password, Server (</a:t>
            </a:r>
            <a:r>
              <a:rPr lang="en-US" sz="1600" dirty="0" err="1" smtClean="0"/>
              <a:t>là</a:t>
            </a:r>
            <a:r>
              <a:rPr lang="en-US" sz="1600" dirty="0" smtClean="0"/>
              <a:t> 1 link)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</a:t>
            </a:r>
            <a:r>
              <a:rPr lang="en-US" dirty="0" smtClean="0">
                <a:solidFill>
                  <a:schemeClr val="tx1"/>
                </a:solidFill>
              </a:rPr>
              <a:t>+ </a:t>
            </a:r>
            <a:r>
              <a:rPr lang="en-US" dirty="0" err="1" smtClean="0">
                <a:solidFill>
                  <a:schemeClr val="tx1"/>
                </a:solidFill>
              </a:rPr>
              <a:t>HotForex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rgbClr val="FF0000"/>
                </a:solidFill>
              </a:rPr>
              <a:t>login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0000"/>
                </a:solidFill>
              </a:rPr>
              <a:t>45572613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password</a:t>
            </a:r>
            <a:r>
              <a:rPr lang="en-US" dirty="0"/>
              <a:t>='</a:t>
            </a:r>
            <a:r>
              <a:rPr lang="en-US" dirty="0">
                <a:solidFill>
                  <a:srgbClr val="FF0000"/>
                </a:solidFill>
              </a:rPr>
              <a:t>G8ndxL&amp;E</a:t>
            </a:r>
            <a:r>
              <a:rPr lang="en-US" dirty="0"/>
              <a:t>', </a:t>
            </a:r>
            <a:r>
              <a:rPr lang="en-US" dirty="0">
                <a:solidFill>
                  <a:srgbClr val="FF0000"/>
                </a:solidFill>
              </a:rPr>
              <a:t>server</a:t>
            </a:r>
            <a:r>
              <a:rPr lang="en-US" dirty="0"/>
              <a:t>=</a:t>
            </a:r>
            <a:r>
              <a:rPr lang="en-US" dirty="0" smtClean="0"/>
              <a:t>'</a:t>
            </a:r>
            <a:r>
              <a:rPr lang="en-US" u="sng" dirty="0" smtClean="0">
                <a:solidFill>
                  <a:srgbClr val="FF0000"/>
                </a:solidFill>
              </a:rPr>
              <a:t>mt5-europe1.dcglobalfarm.com:1951</a:t>
            </a:r>
            <a:r>
              <a:rPr lang="en-US" dirty="0" smtClean="0"/>
              <a:t>‘</a:t>
            </a:r>
          </a:p>
          <a:p>
            <a:r>
              <a:rPr lang="en-US" dirty="0" smtClean="0"/>
              <a:t>      + </a:t>
            </a:r>
            <a:r>
              <a:rPr lang="en-US" dirty="0" err="1" smtClean="0"/>
              <a:t>ICMarket</a:t>
            </a:r>
            <a:r>
              <a:rPr lang="en-US" dirty="0" smtClean="0"/>
              <a:t>:           </a:t>
            </a:r>
            <a:r>
              <a:rPr lang="en-US" dirty="0" smtClean="0">
                <a:solidFill>
                  <a:srgbClr val="FF0000"/>
                </a:solidFill>
              </a:rPr>
              <a:t>7174192</a:t>
            </a:r>
            <a:r>
              <a:rPr lang="en-US" dirty="0" smtClean="0"/>
              <a:t>                      </a:t>
            </a:r>
            <a:r>
              <a:rPr lang="en-US" dirty="0" smtClean="0">
                <a:solidFill>
                  <a:srgbClr val="FF0000"/>
                </a:solidFill>
              </a:rPr>
              <a:t>NttZS95a</a:t>
            </a: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b="1" u="sng" dirty="0" smtClean="0">
                <a:solidFill>
                  <a:srgbClr val="FF0000"/>
                </a:solidFill>
              </a:rPr>
              <a:t>mt5-2.icmarkets.com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Chăm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sóc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khách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hàn</a:t>
            </a:r>
            <a:r>
              <a:rPr lang="en-US" dirty="0" err="1" smtClean="0"/>
              <a:t>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sàn</a:t>
            </a:r>
            <a:endParaRPr lang="en-US" dirty="0" smtClean="0"/>
          </a:p>
          <a:p>
            <a:endParaRPr lang="en-US" dirty="0"/>
          </a:p>
          <a:p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120" y="2290622"/>
            <a:ext cx="2358862" cy="4019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9205" y="2290621"/>
            <a:ext cx="3287742" cy="401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2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36ef0b6e3_0_117"/>
          <p:cNvSpPr txBox="1"/>
          <p:nvPr/>
        </p:nvSpPr>
        <p:spPr>
          <a:xfrm>
            <a:off x="304800" y="139783"/>
            <a:ext cx="8839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vi-VN" sz="2400" dirty="0">
                <a:solidFill>
                  <a:schemeClr val="lt1"/>
                </a:solidFill>
              </a:rPr>
              <a:t>So sánh dự đoán </a:t>
            </a:r>
            <a:r>
              <a:rPr lang="vi-VN" sz="2400" dirty="0" smtClean="0">
                <a:solidFill>
                  <a:schemeClr val="lt1"/>
                </a:solidFill>
              </a:rPr>
              <a:t>mô </a:t>
            </a:r>
            <a:r>
              <a:rPr lang="vi-VN" sz="2400" dirty="0">
                <a:solidFill>
                  <a:schemeClr val="lt1"/>
                </a:solidFill>
              </a:rPr>
              <a:t>hình Hồi quy tuyến tính và Cây quyết định</a:t>
            </a:r>
          </a:p>
        </p:txBody>
      </p:sp>
      <p:sp>
        <p:nvSpPr>
          <p:cNvPr id="4" name="Google Shape;152;g2240524f1f3_0_0"/>
          <p:cNvSpPr txBox="1"/>
          <p:nvPr/>
        </p:nvSpPr>
        <p:spPr>
          <a:xfrm>
            <a:off x="304800" y="822266"/>
            <a:ext cx="8423564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 smtClean="0"/>
              <a:t>So </a:t>
            </a:r>
            <a:r>
              <a:rPr lang="en-US" sz="1600" dirty="0" err="1" smtClean="0"/>
              <a:t>sánh</a:t>
            </a:r>
            <a:r>
              <a:rPr lang="en-US" sz="1600" dirty="0" smtClean="0"/>
              <a:t> </a:t>
            </a:r>
            <a:r>
              <a:rPr lang="en-US" sz="1600" dirty="0" err="1" smtClean="0"/>
              <a:t>dự</a:t>
            </a:r>
            <a:r>
              <a:rPr lang="en-US" sz="1600" dirty="0" smtClean="0"/>
              <a:t> </a:t>
            </a:r>
            <a:r>
              <a:rPr lang="en-US" sz="1600" dirty="0" err="1" smtClean="0"/>
              <a:t>đoán</a:t>
            </a:r>
            <a:r>
              <a:rPr lang="en-US" sz="1600" dirty="0" smtClean="0"/>
              <a:t>: Code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1693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36ef0b6e3_0_117"/>
          <p:cNvSpPr txBox="1"/>
          <p:nvPr/>
        </p:nvSpPr>
        <p:spPr>
          <a:xfrm>
            <a:off x="304800" y="139783"/>
            <a:ext cx="8839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vi-VN" sz="2400" dirty="0">
                <a:solidFill>
                  <a:schemeClr val="lt1"/>
                </a:solidFill>
              </a:rPr>
              <a:t>So sánh dự đoán </a:t>
            </a:r>
            <a:r>
              <a:rPr lang="vi-VN" sz="2400" dirty="0" smtClean="0">
                <a:solidFill>
                  <a:schemeClr val="lt1"/>
                </a:solidFill>
              </a:rPr>
              <a:t>mô </a:t>
            </a:r>
            <a:r>
              <a:rPr lang="vi-VN" sz="2400" dirty="0">
                <a:solidFill>
                  <a:schemeClr val="lt1"/>
                </a:solidFill>
              </a:rPr>
              <a:t>hình Hồi quy tuyến tính và Cây quyết định</a:t>
            </a:r>
          </a:p>
        </p:txBody>
      </p:sp>
      <p:sp>
        <p:nvSpPr>
          <p:cNvPr id="4" name="Google Shape;152;g2240524f1f3_0_0"/>
          <p:cNvSpPr txBox="1"/>
          <p:nvPr/>
        </p:nvSpPr>
        <p:spPr>
          <a:xfrm>
            <a:off x="304800" y="822266"/>
            <a:ext cx="8423564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 err="1" smtClean="0"/>
              <a:t>Chỉ</a:t>
            </a:r>
            <a:r>
              <a:rPr lang="en-US" sz="1600" dirty="0" smtClean="0"/>
              <a:t> </a:t>
            </a:r>
            <a:r>
              <a:rPr lang="en-US" sz="1600" dirty="0" err="1" smtClean="0"/>
              <a:t>số</a:t>
            </a:r>
            <a:r>
              <a:rPr lang="en-US" sz="1600" dirty="0" smtClean="0"/>
              <a:t> MSE: </a:t>
            </a:r>
            <a:r>
              <a:rPr lang="en-US" sz="1600" dirty="0" err="1" smtClean="0"/>
              <a:t>Lỗi</a:t>
            </a:r>
            <a:r>
              <a:rPr lang="en-US" sz="1600" dirty="0" smtClean="0"/>
              <a:t> </a:t>
            </a:r>
            <a:r>
              <a:rPr lang="en-US" sz="1600" dirty="0" err="1" smtClean="0"/>
              <a:t>bình</a:t>
            </a:r>
            <a:r>
              <a:rPr lang="en-US" sz="1600" dirty="0" smtClean="0"/>
              <a:t> </a:t>
            </a:r>
            <a:r>
              <a:rPr lang="en-US" sz="1600" dirty="0" err="1" smtClean="0"/>
              <a:t>phương</a:t>
            </a:r>
            <a:r>
              <a:rPr lang="en-US" sz="1600" dirty="0" smtClean="0"/>
              <a:t> </a:t>
            </a:r>
            <a:r>
              <a:rPr lang="en-US" sz="1600" dirty="0" err="1" smtClean="0"/>
              <a:t>trung</a:t>
            </a:r>
            <a:r>
              <a:rPr lang="en-US" sz="1600" dirty="0" smtClean="0"/>
              <a:t> </a:t>
            </a:r>
            <a:r>
              <a:rPr lang="en-US" sz="1600" dirty="0" err="1" smtClean="0"/>
              <a:t>bình</a:t>
            </a:r>
            <a:endParaRPr lang="en-US" sz="16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600" dirty="0" err="1" smtClean="0"/>
              <a:t>Chỉ</a:t>
            </a:r>
            <a:r>
              <a:rPr lang="en-US" sz="1600" dirty="0" smtClean="0"/>
              <a:t> </a:t>
            </a:r>
            <a:r>
              <a:rPr lang="en-US" sz="1600" dirty="0" err="1" smtClean="0"/>
              <a:t>số</a:t>
            </a:r>
            <a:r>
              <a:rPr lang="en-US" sz="1600" dirty="0"/>
              <a:t> </a:t>
            </a:r>
            <a:r>
              <a:rPr lang="en-US" sz="1600" dirty="0" smtClean="0"/>
              <a:t>R²: </a:t>
            </a:r>
            <a:r>
              <a:rPr lang="en-US" sz="1600" dirty="0" err="1" smtClean="0"/>
              <a:t>Còn</a:t>
            </a:r>
            <a:r>
              <a:rPr lang="en-US" sz="1600" dirty="0" smtClean="0"/>
              <a:t> </a:t>
            </a:r>
            <a:r>
              <a:rPr lang="en-US" sz="1600" dirty="0" err="1" smtClean="0"/>
              <a:t>gọi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hệ</a:t>
            </a:r>
            <a:r>
              <a:rPr lang="en-US" sz="1600" dirty="0" smtClean="0"/>
              <a:t> </a:t>
            </a:r>
            <a:r>
              <a:rPr lang="en-US" sz="1600" dirty="0" err="1" smtClean="0"/>
              <a:t>số</a:t>
            </a:r>
            <a:r>
              <a:rPr lang="en-US" sz="1600" dirty="0" smtClean="0"/>
              <a:t> </a:t>
            </a:r>
            <a:r>
              <a:rPr lang="en-US" sz="1600" dirty="0" err="1" smtClean="0"/>
              <a:t>xác</a:t>
            </a:r>
            <a:r>
              <a:rPr lang="en-US" sz="1600" dirty="0" smtClean="0"/>
              <a:t> </a:t>
            </a:r>
            <a:r>
              <a:rPr lang="en-US" sz="1600" dirty="0" err="1" smtClean="0"/>
              <a:t>định</a:t>
            </a:r>
            <a:endParaRPr lang="en-US" sz="1600" dirty="0" smtClean="0"/>
          </a:p>
          <a:p>
            <a:r>
              <a:rPr lang="vi-VN" dirty="0"/>
              <a:t/>
            </a:r>
            <a:br>
              <a:rPr lang="vi-VN" dirty="0"/>
            </a:br>
            <a:r>
              <a:rPr lang="en-US" sz="1600" dirty="0" smtClean="0"/>
              <a:t> 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345" y="928022"/>
            <a:ext cx="2843043" cy="17544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3024" y="2682446"/>
            <a:ext cx="4743061" cy="366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41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336</Words>
  <Application>Microsoft Office PowerPoint</Application>
  <PresentationFormat>On-screen Show (4:3)</PresentationFormat>
  <Paragraphs>48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Maven Pro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</dc:creator>
  <cp:lastModifiedBy>Thanh Dang Tri</cp:lastModifiedBy>
  <cp:revision>48</cp:revision>
  <dcterms:created xsi:type="dcterms:W3CDTF">2021-10-18T16:01:56Z</dcterms:created>
  <dcterms:modified xsi:type="dcterms:W3CDTF">2023-12-13T15:26:38Z</dcterms:modified>
</cp:coreProperties>
</file>