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ikrQv7R1DKwsSZcNd9LwgdLKsSh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vi-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ee0ad7006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20ee0ad7006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7"/>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8"/>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
        <p:cNvGrpSpPr/>
        <p:nvPr/>
      </p:nvGrpSpPr>
      <p:grpSpPr>
        <a:xfrm>
          <a:off x="0" y="0"/>
          <a:ext cx="0" cy="0"/>
          <a:chOff x="0" y="0"/>
          <a:chExt cx="0" cy="0"/>
        </a:xfrm>
      </p:grpSpPr>
      <p:sp>
        <p:nvSpPr>
          <p:cNvPr id="20" name="Google Shape;20;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30"/>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0"/>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2"/>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2"/>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3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5"/>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6"/>
          <p:cNvSpPr>
            <a:spLocks noGrp="1"/>
          </p:cNvSpPr>
          <p:nvPr>
            <p:ph type="pic" idx="2"/>
          </p:nvPr>
        </p:nvSpPr>
        <p:spPr>
          <a:xfrm>
            <a:off x="3887391" y="987426"/>
            <a:ext cx="4629150" cy="4873625"/>
          </a:xfrm>
          <a:prstGeom prst="rect">
            <a:avLst/>
          </a:prstGeom>
          <a:noFill/>
          <a:ln>
            <a:noFill/>
          </a:ln>
        </p:spPr>
      </p:sp>
      <p:sp>
        <p:nvSpPr>
          <p:cNvPr id="68" name="Google Shape;68;p3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g20ee0ad7006_1_0" descr="Logo&#10;&#10;Description automatically generated with medium confidence"/>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p10"/>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1. Xây dựng chiến lược</a:t>
            </a:r>
            <a:endParaRPr sz="2400" b="0" i="0" u="none" strike="noStrike" cap="none">
              <a:solidFill>
                <a:schemeClr val="lt1"/>
              </a:solidFill>
              <a:latin typeface="Arial"/>
              <a:ea typeface="Arial"/>
              <a:cs typeface="Arial"/>
              <a:sym typeface="Arial"/>
            </a:endParaRPr>
          </a:p>
        </p:txBody>
      </p:sp>
      <p:sp>
        <p:nvSpPr>
          <p:cNvPr id="146" name="Google Shape;146;p10"/>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444500" marR="0" lvl="0" indent="-342900" algn="just" rtl="0">
              <a:lnSpc>
                <a:spcPct val="115000"/>
              </a:lnSpc>
              <a:spcBef>
                <a:spcPts val="1600"/>
              </a:spcBef>
              <a:spcAft>
                <a:spcPts val="0"/>
              </a:spcAft>
              <a:buClr>
                <a:schemeClr val="dk1"/>
              </a:buClr>
              <a:buSzPts val="2000"/>
              <a:buFont typeface="Arial"/>
              <a:buAutoNum type="arabicPeriod"/>
            </a:pPr>
            <a:r>
              <a:rPr lang="vi-VN" sz="1600" b="0" i="0" u="none" strike="noStrike" cap="none">
                <a:solidFill>
                  <a:srgbClr val="000000"/>
                </a:solidFill>
                <a:latin typeface="Arial"/>
                <a:ea typeface="Arial"/>
                <a:cs typeface="Arial"/>
                <a:sym typeface="Arial"/>
              </a:rPr>
              <a:t>Chiến lược Doji Chân dài – Mua</a:t>
            </a:r>
            <a:endParaRPr sz="1600" b="0" i="0" u="none" strike="noStrike" cap="none">
              <a:solidFill>
                <a:srgbClr val="000000"/>
              </a:solidFill>
              <a:latin typeface="Arial"/>
              <a:ea typeface="Arial"/>
              <a:cs typeface="Arial"/>
              <a:sym typeface="Arial"/>
            </a:endParaRPr>
          </a:p>
          <a:p>
            <a:pPr marL="444500" marR="0" lvl="0" indent="-342900" algn="l" rtl="0">
              <a:lnSpc>
                <a:spcPct val="115000"/>
              </a:lnSpc>
              <a:spcBef>
                <a:spcPts val="1600"/>
              </a:spcBef>
              <a:spcAft>
                <a:spcPts val="0"/>
              </a:spcAft>
              <a:buClr>
                <a:schemeClr val="dk1"/>
              </a:buClr>
              <a:buSzPts val="2000"/>
              <a:buFont typeface="Arial"/>
              <a:buAutoNum type="alphaLcParenR" startAt="2"/>
            </a:pPr>
            <a:r>
              <a:rPr lang="vi-VN" sz="1600" b="1" i="0" u="sng" strike="noStrike" cap="none">
                <a:solidFill>
                  <a:schemeClr val="dk1"/>
                </a:solidFill>
                <a:latin typeface="Arial"/>
                <a:ea typeface="Arial"/>
                <a:cs typeface="Arial"/>
                <a:sym typeface="Arial"/>
              </a:rPr>
              <a:t>Các loại nến Doji khác</a:t>
            </a:r>
            <a:endParaRPr sz="1600" b="1" i="0" u="sng" strike="noStrike" cap="none">
              <a:solidFill>
                <a:schemeClr val="dk1"/>
              </a:solidFill>
              <a:latin typeface="Arial"/>
              <a:ea typeface="Arial"/>
              <a:cs typeface="Arial"/>
              <a:sym typeface="Arial"/>
            </a:endParaRPr>
          </a:p>
          <a:p>
            <a:pPr marL="101600" marR="0" lvl="0" indent="0" algn="l" rtl="0">
              <a:lnSpc>
                <a:spcPct val="115000"/>
              </a:lnSpc>
              <a:spcBef>
                <a:spcPts val="1600"/>
              </a:spcBef>
              <a:spcAft>
                <a:spcPts val="0"/>
              </a:spcAft>
              <a:buNone/>
            </a:pPr>
            <a:r>
              <a:rPr lang="vi-VN" sz="1600" b="1" i="0" u="none" strike="noStrike" cap="none">
                <a:solidFill>
                  <a:schemeClr val="dk1"/>
                </a:solidFill>
                <a:latin typeface="Arial"/>
                <a:ea typeface="Arial"/>
                <a:cs typeface="Arial"/>
                <a:sym typeface="Arial"/>
              </a:rPr>
              <a:t>      </a:t>
            </a:r>
            <a:endParaRPr/>
          </a:p>
          <a:p>
            <a:pPr marL="101600" marR="0" lvl="0" indent="0" algn="just" rtl="0">
              <a:lnSpc>
                <a:spcPct val="115000"/>
              </a:lnSpc>
              <a:spcBef>
                <a:spcPts val="1600"/>
              </a:spcBef>
              <a:spcAft>
                <a:spcPts val="0"/>
              </a:spcAft>
              <a:buNone/>
            </a:pP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1" i="0" u="none" strike="noStrike" cap="none">
              <a:solidFill>
                <a:schemeClr val="dk1"/>
              </a:solidFill>
              <a:latin typeface="Arial"/>
              <a:ea typeface="Arial"/>
              <a:cs typeface="Arial"/>
              <a:sym typeface="Arial"/>
            </a:endParaRPr>
          </a:p>
        </p:txBody>
      </p:sp>
      <p:pic>
        <p:nvPicPr>
          <p:cNvPr id="147" name="Google Shape;147;p10"/>
          <p:cNvPicPr preferRelativeResize="0"/>
          <p:nvPr/>
        </p:nvPicPr>
        <p:blipFill rotWithShape="1">
          <a:blip r:embed="rId4">
            <a:alphaModFix/>
          </a:blip>
          <a:srcRect/>
          <a:stretch/>
        </p:blipFill>
        <p:spPr>
          <a:xfrm>
            <a:off x="304801" y="2696264"/>
            <a:ext cx="4479976" cy="1744166"/>
          </a:xfrm>
          <a:prstGeom prst="rect">
            <a:avLst/>
          </a:prstGeom>
          <a:noFill/>
          <a:ln>
            <a:noFill/>
          </a:ln>
        </p:spPr>
      </p:pic>
      <p:sp>
        <p:nvSpPr>
          <p:cNvPr id="148" name="Google Shape;148;p10"/>
          <p:cNvSpPr txBox="1"/>
          <p:nvPr/>
        </p:nvSpPr>
        <p:spPr>
          <a:xfrm>
            <a:off x="1260739" y="1897226"/>
            <a:ext cx="74157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vi-VN" sz="1800" b="1" i="0" u="none" strike="noStrike" cap="none">
                <a:solidFill>
                  <a:srgbClr val="00B050"/>
                </a:solidFill>
                <a:latin typeface="Arial"/>
                <a:ea typeface="Arial"/>
                <a:cs typeface="Arial"/>
                <a:sym typeface="Arial"/>
              </a:rPr>
              <a:t>GIÁ MỞ CỦA &amp; GIÁ ĐÓNG CỬA GẦN NHƯ NẰM TẠI CÙNG 1 ĐIỂM</a:t>
            </a:r>
            <a:endParaRPr sz="1800" b="1" i="0" u="none" strike="noStrike" cap="none">
              <a:solidFill>
                <a:schemeClr val="dk1"/>
              </a:solidFill>
              <a:latin typeface="Arial"/>
              <a:ea typeface="Arial"/>
              <a:cs typeface="Arial"/>
              <a:sym typeface="Arial"/>
            </a:endParaRPr>
          </a:p>
        </p:txBody>
      </p:sp>
      <p:pic>
        <p:nvPicPr>
          <p:cNvPr id="149" name="Google Shape;149;p10"/>
          <p:cNvPicPr preferRelativeResize="0"/>
          <p:nvPr/>
        </p:nvPicPr>
        <p:blipFill rotWithShape="1">
          <a:blip r:embed="rId5">
            <a:alphaModFix/>
          </a:blip>
          <a:srcRect/>
          <a:stretch/>
        </p:blipFill>
        <p:spPr>
          <a:xfrm>
            <a:off x="304800" y="1743889"/>
            <a:ext cx="833200" cy="689000"/>
          </a:xfrm>
          <a:prstGeom prst="rect">
            <a:avLst/>
          </a:prstGeom>
          <a:noFill/>
          <a:ln>
            <a:noFill/>
          </a:ln>
        </p:spPr>
      </p:pic>
      <p:pic>
        <p:nvPicPr>
          <p:cNvPr id="150" name="Google Shape;150;p10"/>
          <p:cNvPicPr preferRelativeResize="0"/>
          <p:nvPr/>
        </p:nvPicPr>
        <p:blipFill rotWithShape="1">
          <a:blip r:embed="rId6">
            <a:alphaModFix/>
          </a:blip>
          <a:srcRect/>
          <a:stretch/>
        </p:blipFill>
        <p:spPr>
          <a:xfrm>
            <a:off x="4784777" y="2254031"/>
            <a:ext cx="4359223" cy="26487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11"/>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1. Xây dựng chiến lược</a:t>
            </a:r>
            <a:endParaRPr sz="2400" b="0" i="0" u="none" strike="noStrike" cap="none">
              <a:solidFill>
                <a:schemeClr val="lt1"/>
              </a:solidFill>
              <a:latin typeface="Arial"/>
              <a:ea typeface="Arial"/>
              <a:cs typeface="Arial"/>
              <a:sym typeface="Arial"/>
            </a:endParaRPr>
          </a:p>
        </p:txBody>
      </p:sp>
      <p:sp>
        <p:nvSpPr>
          <p:cNvPr id="156" name="Google Shape;156;p11"/>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444500" marR="0" lvl="0" indent="-342900" algn="just" rtl="0">
              <a:lnSpc>
                <a:spcPct val="115000"/>
              </a:lnSpc>
              <a:spcBef>
                <a:spcPts val="1600"/>
              </a:spcBef>
              <a:spcAft>
                <a:spcPts val="0"/>
              </a:spcAft>
              <a:buClr>
                <a:schemeClr val="dk1"/>
              </a:buClr>
              <a:buSzPts val="2000"/>
              <a:buFont typeface="Arial"/>
              <a:buAutoNum type="arabicPeriod" startAt="2"/>
            </a:pPr>
            <a:r>
              <a:rPr lang="vi-VN" sz="1600" b="1" i="0" u="none" strike="noStrike" cap="none">
                <a:solidFill>
                  <a:srgbClr val="000000"/>
                </a:solidFill>
                <a:latin typeface="Arial"/>
                <a:ea typeface="Arial"/>
                <a:cs typeface="Arial"/>
                <a:sym typeface="Arial"/>
              </a:rPr>
              <a:t>Chiến lược giao dịch theo chỉ số biến động (</a:t>
            </a:r>
            <a:r>
              <a:rPr lang="vi-VN" sz="1600" b="1" i="0" u="none" strike="noStrike" cap="none">
                <a:solidFill>
                  <a:schemeClr val="dk1"/>
                </a:solidFill>
                <a:latin typeface="Arial"/>
                <a:ea typeface="Arial"/>
                <a:cs typeface="Arial"/>
                <a:sym typeface="Arial"/>
              </a:rPr>
              <a:t>Chiến lược SPY500 – VIX)</a:t>
            </a:r>
            <a:endParaRPr/>
          </a:p>
          <a:p>
            <a:pPr marL="387350" marR="0" lvl="0" indent="-285750" algn="just" rtl="0">
              <a:lnSpc>
                <a:spcPct val="115000"/>
              </a:lnSpc>
              <a:spcBef>
                <a:spcPts val="1600"/>
              </a:spcBef>
              <a:spcAft>
                <a:spcPts val="0"/>
              </a:spcAft>
              <a:buClr>
                <a:schemeClr val="dk1"/>
              </a:buClr>
              <a:buSzPts val="2000"/>
              <a:buFont typeface="Arial"/>
              <a:buChar char="-"/>
            </a:pPr>
            <a:r>
              <a:rPr lang="vi-VN" sz="1800" b="0" i="0" u="none" strike="noStrike" cap="none">
                <a:solidFill>
                  <a:schemeClr val="dk1"/>
                </a:solidFill>
                <a:latin typeface="Arial"/>
                <a:ea typeface="Arial"/>
                <a:cs typeface="Arial"/>
                <a:sym typeface="Arial"/>
              </a:rPr>
              <a:t>SPY là chứng chỉ quỹ: </a:t>
            </a:r>
            <a:r>
              <a:rPr lang="vi-VN" sz="1600" b="0" i="0" u="none" strike="noStrike" cap="none">
                <a:solidFill>
                  <a:srgbClr val="000000"/>
                </a:solidFill>
                <a:latin typeface="Arial"/>
                <a:ea typeface="Arial"/>
                <a:cs typeface="Arial"/>
                <a:sym typeface="Arial"/>
              </a:rPr>
              <a:t>S&amp;P 500 ETF (SPY) theo dõi chỉ số S&amp;P 500, một trong những chỉ số chính của thị trường chứng khoán Mỹ, bao gồm cổ phiếu của 500 công ty lớn nhất tại Mỹ. Về lịch sử, </a:t>
            </a:r>
            <a:r>
              <a:rPr lang="vi-VN" sz="1600" b="0" i="0" u="none" strike="noStrike" cap="none">
                <a:solidFill>
                  <a:srgbClr val="FF0000"/>
                </a:solidFill>
                <a:latin typeface="Arial"/>
                <a:ea typeface="Arial"/>
                <a:cs typeface="Arial"/>
                <a:sym typeface="Arial"/>
              </a:rPr>
              <a:t>S&amp;P 500 thường có xu hướng tăng trưởng trong dài hạn</a:t>
            </a:r>
            <a:r>
              <a:rPr lang="vi-VN" sz="1600" b="0" i="0" u="none" strike="noStrike" cap="none">
                <a:solidFill>
                  <a:srgbClr val="000000"/>
                </a:solidFill>
                <a:latin typeface="Arial"/>
                <a:ea typeface="Arial"/>
                <a:cs typeface="Arial"/>
                <a:sym typeface="Arial"/>
              </a:rPr>
              <a:t>, nhưng không phải mỗi năm đều tăng. Giá trị của SPY, tương tự như S&amp;P 500, biến động dựa trên nhiều yếu tố, bao gồm tình hình kinh tế vĩ mô, chính sách tiền tệ, lợi nhuận của doanh nghiệp, và các sự kiện toàn cầu.</a:t>
            </a:r>
            <a:endParaRPr sz="1800" b="0" i="0" u="none" strike="noStrike" cap="none">
              <a:solidFill>
                <a:schemeClr val="dk1"/>
              </a:solidFill>
              <a:latin typeface="Arial"/>
              <a:ea typeface="Arial"/>
              <a:cs typeface="Arial"/>
              <a:sym typeface="Arial"/>
            </a:endParaRPr>
          </a:p>
          <a:p>
            <a:pPr marL="387350" marR="0" lvl="0" indent="-285750" algn="just" rtl="0">
              <a:lnSpc>
                <a:spcPct val="115000"/>
              </a:lnSpc>
              <a:spcBef>
                <a:spcPts val="1600"/>
              </a:spcBef>
              <a:spcAft>
                <a:spcPts val="0"/>
              </a:spcAft>
              <a:buClr>
                <a:schemeClr val="dk1"/>
              </a:buClr>
              <a:buSzPts val="2000"/>
              <a:buFont typeface="Arial"/>
              <a:buChar char="-"/>
            </a:pPr>
            <a:r>
              <a:rPr lang="vi-VN" sz="1800" b="0" i="0" u="none" strike="noStrike" cap="none">
                <a:solidFill>
                  <a:srgbClr val="FF0000"/>
                </a:solidFill>
                <a:latin typeface="Arial"/>
                <a:ea typeface="Arial"/>
                <a:cs typeface="Arial"/>
                <a:sym typeface="Arial"/>
              </a:rPr>
              <a:t>Giao dịch </a:t>
            </a:r>
            <a:r>
              <a:rPr lang="vi-VN" sz="1600" b="0" i="0" u="none" strike="noStrike" cap="none">
                <a:solidFill>
                  <a:srgbClr val="FF0000"/>
                </a:solidFill>
                <a:latin typeface="Arial"/>
                <a:ea typeface="Arial"/>
                <a:cs typeface="Arial"/>
                <a:sym typeface="Arial"/>
              </a:rPr>
              <a:t>SPY dựa vào chỉ số biến động thị trường (đo lường bởi VIX):</a:t>
            </a:r>
            <a:endParaRPr/>
          </a:p>
          <a:p>
            <a:pPr marL="101600" marR="0" lvl="0" indent="0" algn="just"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     + Mua và nắm giữ SPY</a:t>
            </a:r>
            <a:endParaRPr/>
          </a:p>
          <a:p>
            <a:pPr marL="101600" marR="0" lvl="0" indent="0" algn="just"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     + Khi thị trường có biến động (VIX cao), chiến lược đề xuất </a:t>
            </a:r>
            <a:r>
              <a:rPr lang="vi-VN" sz="1600" b="0" i="0" u="none" strike="noStrike" cap="none">
                <a:solidFill>
                  <a:srgbClr val="FF0000"/>
                </a:solidFill>
                <a:latin typeface="Arial"/>
                <a:ea typeface="Arial"/>
                <a:cs typeface="Arial"/>
                <a:sym typeface="Arial"/>
              </a:rPr>
              <a:t>bán để giữ tiền mặt</a:t>
            </a:r>
            <a:endParaRPr sz="1600" b="0" i="0" u="none" strike="noStrike" cap="none">
              <a:solidFill>
                <a:srgbClr val="FF0000"/>
              </a:solidFill>
              <a:latin typeface="Arial"/>
              <a:ea typeface="Arial"/>
              <a:cs typeface="Arial"/>
              <a:sym typeface="Arial"/>
            </a:endParaRPr>
          </a:p>
          <a:p>
            <a:pPr marL="101600" marR="0" lvl="0" indent="0" algn="just"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     + Khi thị trường ổn định (VIX thấp), </a:t>
            </a:r>
            <a:r>
              <a:rPr lang="vi-VN" sz="1600" b="0" i="0" u="none" strike="noStrike" cap="none">
                <a:solidFill>
                  <a:srgbClr val="FF0000"/>
                </a:solidFill>
                <a:latin typeface="Arial"/>
                <a:ea typeface="Arial"/>
                <a:cs typeface="Arial"/>
                <a:sym typeface="Arial"/>
              </a:rPr>
              <a:t>chiến lược lại đề xuất mua</a:t>
            </a:r>
            <a:endParaRPr sz="1600" b="0" i="0" u="none" strike="noStrike" cap="none">
              <a:solidFill>
                <a:srgbClr val="FF0000"/>
              </a:solidFill>
              <a:latin typeface="Arial"/>
              <a:ea typeface="Arial"/>
              <a:cs typeface="Arial"/>
              <a:sym typeface="Arial"/>
            </a:endParaRPr>
          </a:p>
          <a:p>
            <a:pPr marL="101600" marR="0" lvl="0" indent="0" algn="just" rtl="0">
              <a:lnSpc>
                <a:spcPct val="115000"/>
              </a:lnSpc>
              <a:spcBef>
                <a:spcPts val="1600"/>
              </a:spcBef>
              <a:spcAft>
                <a:spcPts val="0"/>
              </a:spcAft>
              <a:buNone/>
            </a:pPr>
            <a:r>
              <a:rPr lang="vi-VN" sz="1600" b="1" i="0" u="none" strike="noStrike" cap="none">
                <a:solidFill>
                  <a:schemeClr val="dk1"/>
                </a:solidFill>
                <a:latin typeface="Arial"/>
                <a:ea typeface="Arial"/>
                <a:cs typeface="Arial"/>
                <a:sym typeface="Arial"/>
              </a:rPr>
              <a:t> </a:t>
            </a:r>
            <a:endParaRPr/>
          </a:p>
          <a:p>
            <a:pPr marL="444500" marR="0" lvl="0" indent="-215900" algn="just" rtl="0">
              <a:lnSpc>
                <a:spcPct val="115000"/>
              </a:lnSpc>
              <a:spcBef>
                <a:spcPts val="1600"/>
              </a:spcBef>
              <a:spcAft>
                <a:spcPts val="0"/>
              </a:spcAft>
              <a:buClr>
                <a:schemeClr val="dk1"/>
              </a:buClr>
              <a:buSzPts val="2000"/>
              <a:buFont typeface="Arial"/>
              <a:buNone/>
            </a:pPr>
            <a:endParaRPr sz="1600" b="1" i="0" u="none" strike="noStrike" cap="none">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1"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12"/>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1. Xây dựng chiến lược</a:t>
            </a:r>
            <a:endParaRPr sz="2400" b="0" i="0" u="none" strike="noStrike" cap="none">
              <a:solidFill>
                <a:schemeClr val="lt1"/>
              </a:solidFill>
              <a:latin typeface="Arial"/>
              <a:ea typeface="Arial"/>
              <a:cs typeface="Arial"/>
              <a:sym typeface="Arial"/>
            </a:endParaRPr>
          </a:p>
        </p:txBody>
      </p:sp>
      <p:sp>
        <p:nvSpPr>
          <p:cNvPr id="162" name="Google Shape;162;p12"/>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444500" marR="0" lvl="0" indent="-342900" algn="just" rtl="0">
              <a:lnSpc>
                <a:spcPct val="115000"/>
              </a:lnSpc>
              <a:spcBef>
                <a:spcPts val="1600"/>
              </a:spcBef>
              <a:spcAft>
                <a:spcPts val="0"/>
              </a:spcAft>
              <a:buClr>
                <a:schemeClr val="dk1"/>
              </a:buClr>
              <a:buSzPts val="2000"/>
              <a:buFont typeface="Arial"/>
              <a:buAutoNum type="arabicPeriod" startAt="2"/>
            </a:pPr>
            <a:r>
              <a:rPr lang="vi-VN" sz="1600" b="1" i="0" u="none" strike="noStrike" cap="none">
                <a:solidFill>
                  <a:srgbClr val="000000"/>
                </a:solidFill>
                <a:latin typeface="Arial"/>
                <a:ea typeface="Arial"/>
                <a:cs typeface="Arial"/>
                <a:sym typeface="Arial"/>
              </a:rPr>
              <a:t>Chiến lược giao dịch theo chỉ số biến động (</a:t>
            </a:r>
            <a:r>
              <a:rPr lang="vi-VN" sz="1600" b="1" i="0" u="none" strike="noStrike" cap="none">
                <a:solidFill>
                  <a:schemeClr val="dk1"/>
                </a:solidFill>
                <a:latin typeface="Arial"/>
                <a:ea typeface="Arial"/>
                <a:cs typeface="Arial"/>
                <a:sym typeface="Arial"/>
              </a:rPr>
              <a:t>Chiến lược SPY500 – VIX) (tt)</a:t>
            </a:r>
            <a:endParaRPr/>
          </a:p>
          <a:p>
            <a:pPr marL="285750" marR="0" lvl="0" indent="-285750" algn="just" rtl="0">
              <a:lnSpc>
                <a:spcPct val="100000"/>
              </a:lnSpc>
              <a:spcBef>
                <a:spcPts val="0"/>
              </a:spcBef>
              <a:spcAft>
                <a:spcPts val="0"/>
              </a:spcAft>
              <a:buClr>
                <a:srgbClr val="000000"/>
              </a:buClr>
              <a:buSzPts val="1600"/>
              <a:buFont typeface="Arial"/>
              <a:buChar char="-"/>
            </a:pPr>
            <a:r>
              <a:rPr lang="vi-VN" sz="1600" b="1" i="0" u="none" strike="noStrike" cap="none">
                <a:solidFill>
                  <a:srgbClr val="000000"/>
                </a:solidFill>
                <a:latin typeface="Arial"/>
                <a:ea typeface="Arial"/>
                <a:cs typeface="Arial"/>
                <a:sym typeface="Arial"/>
              </a:rPr>
              <a:t>Mua và Nắm Giữ SPY</a:t>
            </a:r>
            <a:r>
              <a:rPr lang="vi-VN" sz="1600" b="0" i="0" u="none" strike="noStrike" cap="none">
                <a:solidFill>
                  <a:srgbClr val="000000"/>
                </a:solidFill>
                <a:latin typeface="Arial"/>
                <a:ea typeface="Arial"/>
                <a:cs typeface="Arial"/>
                <a:sym typeface="Arial"/>
              </a:rPr>
              <a:t>: Chiến lược này dự định mua và nắm giữ SPY, một quỹ đầu tư ETF theo dõi chỉ số S&amp;P 500, trong những điều kiện nhất định của thị trường.</a:t>
            </a:r>
            <a:endParaRPr sz="16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600"/>
              <a:buFont typeface="Arial"/>
              <a:buChar char="-"/>
            </a:pPr>
            <a:r>
              <a:rPr lang="vi-VN" sz="1600" b="1" i="0" u="none" strike="noStrike" cap="none">
                <a:solidFill>
                  <a:srgbClr val="000000"/>
                </a:solidFill>
                <a:latin typeface="Arial"/>
                <a:ea typeface="Arial"/>
                <a:cs typeface="Arial"/>
                <a:sym typeface="Arial"/>
              </a:rPr>
              <a:t>Bán Khi Biến Động Cao (VIX Cao)</a:t>
            </a:r>
            <a:r>
              <a:rPr lang="vi-VN" sz="1600" b="0" i="0" u="none" strike="noStrike" cap="none">
                <a:solidFill>
                  <a:srgbClr val="000000"/>
                </a:solidFill>
                <a:latin typeface="Arial"/>
                <a:ea typeface="Arial"/>
                <a:cs typeface="Arial"/>
                <a:sym typeface="Arial"/>
              </a:rPr>
              <a:t>: Khi chỉ số biến động VIX vượt qua một ngưỡng nhất định (</a:t>
            </a:r>
            <a:r>
              <a:rPr lang="vi-VN" sz="1600" b="1" i="0" u="none" strike="noStrike" cap="none">
                <a:solidFill>
                  <a:srgbClr val="FF0000"/>
                </a:solidFill>
                <a:latin typeface="Arial"/>
                <a:ea typeface="Arial"/>
                <a:cs typeface="Arial"/>
                <a:sym typeface="Arial"/>
              </a:rPr>
              <a:t>trong trường hợp này là 30</a:t>
            </a:r>
            <a:r>
              <a:rPr lang="vi-VN" sz="1600" b="0" i="0" u="none" strike="noStrike" cap="none">
                <a:solidFill>
                  <a:srgbClr val="000000"/>
                </a:solidFill>
                <a:latin typeface="Arial"/>
                <a:ea typeface="Arial"/>
                <a:cs typeface="Arial"/>
                <a:sym typeface="Arial"/>
              </a:rPr>
              <a:t>), điều này coi như một dấu hiệu của sự biến động cao trong thị trường. Chiến lược này đề xuất việc bán SPY và giữ tiền mặt trong những thời kỳ như vậy. Điều này dựa trên quan điểm rằng khi thị trường biến động mạnh, việc giữ tiền mặt có thể là an toàn hơn so với việc giữ các tài sản có giá biến động lớn.</a:t>
            </a:r>
            <a:endParaRPr sz="16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600"/>
              <a:buFont typeface="Arial"/>
              <a:buChar char="-"/>
            </a:pPr>
            <a:r>
              <a:rPr lang="vi-VN" sz="1600" b="1" i="0" u="none" strike="noStrike" cap="none">
                <a:solidFill>
                  <a:srgbClr val="000000"/>
                </a:solidFill>
                <a:latin typeface="Arial"/>
                <a:ea typeface="Arial"/>
                <a:cs typeface="Arial"/>
                <a:sym typeface="Arial"/>
              </a:rPr>
              <a:t>Mua Khi Thị Trường Ổn Định (</a:t>
            </a:r>
            <a:r>
              <a:rPr lang="vi-VN" sz="1600" b="1" i="0" u="none" strike="noStrike" cap="none">
                <a:solidFill>
                  <a:srgbClr val="FF0000"/>
                </a:solidFill>
                <a:latin typeface="Arial"/>
                <a:ea typeface="Arial"/>
                <a:cs typeface="Arial"/>
                <a:sym typeface="Arial"/>
              </a:rPr>
              <a:t>VIX Thấp</a:t>
            </a:r>
            <a:r>
              <a:rPr lang="vi-VN" sz="1600" b="1" i="0" u="none" strike="noStrike" cap="none">
                <a:solidFill>
                  <a:srgbClr val="000000"/>
                </a:solidFill>
                <a:latin typeface="Arial"/>
                <a:ea typeface="Arial"/>
                <a:cs typeface="Arial"/>
                <a:sym typeface="Arial"/>
              </a:rPr>
              <a:t>)</a:t>
            </a:r>
            <a:r>
              <a:rPr lang="vi-VN" sz="1600" b="0" i="0" u="none" strike="noStrike" cap="none">
                <a:solidFill>
                  <a:srgbClr val="000000"/>
                </a:solidFill>
                <a:latin typeface="Arial"/>
                <a:ea typeface="Arial"/>
                <a:cs typeface="Arial"/>
                <a:sym typeface="Arial"/>
              </a:rPr>
              <a:t>: Ngược lại, khi chỉ số VIX thấp, điều này cho thấy thị trường đang ổn định hơn, chiến lược này đề xuất </a:t>
            </a:r>
            <a:r>
              <a:rPr lang="vi-VN" sz="1600" b="0" i="0" u="none" strike="noStrike" cap="none">
                <a:solidFill>
                  <a:srgbClr val="FF0000"/>
                </a:solidFill>
                <a:latin typeface="Arial"/>
                <a:ea typeface="Arial"/>
                <a:cs typeface="Arial"/>
                <a:sym typeface="Arial"/>
              </a:rPr>
              <a:t>mua SP</a:t>
            </a:r>
            <a:r>
              <a:rPr lang="vi-VN" sz="1600" b="0" i="0" u="none" strike="noStrike" cap="none">
                <a:solidFill>
                  <a:srgbClr val="000000"/>
                </a:solidFill>
                <a:latin typeface="Arial"/>
                <a:ea typeface="Arial"/>
                <a:cs typeface="Arial"/>
                <a:sym typeface="Arial"/>
              </a:rPr>
              <a:t>Y. Quan điểm ở đây là trong môi trường ít biến động, đầu tư vào thị trường chứng khoán (qua SPY) có thể mang lại lợi nhuận tốt hơn so với việc giữ tiền mặt.</a:t>
            </a:r>
            <a:endParaRPr/>
          </a:p>
          <a:p>
            <a:pPr marL="444500" marR="0" lvl="0" indent="-215900" algn="just" rtl="0">
              <a:lnSpc>
                <a:spcPct val="115000"/>
              </a:lnSpc>
              <a:spcBef>
                <a:spcPts val="1600"/>
              </a:spcBef>
              <a:spcAft>
                <a:spcPts val="0"/>
              </a:spcAft>
              <a:buClr>
                <a:schemeClr val="dk1"/>
              </a:buClr>
              <a:buSzPts val="2000"/>
              <a:buFont typeface="Arial"/>
              <a:buNone/>
            </a:pPr>
            <a:endParaRPr sz="1600" b="1" i="0" u="none" strike="noStrike" cap="none">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1"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6"/>
        <p:cNvGrpSpPr/>
        <p:nvPr/>
      </p:nvGrpSpPr>
      <p:grpSpPr>
        <a:xfrm>
          <a:off x="0" y="0"/>
          <a:ext cx="0" cy="0"/>
          <a:chOff x="0" y="0"/>
          <a:chExt cx="0" cy="0"/>
        </a:xfrm>
      </p:grpSpPr>
      <p:sp>
        <p:nvSpPr>
          <p:cNvPr id="167" name="Google Shape;167;p13"/>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1. Xây dựng chiến lược</a:t>
            </a:r>
            <a:endParaRPr sz="2400" b="0" i="0" u="none" strike="noStrike" cap="none">
              <a:solidFill>
                <a:schemeClr val="lt1"/>
              </a:solidFill>
              <a:latin typeface="Arial"/>
              <a:ea typeface="Arial"/>
              <a:cs typeface="Arial"/>
              <a:sym typeface="Arial"/>
            </a:endParaRPr>
          </a:p>
        </p:txBody>
      </p:sp>
      <p:sp>
        <p:nvSpPr>
          <p:cNvPr id="168" name="Google Shape;168;p13"/>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444500" marR="0" lvl="0" indent="-342900" algn="just" rtl="0">
              <a:lnSpc>
                <a:spcPct val="115000"/>
              </a:lnSpc>
              <a:spcBef>
                <a:spcPts val="1600"/>
              </a:spcBef>
              <a:spcAft>
                <a:spcPts val="0"/>
              </a:spcAft>
              <a:buClr>
                <a:schemeClr val="dk1"/>
              </a:buClr>
              <a:buSzPts val="2000"/>
              <a:buFont typeface="Arial"/>
              <a:buAutoNum type="arabicPeriod" startAt="2"/>
            </a:pPr>
            <a:r>
              <a:rPr lang="vi-VN" sz="1600" b="1" i="0" u="none" strike="noStrike" cap="none">
                <a:solidFill>
                  <a:srgbClr val="000000"/>
                </a:solidFill>
                <a:latin typeface="Arial"/>
                <a:ea typeface="Arial"/>
                <a:cs typeface="Arial"/>
                <a:sym typeface="Arial"/>
              </a:rPr>
              <a:t>Chiến lược giao dịch theo chỉ số biến động (</a:t>
            </a:r>
            <a:r>
              <a:rPr lang="vi-VN" sz="1600" b="1" i="0" u="none" strike="noStrike" cap="none">
                <a:solidFill>
                  <a:schemeClr val="dk1"/>
                </a:solidFill>
                <a:latin typeface="Arial"/>
                <a:ea typeface="Arial"/>
                <a:cs typeface="Arial"/>
                <a:sym typeface="Arial"/>
              </a:rPr>
              <a:t>Chiến lược SPY500 – VIX) (tt)</a:t>
            </a:r>
            <a:endParaRPr/>
          </a:p>
          <a:p>
            <a:pPr marL="101600" marR="0" lvl="0" indent="0" algn="l" rtl="0">
              <a:lnSpc>
                <a:spcPct val="115000"/>
              </a:lnSpc>
              <a:spcBef>
                <a:spcPts val="1600"/>
              </a:spcBef>
              <a:spcAft>
                <a:spcPts val="0"/>
              </a:spcAft>
              <a:buNone/>
            </a:pPr>
            <a:r>
              <a:rPr lang="vi-VN" sz="1600" b="1" i="0" u="none" strike="noStrike" cap="none">
                <a:solidFill>
                  <a:schemeClr val="dk1"/>
                </a:solidFill>
                <a:latin typeface="Arial"/>
                <a:ea typeface="Arial"/>
                <a:cs typeface="Arial"/>
                <a:sym typeface="Arial"/>
              </a:rPr>
              <a:t>Code chiến lược:</a:t>
            </a:r>
            <a:endParaRPr/>
          </a:p>
          <a:p>
            <a:pPr marL="387350" marR="0" lvl="0" indent="-285750" algn="l" rtl="0">
              <a:lnSpc>
                <a:spcPct val="115000"/>
              </a:lnSpc>
              <a:spcBef>
                <a:spcPts val="1600"/>
              </a:spcBef>
              <a:spcAft>
                <a:spcPts val="0"/>
              </a:spcAft>
              <a:buClr>
                <a:schemeClr val="dk1"/>
              </a:buClr>
              <a:buSzPts val="2000"/>
              <a:buFont typeface="Arial"/>
              <a:buChar char="-"/>
            </a:pPr>
            <a:r>
              <a:rPr lang="vi-VN" sz="1600" b="0" i="0" u="none" strike="noStrike" cap="none">
                <a:solidFill>
                  <a:srgbClr val="FF0000"/>
                </a:solidFill>
                <a:latin typeface="Arial"/>
                <a:ea typeface="Arial"/>
                <a:cs typeface="Arial"/>
                <a:sym typeface="Arial"/>
              </a:rPr>
              <a:t>Load data của 1 ngày mới nhất (hiện tại)</a:t>
            </a:r>
            <a:endParaRPr/>
          </a:p>
          <a:p>
            <a:pPr marL="387350" marR="0" lvl="0" indent="-285750" algn="l" rtl="0">
              <a:lnSpc>
                <a:spcPct val="115000"/>
              </a:lnSpc>
              <a:spcBef>
                <a:spcPts val="1600"/>
              </a:spcBef>
              <a:spcAft>
                <a:spcPts val="0"/>
              </a:spcAft>
              <a:buClr>
                <a:schemeClr val="dk1"/>
              </a:buClr>
              <a:buSzPts val="2000"/>
              <a:buFont typeface="Arial"/>
              <a:buChar char="-"/>
            </a:pPr>
            <a:r>
              <a:rPr lang="vi-VN" sz="1600" b="0" i="0" u="none" strike="noStrike" cap="none">
                <a:solidFill>
                  <a:schemeClr val="dk1"/>
                </a:solidFill>
                <a:latin typeface="Arial"/>
                <a:ea typeface="Arial"/>
                <a:cs typeface="Arial"/>
                <a:sym typeface="Arial"/>
              </a:rPr>
              <a:t>Kiểm tra xem ngưỡng VIX: nếu VIX nhỏ hơn ngưỡng (</a:t>
            </a:r>
            <a:r>
              <a:rPr lang="vi-VN" sz="1600" b="0" i="0" u="none" strike="noStrike" cap="none">
                <a:solidFill>
                  <a:srgbClr val="FF0000"/>
                </a:solidFill>
                <a:latin typeface="Arial"/>
                <a:ea typeface="Arial"/>
                <a:cs typeface="Arial"/>
                <a:sym typeface="Arial"/>
              </a:rPr>
              <a:t>ví dụ như 30</a:t>
            </a:r>
            <a:r>
              <a:rPr lang="vi-VN" sz="1600" b="0" i="0" u="none" strike="noStrike" cap="none">
                <a:solidFill>
                  <a:schemeClr val="dk1"/>
                </a:solidFill>
                <a:latin typeface="Arial"/>
                <a:ea typeface="Arial"/>
                <a:cs typeface="Arial"/>
                <a:sym typeface="Arial"/>
              </a:rPr>
              <a:t>) thì mua, ngược lại nếu VIX lớn hơn ngưỡng thì bán</a:t>
            </a:r>
            <a:endParaRPr sz="1600" b="0" i="0" u="none" strike="noStrike" cap="none">
              <a:solidFill>
                <a:schemeClr val="dk1"/>
              </a:solidFill>
              <a:latin typeface="Arial"/>
              <a:ea typeface="Arial"/>
              <a:cs typeface="Arial"/>
              <a:sym typeface="Arial"/>
            </a:endParaRPr>
          </a:p>
          <a:p>
            <a:pPr marL="444500" marR="0" lvl="0" indent="-215900" algn="just" rtl="0">
              <a:lnSpc>
                <a:spcPct val="115000"/>
              </a:lnSpc>
              <a:spcBef>
                <a:spcPts val="1600"/>
              </a:spcBef>
              <a:spcAft>
                <a:spcPts val="0"/>
              </a:spcAft>
              <a:buClr>
                <a:schemeClr val="dk1"/>
              </a:buClr>
              <a:buSzPts val="2000"/>
              <a:buFont typeface="Arial"/>
              <a:buNone/>
            </a:pPr>
            <a:endParaRPr sz="1600" b="1" i="0" u="none" strike="noStrike" cap="none">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1"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2"/>
        <p:cNvGrpSpPr/>
        <p:nvPr/>
      </p:nvGrpSpPr>
      <p:grpSpPr>
        <a:xfrm>
          <a:off x="0" y="0"/>
          <a:ext cx="0" cy="0"/>
          <a:chOff x="0" y="0"/>
          <a:chExt cx="0" cy="0"/>
        </a:xfrm>
      </p:grpSpPr>
      <p:sp>
        <p:nvSpPr>
          <p:cNvPr id="173" name="Google Shape;173;p14"/>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1. Xây dựng chiến lược</a:t>
            </a:r>
            <a:endParaRPr sz="2400" b="0" i="0" u="none" strike="noStrike" cap="none">
              <a:solidFill>
                <a:schemeClr val="lt1"/>
              </a:solidFill>
              <a:latin typeface="Arial"/>
              <a:ea typeface="Arial"/>
              <a:cs typeface="Arial"/>
              <a:sym typeface="Arial"/>
            </a:endParaRPr>
          </a:p>
        </p:txBody>
      </p:sp>
      <p:sp>
        <p:nvSpPr>
          <p:cNvPr id="174" name="Google Shape;174;p14"/>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444500" marR="0" lvl="0" indent="-342900" algn="just" rtl="0">
              <a:lnSpc>
                <a:spcPct val="115000"/>
              </a:lnSpc>
              <a:spcBef>
                <a:spcPts val="1600"/>
              </a:spcBef>
              <a:spcAft>
                <a:spcPts val="0"/>
              </a:spcAft>
              <a:buClr>
                <a:schemeClr val="dk1"/>
              </a:buClr>
              <a:buSzPts val="2000"/>
              <a:buFont typeface="Arial"/>
              <a:buAutoNum type="arabicPeriod" startAt="3"/>
            </a:pPr>
            <a:r>
              <a:rPr lang="vi-VN" sz="1600" b="1" i="0" u="none" strike="noStrike" cap="none">
                <a:solidFill>
                  <a:srgbClr val="000000"/>
                </a:solidFill>
                <a:latin typeface="Arial"/>
                <a:ea typeface="Arial"/>
                <a:cs typeface="Arial"/>
                <a:sym typeface="Arial"/>
              </a:rPr>
              <a:t>Chiến lược giao dịch MA, ATR</a:t>
            </a:r>
            <a:endParaRPr sz="1600" b="0" i="0" u="none" strike="noStrike" cap="none">
              <a:solidFill>
                <a:schemeClr val="dk1"/>
              </a:solidFill>
              <a:latin typeface="Arial"/>
              <a:ea typeface="Arial"/>
              <a:cs typeface="Arial"/>
              <a:sym typeface="Arial"/>
            </a:endParaRPr>
          </a:p>
          <a:p>
            <a:pPr marL="0" marR="0" lvl="1"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 Tính MA và ATR</a:t>
            </a:r>
            <a:endParaRPr/>
          </a:p>
          <a:p>
            <a:pPr marL="0" marR="0" lvl="1"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ma_</a:t>
            </a:r>
            <a:r>
              <a:rPr lang="vi-VN" sz="1400" b="0" i="0" u="none" strike="noStrike" cap="none">
                <a:solidFill>
                  <a:srgbClr val="FF0000"/>
                </a:solidFill>
                <a:latin typeface="Arial"/>
                <a:ea typeface="Arial"/>
                <a:cs typeface="Arial"/>
                <a:sym typeface="Arial"/>
              </a:rPr>
              <a:t>fast</a:t>
            </a:r>
            <a:r>
              <a:rPr lang="vi-VN" sz="1400" b="0" i="0" u="none" strike="noStrike" cap="none">
                <a:solidFill>
                  <a:srgbClr val="000000"/>
                </a:solidFill>
                <a:latin typeface="Arial"/>
                <a:ea typeface="Arial"/>
                <a:cs typeface="Arial"/>
                <a:sym typeface="Arial"/>
              </a:rPr>
              <a:t>_period = 50</a:t>
            </a:r>
            <a:endParaRPr/>
          </a:p>
          <a:p>
            <a:pPr marL="0" marR="0" lvl="1"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ma_</a:t>
            </a:r>
            <a:r>
              <a:rPr lang="vi-VN" sz="1400" b="0" i="0" u="none" strike="noStrike" cap="none">
                <a:solidFill>
                  <a:srgbClr val="FF0000"/>
                </a:solidFill>
                <a:latin typeface="Arial"/>
                <a:ea typeface="Arial"/>
                <a:cs typeface="Arial"/>
                <a:sym typeface="Arial"/>
              </a:rPr>
              <a:t>slow</a:t>
            </a:r>
            <a:r>
              <a:rPr lang="vi-VN" sz="1400" b="0" i="0" u="none" strike="noStrike" cap="none">
                <a:solidFill>
                  <a:srgbClr val="000000"/>
                </a:solidFill>
                <a:latin typeface="Arial"/>
                <a:ea typeface="Arial"/>
                <a:cs typeface="Arial"/>
                <a:sym typeface="Arial"/>
              </a:rPr>
              <a:t>_period = 200</a:t>
            </a:r>
            <a:endParaRPr/>
          </a:p>
          <a:p>
            <a:pPr marL="0" marR="0" lvl="1" indent="0" algn="l" rtl="0">
              <a:lnSpc>
                <a:spcPct val="100000"/>
              </a:lnSpc>
              <a:spcBef>
                <a:spcPts val="0"/>
              </a:spcBef>
              <a:spcAft>
                <a:spcPts val="0"/>
              </a:spcAft>
              <a:buNone/>
            </a:pPr>
            <a:r>
              <a:rPr lang="vi-VN" sz="1400" b="0" i="0" u="none" strike="noStrike" cap="none">
                <a:solidFill>
                  <a:srgbClr val="FF0000"/>
                </a:solidFill>
                <a:latin typeface="Arial"/>
                <a:ea typeface="Arial"/>
                <a:cs typeface="Arial"/>
                <a:sym typeface="Arial"/>
              </a:rPr>
              <a:t>atr</a:t>
            </a:r>
            <a:r>
              <a:rPr lang="vi-VN" sz="1400" b="0" i="0" u="none" strike="noStrike" cap="none">
                <a:solidFill>
                  <a:srgbClr val="000000"/>
                </a:solidFill>
                <a:latin typeface="Arial"/>
                <a:ea typeface="Arial"/>
                <a:cs typeface="Arial"/>
                <a:sym typeface="Arial"/>
              </a:rPr>
              <a:t>_period = 14</a:t>
            </a:r>
            <a:endParaRPr/>
          </a:p>
          <a:p>
            <a:pPr marL="0" marR="0" lvl="1"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atr_threshold = 1000 # 1000 dong so voi gia thuc te 85 100</a:t>
            </a:r>
            <a:endParaRPr/>
          </a:p>
          <a:p>
            <a:pPr marL="0" marR="0" lvl="1"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1"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 Xác định tín hiệu mua</a:t>
            </a:r>
            <a:endParaRPr sz="1400" b="0" i="0" u="none" strike="noStrike" cap="none">
              <a:solidFill>
                <a:srgbClr val="000000"/>
              </a:solidFill>
              <a:latin typeface="Arial"/>
              <a:ea typeface="Arial"/>
              <a:cs typeface="Arial"/>
              <a:sym typeface="Arial"/>
            </a:endParaRPr>
          </a:p>
          <a:p>
            <a:pPr marL="0" marR="0" lvl="1"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data['Signal'] = np.where((data['</a:t>
            </a:r>
            <a:r>
              <a:rPr lang="vi-VN" sz="1400" b="0" i="0" u="none" strike="noStrike" cap="none">
                <a:solidFill>
                  <a:srgbClr val="FF0000"/>
                </a:solidFill>
                <a:latin typeface="Arial"/>
                <a:ea typeface="Arial"/>
                <a:cs typeface="Arial"/>
                <a:sym typeface="Arial"/>
              </a:rPr>
              <a:t>MA_Fast</a:t>
            </a:r>
            <a:r>
              <a:rPr lang="vi-VN" sz="1400" b="0" i="0" u="none" strike="noStrike" cap="none">
                <a:solidFill>
                  <a:srgbClr val="000000"/>
                </a:solidFill>
                <a:latin typeface="Arial"/>
                <a:ea typeface="Arial"/>
                <a:cs typeface="Arial"/>
                <a:sym typeface="Arial"/>
              </a:rPr>
              <a:t>'] &gt; data['</a:t>
            </a:r>
            <a:r>
              <a:rPr lang="vi-VN" sz="1400" b="0" i="0" u="none" strike="noStrike" cap="none">
                <a:solidFill>
                  <a:srgbClr val="FF0000"/>
                </a:solidFill>
                <a:latin typeface="Arial"/>
                <a:ea typeface="Arial"/>
                <a:cs typeface="Arial"/>
                <a:sym typeface="Arial"/>
              </a:rPr>
              <a:t>MA_Slow</a:t>
            </a:r>
            <a:r>
              <a:rPr lang="vi-VN" sz="1400" b="0" i="0" u="none" strike="noStrike" cap="none">
                <a:solidFill>
                  <a:srgbClr val="000000"/>
                </a:solidFill>
                <a:latin typeface="Arial"/>
                <a:ea typeface="Arial"/>
                <a:cs typeface="Arial"/>
                <a:sym typeface="Arial"/>
              </a:rPr>
              <a:t>']) &amp; (data['ATR'] &lt;= atr_threshold), </a:t>
            </a:r>
            <a:r>
              <a:rPr lang="vi-VN" sz="1400" b="0" i="0" u="none" strike="noStrike" cap="none">
                <a:solidFill>
                  <a:srgbClr val="FF0000"/>
                </a:solidFill>
                <a:latin typeface="Arial"/>
                <a:ea typeface="Arial"/>
                <a:cs typeface="Arial"/>
                <a:sym typeface="Arial"/>
              </a:rPr>
              <a:t>1</a:t>
            </a:r>
            <a:r>
              <a:rPr lang="vi-VN" sz="1400" b="0" i="0" u="none" strike="noStrike" cap="none">
                <a:solidFill>
                  <a:srgbClr val="000000"/>
                </a:solidFill>
                <a:latin typeface="Arial"/>
                <a:ea typeface="Arial"/>
                <a:cs typeface="Arial"/>
                <a:sym typeface="Arial"/>
              </a:rPr>
              <a:t>, 0)</a:t>
            </a:r>
            <a:endParaRPr/>
          </a:p>
          <a:p>
            <a:pPr marL="101600" marR="0" lvl="0" indent="0" algn="just" rtl="0">
              <a:lnSpc>
                <a:spcPct val="115000"/>
              </a:lnSpc>
              <a:spcBef>
                <a:spcPts val="1600"/>
              </a:spcBef>
              <a:spcAft>
                <a:spcPts val="0"/>
              </a:spcAft>
              <a:buNone/>
            </a:pPr>
            <a:endParaRPr sz="1600" b="1" i="0" u="none" strike="noStrike" cap="none">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1"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8"/>
        <p:cNvGrpSpPr/>
        <p:nvPr/>
      </p:nvGrpSpPr>
      <p:grpSpPr>
        <a:xfrm>
          <a:off x="0" y="0"/>
          <a:ext cx="0" cy="0"/>
          <a:chOff x="0" y="0"/>
          <a:chExt cx="0" cy="0"/>
        </a:xfrm>
      </p:grpSpPr>
      <p:sp>
        <p:nvSpPr>
          <p:cNvPr id="179" name="Google Shape;179;p15"/>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1. Xây dựng chiến lược</a:t>
            </a:r>
            <a:endParaRPr sz="2400" b="0" i="0" u="none" strike="noStrike" cap="none">
              <a:solidFill>
                <a:schemeClr val="lt1"/>
              </a:solidFill>
              <a:latin typeface="Arial"/>
              <a:ea typeface="Arial"/>
              <a:cs typeface="Arial"/>
              <a:sym typeface="Arial"/>
            </a:endParaRPr>
          </a:p>
        </p:txBody>
      </p:sp>
      <p:sp>
        <p:nvSpPr>
          <p:cNvPr id="180" name="Google Shape;180;p15"/>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444500" marR="0" lvl="0" indent="-342900" algn="just" rtl="0">
              <a:lnSpc>
                <a:spcPct val="115000"/>
              </a:lnSpc>
              <a:spcBef>
                <a:spcPts val="1600"/>
              </a:spcBef>
              <a:spcAft>
                <a:spcPts val="0"/>
              </a:spcAft>
              <a:buClr>
                <a:schemeClr val="dk1"/>
              </a:buClr>
              <a:buSzPts val="2000"/>
              <a:buFont typeface="Arial"/>
              <a:buAutoNum type="arabicPeriod" startAt="4"/>
            </a:pPr>
            <a:r>
              <a:rPr lang="vi-VN" sz="1600" b="1" i="0" u="none" strike="noStrike" cap="none">
                <a:solidFill>
                  <a:srgbClr val="000000"/>
                </a:solidFill>
                <a:latin typeface="Arial"/>
                <a:ea typeface="Arial"/>
                <a:cs typeface="Arial"/>
                <a:sym typeface="Arial"/>
              </a:rPr>
              <a:t>Chiến lược giao dịch đường Bollinger Bands và RSI</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 Tính toán SMA và độ lệch chuẩn cho giá đóng cửa</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window = 20</a:t>
            </a:r>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data['SMA'] = data['Close'].rolling(window=window).mean()</a:t>
            </a:r>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data['STD'] = data['Close'].rolling(window=window).std()</a:t>
            </a:r>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
            </a:r>
            <a:br>
              <a:rPr lang="vi-VN" sz="1200" b="0" i="0" u="none" strike="noStrike" cap="none">
                <a:solidFill>
                  <a:srgbClr val="000000"/>
                </a:solidFill>
                <a:latin typeface="Arial"/>
                <a:ea typeface="Arial"/>
                <a:cs typeface="Arial"/>
                <a:sym typeface="Arial"/>
              </a:rPr>
            </a:br>
            <a:r>
              <a:rPr lang="vi-VN" sz="1200" b="0" i="0" u="none" strike="noStrike" cap="none">
                <a:solidFill>
                  <a:srgbClr val="000000"/>
                </a:solidFill>
                <a:latin typeface="Arial"/>
                <a:ea typeface="Arial"/>
                <a:cs typeface="Arial"/>
                <a:sym typeface="Arial"/>
              </a:rPr>
              <a:t># Tính toán Bollinger Bands</a:t>
            </a:r>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data['Upper_Band'] = data['SMA'] + (data['STD'] * 2)</a:t>
            </a:r>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data['Lower_Band'] = data['SMA'] - (data['STD'] * 2)</a:t>
            </a:r>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
            </a:r>
            <a:br>
              <a:rPr lang="vi-VN" sz="1200" b="0" i="0" u="none" strike="noStrike" cap="none">
                <a:solidFill>
                  <a:srgbClr val="000000"/>
                </a:solidFill>
                <a:latin typeface="Arial"/>
                <a:ea typeface="Arial"/>
                <a:cs typeface="Arial"/>
                <a:sym typeface="Arial"/>
              </a:rPr>
            </a:br>
            <a:r>
              <a:rPr lang="vi-VN" sz="1200" b="0" i="0" u="none" strike="noStrike" cap="none">
                <a:solidFill>
                  <a:srgbClr val="000000"/>
                </a:solidFill>
                <a:latin typeface="Arial"/>
                <a:ea typeface="Arial"/>
                <a:cs typeface="Arial"/>
                <a:sym typeface="Arial"/>
              </a:rPr>
              <a:t># Thiết lập cửa sổ thời gian và tính RSI</a:t>
            </a:r>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windowRSI = 14</a:t>
            </a:r>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def compute_rsi(data, window=windowRSI):</a:t>
            </a:r>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    delta = data.diff()</a:t>
            </a:r>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    up, down = delta.copy(), delta.copy()</a:t>
            </a:r>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    up[up &lt; 0] = 0</a:t>
            </a:r>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    down[down &gt; 0] = 0</a:t>
            </a:r>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    gain = up.rolling(window=window).mean()</a:t>
            </a:r>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    loss = down.abs().rolling(window=window).mean()</a:t>
            </a:r>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    RS = gain / loss</a:t>
            </a:r>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    return 100 - (100 / (1 + RS))</a:t>
            </a:r>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
            </a:r>
            <a:br>
              <a:rPr lang="vi-VN" sz="1200" b="0" i="0" u="none" strike="noStrike" cap="none">
                <a:solidFill>
                  <a:srgbClr val="000000"/>
                </a:solidFill>
                <a:latin typeface="Arial"/>
                <a:ea typeface="Arial"/>
                <a:cs typeface="Arial"/>
                <a:sym typeface="Arial"/>
              </a:rPr>
            </a:br>
            <a:r>
              <a:rPr lang="vi-VN" sz="1200" b="0" i="0" u="none" strike="noStrike" cap="none">
                <a:solidFill>
                  <a:srgbClr val="000000"/>
                </a:solidFill>
                <a:latin typeface="Arial"/>
                <a:ea typeface="Arial"/>
                <a:cs typeface="Arial"/>
                <a:sym typeface="Arial"/>
              </a:rPr>
              <a:t>data['RSI'] = compute_rsi(data['Close'])</a:t>
            </a:r>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
            </a:r>
            <a:br>
              <a:rPr lang="vi-VN" sz="1200" b="0" i="0" u="none" strike="noStrike" cap="none">
                <a:solidFill>
                  <a:srgbClr val="000000"/>
                </a:solidFill>
                <a:latin typeface="Arial"/>
                <a:ea typeface="Arial"/>
                <a:cs typeface="Arial"/>
                <a:sym typeface="Arial"/>
              </a:rPr>
            </a:br>
            <a:r>
              <a:rPr lang="vi-VN" sz="1200" b="0" i="0" u="none" strike="noStrike" cap="none">
                <a:solidFill>
                  <a:srgbClr val="000000"/>
                </a:solidFill>
                <a:latin typeface="Arial"/>
                <a:ea typeface="Arial"/>
                <a:cs typeface="Arial"/>
                <a:sym typeface="Arial"/>
              </a:rPr>
              <a:t># Tạo cột tín hiệu mua và bán</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data['Buy_Signal'] = ((data['Close'] &lt;= data['Lower_Band']) &amp; (data['RSI'] &lt; 30))</a:t>
            </a:r>
            <a:endParaRPr/>
          </a:p>
          <a:p>
            <a:pPr marL="0" marR="0" lvl="0" indent="0" algn="l" rtl="0">
              <a:lnSpc>
                <a:spcPct val="100000"/>
              </a:lnSpc>
              <a:spcBef>
                <a:spcPts val="0"/>
              </a:spcBef>
              <a:spcAft>
                <a:spcPts val="0"/>
              </a:spcAft>
              <a:buNone/>
            </a:pPr>
            <a:r>
              <a:rPr lang="vi-VN" sz="1200" b="0" i="0" u="none" strike="noStrike" cap="none">
                <a:solidFill>
                  <a:srgbClr val="000000"/>
                </a:solidFill>
                <a:latin typeface="Arial"/>
                <a:ea typeface="Arial"/>
                <a:cs typeface="Arial"/>
                <a:sym typeface="Arial"/>
              </a:rPr>
              <a:t>data['Sell_Signal'] = ((data['Close'] &gt;= data['Upper_Band']) &amp; (data['RSI'] &gt; 70))</a:t>
            </a:r>
            <a:endParaRPr/>
          </a:p>
          <a:p>
            <a:pPr marL="101600" marR="0" lvl="0" indent="0" algn="just" rtl="0">
              <a:lnSpc>
                <a:spcPct val="115000"/>
              </a:lnSpc>
              <a:spcBef>
                <a:spcPts val="1600"/>
              </a:spcBef>
              <a:spcAft>
                <a:spcPts val="0"/>
              </a:spcAft>
              <a:buNone/>
            </a:pPr>
            <a:endParaRPr sz="1200" b="1" i="0" u="none" strike="noStrike" cap="none">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1"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
        <p:cNvGrpSpPr/>
        <p:nvPr/>
      </p:nvGrpSpPr>
      <p:grpSpPr>
        <a:xfrm>
          <a:off x="0" y="0"/>
          <a:ext cx="0" cy="0"/>
          <a:chOff x="0" y="0"/>
          <a:chExt cx="0" cy="0"/>
        </a:xfrm>
      </p:grpSpPr>
      <p:sp>
        <p:nvSpPr>
          <p:cNvPr id="185" name="Google Shape;185;p16"/>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1. Xây dựng chiến lược</a:t>
            </a:r>
            <a:endParaRPr sz="2400" b="0" i="0" u="none" strike="noStrike" cap="none">
              <a:solidFill>
                <a:schemeClr val="lt1"/>
              </a:solidFill>
              <a:latin typeface="Arial"/>
              <a:ea typeface="Arial"/>
              <a:cs typeface="Arial"/>
              <a:sym typeface="Arial"/>
            </a:endParaRPr>
          </a:p>
        </p:txBody>
      </p:sp>
      <p:sp>
        <p:nvSpPr>
          <p:cNvPr id="186" name="Google Shape;186;p16"/>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444500" marR="0" lvl="0" indent="-342900" algn="just" rtl="0">
              <a:lnSpc>
                <a:spcPct val="115000"/>
              </a:lnSpc>
              <a:spcBef>
                <a:spcPts val="1600"/>
              </a:spcBef>
              <a:spcAft>
                <a:spcPts val="0"/>
              </a:spcAft>
              <a:buClr>
                <a:schemeClr val="dk1"/>
              </a:buClr>
              <a:buSzPts val="2000"/>
              <a:buFont typeface="Arial"/>
              <a:buAutoNum type="arabicPeriod" startAt="5"/>
            </a:pPr>
            <a:r>
              <a:rPr lang="vi-VN" sz="1600" b="1" i="0" u="none" strike="noStrike" cap="none">
                <a:solidFill>
                  <a:srgbClr val="000000"/>
                </a:solidFill>
                <a:latin typeface="Arial"/>
                <a:ea typeface="Arial"/>
                <a:cs typeface="Arial"/>
                <a:sym typeface="Arial"/>
              </a:rPr>
              <a:t>Chiến lược giao dịch đường MACD và SMA</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 Thiết lập cửa sổ thời gian cho SMA và độ lệch chuẩn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window = 20</a:t>
            </a:r>
            <a:endParaRPr/>
          </a:p>
          <a:p>
            <a:pPr marL="0" marR="0" lvl="0"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
            </a:r>
            <a:br>
              <a:rPr lang="vi-VN" sz="1400" b="0" i="0" u="none" strike="noStrike" cap="none">
                <a:solidFill>
                  <a:srgbClr val="000000"/>
                </a:solidFill>
                <a:latin typeface="Arial"/>
                <a:ea typeface="Arial"/>
                <a:cs typeface="Arial"/>
                <a:sym typeface="Arial"/>
              </a:rPr>
            </a:br>
            <a:r>
              <a:rPr lang="vi-VN" sz="1400" b="0" i="0" u="none" strike="noStrike" cap="none">
                <a:solidFill>
                  <a:srgbClr val="000000"/>
                </a:solidFill>
                <a:latin typeface="Arial"/>
                <a:ea typeface="Arial"/>
                <a:cs typeface="Arial"/>
                <a:sym typeface="Arial"/>
              </a:rPr>
              <a:t># Tính toán SMA cho giá đóng cửa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data['SMA'] = data['Close'].rolling(window=window).mean()</a:t>
            </a:r>
            <a:endParaRPr/>
          </a:p>
          <a:p>
            <a:pPr marL="0" marR="0" lvl="0"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
            </a:r>
            <a:br>
              <a:rPr lang="vi-VN" sz="1400" b="0" i="0" u="none" strike="noStrike" cap="none">
                <a:solidFill>
                  <a:srgbClr val="000000"/>
                </a:solidFill>
                <a:latin typeface="Arial"/>
                <a:ea typeface="Arial"/>
                <a:cs typeface="Arial"/>
                <a:sym typeface="Arial"/>
              </a:rPr>
            </a:br>
            <a:r>
              <a:rPr lang="vi-VN" sz="1400" b="0" i="0" u="none" strike="noStrike" cap="none">
                <a:solidFill>
                  <a:srgbClr val="000000"/>
                </a:solidFill>
                <a:latin typeface="Arial"/>
                <a:ea typeface="Arial"/>
                <a:cs typeface="Arial"/>
                <a:sym typeface="Arial"/>
              </a:rPr>
              <a:t># Tính toán MACD</a:t>
            </a:r>
            <a:endParaRPr/>
          </a:p>
          <a:p>
            <a:pPr marL="0" marR="0" lvl="0"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 EMA ngắn hạn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data['short_ema'] = data['Close'].</a:t>
            </a:r>
            <a:r>
              <a:rPr lang="vi-VN" sz="1400" b="0" i="0" u="none" strike="noStrike" cap="none">
                <a:solidFill>
                  <a:srgbClr val="FF0000"/>
                </a:solidFill>
                <a:latin typeface="Arial"/>
                <a:ea typeface="Arial"/>
                <a:cs typeface="Arial"/>
                <a:sym typeface="Arial"/>
              </a:rPr>
              <a:t>ewm(span=12</a:t>
            </a:r>
            <a:r>
              <a:rPr lang="vi-VN" sz="1400" b="0" i="0" u="none" strike="noStrike" cap="none">
                <a:solidFill>
                  <a:srgbClr val="000000"/>
                </a:solidFill>
                <a:latin typeface="Arial"/>
                <a:ea typeface="Arial"/>
                <a:cs typeface="Arial"/>
                <a:sym typeface="Arial"/>
              </a:rPr>
              <a:t>, adjust=False).mean() # Co the su dung 5</a:t>
            </a:r>
            <a:endParaRPr/>
          </a:p>
          <a:p>
            <a:pPr marL="0" marR="0" lvl="0"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 EMA dài hạn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data['long_ema']  = data['Close'].</a:t>
            </a:r>
            <a:r>
              <a:rPr lang="vi-VN" sz="1400" b="0" i="0" u="none" strike="noStrike" cap="none">
                <a:solidFill>
                  <a:srgbClr val="FF0000"/>
                </a:solidFill>
                <a:latin typeface="Arial"/>
                <a:ea typeface="Arial"/>
                <a:cs typeface="Arial"/>
                <a:sym typeface="Arial"/>
              </a:rPr>
              <a:t>ewm(span=26</a:t>
            </a:r>
            <a:r>
              <a:rPr lang="vi-VN" sz="1400" b="0" i="0" u="none" strike="noStrike" cap="none">
                <a:solidFill>
                  <a:srgbClr val="000000"/>
                </a:solidFill>
                <a:latin typeface="Arial"/>
                <a:ea typeface="Arial"/>
                <a:cs typeface="Arial"/>
                <a:sym typeface="Arial"/>
              </a:rPr>
              <a:t>, adjust=False).mean() # Co the su dung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 Tính MACD</a:t>
            </a:r>
            <a:endParaRPr/>
          </a:p>
          <a:p>
            <a:pPr marL="0" marR="0" lvl="0"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data['MACD'] = data['short_ema']  - data['long_ema']</a:t>
            </a:r>
            <a:endParaRPr/>
          </a:p>
          <a:p>
            <a:pPr marL="0" marR="0" lvl="0"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 Tính Signal Line</a:t>
            </a:r>
            <a:endParaRPr/>
          </a:p>
          <a:p>
            <a:pPr marL="0" marR="0" lvl="0"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data['Signal_Line'] = data['MACD'].ewm(span=9, adjust=False).mean()</a:t>
            </a:r>
            <a:endParaRPr/>
          </a:p>
          <a:p>
            <a:pPr marL="0" marR="0" lvl="0"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
            </a:r>
            <a:br>
              <a:rPr lang="vi-VN" sz="1400" b="0" i="0" u="none" strike="noStrike" cap="none">
                <a:solidFill>
                  <a:srgbClr val="000000"/>
                </a:solidFill>
                <a:latin typeface="Arial"/>
                <a:ea typeface="Arial"/>
                <a:cs typeface="Arial"/>
                <a:sym typeface="Arial"/>
              </a:rPr>
            </a:br>
            <a:r>
              <a:rPr lang="vi-VN" sz="1400" b="0" i="0" u="none" strike="noStrike" cap="none">
                <a:solidFill>
                  <a:srgbClr val="000000"/>
                </a:solidFill>
                <a:latin typeface="Arial"/>
                <a:ea typeface="Arial"/>
                <a:cs typeface="Arial"/>
                <a:sym typeface="Arial"/>
              </a:rPr>
              <a:t># Tạo cột tín hiệu mua/bán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data['Buy_Signal'] = (data['MACD'] &gt; data['Signal_Line']) &amp; (data['Close'] &gt; data['SMA'])</a:t>
            </a:r>
            <a:endParaRPr/>
          </a:p>
          <a:p>
            <a:pPr marL="0" marR="0" lvl="0"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data['Sell_Signal'] = (data['MACD'] &lt; data['Signal_Line']) &amp; (data['Close'] &lt; data['SMA'])</a:t>
            </a:r>
            <a:endParaRPr/>
          </a:p>
          <a:p>
            <a:pPr marL="0" marR="0" lvl="0" indent="0" algn="l" rtl="0">
              <a:lnSpc>
                <a:spcPct val="100000"/>
              </a:lnSpc>
              <a:spcBef>
                <a:spcPts val="0"/>
              </a:spcBef>
              <a:spcAft>
                <a:spcPts val="0"/>
              </a:spcAft>
              <a:buNone/>
            </a:pPr>
            <a:r>
              <a:rPr lang="vi-VN" sz="1400" b="0" i="0" u="none" strike="noStrike" cap="none">
                <a:solidFill>
                  <a:srgbClr val="000000"/>
                </a:solidFill>
                <a:latin typeface="Arial"/>
                <a:ea typeface="Arial"/>
                <a:cs typeface="Arial"/>
                <a:sym typeface="Arial"/>
              </a:rPr>
              <a:t/>
            </a:r>
            <a:br>
              <a:rPr lang="vi-V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1" i="0" u="none" strike="noStrike" cap="none">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1"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0"/>
        <p:cNvGrpSpPr/>
        <p:nvPr/>
      </p:nvGrpSpPr>
      <p:grpSpPr>
        <a:xfrm>
          <a:off x="0" y="0"/>
          <a:ext cx="0" cy="0"/>
          <a:chOff x="0" y="0"/>
          <a:chExt cx="0" cy="0"/>
        </a:xfrm>
      </p:grpSpPr>
      <p:sp>
        <p:nvSpPr>
          <p:cNvPr id="191" name="Google Shape;191;p17"/>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2. Lập trình</a:t>
            </a:r>
            <a:endParaRPr sz="2400" b="0" i="0" u="none" strike="noStrike" cap="none">
              <a:solidFill>
                <a:schemeClr val="lt1"/>
              </a:solidFill>
              <a:latin typeface="Arial"/>
              <a:ea typeface="Arial"/>
              <a:cs typeface="Arial"/>
              <a:sym typeface="Arial"/>
            </a:endParaRPr>
          </a:p>
        </p:txBody>
      </p:sp>
      <p:sp>
        <p:nvSpPr>
          <p:cNvPr id="192" name="Google Shape;192;p17"/>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600" b="1" i="0" u="none" strike="noStrike" cap="none">
                <a:solidFill>
                  <a:srgbClr val="000000"/>
                </a:solidFill>
                <a:latin typeface="Arial"/>
                <a:ea typeface="Arial"/>
                <a:cs typeface="Arial"/>
                <a:sym typeface="Arial"/>
              </a:rPr>
              <a:t>Xem lại code các bài trước</a:t>
            </a:r>
            <a:endParaRPr sz="1600" b="1"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6"/>
        <p:cNvGrpSpPr/>
        <p:nvPr/>
      </p:nvGrpSpPr>
      <p:grpSpPr>
        <a:xfrm>
          <a:off x="0" y="0"/>
          <a:ext cx="0" cy="0"/>
          <a:chOff x="0" y="0"/>
          <a:chExt cx="0" cy="0"/>
        </a:xfrm>
      </p:grpSpPr>
      <p:sp>
        <p:nvSpPr>
          <p:cNvPr id="197" name="Google Shape;197;p18"/>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3. Backtesting</a:t>
            </a:r>
            <a:endParaRPr sz="2400" b="0" i="0" u="none" strike="noStrike" cap="none">
              <a:solidFill>
                <a:schemeClr val="lt1"/>
              </a:solidFill>
              <a:latin typeface="Arial"/>
              <a:ea typeface="Arial"/>
              <a:cs typeface="Arial"/>
              <a:sym typeface="Arial"/>
            </a:endParaRPr>
          </a:p>
        </p:txBody>
      </p:sp>
      <p:sp>
        <p:nvSpPr>
          <p:cNvPr id="198" name="Google Shape;198;p18"/>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600" b="1" i="0" u="none" strike="noStrike" cap="none">
                <a:solidFill>
                  <a:srgbClr val="000000"/>
                </a:solidFill>
                <a:latin typeface="Arial"/>
                <a:ea typeface="Arial"/>
                <a:cs typeface="Arial"/>
                <a:sym typeface="Arial"/>
              </a:rPr>
              <a:t>Xem lại code các bài trước</a:t>
            </a:r>
            <a:endParaRPr sz="1600" b="1"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2"/>
        <p:cNvGrpSpPr/>
        <p:nvPr/>
      </p:nvGrpSpPr>
      <p:grpSpPr>
        <a:xfrm>
          <a:off x="0" y="0"/>
          <a:ext cx="0" cy="0"/>
          <a:chOff x="0" y="0"/>
          <a:chExt cx="0" cy="0"/>
        </a:xfrm>
      </p:grpSpPr>
      <p:sp>
        <p:nvSpPr>
          <p:cNvPr id="203" name="Google Shape;203;p19"/>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4. Tự động hóa</a:t>
            </a:r>
            <a:endParaRPr sz="2400" b="0" i="0" u="none" strike="noStrike" cap="none">
              <a:solidFill>
                <a:schemeClr val="lt1"/>
              </a:solidFill>
              <a:latin typeface="Arial"/>
              <a:ea typeface="Arial"/>
              <a:cs typeface="Arial"/>
              <a:sym typeface="Arial"/>
            </a:endParaRPr>
          </a:p>
        </p:txBody>
      </p:sp>
      <p:sp>
        <p:nvSpPr>
          <p:cNvPr id="204" name="Google Shape;204;p19"/>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600" b="1" i="0" u="none" strike="noStrike" cap="none">
                <a:solidFill>
                  <a:srgbClr val="000000"/>
                </a:solidFill>
                <a:latin typeface="Arial"/>
                <a:ea typeface="Arial"/>
                <a:cs typeface="Arial"/>
                <a:sym typeface="Arial"/>
              </a:rPr>
              <a:t>Xem lại code các bài trước</a:t>
            </a:r>
            <a:endParaRPr sz="1600" b="1"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
        <p:cNvGrpSpPr/>
        <p:nvPr/>
      </p:nvGrpSpPr>
      <p:grpSpPr>
        <a:xfrm>
          <a:off x="0" y="0"/>
          <a:ext cx="0" cy="0"/>
          <a:chOff x="0" y="0"/>
          <a:chExt cx="0" cy="0"/>
        </a:xfrm>
      </p:grpSpPr>
      <p:sp>
        <p:nvSpPr>
          <p:cNvPr id="93" name="Google Shape;93;p2"/>
          <p:cNvSpPr txBox="1"/>
          <p:nvPr/>
        </p:nvSpPr>
        <p:spPr>
          <a:xfrm>
            <a:off x="1710635" y="1809406"/>
            <a:ext cx="653166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vi-VN" sz="2800" b="1" i="0" u="none" strike="noStrike" cap="none">
                <a:solidFill>
                  <a:srgbClr val="FF0000"/>
                </a:solidFill>
                <a:latin typeface="Arial"/>
                <a:ea typeface="Arial"/>
                <a:cs typeface="Arial"/>
                <a:sym typeface="Arial"/>
              </a:rPr>
              <a:t>Machine Learning For Investment</a:t>
            </a:r>
            <a:endParaRPr sz="2800" b="1" i="0" u="none" strike="noStrike" cap="none">
              <a:solidFill>
                <a:srgbClr val="FF0000"/>
              </a:solidFill>
              <a:latin typeface="Arial"/>
              <a:ea typeface="Arial"/>
              <a:cs typeface="Arial"/>
              <a:sym typeface="Arial"/>
            </a:endParaRPr>
          </a:p>
        </p:txBody>
      </p:sp>
      <p:sp>
        <p:nvSpPr>
          <p:cNvPr id="94" name="Google Shape;94;p2"/>
          <p:cNvSpPr txBox="1"/>
          <p:nvPr/>
        </p:nvSpPr>
        <p:spPr>
          <a:xfrm>
            <a:off x="2781301" y="3025123"/>
            <a:ext cx="6191400" cy="1815841"/>
          </a:xfrm>
          <a:prstGeom prst="rect">
            <a:avLst/>
          </a:prstGeom>
          <a:noFill/>
          <a:ln>
            <a:noFill/>
          </a:ln>
        </p:spPr>
        <p:txBody>
          <a:bodyPr spcFirstLastPara="1" wrap="square" lIns="91425" tIns="45700" rIns="91425" bIns="45700" anchor="t" anchorCtr="0">
            <a:spAutoFit/>
          </a:bodyPr>
          <a:lstStyle/>
          <a:p>
            <a:pPr lvl="0" algn="just">
              <a:buSzPts val="2800"/>
            </a:pPr>
            <a:r>
              <a:rPr lang="vi-VN" sz="2800" b="1" i="1" u="none" strike="noStrike" cap="none" dirty="0">
                <a:solidFill>
                  <a:srgbClr val="FF0000"/>
                </a:solidFill>
                <a:latin typeface="Arial"/>
                <a:ea typeface="Arial"/>
                <a:cs typeface="Arial"/>
                <a:sym typeface="Arial"/>
              </a:rPr>
              <a:t>Chủ đề: Triển khai thực tế chiến lược </a:t>
            </a:r>
            <a:r>
              <a:rPr lang="vi-VN" sz="2800" b="1" i="1" u="none" strike="noStrike" cap="none" dirty="0" smtClean="0">
                <a:solidFill>
                  <a:srgbClr val="FF0000"/>
                </a:solidFill>
                <a:latin typeface="Arial"/>
                <a:ea typeface="Arial"/>
                <a:cs typeface="Arial"/>
                <a:sym typeface="Arial"/>
              </a:rPr>
              <a:t>cho </a:t>
            </a:r>
            <a:r>
              <a:rPr lang="vi-VN" sz="2800" b="1" i="1" u="none" strike="noStrike" cap="none" dirty="0">
                <a:solidFill>
                  <a:srgbClr val="FF0000"/>
                </a:solidFill>
                <a:latin typeface="Arial"/>
                <a:ea typeface="Arial"/>
                <a:cs typeface="Arial"/>
                <a:sym typeface="Arial"/>
              </a:rPr>
              <a:t>Crypto </a:t>
            </a:r>
            <a:r>
              <a:rPr lang="vi-VN" sz="2800" b="1" i="1" u="none" strike="noStrike" cap="none" dirty="0" smtClean="0">
                <a:solidFill>
                  <a:srgbClr val="FF0000"/>
                </a:solidFill>
                <a:latin typeface="Arial"/>
                <a:ea typeface="Arial"/>
                <a:cs typeface="Arial"/>
                <a:sym typeface="Arial"/>
              </a:rPr>
              <a:t>Binance</a:t>
            </a:r>
            <a:r>
              <a:rPr lang="en-US" sz="2800" b="1" i="1" u="none" strike="noStrike" cap="none" dirty="0" smtClean="0">
                <a:solidFill>
                  <a:srgbClr val="FF0000"/>
                </a:solidFill>
                <a:latin typeface="Arial"/>
                <a:ea typeface="Arial"/>
                <a:cs typeface="Arial"/>
                <a:sym typeface="Arial"/>
              </a:rPr>
              <a:t>, </a:t>
            </a:r>
            <a:r>
              <a:rPr lang="vi-VN" sz="2800" b="1" i="1" dirty="0">
                <a:solidFill>
                  <a:srgbClr val="FF0000"/>
                </a:solidFill>
              </a:rPr>
              <a:t>Forex MT5, </a:t>
            </a:r>
            <a:r>
              <a:rPr lang="vi-VN" sz="2800" b="1" i="1" u="none" strike="noStrike" cap="none" dirty="0">
                <a:solidFill>
                  <a:srgbClr val="FF0000"/>
                </a:solidFill>
                <a:latin typeface="Arial"/>
                <a:ea typeface="Arial"/>
                <a:cs typeface="Arial"/>
                <a:sym typeface="Arial"/>
              </a:rPr>
              <a:t>SSI</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1" i="1" u="none" strike="noStrike" cap="none" dirty="0">
              <a:solidFill>
                <a:srgbClr val="FF0000"/>
              </a:solidFill>
              <a:latin typeface="Arial"/>
              <a:ea typeface="Arial"/>
              <a:cs typeface="Arial"/>
              <a:sym typeface="Arial"/>
            </a:endParaRPr>
          </a:p>
        </p:txBody>
      </p:sp>
      <p:sp>
        <p:nvSpPr>
          <p:cNvPr id="95" name="Google Shape;95;p2"/>
          <p:cNvSpPr txBox="1"/>
          <p:nvPr/>
        </p:nvSpPr>
        <p:spPr>
          <a:xfrm>
            <a:off x="5482536" y="4841005"/>
            <a:ext cx="3661464"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vi-VN" sz="2800" b="0" i="1" u="none" strike="noStrike" cap="none">
                <a:solidFill>
                  <a:schemeClr val="dk1"/>
                </a:solidFill>
                <a:latin typeface="Arial"/>
                <a:ea typeface="Arial"/>
                <a:cs typeface="Arial"/>
                <a:sym typeface="Arial"/>
              </a:rPr>
              <a:t>GV. Đặng Trí Thanh</a:t>
            </a:r>
            <a:endParaRPr/>
          </a:p>
          <a:p>
            <a:pPr marL="0" marR="0" lvl="0" indent="0" algn="l" rtl="0">
              <a:lnSpc>
                <a:spcPct val="100000"/>
              </a:lnSpc>
              <a:spcBef>
                <a:spcPts val="0"/>
              </a:spcBef>
              <a:spcAft>
                <a:spcPts val="0"/>
              </a:spcAft>
              <a:buClr>
                <a:srgbClr val="000000"/>
              </a:buClr>
              <a:buSzPts val="2800"/>
              <a:buFont typeface="Arial"/>
              <a:buNone/>
            </a:pPr>
            <a:r>
              <a:rPr lang="vi-VN" sz="2800" b="0" i="1" u="none" strike="noStrike" cap="none">
                <a:solidFill>
                  <a:schemeClr val="dk1"/>
                </a:solidFill>
                <a:latin typeface="Arial"/>
                <a:ea typeface="Arial"/>
                <a:cs typeface="Arial"/>
                <a:sym typeface="Arial"/>
              </a:rPr>
              <a:t>       Huỳnh Văn Nam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8"/>
        <p:cNvGrpSpPr/>
        <p:nvPr/>
      </p:nvGrpSpPr>
      <p:grpSpPr>
        <a:xfrm>
          <a:off x="0" y="0"/>
          <a:ext cx="0" cy="0"/>
          <a:chOff x="0" y="0"/>
          <a:chExt cx="0" cy="0"/>
        </a:xfrm>
      </p:grpSpPr>
      <p:sp>
        <p:nvSpPr>
          <p:cNvPr id="209" name="Google Shape;209;p20"/>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5. Order Good</a:t>
            </a:r>
            <a:endParaRPr sz="2400" b="0" i="0" u="none" strike="noStrike" cap="none">
              <a:solidFill>
                <a:schemeClr val="lt1"/>
              </a:solidFill>
              <a:latin typeface="Arial"/>
              <a:ea typeface="Arial"/>
              <a:cs typeface="Arial"/>
              <a:sym typeface="Arial"/>
            </a:endParaRPr>
          </a:p>
        </p:txBody>
      </p:sp>
      <p:sp>
        <p:nvSpPr>
          <p:cNvPr id="210" name="Google Shape;210;p20"/>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600" b="0" i="0" u="none" strike="noStrike" cap="none">
                <a:solidFill>
                  <a:srgbClr val="FF0000"/>
                </a:solidFill>
                <a:latin typeface="Arial"/>
                <a:ea typeface="Arial"/>
                <a:cs typeface="Arial"/>
                <a:sym typeface="Arial"/>
              </a:rPr>
              <a:t>OG</a:t>
            </a:r>
            <a:r>
              <a:rPr lang="vi-VN" sz="1600" b="0" i="0" u="none" strike="noStrike" cap="none">
                <a:solidFill>
                  <a:srgbClr val="000000"/>
                </a:solidFill>
                <a:latin typeface="Arial"/>
                <a:ea typeface="Arial"/>
                <a:cs typeface="Arial"/>
                <a:sym typeface="Arial"/>
              </a:rPr>
              <a:t> (Order Good): Đây là một điểm kiểm tra hoặc một tín hiệu trong hệ thống giao dịch để xác định cơ hội giao dịch tốt, hay một điểm vào lệnh tối ưu. Nó có thể dựa trên một phân tích kỹ thuật, tin tức cơ bản hoặc một kết hợp của cả hai, và chỉ ra rằng một lệnh mua hoặc bán có thể được thực hiện dựa trên các điều kiện đã được xác định trước.</a:t>
            </a:r>
            <a:endParaRPr sz="1600" b="0" i="0" u="none" strike="noStrike" cap="none">
              <a:solidFill>
                <a:srgbClr val="000000"/>
              </a:solidFill>
              <a:latin typeface="Arial"/>
              <a:ea typeface="Arial"/>
              <a:cs typeface="Arial"/>
              <a:sym typeface="Arial"/>
            </a:endParaRPr>
          </a:p>
          <a:p>
            <a:pPr marL="444500" marR="0" lvl="0" indent="-342900" algn="just" rtl="0">
              <a:lnSpc>
                <a:spcPct val="115000"/>
              </a:lnSpc>
              <a:spcBef>
                <a:spcPts val="1600"/>
              </a:spcBef>
              <a:spcAft>
                <a:spcPts val="0"/>
              </a:spcAft>
              <a:buClr>
                <a:schemeClr val="dk1"/>
              </a:buClr>
              <a:buSzPts val="2000"/>
              <a:buFont typeface="Arial"/>
              <a:buAutoNum type="arabicPeriod"/>
            </a:pPr>
            <a:r>
              <a:rPr lang="vi-VN" sz="1600" b="1" i="0" u="none" strike="noStrike" cap="none">
                <a:solidFill>
                  <a:schemeClr val="dk1"/>
                </a:solidFill>
                <a:latin typeface="Arial"/>
                <a:ea typeface="Arial"/>
                <a:cs typeface="Arial"/>
                <a:sym typeface="Arial"/>
              </a:rPr>
              <a:t>GetData</a:t>
            </a:r>
            <a:endParaRPr sz="1600" b="1" i="0" u="none" strike="noStrike" cap="none">
              <a:solidFill>
                <a:schemeClr val="dk1"/>
              </a:solidFill>
              <a:latin typeface="Arial"/>
              <a:ea typeface="Arial"/>
              <a:cs typeface="Arial"/>
              <a:sym typeface="Arial"/>
            </a:endParaRPr>
          </a:p>
          <a:p>
            <a:pPr marL="387350" marR="0" lvl="0" indent="-285750" algn="just" rtl="0">
              <a:lnSpc>
                <a:spcPct val="115000"/>
              </a:lnSpc>
              <a:spcBef>
                <a:spcPts val="1600"/>
              </a:spcBef>
              <a:spcAft>
                <a:spcPts val="0"/>
              </a:spcAft>
              <a:buClr>
                <a:schemeClr val="dk1"/>
              </a:buClr>
              <a:buSzPts val="2000"/>
              <a:buFont typeface="Arial"/>
              <a:buChar char="-"/>
            </a:pPr>
            <a:r>
              <a:rPr lang="vi-VN" sz="1600" b="1" i="0" u="none" strike="noStrike" cap="none">
                <a:solidFill>
                  <a:schemeClr val="dk1"/>
                </a:solidFill>
                <a:latin typeface="Arial"/>
                <a:ea typeface="Arial"/>
                <a:cs typeface="Arial"/>
                <a:sym typeface="Arial"/>
              </a:rPr>
              <a:t>Sử dụng các module trong Common</a:t>
            </a:r>
            <a:endParaRPr/>
          </a:p>
          <a:p>
            <a:pPr marL="387350" marR="0" lvl="0" indent="-285750" algn="just" rtl="0">
              <a:lnSpc>
                <a:spcPct val="115000"/>
              </a:lnSpc>
              <a:spcBef>
                <a:spcPts val="1600"/>
              </a:spcBef>
              <a:spcAft>
                <a:spcPts val="0"/>
              </a:spcAft>
              <a:buClr>
                <a:schemeClr val="dk1"/>
              </a:buClr>
              <a:buSzPts val="2000"/>
              <a:buFont typeface="Arial"/>
              <a:buChar char="-"/>
            </a:pPr>
            <a:r>
              <a:rPr lang="vi-VN" sz="1600" b="1" i="0" u="none" strike="noStrike" cap="none">
                <a:solidFill>
                  <a:schemeClr val="dk1"/>
                </a:solidFill>
                <a:latin typeface="Arial"/>
                <a:ea typeface="Arial"/>
                <a:cs typeface="Arial"/>
                <a:sym typeface="Arial"/>
              </a:rPr>
              <a:t>Bao gồm MT5, Binance, yfinance, SSI</a:t>
            </a:r>
            <a:endParaRPr/>
          </a:p>
          <a:p>
            <a:pPr marL="444500" marR="0" lvl="0" indent="-342900" algn="just" rtl="0">
              <a:lnSpc>
                <a:spcPct val="115000"/>
              </a:lnSpc>
              <a:spcBef>
                <a:spcPts val="1600"/>
              </a:spcBef>
              <a:spcAft>
                <a:spcPts val="0"/>
              </a:spcAft>
              <a:buClr>
                <a:schemeClr val="dk1"/>
              </a:buClr>
              <a:buSzPts val="2000"/>
              <a:buFont typeface="Arial"/>
              <a:buAutoNum type="arabicPeriod" startAt="2"/>
            </a:pPr>
            <a:r>
              <a:rPr lang="vi-VN" sz="1600" b="1" i="0" u="none" strike="noStrike" cap="none">
                <a:solidFill>
                  <a:schemeClr val="dk1"/>
                </a:solidFill>
                <a:latin typeface="Arial"/>
                <a:ea typeface="Arial"/>
                <a:cs typeface="Arial"/>
                <a:sym typeface="Arial"/>
              </a:rPr>
              <a:t>Xác định tín hiệu</a:t>
            </a:r>
            <a:endParaRPr sz="1600" b="1" i="0" u="none" strike="noStrike" cap="none">
              <a:solidFill>
                <a:schemeClr val="dk1"/>
              </a:solidFill>
              <a:latin typeface="Arial"/>
              <a:ea typeface="Arial"/>
              <a:cs typeface="Arial"/>
              <a:sym typeface="Arial"/>
            </a:endParaRPr>
          </a:p>
          <a:p>
            <a:pPr marL="444500" marR="0" lvl="0" indent="-342900" algn="just" rtl="0">
              <a:lnSpc>
                <a:spcPct val="115000"/>
              </a:lnSpc>
              <a:spcBef>
                <a:spcPts val="1600"/>
              </a:spcBef>
              <a:spcAft>
                <a:spcPts val="0"/>
              </a:spcAft>
              <a:buClr>
                <a:schemeClr val="dk1"/>
              </a:buClr>
              <a:buSzPts val="2000"/>
              <a:buFont typeface="Arial"/>
              <a:buAutoNum type="arabicPeriod" startAt="2"/>
            </a:pPr>
            <a:r>
              <a:rPr lang="vi-VN" sz="1600" b="1" i="0" u="none" strike="noStrike" cap="none">
                <a:solidFill>
                  <a:schemeClr val="dk1"/>
                </a:solidFill>
                <a:latin typeface="Arial"/>
                <a:ea typeface="Arial"/>
                <a:cs typeface="Arial"/>
                <a:sym typeface="Arial"/>
              </a:rPr>
              <a:t>Bắn tín hiệu lên bộ nhớ</a:t>
            </a:r>
            <a:endParaRPr sz="1600" b="1" i="0" u="none" strike="noStrike" cap="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4"/>
        <p:cNvGrpSpPr/>
        <p:nvPr/>
      </p:nvGrpSpPr>
      <p:grpSpPr>
        <a:xfrm>
          <a:off x="0" y="0"/>
          <a:ext cx="0" cy="0"/>
          <a:chOff x="0" y="0"/>
          <a:chExt cx="0" cy="0"/>
        </a:xfrm>
      </p:grpSpPr>
      <p:sp>
        <p:nvSpPr>
          <p:cNvPr id="215" name="Google Shape;215;p21"/>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6. Order Follower</a:t>
            </a:r>
            <a:endParaRPr sz="2400" b="0" i="0" u="none" strike="noStrike" cap="none">
              <a:solidFill>
                <a:schemeClr val="lt1"/>
              </a:solidFill>
              <a:latin typeface="Arial"/>
              <a:ea typeface="Arial"/>
              <a:cs typeface="Arial"/>
              <a:sym typeface="Arial"/>
            </a:endParaRPr>
          </a:p>
        </p:txBody>
      </p:sp>
      <p:sp>
        <p:nvSpPr>
          <p:cNvPr id="216" name="Google Shape;216;p21"/>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600" b="1" i="0" u="none" strike="noStrike" cap="none">
                <a:solidFill>
                  <a:srgbClr val="000000"/>
                </a:solidFill>
                <a:latin typeface="Arial"/>
                <a:ea typeface="Arial"/>
                <a:cs typeface="Arial"/>
                <a:sym typeface="Arial"/>
              </a:rPr>
              <a:t>OF (Order Follower)</a:t>
            </a:r>
            <a:r>
              <a:rPr lang="vi-VN" sz="1600" b="0" i="0" u="none" strike="noStrike" cap="none">
                <a:solidFill>
                  <a:srgbClr val="000000"/>
                </a:solidFill>
                <a:latin typeface="Arial"/>
                <a:ea typeface="Arial"/>
                <a:cs typeface="Arial"/>
                <a:sym typeface="Arial"/>
              </a:rPr>
              <a:t>: Khi một lệnh giao dịch đã được đặt (dựa trên "Order Good"), "Order Follower" là quá trình theo dõi lệnh đó. Điều này bao gồm việc quản lý lệnh, như đặt các lệnh dừng lỗ (stop-loss), chốt lời (take-profit), hoặc thậm chí là hủy lệnh nếu điều kiện thị trường thay đổi hoặc lệnh không được kích hoạt trong một khoảng thời gian nhất định.</a:t>
            </a:r>
            <a:endParaRPr sz="1600" b="0" i="0" u="none" strike="noStrike" cap="none">
              <a:solidFill>
                <a:srgbClr val="000000"/>
              </a:solidFill>
              <a:latin typeface="Arial"/>
              <a:ea typeface="Arial"/>
              <a:cs typeface="Arial"/>
              <a:sym typeface="Arial"/>
            </a:endParaRPr>
          </a:p>
          <a:p>
            <a:pPr marL="444500" marR="0" lvl="0" indent="-342900" algn="just" rtl="0">
              <a:lnSpc>
                <a:spcPct val="115000"/>
              </a:lnSpc>
              <a:spcBef>
                <a:spcPts val="1600"/>
              </a:spcBef>
              <a:spcAft>
                <a:spcPts val="0"/>
              </a:spcAft>
              <a:buClr>
                <a:schemeClr val="dk1"/>
              </a:buClr>
              <a:buSzPts val="2000"/>
              <a:buFont typeface="Arial"/>
              <a:buAutoNum type="arabicPeriod"/>
            </a:pPr>
            <a:r>
              <a:rPr lang="vi-VN" sz="1600" b="1" i="0" u="none" strike="noStrike" cap="none">
                <a:solidFill>
                  <a:schemeClr val="dk1"/>
                </a:solidFill>
                <a:latin typeface="Arial"/>
                <a:ea typeface="Arial"/>
                <a:cs typeface="Arial"/>
                <a:sym typeface="Arial"/>
              </a:rPr>
              <a:t>Đọc bộ nhớ</a:t>
            </a:r>
            <a:endParaRPr sz="1600" b="1" i="0" u="none" strike="noStrike" cap="none">
              <a:solidFill>
                <a:schemeClr val="dk1"/>
              </a:solidFill>
              <a:latin typeface="Arial"/>
              <a:ea typeface="Arial"/>
              <a:cs typeface="Arial"/>
              <a:sym typeface="Arial"/>
            </a:endParaRPr>
          </a:p>
          <a:p>
            <a:pPr marL="444500" marR="0" lvl="0" indent="-342900" algn="just" rtl="0">
              <a:lnSpc>
                <a:spcPct val="115000"/>
              </a:lnSpc>
              <a:spcBef>
                <a:spcPts val="1600"/>
              </a:spcBef>
              <a:spcAft>
                <a:spcPts val="0"/>
              </a:spcAft>
              <a:buClr>
                <a:schemeClr val="dk1"/>
              </a:buClr>
              <a:buSzPts val="2000"/>
              <a:buFont typeface="Arial"/>
              <a:buAutoNum type="arabicPeriod"/>
            </a:pPr>
            <a:r>
              <a:rPr lang="vi-VN" sz="1600" b="1" i="0" u="none" strike="noStrike" cap="none">
                <a:solidFill>
                  <a:schemeClr val="dk1"/>
                </a:solidFill>
                <a:latin typeface="Arial"/>
                <a:ea typeface="Arial"/>
                <a:cs typeface="Arial"/>
                <a:sym typeface="Arial"/>
              </a:rPr>
              <a:t>Vào lệnh (OrderSend)</a:t>
            </a:r>
            <a:endParaRPr sz="1600" b="1" i="0" u="none" strike="noStrike" cap="none">
              <a:solidFill>
                <a:schemeClr val="dk1"/>
              </a:solidFill>
              <a:latin typeface="Arial"/>
              <a:ea typeface="Arial"/>
              <a:cs typeface="Arial"/>
              <a:sym typeface="Arial"/>
            </a:endParaRPr>
          </a:p>
          <a:p>
            <a:pPr marL="101600" marR="0" lvl="0" indent="0" algn="l" rtl="0">
              <a:lnSpc>
                <a:spcPct val="115000"/>
              </a:lnSpc>
              <a:spcBef>
                <a:spcPts val="1600"/>
              </a:spcBef>
              <a:spcAft>
                <a:spcPts val="0"/>
              </a:spcAft>
              <a:buNone/>
            </a:pPr>
            <a:endParaRPr sz="1600" b="1"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0"/>
        <p:cNvGrpSpPr/>
        <p:nvPr/>
      </p:nvGrpSpPr>
      <p:grpSpPr>
        <a:xfrm>
          <a:off x="0" y="0"/>
          <a:ext cx="0" cy="0"/>
          <a:chOff x="0" y="0"/>
          <a:chExt cx="0" cy="0"/>
        </a:xfrm>
      </p:grpSpPr>
      <p:sp>
        <p:nvSpPr>
          <p:cNvPr id="221" name="Google Shape;221;p22"/>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Binance CRYPTO</a:t>
            </a:r>
            <a:endParaRPr sz="2400" b="0" i="0" u="none" strike="noStrike" cap="none">
              <a:solidFill>
                <a:schemeClr val="lt1"/>
              </a:solidFill>
              <a:latin typeface="Arial"/>
              <a:ea typeface="Arial"/>
              <a:cs typeface="Arial"/>
              <a:sym typeface="Arial"/>
            </a:endParaRPr>
          </a:p>
        </p:txBody>
      </p:sp>
      <p:sp>
        <p:nvSpPr>
          <p:cNvPr id="222" name="Google Shape;222;p22"/>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endParaRPr sz="1600" b="1"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6"/>
        <p:cNvGrpSpPr/>
        <p:nvPr/>
      </p:nvGrpSpPr>
      <p:grpSpPr>
        <a:xfrm>
          <a:off x="0" y="0"/>
          <a:ext cx="0" cy="0"/>
          <a:chOff x="0" y="0"/>
          <a:chExt cx="0" cy="0"/>
        </a:xfrm>
      </p:grpSpPr>
      <p:sp>
        <p:nvSpPr>
          <p:cNvPr id="227" name="Google Shape;227;p23"/>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Binance CRYPTO</a:t>
            </a:r>
            <a:endParaRPr sz="2400" b="0" i="0" u="none" strike="noStrike" cap="none">
              <a:solidFill>
                <a:schemeClr val="lt1"/>
              </a:solidFill>
              <a:latin typeface="Arial"/>
              <a:ea typeface="Arial"/>
              <a:cs typeface="Arial"/>
              <a:sym typeface="Arial"/>
            </a:endParaRPr>
          </a:p>
        </p:txBody>
      </p:sp>
      <p:sp>
        <p:nvSpPr>
          <p:cNvPr id="228" name="Google Shape;228;p23"/>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vi-VN" sz="1600" b="0" i="0" u="none" strike="noStrike" cap="none">
                <a:solidFill>
                  <a:srgbClr val="000000"/>
                </a:solidFill>
                <a:latin typeface="Arial"/>
                <a:ea typeface="Arial"/>
                <a:cs typeface="Arial"/>
                <a:sym typeface="Arial"/>
              </a:rPr>
              <a:t>Sàn </a:t>
            </a:r>
            <a:r>
              <a:rPr lang="vi-VN" sz="1600" b="1" i="0" u="none" strike="noStrike" cap="none">
                <a:solidFill>
                  <a:srgbClr val="000000"/>
                </a:solidFill>
              </a:rPr>
              <a:t>Binance </a:t>
            </a:r>
            <a:r>
              <a:rPr lang="vi-VN" sz="1600" b="0" i="0" u="none" strike="noStrike" cap="none">
                <a:solidFill>
                  <a:srgbClr val="000000"/>
                </a:solidFill>
                <a:latin typeface="Arial"/>
                <a:ea typeface="Arial"/>
                <a:cs typeface="Arial"/>
                <a:sym typeface="Arial"/>
              </a:rPr>
              <a:t>cung cấp một loạt các dịch vụ tài chính và giao dịch liên quan đến </a:t>
            </a:r>
            <a:r>
              <a:rPr lang="vi-VN" sz="1600" b="1" i="0" u="none" strike="noStrike" cap="none">
                <a:solidFill>
                  <a:srgbClr val="000000"/>
                </a:solidFill>
              </a:rPr>
              <a:t>tiền mã hóa</a:t>
            </a:r>
            <a:r>
              <a:rPr lang="vi-VN" sz="1600" b="0" i="0" u="none" strike="noStrike" cap="none">
                <a:solidFill>
                  <a:srgbClr val="000000"/>
                </a:solidFill>
                <a:latin typeface="Arial"/>
                <a:ea typeface="Arial"/>
                <a:cs typeface="Arial"/>
                <a:sym typeface="Arial"/>
              </a:rPr>
              <a:t>, đây là một số dịch vụ chính:</a:t>
            </a:r>
            <a:endParaRPr/>
          </a:p>
          <a:p>
            <a:pPr marL="0" marR="0" lvl="0" indent="0" algn="just"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vi-VN" sz="1400" b="1" i="0" u="none" strike="noStrike" cap="none">
                <a:solidFill>
                  <a:srgbClr val="FF0000"/>
                </a:solidFill>
                <a:latin typeface="Arial"/>
                <a:ea typeface="Arial"/>
                <a:cs typeface="Arial"/>
                <a:sym typeface="Arial"/>
              </a:rPr>
              <a:t>Spot Trading</a:t>
            </a:r>
            <a:r>
              <a:rPr lang="vi-VN" sz="1400" b="0" i="0" u="none" strike="noStrike" cap="none">
                <a:solidFill>
                  <a:srgbClr val="FF0000"/>
                </a:solidFill>
                <a:latin typeface="Arial"/>
                <a:ea typeface="Arial"/>
                <a:cs typeface="Arial"/>
                <a:sym typeface="Arial"/>
              </a:rPr>
              <a:t>:</a:t>
            </a:r>
            <a:r>
              <a:rPr lang="vi-VN" sz="1400" b="0" i="0" u="none" strike="noStrike" cap="none">
                <a:solidFill>
                  <a:srgbClr val="000000"/>
                </a:solidFill>
                <a:latin typeface="Arial"/>
                <a:ea typeface="Arial"/>
                <a:cs typeface="Arial"/>
                <a:sym typeface="Arial"/>
              </a:rPr>
              <a:t> Giao dịch truyền thống mua và bán tiền mã hóa ngay lập tức.</a:t>
            </a:r>
            <a:endParaRPr/>
          </a:p>
          <a:p>
            <a:pPr marL="0" marR="0" lvl="0" indent="0" algn="just" rtl="0">
              <a:lnSpc>
                <a:spcPct val="100000"/>
              </a:lnSpc>
              <a:spcBef>
                <a:spcPts val="0"/>
              </a:spcBef>
              <a:spcAft>
                <a:spcPts val="0"/>
              </a:spcAft>
              <a:buNone/>
            </a:pPr>
            <a:r>
              <a:rPr lang="vi-VN" sz="1400" b="1" i="0" u="none" strike="noStrike" cap="none">
                <a:solidFill>
                  <a:schemeClr val="dk1"/>
                </a:solidFill>
                <a:latin typeface="Arial"/>
                <a:ea typeface="Arial"/>
                <a:cs typeface="Arial"/>
                <a:sym typeface="Arial"/>
              </a:rPr>
              <a:t>Futures Trading</a:t>
            </a:r>
            <a:r>
              <a:rPr lang="vi-VN" sz="1400" b="0" i="0" u="none" strike="noStrike" cap="none">
                <a:solidFill>
                  <a:schemeClr val="dk1"/>
                </a:solidFill>
                <a:latin typeface="Arial"/>
                <a:ea typeface="Arial"/>
                <a:cs typeface="Arial"/>
                <a:sym typeface="Arial"/>
              </a:rPr>
              <a:t>: </a:t>
            </a:r>
            <a:r>
              <a:rPr lang="vi-VN" sz="1400" b="0" i="0" u="none" strike="noStrike" cap="none">
                <a:solidFill>
                  <a:srgbClr val="000000"/>
                </a:solidFill>
                <a:latin typeface="Arial"/>
                <a:ea typeface="Arial"/>
                <a:cs typeface="Arial"/>
                <a:sym typeface="Arial"/>
              </a:rPr>
              <a:t>Giao dịch hợp đồng tương lai cho phép đặt cọc ký quỹ và sử dụng đòn bẩy.</a:t>
            </a:r>
            <a:endParaRPr/>
          </a:p>
          <a:p>
            <a:pPr marL="0" marR="0" lvl="0" indent="0" algn="just" rtl="0">
              <a:lnSpc>
                <a:spcPct val="100000"/>
              </a:lnSpc>
              <a:spcBef>
                <a:spcPts val="0"/>
              </a:spcBef>
              <a:spcAft>
                <a:spcPts val="0"/>
              </a:spcAft>
              <a:buNone/>
            </a:pPr>
            <a:r>
              <a:rPr lang="vi-VN" sz="1400" b="1" i="0" u="none" strike="noStrike" cap="none">
                <a:solidFill>
                  <a:srgbClr val="000000"/>
                </a:solidFill>
                <a:latin typeface="Arial"/>
                <a:ea typeface="Arial"/>
                <a:cs typeface="Arial"/>
                <a:sym typeface="Arial"/>
              </a:rPr>
              <a:t>Margin Trading</a:t>
            </a:r>
            <a:r>
              <a:rPr lang="vi-VN" sz="1400" b="0" i="0" u="none" strike="noStrike" cap="none">
                <a:solidFill>
                  <a:srgbClr val="000000"/>
                </a:solidFill>
                <a:latin typeface="Arial"/>
                <a:ea typeface="Arial"/>
                <a:cs typeface="Arial"/>
                <a:sym typeface="Arial"/>
              </a:rPr>
              <a:t>: Giao dịch ký quỹ cho phép nhà đầu tư vay tiền để giao dịch với số lượng lớn hơn tài sản họ sở hữu.</a:t>
            </a:r>
            <a:endParaRPr/>
          </a:p>
          <a:p>
            <a:pPr marL="0" marR="0" lvl="0" indent="0" algn="just" rtl="0">
              <a:lnSpc>
                <a:spcPct val="100000"/>
              </a:lnSpc>
              <a:spcBef>
                <a:spcPts val="0"/>
              </a:spcBef>
              <a:spcAft>
                <a:spcPts val="0"/>
              </a:spcAft>
              <a:buNone/>
            </a:pPr>
            <a:r>
              <a:rPr lang="vi-VN" sz="1400" b="1" i="0" u="none" strike="noStrike" cap="none">
                <a:solidFill>
                  <a:srgbClr val="FF0000"/>
                </a:solidFill>
                <a:latin typeface="Arial"/>
                <a:ea typeface="Arial"/>
                <a:cs typeface="Arial"/>
                <a:sym typeface="Arial"/>
              </a:rPr>
              <a:t>Perpetual Futures Contracts</a:t>
            </a:r>
            <a:r>
              <a:rPr lang="vi-VN" sz="1400" b="0" i="0" u="none" strike="noStrike" cap="none">
                <a:solidFill>
                  <a:srgbClr val="FF0000"/>
                </a:solidFill>
                <a:latin typeface="Arial"/>
                <a:ea typeface="Arial"/>
                <a:cs typeface="Arial"/>
                <a:sym typeface="Arial"/>
              </a:rPr>
              <a:t>: </a:t>
            </a:r>
            <a:r>
              <a:rPr lang="vi-VN" sz="1400" b="0" i="0" u="none" strike="noStrike" cap="none">
                <a:solidFill>
                  <a:srgbClr val="000000"/>
                </a:solidFill>
                <a:latin typeface="Arial"/>
                <a:ea typeface="Arial"/>
                <a:cs typeface="Arial"/>
                <a:sym typeface="Arial"/>
              </a:rPr>
              <a:t>Hợp đồng tương lai </a:t>
            </a:r>
            <a:r>
              <a:rPr lang="vi-VN" sz="1400" b="0" i="0" u="none" strike="noStrike" cap="none">
                <a:solidFill>
                  <a:srgbClr val="FF0000"/>
                </a:solidFill>
                <a:latin typeface="Arial"/>
                <a:ea typeface="Arial"/>
                <a:cs typeface="Arial"/>
                <a:sym typeface="Arial"/>
              </a:rPr>
              <a:t>vĩnh cửu không có ngày hết hạn</a:t>
            </a:r>
            <a:r>
              <a:rPr lang="vi-VN" sz="1400" b="0" i="0" u="none" strike="noStrike" cap="none">
                <a:solidFill>
                  <a:srgbClr val="000000"/>
                </a:solidFill>
                <a:latin typeface="Arial"/>
                <a:ea typeface="Arial"/>
                <a:cs typeface="Arial"/>
                <a:sym typeface="Arial"/>
              </a:rPr>
              <a:t> và giá được liên kết chặt chẽ với giá giao ngay.</a:t>
            </a:r>
            <a:endParaRPr/>
          </a:p>
          <a:p>
            <a:pPr marL="0" marR="0" lvl="0" indent="0" algn="just" rtl="0">
              <a:lnSpc>
                <a:spcPct val="100000"/>
              </a:lnSpc>
              <a:spcBef>
                <a:spcPts val="0"/>
              </a:spcBef>
              <a:spcAft>
                <a:spcPts val="0"/>
              </a:spcAft>
              <a:buNone/>
            </a:pPr>
            <a:r>
              <a:rPr lang="vi-VN" sz="1400" b="1" i="0" u="none" strike="noStrike" cap="none">
                <a:solidFill>
                  <a:srgbClr val="000000"/>
                </a:solidFill>
                <a:latin typeface="Arial"/>
                <a:ea typeface="Arial"/>
                <a:cs typeface="Arial"/>
                <a:sym typeface="Arial"/>
              </a:rPr>
              <a:t>Staking</a:t>
            </a:r>
            <a:r>
              <a:rPr lang="vi-VN" sz="1400" b="0" i="0" u="none" strike="noStrike" cap="none">
                <a:solidFill>
                  <a:srgbClr val="000000"/>
                </a:solidFill>
                <a:latin typeface="Arial"/>
                <a:ea typeface="Arial"/>
                <a:cs typeface="Arial"/>
                <a:sym typeface="Arial"/>
              </a:rPr>
              <a:t>: Khóa một lượng tiền mã hóa nhất định để nhận thưởng, thường liên quan đến việc hỗ trợ các mạng lưới blockchain.</a:t>
            </a:r>
            <a:endParaRPr/>
          </a:p>
          <a:p>
            <a:pPr marL="0" marR="0" lvl="0" indent="0" algn="just" rtl="0">
              <a:lnSpc>
                <a:spcPct val="100000"/>
              </a:lnSpc>
              <a:spcBef>
                <a:spcPts val="0"/>
              </a:spcBef>
              <a:spcAft>
                <a:spcPts val="0"/>
              </a:spcAft>
              <a:buNone/>
            </a:pPr>
            <a:r>
              <a:rPr lang="vi-VN" sz="1400" b="1" i="0" u="none" strike="noStrike" cap="none">
                <a:solidFill>
                  <a:srgbClr val="000000"/>
                </a:solidFill>
                <a:latin typeface="Arial"/>
                <a:ea typeface="Arial"/>
                <a:cs typeface="Arial"/>
                <a:sym typeface="Arial"/>
              </a:rPr>
              <a:t>Savings Accounts</a:t>
            </a:r>
            <a:r>
              <a:rPr lang="vi-VN" sz="1400" b="0" i="0" u="none" strike="noStrike" cap="none">
                <a:solidFill>
                  <a:srgbClr val="000000"/>
                </a:solidFill>
                <a:latin typeface="Arial"/>
                <a:ea typeface="Arial"/>
                <a:cs typeface="Arial"/>
                <a:sym typeface="Arial"/>
              </a:rPr>
              <a:t>: Tài khoản tiết kiệm cho phép người dùng kiếm lãi từ việc gửi tiền mã hóa của họ.</a:t>
            </a:r>
            <a:endParaRPr/>
          </a:p>
          <a:p>
            <a:pPr marL="0" marR="0" lvl="0" indent="0" algn="just" rtl="0">
              <a:lnSpc>
                <a:spcPct val="100000"/>
              </a:lnSpc>
              <a:spcBef>
                <a:spcPts val="0"/>
              </a:spcBef>
              <a:spcAft>
                <a:spcPts val="0"/>
              </a:spcAft>
              <a:buNone/>
            </a:pPr>
            <a:r>
              <a:rPr lang="vi-VN" sz="1400" b="1" i="0" u="none" strike="noStrike" cap="none">
                <a:solidFill>
                  <a:srgbClr val="000000"/>
                </a:solidFill>
                <a:latin typeface="Arial"/>
                <a:ea typeface="Arial"/>
                <a:cs typeface="Arial"/>
                <a:sym typeface="Arial"/>
              </a:rPr>
              <a:t>Crypto Loans</a:t>
            </a:r>
            <a:r>
              <a:rPr lang="vi-VN" sz="1400" b="0" i="0" u="none" strike="noStrike" cap="none">
                <a:solidFill>
                  <a:srgbClr val="000000"/>
                </a:solidFill>
                <a:latin typeface="Arial"/>
                <a:ea typeface="Arial"/>
                <a:cs typeface="Arial"/>
                <a:sym typeface="Arial"/>
              </a:rPr>
              <a:t>: Cho phép vay tiền mã hóa với tài sản đảm bảo là một loại tiền mã hóa khác.</a:t>
            </a:r>
            <a:endParaRPr/>
          </a:p>
          <a:p>
            <a:pPr marL="0" marR="0" lvl="0" indent="0" algn="just" rtl="0">
              <a:lnSpc>
                <a:spcPct val="100000"/>
              </a:lnSpc>
              <a:spcBef>
                <a:spcPts val="0"/>
              </a:spcBef>
              <a:spcAft>
                <a:spcPts val="0"/>
              </a:spcAft>
              <a:buNone/>
            </a:pPr>
            <a:r>
              <a:rPr lang="vi-VN" sz="1400" b="1" i="0" u="none" strike="noStrike" cap="none">
                <a:solidFill>
                  <a:srgbClr val="000000"/>
                </a:solidFill>
                <a:latin typeface="Arial"/>
                <a:ea typeface="Arial"/>
                <a:cs typeface="Arial"/>
                <a:sym typeface="Arial"/>
              </a:rPr>
              <a:t>Launchpad</a:t>
            </a:r>
            <a:r>
              <a:rPr lang="vi-VN" sz="1400" b="0" i="0" u="none" strike="noStrike" cap="none">
                <a:solidFill>
                  <a:srgbClr val="000000"/>
                </a:solidFill>
                <a:latin typeface="Arial"/>
                <a:ea typeface="Arial"/>
                <a:cs typeface="Arial"/>
                <a:sym typeface="Arial"/>
              </a:rPr>
              <a:t>: Nền tảng để ra mắt các đồng tiền mã hóa mới (token sales).</a:t>
            </a:r>
            <a:endParaRPr/>
          </a:p>
          <a:p>
            <a:pPr marL="0" marR="0" lvl="0" indent="0" algn="just" rtl="0">
              <a:lnSpc>
                <a:spcPct val="100000"/>
              </a:lnSpc>
              <a:spcBef>
                <a:spcPts val="0"/>
              </a:spcBef>
              <a:spcAft>
                <a:spcPts val="0"/>
              </a:spcAft>
              <a:buNone/>
            </a:pPr>
            <a:r>
              <a:rPr lang="vi-VN" sz="1400" b="1" i="0" u="none" strike="noStrike" cap="none">
                <a:solidFill>
                  <a:srgbClr val="000000"/>
                </a:solidFill>
                <a:latin typeface="Arial"/>
                <a:ea typeface="Arial"/>
                <a:cs typeface="Arial"/>
                <a:sym typeface="Arial"/>
              </a:rPr>
              <a:t>P2P Trading</a:t>
            </a:r>
            <a:r>
              <a:rPr lang="vi-VN" sz="1400" b="0" i="0" u="none" strike="noStrike" cap="none">
                <a:solidFill>
                  <a:srgbClr val="000000"/>
                </a:solidFill>
                <a:latin typeface="Arial"/>
                <a:ea typeface="Arial"/>
                <a:cs typeface="Arial"/>
                <a:sym typeface="Arial"/>
              </a:rPr>
              <a:t>: Giao dịch ngang hàng cho phép người dùng mua và bán tiền mã hóa trực tiếp với nhau.</a:t>
            </a:r>
            <a:endParaRPr/>
          </a:p>
          <a:p>
            <a:pPr marL="0" marR="0" lvl="0" indent="0" algn="just" rtl="0">
              <a:lnSpc>
                <a:spcPct val="100000"/>
              </a:lnSpc>
              <a:spcBef>
                <a:spcPts val="0"/>
              </a:spcBef>
              <a:spcAft>
                <a:spcPts val="0"/>
              </a:spcAft>
              <a:buNone/>
            </a:pPr>
            <a:r>
              <a:rPr lang="vi-VN" sz="1400" b="1" i="0" u="none" strike="noStrike" cap="none">
                <a:solidFill>
                  <a:srgbClr val="000000"/>
                </a:solidFill>
                <a:latin typeface="Arial"/>
                <a:ea typeface="Arial"/>
                <a:cs typeface="Arial"/>
                <a:sym typeface="Arial"/>
              </a:rPr>
              <a:t>Crypto Derivatives and Options</a:t>
            </a:r>
            <a:r>
              <a:rPr lang="vi-VN" sz="1400" b="0" i="0" u="none" strike="noStrike" cap="none">
                <a:solidFill>
                  <a:srgbClr val="000000"/>
                </a:solidFill>
                <a:latin typeface="Arial"/>
                <a:ea typeface="Arial"/>
                <a:cs typeface="Arial"/>
                <a:sym typeface="Arial"/>
              </a:rPr>
              <a:t>: Sản phẩm phái sinh và quyền chọn tiền mã hóa.</a:t>
            </a:r>
            <a:endParaRPr/>
          </a:p>
          <a:p>
            <a:pPr marL="0" marR="0" lvl="0" indent="0" algn="just" rtl="0">
              <a:lnSpc>
                <a:spcPct val="100000"/>
              </a:lnSpc>
              <a:spcBef>
                <a:spcPts val="0"/>
              </a:spcBef>
              <a:spcAft>
                <a:spcPts val="0"/>
              </a:spcAft>
              <a:buNone/>
            </a:pPr>
            <a:r>
              <a:rPr lang="vi-VN" sz="1400" b="1" i="0" u="none" strike="noStrike" cap="none">
                <a:solidFill>
                  <a:srgbClr val="000000"/>
                </a:solidFill>
                <a:latin typeface="Arial"/>
                <a:ea typeface="Arial"/>
                <a:cs typeface="Arial"/>
                <a:sym typeface="Arial"/>
              </a:rPr>
              <a:t>DEX (Decentralized Exchange)</a:t>
            </a:r>
            <a:r>
              <a:rPr lang="vi-VN" sz="1400" b="0" i="0" u="none" strike="noStrike" cap="none">
                <a:solidFill>
                  <a:srgbClr val="000000"/>
                </a:solidFill>
                <a:latin typeface="Arial"/>
                <a:ea typeface="Arial"/>
                <a:cs typeface="Arial"/>
                <a:sym typeface="Arial"/>
              </a:rPr>
              <a:t>: Sàn giao dịch phi tập trung của Binance, cho phép giao dịch trực tiếp từ ví cá nhân mà không cần thông qua bên trung gian.</a:t>
            </a:r>
            <a:endParaRPr/>
          </a:p>
          <a:p>
            <a:pPr marL="0" marR="0" lvl="0" indent="0" algn="just" rtl="0">
              <a:lnSpc>
                <a:spcPct val="100000"/>
              </a:lnSpc>
              <a:spcBef>
                <a:spcPts val="0"/>
              </a:spcBef>
              <a:spcAft>
                <a:spcPts val="0"/>
              </a:spcAft>
              <a:buNone/>
            </a:pPr>
            <a:r>
              <a:rPr lang="vi-VN" sz="1400" b="1" i="0" u="none" strike="noStrike" cap="none">
                <a:solidFill>
                  <a:srgbClr val="000000"/>
                </a:solidFill>
                <a:latin typeface="Arial"/>
                <a:ea typeface="Arial"/>
                <a:cs typeface="Arial"/>
                <a:sym typeface="Arial"/>
              </a:rPr>
              <a:t>Binance Visa Card</a:t>
            </a:r>
            <a:r>
              <a:rPr lang="vi-VN" sz="1400" b="0" i="0" u="none" strike="noStrike" cap="none">
                <a:solidFill>
                  <a:srgbClr val="000000"/>
                </a:solidFill>
                <a:latin typeface="Arial"/>
                <a:ea typeface="Arial"/>
                <a:cs typeface="Arial"/>
                <a:sym typeface="Arial"/>
              </a:rPr>
              <a:t>: Thẻ Visa cho phép chi tiêu tiền mã hóa tại các cửa hàng.</a:t>
            </a:r>
            <a:endParaRPr/>
          </a:p>
          <a:p>
            <a:pPr marL="0" marR="0" lvl="0" indent="0" algn="just" rtl="0">
              <a:lnSpc>
                <a:spcPct val="100000"/>
              </a:lnSpc>
              <a:spcBef>
                <a:spcPts val="0"/>
              </a:spcBef>
              <a:spcAft>
                <a:spcPts val="0"/>
              </a:spcAft>
              <a:buNone/>
            </a:pPr>
            <a:r>
              <a:rPr lang="vi-VN" sz="1400" b="1" i="0" u="none" strike="noStrike" cap="none">
                <a:solidFill>
                  <a:srgbClr val="000000"/>
                </a:solidFill>
                <a:latin typeface="Arial"/>
                <a:ea typeface="Arial"/>
                <a:cs typeface="Arial"/>
                <a:sym typeface="Arial"/>
              </a:rPr>
              <a:t>Binance Smart Chain</a:t>
            </a:r>
            <a:r>
              <a:rPr lang="vi-VN" sz="1400" b="0" i="0" u="none" strike="noStrike" cap="none">
                <a:solidFill>
                  <a:srgbClr val="000000"/>
                </a:solidFill>
                <a:latin typeface="Arial"/>
                <a:ea typeface="Arial"/>
                <a:cs typeface="Arial"/>
                <a:sym typeface="Arial"/>
              </a:rPr>
              <a:t>: Blockchain riêng của Binance hỗ trợ hợp đồng thông minh và dApps.</a:t>
            </a:r>
            <a:endParaRPr/>
          </a:p>
          <a:p>
            <a:pPr marL="0" marR="0" lvl="0" indent="0" algn="just" rtl="0">
              <a:lnSpc>
                <a:spcPct val="100000"/>
              </a:lnSpc>
              <a:spcBef>
                <a:spcPts val="0"/>
              </a:spcBef>
              <a:spcAft>
                <a:spcPts val="0"/>
              </a:spcAft>
              <a:buNone/>
            </a:pPr>
            <a:r>
              <a:rPr lang="vi-VN" sz="1400" b="1" i="0" u="none" strike="noStrike" cap="none">
                <a:solidFill>
                  <a:srgbClr val="000000"/>
                </a:solidFill>
                <a:latin typeface="Arial"/>
                <a:ea typeface="Arial"/>
                <a:cs typeface="Arial"/>
                <a:sym typeface="Arial"/>
              </a:rPr>
              <a:t>Binance Academy</a:t>
            </a:r>
            <a:r>
              <a:rPr lang="vi-VN" sz="1400" b="0" i="0" u="none" strike="noStrike" cap="none">
                <a:solidFill>
                  <a:srgbClr val="000000"/>
                </a:solidFill>
                <a:latin typeface="Arial"/>
                <a:ea typeface="Arial"/>
                <a:cs typeface="Arial"/>
                <a:sym typeface="Arial"/>
              </a:rPr>
              <a:t>: Nền tảng giáo dục cung cấp thông tin về tiền mã hóa và blockchain.</a:t>
            </a:r>
            <a:endParaRPr/>
          </a:p>
          <a:p>
            <a:pPr marL="0" marR="0" lvl="0" indent="0" algn="just" rtl="0">
              <a:lnSpc>
                <a:spcPct val="100000"/>
              </a:lnSpc>
              <a:spcBef>
                <a:spcPts val="0"/>
              </a:spcBef>
              <a:spcAft>
                <a:spcPts val="0"/>
              </a:spcAft>
              <a:buNone/>
            </a:pPr>
            <a:r>
              <a:rPr lang="vi-VN" sz="1400" b="1" i="0" u="none" strike="noStrike" cap="none">
                <a:solidFill>
                  <a:srgbClr val="000000"/>
                </a:solidFill>
                <a:latin typeface="Arial"/>
                <a:ea typeface="Arial"/>
                <a:cs typeface="Arial"/>
                <a:sym typeface="Arial"/>
              </a:rPr>
              <a:t>Binance Charity</a:t>
            </a:r>
            <a:r>
              <a:rPr lang="vi-VN" sz="1400" b="0" i="0" u="none" strike="noStrike" cap="none">
                <a:solidFill>
                  <a:srgbClr val="000000"/>
                </a:solidFill>
                <a:latin typeface="Arial"/>
                <a:ea typeface="Arial"/>
                <a:cs typeface="Arial"/>
                <a:sym typeface="Arial"/>
              </a:rPr>
              <a:t>: Sáng kiến từ thiện sử dụng tiền mã hóa để hỗ trợ các mục tiêu xã hội.</a:t>
            </a:r>
            <a:endParaRPr/>
          </a:p>
          <a:p>
            <a:pPr marL="0" marR="0" lvl="0" indent="0" algn="just" rtl="0">
              <a:lnSpc>
                <a:spcPct val="100000"/>
              </a:lnSpc>
              <a:spcBef>
                <a:spcPts val="0"/>
              </a:spcBef>
              <a:spcAft>
                <a:spcPts val="0"/>
              </a:spcAft>
              <a:buNone/>
            </a:pPr>
            <a:r>
              <a:rPr lang="vi-VN" sz="1400" b="1" i="0" u="none" strike="noStrike" cap="none">
                <a:solidFill>
                  <a:srgbClr val="000000"/>
                </a:solidFill>
                <a:latin typeface="Arial"/>
                <a:ea typeface="Arial"/>
                <a:cs typeface="Arial"/>
                <a:sym typeface="Arial"/>
              </a:rPr>
              <a:t>Binance Labs</a:t>
            </a:r>
            <a:r>
              <a:rPr lang="vi-VN" sz="1400" b="0" i="0" u="none" strike="noStrike" cap="none">
                <a:solidFill>
                  <a:srgbClr val="000000"/>
                </a:solidFill>
                <a:latin typeface="Arial"/>
                <a:ea typeface="Arial"/>
                <a:cs typeface="Arial"/>
                <a:sym typeface="Arial"/>
              </a:rPr>
              <a:t>: Đơn vị tập trung vào đầu tư và hỗ trợ các dự án blockchain và tiền mã hóa.</a:t>
            </a:r>
            <a:endParaRPr/>
          </a:p>
          <a:p>
            <a:pPr marL="0" marR="0" lvl="0" indent="0" algn="just" rtl="0">
              <a:lnSpc>
                <a:spcPct val="100000"/>
              </a:lnSpc>
              <a:spcBef>
                <a:spcPts val="0"/>
              </a:spcBef>
              <a:spcAft>
                <a:spcPts val="0"/>
              </a:spcAft>
              <a:buNone/>
            </a:pPr>
            <a:endParaRPr sz="1600" b="1" i="0" u="none" strike="noStrike" cap="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2"/>
        <p:cNvGrpSpPr/>
        <p:nvPr/>
      </p:nvGrpSpPr>
      <p:grpSpPr>
        <a:xfrm>
          <a:off x="0" y="0"/>
          <a:ext cx="0" cy="0"/>
          <a:chOff x="0" y="0"/>
          <a:chExt cx="0" cy="0"/>
        </a:xfrm>
      </p:grpSpPr>
      <p:sp>
        <p:nvSpPr>
          <p:cNvPr id="233" name="Google Shape;233;p24"/>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Binance CRYPTO</a:t>
            </a:r>
            <a:endParaRPr sz="2400" b="0" i="0" u="none" strike="noStrike" cap="none">
              <a:solidFill>
                <a:schemeClr val="lt1"/>
              </a:solidFill>
              <a:latin typeface="Arial"/>
              <a:ea typeface="Arial"/>
              <a:cs typeface="Arial"/>
              <a:sym typeface="Arial"/>
            </a:endParaRPr>
          </a:p>
        </p:txBody>
      </p:sp>
      <p:sp>
        <p:nvSpPr>
          <p:cNvPr id="234" name="Google Shape;234;p24"/>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endParaRPr sz="1600" b="1"/>
          </a:p>
          <a:p>
            <a:pPr marL="101600" marR="0" lvl="0" indent="0" algn="just" rtl="0">
              <a:lnSpc>
                <a:spcPct val="115000"/>
              </a:lnSpc>
              <a:spcBef>
                <a:spcPts val="1600"/>
              </a:spcBef>
              <a:spcAft>
                <a:spcPts val="0"/>
              </a:spcAft>
              <a:buNone/>
            </a:pPr>
            <a:r>
              <a:rPr lang="vi-VN" sz="1600" b="1" i="0" u="none" strike="noStrike" cap="none">
                <a:solidFill>
                  <a:srgbClr val="000000"/>
                </a:solidFill>
                <a:latin typeface="Arial"/>
                <a:ea typeface="Arial"/>
                <a:cs typeface="Arial"/>
                <a:sym typeface="Arial"/>
              </a:rPr>
              <a:t>Spot:</a:t>
            </a:r>
            <a:endParaRPr/>
          </a:p>
          <a:p>
            <a:pPr marL="101600" marR="0" lvl="0" indent="0" algn="just"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Giao dịch spot trong Binance cho phép chúng ta mua và bán tiền mã hóa tức thì theo giá thị trường hiện tại. Đây là việc giao dịch trực tiếp tài sản mà chúng ta muốn sở hữu hoặc bán đi, và giao dịch được thanh toán ngay lập tức.</a:t>
            </a: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r>
              <a:rPr lang="vi-VN" sz="1600" b="1" i="0" u="none" strike="noStrike" cap="none">
                <a:solidFill>
                  <a:srgbClr val="000000"/>
                </a:solidFill>
              </a:rPr>
              <a:t>Không có sử dụng đòn bẩy trong giao dịch spot</a:t>
            </a:r>
            <a:r>
              <a:rPr lang="vi-VN" sz="1600" b="0" i="0" u="none" strike="noStrike" cap="none">
                <a:solidFill>
                  <a:srgbClr val="000000"/>
                </a:solidFill>
                <a:latin typeface="Arial"/>
                <a:ea typeface="Arial"/>
                <a:cs typeface="Arial"/>
                <a:sym typeface="Arial"/>
              </a:rPr>
              <a:t>, nên rủi ro liên quan đến việc giao dịch thường được giới hạn bởi số tiền chúng ta đã đầu tư. </a:t>
            </a:r>
            <a:r>
              <a:rPr lang="vi-VN" sz="1600" b="1" i="0" u="none" strike="noStrike" cap="none">
                <a:solidFill>
                  <a:srgbClr val="000000"/>
                </a:solidFill>
              </a:rPr>
              <a:t>Rủi ro thị trường vẫn tồn tại</a:t>
            </a:r>
            <a:r>
              <a:rPr lang="vi-VN" sz="1600" b="0" i="0" u="none" strike="noStrike" cap="none">
                <a:solidFill>
                  <a:srgbClr val="000000"/>
                </a:solidFill>
                <a:latin typeface="Arial"/>
                <a:ea typeface="Arial"/>
                <a:cs typeface="Arial"/>
                <a:sym typeface="Arial"/>
              </a:rPr>
              <a:t>, nhưng không có nguy cơ mất nhiều hơn số tiền đã đặt cọc.</a:t>
            </a:r>
            <a:endParaRPr sz="1600" b="1" i="0" u="none" strike="noStrike" cap="none">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r>
              <a:rPr lang="vi-VN" sz="1600" b="1" i="0" u="none" strike="noStrike" cap="none">
                <a:solidFill>
                  <a:schemeClr val="dk1"/>
                </a:solidFill>
                <a:latin typeface="Arial"/>
                <a:ea typeface="Arial"/>
                <a:cs typeface="Arial"/>
                <a:sym typeface="Arial"/>
              </a:rPr>
              <a:t>Futures:</a:t>
            </a:r>
            <a:endParaRPr/>
          </a:p>
          <a:p>
            <a:pPr marL="101600" marR="0" lvl="0" indent="0" algn="just"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Giao dịch Futures trên Binance </a:t>
            </a:r>
            <a:r>
              <a:rPr lang="vi-VN" sz="1600" b="1" i="0" u="none" strike="noStrike" cap="none">
                <a:solidFill>
                  <a:srgbClr val="000000"/>
                </a:solidFill>
              </a:rPr>
              <a:t>sử dụng đòn bẩy</a:t>
            </a:r>
            <a:r>
              <a:rPr lang="vi-VN" sz="1600" b="0" i="0" u="none" strike="noStrike" cap="none">
                <a:solidFill>
                  <a:srgbClr val="000000"/>
                </a:solidFill>
                <a:latin typeface="Arial"/>
                <a:ea typeface="Arial"/>
                <a:cs typeface="Arial"/>
                <a:sym typeface="Arial"/>
              </a:rPr>
              <a:t>, có nghĩa là chúng ta có thể giao dịch với </a:t>
            </a:r>
            <a:r>
              <a:rPr lang="vi-VN" sz="1600" b="1" i="0" u="none" strike="noStrike" cap="none">
                <a:solidFill>
                  <a:srgbClr val="000000"/>
                </a:solidFill>
              </a:rPr>
              <a:t>số tiền lớn hơn số tiền chúng ta sở hữu</a:t>
            </a:r>
            <a:r>
              <a:rPr lang="vi-VN" sz="1600" b="0" i="0" u="none" strike="noStrike" cap="none">
                <a:solidFill>
                  <a:srgbClr val="000000"/>
                </a:solidFill>
                <a:latin typeface="Arial"/>
                <a:ea typeface="Arial"/>
                <a:cs typeface="Arial"/>
                <a:sym typeface="Arial"/>
              </a:rPr>
              <a:t>. Điều này </a:t>
            </a:r>
            <a:r>
              <a:rPr lang="vi-VN" sz="1600" b="1" i="0" u="none" strike="noStrike" cap="none">
                <a:solidFill>
                  <a:srgbClr val="000000"/>
                </a:solidFill>
              </a:rPr>
              <a:t>tăng cơ hội lợi nhuận</a:t>
            </a:r>
            <a:r>
              <a:rPr lang="vi-VN" sz="1600" b="0" i="0" u="none" strike="noStrike" cap="none">
                <a:solidFill>
                  <a:srgbClr val="000000"/>
                </a:solidFill>
                <a:latin typeface="Arial"/>
                <a:ea typeface="Arial"/>
                <a:cs typeface="Arial"/>
                <a:sym typeface="Arial"/>
              </a:rPr>
              <a:t> cũng như rủi ro thua lỗ. </a:t>
            </a:r>
            <a:endParaRPr sz="1600" b="1"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8"/>
        <p:cNvGrpSpPr/>
        <p:nvPr/>
      </p:nvGrpSpPr>
      <p:grpSpPr>
        <a:xfrm>
          <a:off x="0" y="0"/>
          <a:ext cx="0" cy="0"/>
          <a:chOff x="0" y="0"/>
          <a:chExt cx="0" cy="0"/>
        </a:xfrm>
      </p:grpSpPr>
      <p:sp>
        <p:nvSpPr>
          <p:cNvPr id="239" name="Google Shape;239;p25"/>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Thiết lập API giao dịch trên Binance CRYPTO</a:t>
            </a:r>
            <a:endParaRPr sz="2400" b="0" i="0" u="none" strike="noStrike" cap="none">
              <a:solidFill>
                <a:schemeClr val="lt1"/>
              </a:solidFill>
              <a:latin typeface="Arial"/>
              <a:ea typeface="Arial"/>
              <a:cs typeface="Arial"/>
              <a:sym typeface="Arial"/>
            </a:endParaRPr>
          </a:p>
        </p:txBody>
      </p:sp>
      <p:sp>
        <p:nvSpPr>
          <p:cNvPr id="240" name="Google Shape;240;p25"/>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endParaRPr sz="1600" b="1" i="0" u="none" strike="noStrike" cap="none">
              <a:solidFill>
                <a:schemeClr val="dk1"/>
              </a:solidFill>
              <a:latin typeface="Arial"/>
              <a:ea typeface="Arial"/>
              <a:cs typeface="Arial"/>
              <a:sym typeface="Arial"/>
            </a:endParaRPr>
          </a:p>
        </p:txBody>
      </p:sp>
      <p:pic>
        <p:nvPicPr>
          <p:cNvPr id="241" name="Google Shape;241;p25"/>
          <p:cNvPicPr preferRelativeResize="0"/>
          <p:nvPr/>
        </p:nvPicPr>
        <p:blipFill rotWithShape="1">
          <a:blip r:embed="rId4">
            <a:alphaModFix/>
          </a:blip>
          <a:srcRect/>
          <a:stretch/>
        </p:blipFill>
        <p:spPr>
          <a:xfrm>
            <a:off x="-4413" y="774440"/>
            <a:ext cx="9143592" cy="458133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5"/>
        <p:cNvGrpSpPr/>
        <p:nvPr/>
      </p:nvGrpSpPr>
      <p:grpSpPr>
        <a:xfrm>
          <a:off x="0" y="0"/>
          <a:ext cx="0" cy="0"/>
          <a:chOff x="0" y="0"/>
          <a:chExt cx="0" cy="0"/>
        </a:xfrm>
      </p:grpSpPr>
      <p:sp>
        <p:nvSpPr>
          <p:cNvPr id="246" name="Google Shape;246;p39"/>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Thiết lập API giao dịch trên Binance CRYPTO</a:t>
            </a:r>
            <a:endParaRPr sz="2400" b="0" i="0" u="none" strike="noStrike" cap="none">
              <a:solidFill>
                <a:schemeClr val="lt1"/>
              </a:solidFill>
              <a:latin typeface="Arial"/>
              <a:ea typeface="Arial"/>
              <a:cs typeface="Arial"/>
              <a:sym typeface="Arial"/>
            </a:endParaRPr>
          </a:p>
        </p:txBody>
      </p:sp>
      <p:sp>
        <p:nvSpPr>
          <p:cNvPr id="247" name="Google Shape;247;p39"/>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endParaRPr sz="1600" b="1" i="0" u="none" strike="noStrike" cap="none">
              <a:solidFill>
                <a:schemeClr val="dk1"/>
              </a:solidFill>
              <a:latin typeface="Arial"/>
              <a:ea typeface="Arial"/>
              <a:cs typeface="Arial"/>
              <a:sym typeface="Arial"/>
            </a:endParaRPr>
          </a:p>
        </p:txBody>
      </p:sp>
      <p:pic>
        <p:nvPicPr>
          <p:cNvPr id="248" name="Google Shape;248;p39"/>
          <p:cNvPicPr preferRelativeResize="0"/>
          <p:nvPr/>
        </p:nvPicPr>
        <p:blipFill rotWithShape="1">
          <a:blip r:embed="rId4">
            <a:alphaModFix/>
          </a:blip>
          <a:srcRect/>
          <a:stretch/>
        </p:blipFill>
        <p:spPr>
          <a:xfrm>
            <a:off x="2152795" y="1236545"/>
            <a:ext cx="4829175" cy="3886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2"/>
        <p:cNvGrpSpPr/>
        <p:nvPr/>
      </p:nvGrpSpPr>
      <p:grpSpPr>
        <a:xfrm>
          <a:off x="0" y="0"/>
          <a:ext cx="0" cy="0"/>
          <a:chOff x="0" y="0"/>
          <a:chExt cx="0" cy="0"/>
        </a:xfrm>
      </p:grpSpPr>
      <p:sp>
        <p:nvSpPr>
          <p:cNvPr id="253" name="Google Shape;253;p40"/>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Thiết lập API giao dịch trên Binance CRYPTO</a:t>
            </a:r>
            <a:endParaRPr sz="2400" b="0" i="0" u="none" strike="noStrike" cap="none">
              <a:solidFill>
                <a:schemeClr val="lt1"/>
              </a:solidFill>
              <a:latin typeface="Arial"/>
              <a:ea typeface="Arial"/>
              <a:cs typeface="Arial"/>
              <a:sym typeface="Arial"/>
            </a:endParaRPr>
          </a:p>
        </p:txBody>
      </p:sp>
      <p:sp>
        <p:nvSpPr>
          <p:cNvPr id="254" name="Google Shape;254;p40"/>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endParaRPr sz="1600" b="1" i="0" u="none" strike="noStrike" cap="none">
              <a:solidFill>
                <a:schemeClr val="dk1"/>
              </a:solidFill>
              <a:latin typeface="Arial"/>
              <a:ea typeface="Arial"/>
              <a:cs typeface="Arial"/>
              <a:sym typeface="Arial"/>
            </a:endParaRPr>
          </a:p>
        </p:txBody>
      </p:sp>
      <p:pic>
        <p:nvPicPr>
          <p:cNvPr id="255" name="Google Shape;255;p40"/>
          <p:cNvPicPr preferRelativeResize="0"/>
          <p:nvPr/>
        </p:nvPicPr>
        <p:blipFill rotWithShape="1">
          <a:blip r:embed="rId4">
            <a:alphaModFix/>
          </a:blip>
          <a:srcRect/>
          <a:stretch/>
        </p:blipFill>
        <p:spPr>
          <a:xfrm>
            <a:off x="0" y="774766"/>
            <a:ext cx="9144000" cy="459934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9"/>
        <p:cNvGrpSpPr/>
        <p:nvPr/>
      </p:nvGrpSpPr>
      <p:grpSpPr>
        <a:xfrm>
          <a:off x="0" y="0"/>
          <a:ext cx="0" cy="0"/>
          <a:chOff x="0" y="0"/>
          <a:chExt cx="0" cy="0"/>
        </a:xfrm>
      </p:grpSpPr>
      <p:sp>
        <p:nvSpPr>
          <p:cNvPr id="260" name="Google Shape;260;p41"/>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Thiết lập API giao dịch trên Binance CRYPTO</a:t>
            </a:r>
            <a:endParaRPr sz="2400" b="0" i="0" u="none" strike="noStrike" cap="none">
              <a:solidFill>
                <a:schemeClr val="lt1"/>
              </a:solidFill>
              <a:latin typeface="Arial"/>
              <a:ea typeface="Arial"/>
              <a:cs typeface="Arial"/>
              <a:sym typeface="Arial"/>
            </a:endParaRPr>
          </a:p>
        </p:txBody>
      </p:sp>
      <p:sp>
        <p:nvSpPr>
          <p:cNvPr id="261" name="Google Shape;261;p41"/>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endParaRPr sz="1600" b="1" i="0" u="none" strike="noStrike" cap="none">
              <a:solidFill>
                <a:schemeClr val="dk1"/>
              </a:solidFill>
              <a:latin typeface="Arial"/>
              <a:ea typeface="Arial"/>
              <a:cs typeface="Arial"/>
              <a:sym typeface="Arial"/>
            </a:endParaRPr>
          </a:p>
        </p:txBody>
      </p:sp>
      <p:pic>
        <p:nvPicPr>
          <p:cNvPr id="262" name="Google Shape;262;p41"/>
          <p:cNvPicPr preferRelativeResize="0"/>
          <p:nvPr/>
        </p:nvPicPr>
        <p:blipFill rotWithShape="1">
          <a:blip r:embed="rId4">
            <a:alphaModFix/>
          </a:blip>
          <a:srcRect/>
          <a:stretch/>
        </p:blipFill>
        <p:spPr>
          <a:xfrm>
            <a:off x="765159" y="767618"/>
            <a:ext cx="7604448" cy="523101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6"/>
        <p:cNvGrpSpPr/>
        <p:nvPr/>
      </p:nvGrpSpPr>
      <p:grpSpPr>
        <a:xfrm>
          <a:off x="0" y="0"/>
          <a:ext cx="0" cy="0"/>
          <a:chOff x="0" y="0"/>
          <a:chExt cx="0" cy="0"/>
        </a:xfrm>
      </p:grpSpPr>
      <p:sp>
        <p:nvSpPr>
          <p:cNvPr id="267" name="Google Shape;267;p42"/>
          <p:cNvSpPr txBox="1"/>
          <p:nvPr/>
        </p:nvSpPr>
        <p:spPr>
          <a:xfrm>
            <a:off x="304799" y="154525"/>
            <a:ext cx="8414325"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Cài đặt package để code Python Binance CRYPTO</a:t>
            </a:r>
            <a:endParaRPr sz="2400" b="0" i="0" u="none" strike="noStrike" cap="none">
              <a:solidFill>
                <a:schemeClr val="lt1"/>
              </a:solidFill>
              <a:latin typeface="Arial"/>
              <a:ea typeface="Arial"/>
              <a:cs typeface="Arial"/>
              <a:sym typeface="Arial"/>
            </a:endParaRPr>
          </a:p>
        </p:txBody>
      </p:sp>
      <p:sp>
        <p:nvSpPr>
          <p:cNvPr id="268" name="Google Shape;268;p42"/>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600" b="0" i="0" u="none" strike="noStrike" cap="none">
                <a:solidFill>
                  <a:schemeClr val="dk1"/>
                </a:solidFill>
                <a:latin typeface="Arial"/>
                <a:ea typeface="Arial"/>
                <a:cs typeface="Arial"/>
                <a:sym typeface="Arial"/>
              </a:rPr>
              <a:t>Từ màn hình VS Code, ta bấm ctrl + shift + ` để mở terminal và bấm: Pip install python-binance</a:t>
            </a:r>
            <a:endParaRPr sz="1600" b="0" i="0" u="none" strike="noStrike" cap="none">
              <a:solidFill>
                <a:schemeClr val="dk1"/>
              </a:solidFill>
              <a:latin typeface="Arial"/>
              <a:ea typeface="Arial"/>
              <a:cs typeface="Arial"/>
              <a:sym typeface="Arial"/>
            </a:endParaRPr>
          </a:p>
        </p:txBody>
      </p:sp>
      <p:pic>
        <p:nvPicPr>
          <p:cNvPr id="269" name="Google Shape;269;p42"/>
          <p:cNvPicPr preferRelativeResize="0"/>
          <p:nvPr/>
        </p:nvPicPr>
        <p:blipFill rotWithShape="1">
          <a:blip r:embed="rId4">
            <a:alphaModFix/>
          </a:blip>
          <a:srcRect/>
          <a:stretch/>
        </p:blipFill>
        <p:spPr>
          <a:xfrm>
            <a:off x="1408923" y="1288785"/>
            <a:ext cx="7669763" cy="450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Nội dung chính</a:t>
            </a:r>
            <a:endParaRPr sz="2400" b="0" i="0" u="none" strike="noStrike" cap="none">
              <a:solidFill>
                <a:schemeClr val="lt1"/>
              </a:solidFill>
              <a:latin typeface="Arial"/>
              <a:ea typeface="Arial"/>
              <a:cs typeface="Arial"/>
              <a:sym typeface="Arial"/>
            </a:endParaRPr>
          </a:p>
        </p:txBody>
      </p:sp>
      <p:sp>
        <p:nvSpPr>
          <p:cNvPr id="101" name="Google Shape;101;p3"/>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l" rtl="0">
              <a:lnSpc>
                <a:spcPct val="115000"/>
              </a:lnSpc>
              <a:spcBef>
                <a:spcPts val="1600"/>
              </a:spcBef>
              <a:spcAft>
                <a:spcPts val="0"/>
              </a:spcAft>
              <a:buNone/>
            </a:pPr>
            <a:r>
              <a:rPr lang="vi-VN" sz="1800" b="1" i="0" u="none" strike="noStrike" cap="none" dirty="0">
                <a:solidFill>
                  <a:schemeClr val="dk1"/>
                </a:solidFill>
                <a:latin typeface="Arial"/>
                <a:ea typeface="Arial"/>
                <a:cs typeface="Arial"/>
                <a:sym typeface="Arial"/>
              </a:rPr>
              <a:t>Thực hành tại lớp</a:t>
            </a:r>
            <a:endParaRPr sz="1800" b="1" i="0" u="none" strike="noStrike" cap="none" dirty="0">
              <a:solidFill>
                <a:schemeClr val="dk1"/>
              </a:solidFill>
              <a:latin typeface="Arial"/>
              <a:ea typeface="Arial"/>
              <a:cs typeface="Arial"/>
              <a:sym typeface="Arial"/>
            </a:endParaRPr>
          </a:p>
          <a:p>
            <a:pPr marL="457200" marR="0" lvl="0" indent="-355600" algn="l" rtl="0">
              <a:lnSpc>
                <a:spcPct val="115000"/>
              </a:lnSpc>
              <a:spcBef>
                <a:spcPts val="1600"/>
              </a:spcBef>
              <a:spcAft>
                <a:spcPts val="0"/>
              </a:spcAft>
              <a:buClr>
                <a:schemeClr val="dk1"/>
              </a:buClr>
              <a:buSzPts val="2000"/>
              <a:buFont typeface="Maven Pro"/>
              <a:buAutoNum type="arabicPeriod"/>
            </a:pPr>
            <a:r>
              <a:rPr lang="vi-VN" sz="1800" b="1" i="0" u="none" strike="noStrike" cap="none" dirty="0" smtClean="0">
                <a:solidFill>
                  <a:schemeClr val="dk1"/>
                </a:solidFill>
                <a:latin typeface="Arial"/>
                <a:ea typeface="Arial"/>
                <a:cs typeface="Arial"/>
                <a:sym typeface="Arial"/>
              </a:rPr>
              <a:t>Chiến </a:t>
            </a:r>
            <a:r>
              <a:rPr lang="vi-VN" sz="1800" b="1" i="0" u="none" strike="noStrike" cap="none" dirty="0">
                <a:solidFill>
                  <a:schemeClr val="dk1"/>
                </a:solidFill>
                <a:latin typeface="Arial"/>
                <a:ea typeface="Arial"/>
                <a:cs typeface="Arial"/>
                <a:sym typeface="Arial"/>
              </a:rPr>
              <a:t>lược và Auto Trade Crypto </a:t>
            </a:r>
            <a:r>
              <a:rPr lang="vi-VN" sz="1800" b="1" i="0" u="none" strike="noStrike" cap="none" dirty="0" smtClean="0">
                <a:solidFill>
                  <a:schemeClr val="dk1"/>
                </a:solidFill>
                <a:latin typeface="Arial"/>
                <a:ea typeface="Arial"/>
                <a:cs typeface="Arial"/>
                <a:sym typeface="Arial"/>
              </a:rPr>
              <a:t>Binance</a:t>
            </a:r>
            <a:endParaRPr lang="en-US" sz="1800" b="1" i="0" u="none" strike="noStrike" cap="none" dirty="0" smtClean="0">
              <a:solidFill>
                <a:schemeClr val="dk1"/>
              </a:solidFill>
              <a:latin typeface="Arial"/>
              <a:ea typeface="Arial"/>
              <a:cs typeface="Arial"/>
              <a:sym typeface="Arial"/>
            </a:endParaRPr>
          </a:p>
          <a:p>
            <a:pPr marL="457200" indent="-355600">
              <a:lnSpc>
                <a:spcPct val="115000"/>
              </a:lnSpc>
              <a:spcBef>
                <a:spcPts val="1600"/>
              </a:spcBef>
              <a:buClr>
                <a:schemeClr val="dk1"/>
              </a:buClr>
              <a:buSzPts val="2000"/>
              <a:buFont typeface="Maven Pro"/>
              <a:buAutoNum type="arabicPeriod"/>
            </a:pPr>
            <a:r>
              <a:rPr lang="vi-VN" sz="1800" b="1" dirty="0">
                <a:solidFill>
                  <a:schemeClr val="dk1"/>
                </a:solidFill>
              </a:rPr>
              <a:t>Chiến lược và Auto Trade Forex</a:t>
            </a:r>
          </a:p>
          <a:p>
            <a:pPr marL="457200" marR="0" lvl="0" indent="-355600" algn="l" rtl="0">
              <a:lnSpc>
                <a:spcPct val="115000"/>
              </a:lnSpc>
              <a:spcBef>
                <a:spcPts val="1600"/>
              </a:spcBef>
              <a:spcAft>
                <a:spcPts val="0"/>
              </a:spcAft>
              <a:buClr>
                <a:schemeClr val="dk1"/>
              </a:buClr>
              <a:buSzPts val="2000"/>
              <a:buFont typeface="Maven Pro"/>
              <a:buAutoNum type="arabicPeriod"/>
            </a:pPr>
            <a:r>
              <a:rPr lang="vi-VN" sz="1800" b="1" i="0" u="none" strike="noStrike" cap="none" dirty="0" smtClean="0">
                <a:solidFill>
                  <a:schemeClr val="dk1"/>
                </a:solidFill>
                <a:latin typeface="Arial"/>
                <a:ea typeface="Arial"/>
                <a:cs typeface="Arial"/>
                <a:sym typeface="Arial"/>
              </a:rPr>
              <a:t>Chiến </a:t>
            </a:r>
            <a:r>
              <a:rPr lang="vi-VN" sz="1800" b="1" i="0" u="none" strike="noStrike" cap="none" dirty="0">
                <a:solidFill>
                  <a:schemeClr val="dk1"/>
                </a:solidFill>
                <a:latin typeface="Arial"/>
                <a:ea typeface="Arial"/>
                <a:cs typeface="Arial"/>
                <a:sym typeface="Arial"/>
              </a:rPr>
              <a:t>lược và Auto Trade SSI</a:t>
            </a:r>
            <a:endParaRPr sz="1800" b="1" i="0" u="none" strike="noStrike" cap="none" dirty="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3"/>
        <p:cNvGrpSpPr/>
        <p:nvPr/>
      </p:nvGrpSpPr>
      <p:grpSpPr>
        <a:xfrm>
          <a:off x="0" y="0"/>
          <a:ext cx="0" cy="0"/>
          <a:chOff x="0" y="0"/>
          <a:chExt cx="0" cy="0"/>
        </a:xfrm>
      </p:grpSpPr>
      <p:sp>
        <p:nvSpPr>
          <p:cNvPr id="274" name="Google Shape;274;p43"/>
          <p:cNvSpPr txBox="1"/>
          <p:nvPr/>
        </p:nvSpPr>
        <p:spPr>
          <a:xfrm>
            <a:off x="304799" y="154525"/>
            <a:ext cx="8414325"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Cài đặt package để code Python Binance CRYPTO</a:t>
            </a:r>
            <a:endParaRPr sz="2400" b="0" i="0" u="none" strike="noStrike" cap="none">
              <a:solidFill>
                <a:schemeClr val="lt1"/>
              </a:solidFill>
              <a:latin typeface="Arial"/>
              <a:ea typeface="Arial"/>
              <a:cs typeface="Arial"/>
              <a:sym typeface="Arial"/>
            </a:endParaRPr>
          </a:p>
        </p:txBody>
      </p:sp>
      <p:sp>
        <p:nvSpPr>
          <p:cNvPr id="275" name="Google Shape;275;p43"/>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600" b="0" i="0" u="none" strike="noStrike" cap="none">
                <a:solidFill>
                  <a:schemeClr val="dk1"/>
                </a:solidFill>
                <a:latin typeface="Arial"/>
                <a:ea typeface="Arial"/>
                <a:cs typeface="Arial"/>
                <a:sym typeface="Arial"/>
              </a:rPr>
              <a:t>Lấy dữ liệu lịch sử của Spot hoặc Futures</a:t>
            </a:r>
            <a:endParaRPr/>
          </a:p>
        </p:txBody>
      </p:sp>
      <p:pic>
        <p:nvPicPr>
          <p:cNvPr id="276" name="Google Shape;276;p43"/>
          <p:cNvPicPr preferRelativeResize="0"/>
          <p:nvPr/>
        </p:nvPicPr>
        <p:blipFill rotWithShape="1">
          <a:blip r:embed="rId4">
            <a:alphaModFix/>
          </a:blip>
          <a:srcRect/>
          <a:stretch/>
        </p:blipFill>
        <p:spPr>
          <a:xfrm>
            <a:off x="592161" y="1181812"/>
            <a:ext cx="8486525" cy="469321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44"/>
          <p:cNvSpPr txBox="1"/>
          <p:nvPr/>
        </p:nvSpPr>
        <p:spPr>
          <a:xfrm>
            <a:off x="304799" y="154525"/>
            <a:ext cx="8414325"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Lập trình cho Spot</a:t>
            </a:r>
            <a:endParaRPr sz="2400" b="0" i="0" u="none" strike="noStrike" cap="none">
              <a:solidFill>
                <a:schemeClr val="lt1"/>
              </a:solidFill>
              <a:latin typeface="Arial"/>
              <a:ea typeface="Arial"/>
              <a:cs typeface="Arial"/>
              <a:sym typeface="Arial"/>
            </a:endParaRPr>
          </a:p>
        </p:txBody>
      </p:sp>
      <p:sp>
        <p:nvSpPr>
          <p:cNvPr id="282" name="Google Shape;282;p44"/>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Giao dịch spot trong Binance cho phép chúng ta mua và bán tiền mã hóa tức thì theo giá thị trường hiện tại. Đây là việc </a:t>
            </a:r>
            <a:r>
              <a:rPr lang="vi-VN" sz="1600" b="1" i="0" u="none" strike="noStrike" cap="none">
                <a:solidFill>
                  <a:srgbClr val="000000"/>
                </a:solidFill>
              </a:rPr>
              <a:t>giao dịch trực tiếp tài sản</a:t>
            </a:r>
            <a:r>
              <a:rPr lang="vi-VN" sz="1600" b="0" i="0" u="none" strike="noStrike" cap="none">
                <a:solidFill>
                  <a:srgbClr val="000000"/>
                </a:solidFill>
                <a:latin typeface="Arial"/>
                <a:ea typeface="Arial"/>
                <a:cs typeface="Arial"/>
                <a:sym typeface="Arial"/>
              </a:rPr>
              <a:t> mà chúng ta muốn sở hữu hoặc bán đi, và giao dịch được thanh toán ngay lập tức.</a:t>
            </a: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r>
              <a:rPr lang="vi-VN" sz="1600" b="0" i="0" u="none" strike="noStrike" cap="none">
                <a:solidFill>
                  <a:schemeClr val="dk1"/>
                </a:solidFill>
                <a:latin typeface="Arial"/>
                <a:ea typeface="Arial"/>
                <a:cs typeface="Arial"/>
                <a:sym typeface="Arial"/>
              </a:rPr>
              <a:t>Màn hình Spot</a:t>
            </a:r>
            <a:endParaRPr/>
          </a:p>
          <a:p>
            <a:pPr marL="101600" marR="0" lvl="0" indent="0" algn="just" rtl="0">
              <a:lnSpc>
                <a:spcPct val="115000"/>
              </a:lnSpc>
              <a:spcBef>
                <a:spcPts val="1600"/>
              </a:spcBef>
              <a:spcAft>
                <a:spcPts val="0"/>
              </a:spcAft>
              <a:buNone/>
            </a:pPr>
            <a:r>
              <a:rPr lang="vi-VN" sz="1600" b="0" i="0" u="none" strike="noStrike" cap="none">
                <a:solidFill>
                  <a:schemeClr val="dk1"/>
                </a:solidFill>
                <a:latin typeface="Arial"/>
                <a:ea typeface="Arial"/>
                <a:cs typeface="Arial"/>
                <a:sym typeface="Arial"/>
              </a:rPr>
              <a:t>Tài sản đang có trong Spot                         Lệnh đang mở/ lịch sử lệnh trong Spot</a:t>
            </a:r>
            <a:endParaRPr/>
          </a:p>
        </p:txBody>
      </p:sp>
      <p:pic>
        <p:nvPicPr>
          <p:cNvPr id="283" name="Google Shape;283;p44"/>
          <p:cNvPicPr preferRelativeResize="0"/>
          <p:nvPr/>
        </p:nvPicPr>
        <p:blipFill rotWithShape="1">
          <a:blip r:embed="rId4">
            <a:alphaModFix/>
          </a:blip>
          <a:srcRect/>
          <a:stretch/>
        </p:blipFill>
        <p:spPr>
          <a:xfrm>
            <a:off x="625150" y="2813939"/>
            <a:ext cx="3741577" cy="2046282"/>
          </a:xfrm>
          <a:prstGeom prst="rect">
            <a:avLst/>
          </a:prstGeom>
          <a:noFill/>
          <a:ln>
            <a:noFill/>
          </a:ln>
        </p:spPr>
      </p:pic>
      <p:pic>
        <p:nvPicPr>
          <p:cNvPr id="284" name="Google Shape;284;p44"/>
          <p:cNvPicPr preferRelativeResize="0"/>
          <p:nvPr/>
        </p:nvPicPr>
        <p:blipFill rotWithShape="1">
          <a:blip r:embed="rId5">
            <a:alphaModFix/>
          </a:blip>
          <a:srcRect/>
          <a:stretch/>
        </p:blipFill>
        <p:spPr>
          <a:xfrm>
            <a:off x="4488025" y="2813939"/>
            <a:ext cx="4568872" cy="184100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8"/>
        <p:cNvGrpSpPr/>
        <p:nvPr/>
      </p:nvGrpSpPr>
      <p:grpSpPr>
        <a:xfrm>
          <a:off x="0" y="0"/>
          <a:ext cx="0" cy="0"/>
          <a:chOff x="0" y="0"/>
          <a:chExt cx="0" cy="0"/>
        </a:xfrm>
      </p:grpSpPr>
      <p:sp>
        <p:nvSpPr>
          <p:cNvPr id="289" name="Google Shape;289;p45"/>
          <p:cNvSpPr txBox="1"/>
          <p:nvPr/>
        </p:nvSpPr>
        <p:spPr>
          <a:xfrm>
            <a:off x="304799" y="154525"/>
            <a:ext cx="8414325"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Lập trình cho Spot</a:t>
            </a:r>
            <a:endParaRPr sz="2400" b="0" i="0" u="none" strike="noStrike" cap="none">
              <a:solidFill>
                <a:schemeClr val="lt1"/>
              </a:solidFill>
              <a:latin typeface="Arial"/>
              <a:ea typeface="Arial"/>
              <a:cs typeface="Arial"/>
              <a:sym typeface="Arial"/>
            </a:endParaRPr>
          </a:p>
        </p:txBody>
      </p:sp>
      <p:sp>
        <p:nvSpPr>
          <p:cNvPr id="290" name="Google Shape;290;p45"/>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Code</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4"/>
        <p:cNvGrpSpPr/>
        <p:nvPr/>
      </p:nvGrpSpPr>
      <p:grpSpPr>
        <a:xfrm>
          <a:off x="0" y="0"/>
          <a:ext cx="0" cy="0"/>
          <a:chOff x="0" y="0"/>
          <a:chExt cx="0" cy="0"/>
        </a:xfrm>
      </p:grpSpPr>
      <p:sp>
        <p:nvSpPr>
          <p:cNvPr id="295" name="Google Shape;295;p46"/>
          <p:cNvSpPr txBox="1"/>
          <p:nvPr/>
        </p:nvSpPr>
        <p:spPr>
          <a:xfrm>
            <a:off x="304799" y="154525"/>
            <a:ext cx="8414325"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Lập trình cho Future</a:t>
            </a:r>
            <a:endParaRPr sz="2400" b="0" i="0" u="none" strike="noStrike" cap="none">
              <a:solidFill>
                <a:schemeClr val="lt1"/>
              </a:solidFill>
              <a:latin typeface="Arial"/>
              <a:ea typeface="Arial"/>
              <a:cs typeface="Arial"/>
              <a:sym typeface="Arial"/>
            </a:endParaRPr>
          </a:p>
        </p:txBody>
      </p:sp>
      <p:sp>
        <p:nvSpPr>
          <p:cNvPr id="296" name="Google Shape;296;p46"/>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Giao dịch Futures trên Binance sử dụng đòn bẩy, có nghĩa là chúng ta có thể giao dịch với số tiền lớn hơn số tiền chúng ta sở hữu. Điều này tăng cơ hội lợi nhuận cũng như rủi ro thua lỗ. </a:t>
            </a:r>
            <a:endParaRPr sz="1600" b="1" i="0" u="none" strike="noStrike" cap="none">
              <a:solidFill>
                <a:schemeClr val="dk1"/>
              </a:solidFill>
              <a:latin typeface="Arial"/>
              <a:ea typeface="Arial"/>
              <a:cs typeface="Arial"/>
              <a:sym typeface="Arial"/>
            </a:endParaRPr>
          </a:p>
          <a:p>
            <a:pPr marL="101600" marR="0" lvl="0" indent="0" algn="just" rtl="0">
              <a:lnSpc>
                <a:spcPct val="115000"/>
              </a:lnSpc>
              <a:spcBef>
                <a:spcPts val="1600"/>
              </a:spcBef>
              <a:spcAft>
                <a:spcPts val="0"/>
              </a:spcAft>
              <a:buNone/>
            </a:pPr>
            <a:r>
              <a:rPr lang="vi-VN" sz="1600" b="0" i="0" u="none" strike="noStrike" cap="none">
                <a:solidFill>
                  <a:schemeClr val="dk1"/>
                </a:solidFill>
                <a:latin typeface="Arial"/>
                <a:ea typeface="Arial"/>
                <a:cs typeface="Arial"/>
                <a:sym typeface="Arial"/>
              </a:rPr>
              <a:t>Màn hình Future</a:t>
            </a:r>
            <a:endParaRPr/>
          </a:p>
          <a:p>
            <a:pPr marL="101600" marR="0" lvl="0" indent="0" algn="just" rtl="0">
              <a:lnSpc>
                <a:spcPct val="115000"/>
              </a:lnSpc>
              <a:spcBef>
                <a:spcPts val="1600"/>
              </a:spcBef>
              <a:spcAft>
                <a:spcPts val="0"/>
              </a:spcAft>
              <a:buNone/>
            </a:pPr>
            <a:r>
              <a:rPr lang="vi-VN" sz="1600" b="0" i="0" u="none" strike="noStrike" cap="none">
                <a:solidFill>
                  <a:schemeClr val="dk1"/>
                </a:solidFill>
                <a:latin typeface="Arial"/>
                <a:ea typeface="Arial"/>
                <a:cs typeface="Arial"/>
                <a:sym typeface="Arial"/>
              </a:rPr>
              <a:t>Tài sản Future                                                       Lịch sử vị thế Future</a:t>
            </a:r>
            <a:endParaRPr/>
          </a:p>
        </p:txBody>
      </p:sp>
      <p:pic>
        <p:nvPicPr>
          <p:cNvPr id="297" name="Google Shape;297;p46"/>
          <p:cNvPicPr preferRelativeResize="0"/>
          <p:nvPr/>
        </p:nvPicPr>
        <p:blipFill rotWithShape="1">
          <a:blip r:embed="rId4">
            <a:alphaModFix/>
          </a:blip>
          <a:srcRect/>
          <a:stretch/>
        </p:blipFill>
        <p:spPr>
          <a:xfrm>
            <a:off x="643812" y="2764129"/>
            <a:ext cx="4245430" cy="2568458"/>
          </a:xfrm>
          <a:prstGeom prst="rect">
            <a:avLst/>
          </a:prstGeom>
          <a:noFill/>
          <a:ln>
            <a:noFill/>
          </a:ln>
        </p:spPr>
      </p:pic>
      <p:pic>
        <p:nvPicPr>
          <p:cNvPr id="298" name="Google Shape;298;p46"/>
          <p:cNvPicPr preferRelativeResize="0"/>
          <p:nvPr/>
        </p:nvPicPr>
        <p:blipFill rotWithShape="1">
          <a:blip r:embed="rId5">
            <a:alphaModFix/>
          </a:blip>
          <a:srcRect/>
          <a:stretch/>
        </p:blipFill>
        <p:spPr>
          <a:xfrm>
            <a:off x="5108179" y="2764130"/>
            <a:ext cx="3999677" cy="155594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2"/>
        <p:cNvGrpSpPr/>
        <p:nvPr/>
      </p:nvGrpSpPr>
      <p:grpSpPr>
        <a:xfrm>
          <a:off x="0" y="0"/>
          <a:ext cx="0" cy="0"/>
          <a:chOff x="0" y="0"/>
          <a:chExt cx="0" cy="0"/>
        </a:xfrm>
      </p:grpSpPr>
      <p:sp>
        <p:nvSpPr>
          <p:cNvPr id="303" name="Google Shape;303;p47"/>
          <p:cNvSpPr txBox="1"/>
          <p:nvPr/>
        </p:nvSpPr>
        <p:spPr>
          <a:xfrm>
            <a:off x="304799" y="154525"/>
            <a:ext cx="8414325"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Lập trình cho Future</a:t>
            </a:r>
            <a:endParaRPr sz="2400" b="0" i="0" u="none" strike="noStrike" cap="none">
              <a:solidFill>
                <a:schemeClr val="lt1"/>
              </a:solidFill>
              <a:latin typeface="Arial"/>
              <a:ea typeface="Arial"/>
              <a:cs typeface="Arial"/>
              <a:sym typeface="Arial"/>
            </a:endParaRPr>
          </a:p>
        </p:txBody>
      </p:sp>
      <p:sp>
        <p:nvSpPr>
          <p:cNvPr id="304" name="Google Shape;304;p47"/>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Code</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8"/>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p1"/>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Mô hình hệ thống</a:t>
            </a:r>
            <a:endParaRPr sz="2400" b="0" i="0" u="none" strike="noStrike" cap="none">
              <a:solidFill>
                <a:schemeClr val="lt1"/>
              </a:solidFill>
              <a:latin typeface="Arial"/>
              <a:ea typeface="Arial"/>
              <a:cs typeface="Arial"/>
              <a:sym typeface="Arial"/>
            </a:endParaRPr>
          </a:p>
        </p:txBody>
      </p:sp>
      <p:sp>
        <p:nvSpPr>
          <p:cNvPr id="107" name="Google Shape;107;p1"/>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1600"/>
              </a:spcBef>
              <a:spcAft>
                <a:spcPts val="0"/>
              </a:spcAft>
              <a:buClr>
                <a:schemeClr val="dk1"/>
              </a:buClr>
              <a:buSzPts val="2000"/>
              <a:buFont typeface="Maven Pro"/>
              <a:buAutoNum type="arabicPeriod"/>
            </a:pPr>
            <a:r>
              <a:rPr lang="vi-VN" sz="1800" b="1" i="0" u="none" strike="noStrike" cap="none">
                <a:solidFill>
                  <a:schemeClr val="dk1"/>
                </a:solidFill>
                <a:latin typeface="Arial"/>
                <a:ea typeface="Arial"/>
                <a:cs typeface="Arial"/>
                <a:sym typeface="Arial"/>
              </a:rPr>
              <a:t>Xây dựng chiến lược</a:t>
            </a:r>
            <a:endParaRPr sz="1800" b="1" i="0" u="none" strike="noStrike" cap="none">
              <a:solidFill>
                <a:schemeClr val="dk1"/>
              </a:solidFill>
              <a:latin typeface="Arial"/>
              <a:ea typeface="Arial"/>
              <a:cs typeface="Arial"/>
              <a:sym typeface="Arial"/>
            </a:endParaRPr>
          </a:p>
          <a:p>
            <a:pPr marL="457200" marR="0" lvl="0" indent="-355600" algn="l" rtl="0">
              <a:lnSpc>
                <a:spcPct val="115000"/>
              </a:lnSpc>
              <a:spcBef>
                <a:spcPts val="1600"/>
              </a:spcBef>
              <a:spcAft>
                <a:spcPts val="0"/>
              </a:spcAft>
              <a:buClr>
                <a:schemeClr val="dk1"/>
              </a:buClr>
              <a:buSzPts val="2000"/>
              <a:buFont typeface="Maven Pro"/>
              <a:buAutoNum type="arabicPeriod"/>
            </a:pPr>
            <a:r>
              <a:rPr lang="vi-VN" sz="1800" b="1" i="0" u="none" strike="noStrike" cap="none">
                <a:solidFill>
                  <a:schemeClr val="dk1"/>
                </a:solidFill>
                <a:latin typeface="Arial"/>
                <a:ea typeface="Arial"/>
                <a:cs typeface="Arial"/>
                <a:sym typeface="Arial"/>
              </a:rPr>
              <a:t>Lập trình</a:t>
            </a:r>
            <a:endParaRPr sz="1800" b="1" i="0" u="none" strike="noStrike" cap="none">
              <a:solidFill>
                <a:schemeClr val="dk1"/>
              </a:solidFill>
              <a:latin typeface="Arial"/>
              <a:ea typeface="Arial"/>
              <a:cs typeface="Arial"/>
              <a:sym typeface="Arial"/>
            </a:endParaRPr>
          </a:p>
          <a:p>
            <a:pPr marL="457200" marR="0" lvl="0" indent="-355600" algn="l" rtl="0">
              <a:lnSpc>
                <a:spcPct val="115000"/>
              </a:lnSpc>
              <a:spcBef>
                <a:spcPts val="1600"/>
              </a:spcBef>
              <a:spcAft>
                <a:spcPts val="0"/>
              </a:spcAft>
              <a:buClr>
                <a:schemeClr val="dk1"/>
              </a:buClr>
              <a:buSzPts val="2000"/>
              <a:buFont typeface="Maven Pro"/>
              <a:buAutoNum type="arabicPeriod"/>
            </a:pPr>
            <a:r>
              <a:rPr lang="vi-VN" sz="1800" b="1" i="0" u="none" strike="noStrike" cap="none">
                <a:solidFill>
                  <a:schemeClr val="dk1"/>
                </a:solidFill>
                <a:latin typeface="Arial"/>
                <a:ea typeface="Arial"/>
                <a:cs typeface="Arial"/>
                <a:sym typeface="Arial"/>
              </a:rPr>
              <a:t>Backtesting</a:t>
            </a:r>
            <a:endParaRPr sz="1800" b="1" i="0" u="none" strike="noStrike" cap="none">
              <a:solidFill>
                <a:schemeClr val="dk1"/>
              </a:solidFill>
              <a:latin typeface="Arial"/>
              <a:ea typeface="Arial"/>
              <a:cs typeface="Arial"/>
              <a:sym typeface="Arial"/>
            </a:endParaRPr>
          </a:p>
          <a:p>
            <a:pPr marL="457200" marR="0" lvl="0" indent="-355600" algn="l" rtl="0">
              <a:lnSpc>
                <a:spcPct val="115000"/>
              </a:lnSpc>
              <a:spcBef>
                <a:spcPts val="1600"/>
              </a:spcBef>
              <a:spcAft>
                <a:spcPts val="0"/>
              </a:spcAft>
              <a:buClr>
                <a:schemeClr val="dk1"/>
              </a:buClr>
              <a:buSzPts val="2000"/>
              <a:buFont typeface="Maven Pro"/>
              <a:buAutoNum type="arabicPeriod"/>
            </a:pPr>
            <a:r>
              <a:rPr lang="vi-VN" sz="1800" b="1" i="0" u="none" strike="noStrike" cap="none">
                <a:solidFill>
                  <a:schemeClr val="dk1"/>
                </a:solidFill>
                <a:latin typeface="Arial"/>
                <a:ea typeface="Arial"/>
                <a:cs typeface="Arial"/>
                <a:sym typeface="Arial"/>
              </a:rPr>
              <a:t>Tự động hóa</a:t>
            </a:r>
            <a:endParaRPr sz="1800" b="1" i="0" u="none" strike="noStrike" cap="none">
              <a:solidFill>
                <a:schemeClr val="dk1"/>
              </a:solidFill>
              <a:latin typeface="Arial"/>
              <a:ea typeface="Arial"/>
              <a:cs typeface="Arial"/>
              <a:sym typeface="Arial"/>
            </a:endParaRPr>
          </a:p>
          <a:p>
            <a:pPr marL="457200" marR="0" lvl="0" indent="-355600" algn="l" rtl="0">
              <a:lnSpc>
                <a:spcPct val="115000"/>
              </a:lnSpc>
              <a:spcBef>
                <a:spcPts val="1600"/>
              </a:spcBef>
              <a:spcAft>
                <a:spcPts val="0"/>
              </a:spcAft>
              <a:buClr>
                <a:schemeClr val="dk1"/>
              </a:buClr>
              <a:buSzPts val="2000"/>
              <a:buFont typeface="Maven Pro"/>
              <a:buAutoNum type="arabicPeriod"/>
            </a:pPr>
            <a:r>
              <a:rPr lang="vi-VN" sz="1800" b="1" i="0" u="none" strike="noStrike" cap="none">
                <a:solidFill>
                  <a:schemeClr val="dk1"/>
                </a:solidFill>
                <a:latin typeface="Arial"/>
                <a:ea typeface="Arial"/>
                <a:cs typeface="Arial"/>
                <a:sym typeface="Arial"/>
              </a:rPr>
              <a:t>OG: Order Good</a:t>
            </a:r>
            <a:endParaRPr/>
          </a:p>
          <a:p>
            <a:pPr marL="457200" marR="0" lvl="0" indent="-355600" algn="l" rtl="0">
              <a:lnSpc>
                <a:spcPct val="115000"/>
              </a:lnSpc>
              <a:spcBef>
                <a:spcPts val="1600"/>
              </a:spcBef>
              <a:spcAft>
                <a:spcPts val="0"/>
              </a:spcAft>
              <a:buClr>
                <a:schemeClr val="dk1"/>
              </a:buClr>
              <a:buSzPts val="2000"/>
              <a:buFont typeface="Maven Pro"/>
              <a:buAutoNum type="arabicPeriod"/>
            </a:pPr>
            <a:r>
              <a:rPr lang="vi-VN" sz="1800" b="1" i="0" u="none" strike="noStrike" cap="none">
                <a:solidFill>
                  <a:schemeClr val="dk1"/>
                </a:solidFill>
                <a:latin typeface="Arial"/>
                <a:ea typeface="Arial"/>
                <a:cs typeface="Arial"/>
                <a:sym typeface="Arial"/>
              </a:rPr>
              <a:t>OF: Order Follower</a:t>
            </a:r>
            <a:endParaRPr/>
          </a:p>
          <a:p>
            <a:pPr marL="101600" marR="0" lvl="0" indent="0" algn="l" rtl="0">
              <a:lnSpc>
                <a:spcPct val="115000"/>
              </a:lnSpc>
              <a:spcBef>
                <a:spcPts val="1600"/>
              </a:spcBef>
              <a:spcAft>
                <a:spcPts val="0"/>
              </a:spcAft>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
        <p:cNvGrpSpPr/>
        <p:nvPr/>
      </p:nvGrpSpPr>
      <p:grpSpPr>
        <a:xfrm>
          <a:off x="0" y="0"/>
          <a:ext cx="0" cy="0"/>
          <a:chOff x="0" y="0"/>
          <a:chExt cx="0" cy="0"/>
        </a:xfrm>
      </p:grpSpPr>
      <p:sp>
        <p:nvSpPr>
          <p:cNvPr id="112" name="Google Shape;112;p5"/>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1. Xây dựng chiến lược</a:t>
            </a:r>
            <a:endParaRPr sz="2400" b="0" i="0" u="none" strike="noStrike" cap="none">
              <a:solidFill>
                <a:schemeClr val="lt1"/>
              </a:solidFill>
              <a:latin typeface="Arial"/>
              <a:ea typeface="Arial"/>
              <a:cs typeface="Arial"/>
              <a:sym typeface="Arial"/>
            </a:endParaRPr>
          </a:p>
        </p:txBody>
      </p:sp>
      <p:sp>
        <p:nvSpPr>
          <p:cNvPr id="113" name="Google Shape;113;p5"/>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Đây là bước phát triển </a:t>
            </a:r>
            <a:r>
              <a:rPr lang="vi-VN" sz="1600" b="1" i="0" u="sng" strike="noStrike" cap="none">
                <a:solidFill>
                  <a:srgbClr val="000000"/>
                </a:solidFill>
                <a:latin typeface="Arial"/>
                <a:ea typeface="Arial"/>
                <a:cs typeface="Arial"/>
                <a:sym typeface="Arial"/>
              </a:rPr>
              <a:t>các quy tắc và điều kiện cho việc giao dịch</a:t>
            </a:r>
            <a:r>
              <a:rPr lang="vi-VN" sz="1600" b="0" i="0" u="none" strike="noStrike" cap="none">
                <a:solidFill>
                  <a:srgbClr val="000000"/>
                </a:solidFill>
                <a:latin typeface="Arial"/>
                <a:ea typeface="Arial"/>
                <a:cs typeface="Arial"/>
                <a:sym typeface="Arial"/>
              </a:rPr>
              <a:t>.</a:t>
            </a: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Các quy tắc giao dịch rõ ràng và cụ thể. Những quy tắc này có thể dựa trên các </a:t>
            </a:r>
            <a:r>
              <a:rPr lang="vi-VN" sz="1600" b="0" i="0" u="none" strike="noStrike" cap="none">
                <a:solidFill>
                  <a:srgbClr val="FF0000"/>
                </a:solidFill>
                <a:latin typeface="Arial"/>
                <a:ea typeface="Arial"/>
                <a:cs typeface="Arial"/>
                <a:sym typeface="Arial"/>
              </a:rPr>
              <a:t>chỉ báo kỹ thuật</a:t>
            </a:r>
            <a:r>
              <a:rPr lang="vi-VN" sz="1600" b="0" i="0" u="none" strike="noStrike" cap="none">
                <a:solidFill>
                  <a:srgbClr val="000000"/>
                </a:solidFill>
                <a:latin typeface="Arial"/>
                <a:ea typeface="Arial"/>
                <a:cs typeface="Arial"/>
                <a:sym typeface="Arial"/>
              </a:rPr>
              <a:t>, </a:t>
            </a:r>
            <a:r>
              <a:rPr lang="vi-VN" sz="1600" b="0" i="0" u="none" strike="noStrike" cap="none">
                <a:solidFill>
                  <a:srgbClr val="FF0000"/>
                </a:solidFill>
                <a:latin typeface="Arial"/>
                <a:ea typeface="Arial"/>
                <a:cs typeface="Arial"/>
                <a:sym typeface="Arial"/>
              </a:rPr>
              <a:t>mô hình giá</a:t>
            </a:r>
            <a:r>
              <a:rPr lang="vi-VN" sz="1600" b="0" i="0" u="none" strike="noStrike" cap="none">
                <a:solidFill>
                  <a:srgbClr val="000000"/>
                </a:solidFill>
                <a:latin typeface="Arial"/>
                <a:ea typeface="Arial"/>
                <a:cs typeface="Arial"/>
                <a:sym typeface="Arial"/>
              </a:rPr>
              <a:t>, hoặc các loại phân tích khác như phân tích cơ bản hoặc </a:t>
            </a:r>
            <a:r>
              <a:rPr lang="vi-VN" sz="1600" b="0" i="0" u="none" strike="noStrike" cap="none">
                <a:solidFill>
                  <a:srgbClr val="FF0000"/>
                </a:solidFill>
                <a:latin typeface="Arial"/>
                <a:ea typeface="Arial"/>
                <a:cs typeface="Arial"/>
                <a:sym typeface="Arial"/>
              </a:rPr>
              <a:t>tin tức</a:t>
            </a:r>
            <a:r>
              <a:rPr lang="vi-VN" sz="1600" b="0" i="0" u="none" strike="noStrike" cap="none">
                <a:solidFill>
                  <a:srgbClr val="000000"/>
                </a:solidFill>
                <a:latin typeface="Arial"/>
                <a:ea typeface="Arial"/>
                <a:cs typeface="Arial"/>
                <a:sym typeface="Arial"/>
              </a:rPr>
              <a:t>.</a:t>
            </a: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r>
              <a:rPr lang="vi-VN" sz="1600" b="0" i="0" u="none" strike="noStrike" cap="none">
                <a:solidFill>
                  <a:schemeClr val="dk1"/>
                </a:solidFill>
                <a:latin typeface="Arial"/>
                <a:ea typeface="Arial"/>
                <a:cs typeface="Arial"/>
                <a:sym typeface="Arial"/>
              </a:rPr>
              <a:t>Cụ thể hóa những quy tắc này thành các hướng dẫn chi tiết về khi nào và làm thế nào để thực hiện giao dịch</a:t>
            </a:r>
            <a:endParaRPr/>
          </a:p>
          <a:p>
            <a:pPr marL="101600" marR="0" lvl="0" indent="0" algn="just"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 Ví dụ cho Chiến lược </a:t>
            </a:r>
            <a:r>
              <a:rPr lang="vi-VN" sz="1600" b="0" i="0" u="none" strike="noStrike" cap="none">
                <a:solidFill>
                  <a:srgbClr val="FF0000"/>
                </a:solidFill>
                <a:latin typeface="Arial"/>
                <a:ea typeface="Arial"/>
                <a:cs typeface="Arial"/>
                <a:sym typeface="Arial"/>
              </a:rPr>
              <a:t>Doji chân dài - Mua chứng khoán</a:t>
            </a:r>
            <a:r>
              <a:rPr lang="vi-VN" sz="1600" b="0" i="0" u="none" strike="noStrike" cap="none">
                <a:solidFill>
                  <a:srgbClr val="000000"/>
                </a:solidFill>
                <a:latin typeface="Arial"/>
                <a:ea typeface="Arial"/>
                <a:cs typeface="Arial"/>
                <a:sym typeface="Arial"/>
              </a:rPr>
              <a:t>:</a:t>
            </a:r>
            <a:endParaRPr/>
          </a:p>
          <a:p>
            <a:pPr marL="101600" marR="0" lvl="0" indent="0" algn="just"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  + Tần Suất Giao Dịch: Nến theo khung </a:t>
            </a:r>
            <a:r>
              <a:rPr lang="vi-VN" sz="1600" b="0" i="0" u="none" strike="noStrike" cap="none">
                <a:solidFill>
                  <a:srgbClr val="FF0000"/>
                </a:solidFill>
                <a:latin typeface="Arial"/>
                <a:ea typeface="Arial"/>
                <a:cs typeface="Arial"/>
                <a:sym typeface="Arial"/>
              </a:rPr>
              <a:t>nào</a:t>
            </a:r>
            <a:r>
              <a:rPr lang="vi-VN" sz="1600" b="0" i="0" u="none" strike="noStrike" cap="none">
                <a:solidFill>
                  <a:srgbClr val="000000"/>
                </a:solidFill>
                <a:latin typeface="Arial"/>
                <a:ea typeface="Arial"/>
                <a:cs typeface="Arial"/>
                <a:sym typeface="Arial"/>
              </a:rPr>
              <a:t> =&gt; </a:t>
            </a:r>
            <a:r>
              <a:rPr lang="vi-VN" sz="1600" b="0" i="0" u="none" strike="noStrike" cap="none">
                <a:solidFill>
                  <a:srgbClr val="FF0000"/>
                </a:solidFill>
                <a:latin typeface="Arial"/>
                <a:ea typeface="Arial"/>
                <a:cs typeface="Arial"/>
                <a:sym typeface="Arial"/>
              </a:rPr>
              <a:t>Ngày</a:t>
            </a:r>
            <a:endParaRPr/>
          </a:p>
          <a:p>
            <a:pPr marL="101600" marR="0" lvl="0" indent="0" algn="just"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  + Biểu đồ giá: Các chỉ số OHLC (</a:t>
            </a:r>
            <a:r>
              <a:rPr lang="vi-VN" sz="1600" b="0" i="0" u="none" strike="noStrike" cap="none">
                <a:solidFill>
                  <a:srgbClr val="FF0000"/>
                </a:solidFill>
                <a:latin typeface="Arial"/>
                <a:ea typeface="Arial"/>
                <a:cs typeface="Arial"/>
                <a:sym typeface="Arial"/>
              </a:rPr>
              <a:t>Timeframe của sàn</a:t>
            </a:r>
            <a:r>
              <a:rPr lang="vi-VN" sz="1600" b="0" i="0" u="none" strike="noStrike" cap="none">
                <a:solidFill>
                  <a:srgbClr val="000000"/>
                </a:solidFill>
                <a:latin typeface="Arial"/>
                <a:ea typeface="Arial"/>
                <a:cs typeface="Arial"/>
                <a:sym typeface="Arial"/>
              </a:rPr>
              <a:t>) / OHLC (Timeframe của mình: Ví dụ: 5m+2)</a:t>
            </a:r>
            <a:endParaRPr/>
          </a:p>
          <a:p>
            <a:pPr marL="101600" marR="0" lvl="0" indent="0" algn="just"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  + Chỉ Báo Kỹ Thuật: Sử dụng các chỉ báo như trung bình động, RSI (Relative Strength Index), MACD (Moving Average Convergence Divergence) để xác định điểm mua hoặc bán</a:t>
            </a: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=&gt; Tín hiệu Mua hoặc Bán</a:t>
            </a:r>
            <a:endParaRPr/>
          </a:p>
          <a:p>
            <a:pPr marL="101600" marR="0" lvl="0" indent="0" algn="just" rtl="0">
              <a:lnSpc>
                <a:spcPct val="115000"/>
              </a:lnSpc>
              <a:spcBef>
                <a:spcPts val="1600"/>
              </a:spcBef>
              <a:spcAft>
                <a:spcPts val="0"/>
              </a:spcAft>
              <a:buNone/>
            </a:pP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1"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7"/>
        <p:cNvGrpSpPr/>
        <p:nvPr/>
      </p:nvGrpSpPr>
      <p:grpSpPr>
        <a:xfrm>
          <a:off x="0" y="0"/>
          <a:ext cx="0" cy="0"/>
          <a:chOff x="0" y="0"/>
          <a:chExt cx="0" cy="0"/>
        </a:xfrm>
      </p:grpSpPr>
      <p:sp>
        <p:nvSpPr>
          <p:cNvPr id="118" name="Google Shape;118;p6"/>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1. Xây dựng chiến lược</a:t>
            </a:r>
            <a:endParaRPr sz="2400" b="0" i="0" u="none" strike="noStrike" cap="none">
              <a:solidFill>
                <a:schemeClr val="lt1"/>
              </a:solidFill>
              <a:latin typeface="Arial"/>
              <a:ea typeface="Arial"/>
              <a:cs typeface="Arial"/>
              <a:sym typeface="Arial"/>
            </a:endParaRPr>
          </a:p>
        </p:txBody>
      </p:sp>
      <p:sp>
        <p:nvSpPr>
          <p:cNvPr id="119" name="Google Shape;119;p6"/>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444500" marR="0" lvl="0" indent="-342900" algn="just" rtl="0">
              <a:lnSpc>
                <a:spcPct val="115000"/>
              </a:lnSpc>
              <a:spcBef>
                <a:spcPts val="1600"/>
              </a:spcBef>
              <a:spcAft>
                <a:spcPts val="0"/>
              </a:spcAft>
              <a:buClr>
                <a:schemeClr val="dk1"/>
              </a:buClr>
              <a:buSzPts val="2000"/>
              <a:buFont typeface="Arial"/>
              <a:buAutoNum type="arabicPeriod"/>
            </a:pPr>
            <a:r>
              <a:rPr lang="vi-VN" sz="1600" b="0" i="0" u="none" strike="noStrike" cap="none">
                <a:solidFill>
                  <a:srgbClr val="000000"/>
                </a:solidFill>
                <a:latin typeface="Arial"/>
                <a:ea typeface="Arial"/>
                <a:cs typeface="Arial"/>
                <a:sym typeface="Arial"/>
              </a:rPr>
              <a:t>Chiến lược Doji Chân dài – Mua</a:t>
            </a:r>
            <a:endParaRPr sz="1600" b="0" i="0" u="none" strike="noStrike" cap="none">
              <a:solidFill>
                <a:srgbClr val="000000"/>
              </a:solidFill>
              <a:latin typeface="Arial"/>
              <a:ea typeface="Arial"/>
              <a:cs typeface="Arial"/>
              <a:sym typeface="Arial"/>
            </a:endParaRPr>
          </a:p>
          <a:p>
            <a:pPr marL="444500" marR="0" lvl="0" indent="-342900" algn="l" rtl="0">
              <a:lnSpc>
                <a:spcPct val="115000"/>
              </a:lnSpc>
              <a:spcBef>
                <a:spcPts val="1600"/>
              </a:spcBef>
              <a:spcAft>
                <a:spcPts val="0"/>
              </a:spcAft>
              <a:buClr>
                <a:schemeClr val="dk1"/>
              </a:buClr>
              <a:buSzPts val="2000"/>
              <a:buFont typeface="Arial"/>
              <a:buAutoNum type="alphaLcParenR"/>
            </a:pPr>
            <a:r>
              <a:rPr lang="vi-VN" sz="1600" b="1" i="0" u="sng" strike="noStrike" cap="none">
                <a:solidFill>
                  <a:schemeClr val="dk1"/>
                </a:solidFill>
                <a:latin typeface="Arial"/>
                <a:ea typeface="Arial"/>
                <a:cs typeface="Arial"/>
                <a:sym typeface="Arial"/>
              </a:rPr>
              <a:t>Nhận diện nến Doji chân dài: </a:t>
            </a:r>
            <a:endParaRPr/>
          </a:p>
          <a:p>
            <a:pPr marL="387350" marR="0" lvl="0" indent="-285750" algn="l" rtl="0">
              <a:lnSpc>
                <a:spcPct val="100000"/>
              </a:lnSpc>
              <a:spcBef>
                <a:spcPts val="1600"/>
              </a:spcBef>
              <a:spcAft>
                <a:spcPts val="0"/>
              </a:spcAft>
              <a:buClr>
                <a:schemeClr val="dk1"/>
              </a:buClr>
              <a:buSzPts val="2000"/>
              <a:buFont typeface="Arial"/>
              <a:buChar char="-"/>
            </a:pPr>
            <a:r>
              <a:rPr lang="vi-VN" sz="1600" b="1" i="0" u="none" strike="noStrike" cap="none">
                <a:solidFill>
                  <a:schemeClr val="dk1"/>
                </a:solidFill>
                <a:latin typeface="Arial"/>
                <a:ea typeface="Arial"/>
                <a:cs typeface="Arial"/>
                <a:sym typeface="Arial"/>
              </a:rPr>
              <a:t>Là nến Doji: Nến Doji là nến có giá </a:t>
            </a:r>
            <a:r>
              <a:rPr lang="vi-VN" sz="1600" b="1" i="0" u="none" strike="noStrike" cap="none">
                <a:solidFill>
                  <a:srgbClr val="FF0000"/>
                </a:solidFill>
                <a:latin typeface="Arial"/>
                <a:ea typeface="Arial"/>
                <a:cs typeface="Arial"/>
                <a:sym typeface="Arial"/>
              </a:rPr>
              <a:t>mở cửa và đóng cửa </a:t>
            </a:r>
            <a:r>
              <a:rPr lang="vi-VN" sz="1600" b="1" i="0" u="none" strike="noStrike" cap="none">
                <a:solidFill>
                  <a:srgbClr val="FFC000"/>
                </a:solidFill>
                <a:latin typeface="Arial"/>
                <a:ea typeface="Arial"/>
                <a:cs typeface="Arial"/>
                <a:sym typeface="Arial"/>
              </a:rPr>
              <a:t>gần bằng nhau </a:t>
            </a:r>
            <a:r>
              <a:rPr lang="vi-VN" sz="1600" b="1" i="0" u="none" strike="noStrike" cap="none">
                <a:solidFill>
                  <a:schemeClr val="dk1"/>
                </a:solidFill>
                <a:latin typeface="Arial"/>
                <a:ea typeface="Arial"/>
                <a:cs typeface="Arial"/>
                <a:sym typeface="Arial"/>
              </a:rPr>
              <a:t>(không quan trọng giá </a:t>
            </a:r>
            <a:r>
              <a:rPr lang="vi-VN" sz="1600" b="1" i="0" u="none" strike="noStrike" cap="none">
                <a:solidFill>
                  <a:srgbClr val="FF0000"/>
                </a:solidFill>
                <a:latin typeface="Arial"/>
                <a:ea typeface="Arial"/>
                <a:cs typeface="Arial"/>
                <a:sym typeface="Arial"/>
              </a:rPr>
              <a:t>Open &gt; hơn hay &lt; giá Close</a:t>
            </a:r>
            <a:r>
              <a:rPr lang="vi-VN" sz="1600" b="1" i="0" u="none" strike="noStrike" cap="none">
                <a:solidFill>
                  <a:schemeClr val="dk1"/>
                </a:solidFill>
                <a:latin typeface="Arial"/>
                <a:ea typeface="Arial"/>
                <a:cs typeface="Arial"/>
                <a:sym typeface="Arial"/>
              </a:rPr>
              <a:t>)</a:t>
            </a:r>
            <a:endParaRPr/>
          </a:p>
          <a:p>
            <a:pPr marL="387350" marR="0" lvl="0" indent="-285750" algn="l" rtl="0">
              <a:lnSpc>
                <a:spcPct val="100000"/>
              </a:lnSpc>
              <a:spcBef>
                <a:spcPts val="1600"/>
              </a:spcBef>
              <a:spcAft>
                <a:spcPts val="0"/>
              </a:spcAft>
              <a:buClr>
                <a:schemeClr val="dk1"/>
              </a:buClr>
              <a:buSzPts val="2000"/>
              <a:buFont typeface="Arial"/>
              <a:buChar char="-"/>
            </a:pPr>
            <a:r>
              <a:rPr lang="vi-VN" sz="1600" b="0" i="0" u="none" strike="noStrike" cap="none">
                <a:solidFill>
                  <a:schemeClr val="dk1"/>
                </a:solidFill>
                <a:latin typeface="Arial"/>
                <a:ea typeface="Arial"/>
                <a:cs typeface="Arial"/>
                <a:sym typeface="Arial"/>
              </a:rPr>
              <a:t>Là nến Doji có      </a:t>
            </a:r>
            <a:endParaRPr/>
          </a:p>
          <a:p>
            <a:pPr marL="101600" marR="0" lvl="0" indent="0" algn="l" rtl="0">
              <a:lnSpc>
                <a:spcPct val="100000"/>
              </a:lnSpc>
              <a:spcBef>
                <a:spcPts val="1600"/>
              </a:spcBef>
              <a:spcAft>
                <a:spcPts val="0"/>
              </a:spcAft>
              <a:buNone/>
            </a:pPr>
            <a:r>
              <a:rPr lang="vi-VN" sz="1600" b="0" i="0" u="none" strike="noStrike" cap="none">
                <a:solidFill>
                  <a:schemeClr val="dk1"/>
                </a:solidFill>
                <a:latin typeface="Arial"/>
                <a:ea typeface="Arial"/>
                <a:cs typeface="Arial"/>
                <a:sym typeface="Arial"/>
              </a:rPr>
              <a:t>     + </a:t>
            </a:r>
            <a:r>
              <a:rPr lang="vi-VN" sz="1600" b="1" i="0" u="none" strike="noStrike" cap="none">
                <a:solidFill>
                  <a:srgbClr val="FF0000"/>
                </a:solidFill>
                <a:latin typeface="Arial"/>
                <a:ea typeface="Arial"/>
                <a:cs typeface="Arial"/>
                <a:sym typeface="Arial"/>
              </a:rPr>
              <a:t>Bóng nến </a:t>
            </a:r>
            <a:r>
              <a:rPr lang="vi-VN" sz="1600" b="1" i="0" u="none" strike="noStrike" cap="none">
                <a:solidFill>
                  <a:schemeClr val="dk1"/>
                </a:solidFill>
                <a:latin typeface="Arial"/>
                <a:ea typeface="Arial"/>
                <a:cs typeface="Arial"/>
                <a:sym typeface="Arial"/>
              </a:rPr>
              <a:t>trên &gt;= 2 lần </a:t>
            </a:r>
            <a:r>
              <a:rPr lang="vi-VN" sz="1600" b="1" i="0" u="none" strike="noStrike" cap="none">
                <a:solidFill>
                  <a:srgbClr val="FF0000"/>
                </a:solidFill>
                <a:latin typeface="Arial"/>
                <a:ea typeface="Arial"/>
                <a:cs typeface="Arial"/>
                <a:sym typeface="Arial"/>
              </a:rPr>
              <a:t>thân nến </a:t>
            </a:r>
            <a:r>
              <a:rPr lang="vi-VN" sz="1600" b="1" i="0" u="none" strike="noStrike" cap="none">
                <a:solidFill>
                  <a:schemeClr val="dk1"/>
                </a:solidFill>
                <a:latin typeface="Arial"/>
                <a:ea typeface="Arial"/>
                <a:cs typeface="Arial"/>
                <a:sym typeface="Arial"/>
              </a:rPr>
              <a:t>và </a:t>
            </a:r>
            <a:r>
              <a:rPr lang="vi-VN" sz="1600" b="1" i="0" u="none" strike="noStrike" cap="none">
                <a:solidFill>
                  <a:srgbClr val="FF0000"/>
                </a:solidFill>
                <a:latin typeface="Arial"/>
                <a:ea typeface="Arial"/>
                <a:cs typeface="Arial"/>
                <a:sym typeface="Arial"/>
              </a:rPr>
              <a:t>bóng nến dưới &gt;= 2 lần thân nến </a:t>
            </a:r>
            <a:endParaRPr/>
          </a:p>
          <a:p>
            <a:pPr marL="101600" marR="0" lvl="0" indent="0" algn="l" rtl="0">
              <a:lnSpc>
                <a:spcPct val="115000"/>
              </a:lnSpc>
              <a:spcBef>
                <a:spcPts val="1600"/>
              </a:spcBef>
              <a:spcAft>
                <a:spcPts val="0"/>
              </a:spcAft>
              <a:buNone/>
            </a:pPr>
            <a:endParaRPr sz="1600" b="0" i="0" u="none" strike="noStrike" cap="none">
              <a:solidFill>
                <a:schemeClr val="dk1"/>
              </a:solidFill>
              <a:latin typeface="Arial"/>
              <a:ea typeface="Arial"/>
              <a:cs typeface="Arial"/>
              <a:sym typeface="Arial"/>
            </a:endParaRPr>
          </a:p>
          <a:p>
            <a:pPr marL="101600" marR="0" lvl="0" indent="0" algn="l" rtl="0">
              <a:lnSpc>
                <a:spcPct val="115000"/>
              </a:lnSpc>
              <a:spcBef>
                <a:spcPts val="1600"/>
              </a:spcBef>
              <a:spcAft>
                <a:spcPts val="0"/>
              </a:spcAft>
              <a:buNone/>
            </a:pPr>
            <a:r>
              <a:rPr lang="vi-VN" sz="1600" b="1" i="0" u="none" strike="noStrike" cap="none">
                <a:solidFill>
                  <a:schemeClr val="dk1"/>
                </a:solidFill>
                <a:latin typeface="Arial"/>
                <a:ea typeface="Arial"/>
                <a:cs typeface="Arial"/>
                <a:sym typeface="Arial"/>
              </a:rPr>
              <a:t>      </a:t>
            </a:r>
            <a:endParaRPr/>
          </a:p>
          <a:p>
            <a:pPr marL="101600" marR="0" lvl="0" indent="0" algn="just" rtl="0">
              <a:lnSpc>
                <a:spcPct val="115000"/>
              </a:lnSpc>
              <a:spcBef>
                <a:spcPts val="1600"/>
              </a:spcBef>
              <a:spcAft>
                <a:spcPts val="0"/>
              </a:spcAft>
              <a:buNone/>
            </a:pP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1" i="0" u="none" strike="noStrike" cap="none">
              <a:solidFill>
                <a:schemeClr val="dk1"/>
              </a:solidFill>
              <a:latin typeface="Arial"/>
              <a:ea typeface="Arial"/>
              <a:cs typeface="Arial"/>
              <a:sym typeface="Arial"/>
            </a:endParaRPr>
          </a:p>
        </p:txBody>
      </p:sp>
      <p:sp>
        <p:nvSpPr>
          <p:cNvPr id="120" name="Google Shape;120;p6"/>
          <p:cNvSpPr txBox="1"/>
          <p:nvPr/>
        </p:nvSpPr>
        <p:spPr>
          <a:xfrm>
            <a:off x="1260739" y="5508638"/>
            <a:ext cx="74157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vi-VN" sz="1800" b="1" i="0" u="none" strike="noStrike" cap="none">
                <a:solidFill>
                  <a:srgbClr val="00B050"/>
                </a:solidFill>
                <a:latin typeface="Arial"/>
                <a:ea typeface="Arial"/>
                <a:cs typeface="Arial"/>
                <a:sym typeface="Arial"/>
              </a:rPr>
              <a:t>GIÁ MỞ CỦA &amp; GIÁ ĐÓNG CỬA GẦN NHƯ NẰM TẠI CÙNG 1 ĐIỂM</a:t>
            </a:r>
            <a:endParaRPr sz="1800" b="1" i="0" u="none" strike="noStrike" cap="none">
              <a:solidFill>
                <a:schemeClr val="dk1"/>
              </a:solidFill>
              <a:latin typeface="Arial"/>
              <a:ea typeface="Arial"/>
              <a:cs typeface="Arial"/>
              <a:sym typeface="Arial"/>
            </a:endParaRPr>
          </a:p>
        </p:txBody>
      </p:sp>
      <p:pic>
        <p:nvPicPr>
          <p:cNvPr id="121" name="Google Shape;121;p6"/>
          <p:cNvPicPr preferRelativeResize="0"/>
          <p:nvPr/>
        </p:nvPicPr>
        <p:blipFill rotWithShape="1">
          <a:blip r:embed="rId4">
            <a:alphaModFix/>
          </a:blip>
          <a:srcRect/>
          <a:stretch/>
        </p:blipFill>
        <p:spPr>
          <a:xfrm>
            <a:off x="304800" y="5355301"/>
            <a:ext cx="833200" cy="689000"/>
          </a:xfrm>
          <a:prstGeom prst="rect">
            <a:avLst/>
          </a:prstGeom>
          <a:noFill/>
          <a:ln>
            <a:noFill/>
          </a:ln>
        </p:spPr>
      </p:pic>
      <p:pic>
        <p:nvPicPr>
          <p:cNvPr id="122" name="Google Shape;122;p6"/>
          <p:cNvPicPr preferRelativeResize="0"/>
          <p:nvPr/>
        </p:nvPicPr>
        <p:blipFill rotWithShape="1">
          <a:blip r:embed="rId5">
            <a:alphaModFix/>
          </a:blip>
          <a:srcRect/>
          <a:stretch/>
        </p:blipFill>
        <p:spPr>
          <a:xfrm>
            <a:off x="1017930" y="3403425"/>
            <a:ext cx="2409482" cy="21052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6"/>
        <p:cNvGrpSpPr/>
        <p:nvPr/>
      </p:nvGrpSpPr>
      <p:grpSpPr>
        <a:xfrm>
          <a:off x="0" y="0"/>
          <a:ext cx="0" cy="0"/>
          <a:chOff x="0" y="0"/>
          <a:chExt cx="0" cy="0"/>
        </a:xfrm>
      </p:grpSpPr>
      <p:sp>
        <p:nvSpPr>
          <p:cNvPr id="127" name="Google Shape;127;p7"/>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1. Xây dựng chiến lược</a:t>
            </a:r>
            <a:endParaRPr sz="2400" b="0" i="0" u="none" strike="noStrike" cap="none">
              <a:solidFill>
                <a:schemeClr val="lt1"/>
              </a:solidFill>
              <a:latin typeface="Arial"/>
              <a:ea typeface="Arial"/>
              <a:cs typeface="Arial"/>
              <a:sym typeface="Arial"/>
            </a:endParaRPr>
          </a:p>
        </p:txBody>
      </p:sp>
      <p:sp>
        <p:nvSpPr>
          <p:cNvPr id="128" name="Google Shape;128;p7"/>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1. Chiến lược Doji Chân dài – Mua (tt)</a:t>
            </a:r>
            <a:endParaRPr/>
          </a:p>
          <a:p>
            <a:pPr marL="101600" marR="0" lvl="0" indent="0" algn="just" rtl="0">
              <a:lnSpc>
                <a:spcPct val="115000"/>
              </a:lnSpc>
              <a:spcBef>
                <a:spcPts val="1600"/>
              </a:spcBef>
              <a:spcAft>
                <a:spcPts val="0"/>
              </a:spcAft>
              <a:buNone/>
            </a:pPr>
            <a:r>
              <a:rPr lang="vi-VN" sz="1600" b="1" i="0" u="none" strike="noStrike" cap="none">
                <a:solidFill>
                  <a:schemeClr val="dk1"/>
                </a:solidFill>
                <a:latin typeface="Arial"/>
                <a:ea typeface="Arial"/>
                <a:cs typeface="Arial"/>
                <a:sym typeface="Arial"/>
              </a:rPr>
              <a:t>Chiến lược vào lệnh:</a:t>
            </a:r>
            <a:endParaRPr/>
          </a:p>
          <a:p>
            <a:pPr marL="101600" marR="0" lvl="0" indent="0" algn="just" rtl="0">
              <a:lnSpc>
                <a:spcPct val="115000"/>
              </a:lnSpc>
              <a:spcBef>
                <a:spcPts val="1600"/>
              </a:spcBef>
              <a:spcAft>
                <a:spcPts val="0"/>
              </a:spcAft>
              <a:buNone/>
            </a:pPr>
            <a:r>
              <a:rPr lang="vi-VN" sz="1600" b="1" i="0" u="none" strike="noStrike" cap="none">
                <a:solidFill>
                  <a:schemeClr val="dk1"/>
                </a:solidFill>
                <a:latin typeface="Arial"/>
                <a:ea typeface="Arial"/>
                <a:cs typeface="Arial"/>
                <a:sym typeface="Arial"/>
              </a:rPr>
              <a:t>Cần nến xác nhận: </a:t>
            </a:r>
            <a:r>
              <a:rPr lang="vi-VN" sz="1600" b="0" i="0" u="none" strike="noStrike" cap="none">
                <a:solidFill>
                  <a:schemeClr val="dk1"/>
                </a:solidFill>
                <a:latin typeface="Arial"/>
                <a:ea typeface="Arial"/>
                <a:cs typeface="Arial"/>
                <a:sym typeface="Arial"/>
              </a:rPr>
              <a:t>Sau khi xuất hiện nến Doji chân dài =&gt; Cần 1 nến xác nhận xu hướng</a:t>
            </a:r>
            <a:r>
              <a:rPr lang="vi-VN" sz="1600" b="1" i="0" u="none" strike="noStrike" cap="none">
                <a:solidFill>
                  <a:schemeClr val="dk1"/>
                </a:solidFill>
                <a:latin typeface="Arial"/>
                <a:ea typeface="Arial"/>
                <a:cs typeface="Arial"/>
                <a:sym typeface="Arial"/>
              </a:rPr>
              <a:t> </a:t>
            </a:r>
            <a:endParaRPr/>
          </a:p>
          <a:p>
            <a:pPr marL="101600" marR="0" lvl="0" indent="0" algn="just" rtl="0">
              <a:lnSpc>
                <a:spcPct val="115000"/>
              </a:lnSpc>
              <a:spcBef>
                <a:spcPts val="1600"/>
              </a:spcBef>
              <a:spcAft>
                <a:spcPts val="0"/>
              </a:spcAft>
              <a:buNone/>
            </a:pPr>
            <a:r>
              <a:rPr lang="vi-VN" sz="1600" b="1" i="0" u="none" strike="noStrike" cap="none">
                <a:solidFill>
                  <a:srgbClr val="000000"/>
                </a:solidFill>
                <a:latin typeface="Arial"/>
                <a:ea typeface="Arial"/>
                <a:cs typeface="Arial"/>
                <a:sym typeface="Arial"/>
              </a:rPr>
              <a:t>Quan sát nến tiếp theo:</a:t>
            </a:r>
            <a:endParaRPr sz="1600" b="0" i="0" u="none" strike="noStrike" cap="none">
              <a:solidFill>
                <a:srgbClr val="000000"/>
              </a:solidFill>
              <a:latin typeface="Arial"/>
              <a:ea typeface="Arial"/>
              <a:cs typeface="Arial"/>
              <a:sym typeface="Arial"/>
            </a:endParaRPr>
          </a:p>
          <a:p>
            <a:pPr marL="0" marR="0" lvl="1" indent="0" algn="just" rtl="0">
              <a:lnSpc>
                <a:spcPct val="100000"/>
              </a:lnSpc>
              <a:spcBef>
                <a:spcPts val="0"/>
              </a:spcBef>
              <a:spcAft>
                <a:spcPts val="0"/>
              </a:spcAft>
              <a:buNone/>
            </a:pPr>
            <a:r>
              <a:rPr lang="vi-VN" sz="1600" b="0" i="0" u="none" strike="noStrike" cap="none">
                <a:solidFill>
                  <a:srgbClr val="000000"/>
                </a:solidFill>
                <a:latin typeface="Arial"/>
                <a:ea typeface="Arial"/>
                <a:cs typeface="Arial"/>
                <a:sym typeface="Arial"/>
              </a:rPr>
              <a:t>  + Nếu nến tiếp theo sau Doji là một nến giảm (màu đỏ hoặc đen) và đóng cửa dưới thân nến của Doji, điều này có thể được coi là một nến xác nhận giảm giá.</a:t>
            </a:r>
            <a:endParaRPr/>
          </a:p>
          <a:p>
            <a:pPr marL="0" marR="0" lvl="1" indent="0" algn="just" rtl="0">
              <a:lnSpc>
                <a:spcPct val="100000"/>
              </a:lnSpc>
              <a:spcBef>
                <a:spcPts val="0"/>
              </a:spcBef>
              <a:spcAft>
                <a:spcPts val="0"/>
              </a:spcAft>
              <a:buNone/>
            </a:pPr>
            <a:r>
              <a:rPr lang="vi-VN" sz="1600" b="0" i="0" u="none" strike="noStrike" cap="none">
                <a:solidFill>
                  <a:srgbClr val="000000"/>
                </a:solidFill>
                <a:latin typeface="Arial"/>
                <a:ea typeface="Arial"/>
                <a:cs typeface="Arial"/>
                <a:sym typeface="Arial"/>
              </a:rPr>
              <a:t>  + Ngược lại, nếu nến tiếp theo là một nến tăng (màu xanh lá hoặc trắng) và </a:t>
            </a:r>
            <a:r>
              <a:rPr lang="vi-VN" sz="1600" b="0" i="0" u="none" strike="noStrike" cap="none">
                <a:solidFill>
                  <a:srgbClr val="FF0000"/>
                </a:solidFill>
                <a:latin typeface="Arial"/>
                <a:ea typeface="Arial"/>
                <a:cs typeface="Arial"/>
                <a:sym typeface="Arial"/>
              </a:rPr>
              <a:t>đóng cửa trên thân nến của Doji</a:t>
            </a:r>
            <a:r>
              <a:rPr lang="vi-VN" sz="1600" b="0" i="0" u="none" strike="noStrike" cap="none">
                <a:solidFill>
                  <a:srgbClr val="000000"/>
                </a:solidFill>
                <a:latin typeface="Arial"/>
                <a:ea typeface="Arial"/>
                <a:cs typeface="Arial"/>
                <a:sym typeface="Arial"/>
              </a:rPr>
              <a:t>, nó có thể là một nến xác nhận tăng giá.</a:t>
            </a:r>
            <a:endParaRPr/>
          </a:p>
          <a:p>
            <a:pPr marL="101600" marR="0" lvl="0" indent="0" algn="just" rtl="0">
              <a:lnSpc>
                <a:spcPct val="115000"/>
              </a:lnSpc>
              <a:spcBef>
                <a:spcPts val="1600"/>
              </a:spcBef>
              <a:spcAft>
                <a:spcPts val="0"/>
              </a:spcAft>
              <a:buNone/>
            </a:pPr>
            <a:r>
              <a:rPr lang="vi-VN" sz="1600" b="1" i="0" u="none" strike="noStrike" cap="none">
                <a:solidFill>
                  <a:schemeClr val="dk1"/>
                </a:solidFill>
                <a:latin typeface="Arial"/>
                <a:ea typeface="Arial"/>
                <a:cs typeface="Arial"/>
                <a:sym typeface="Arial"/>
              </a:rPr>
              <a:t>Code kiểm tra nến xác nhận sau nến Doji chân dài 1 nến: </a:t>
            </a:r>
            <a:r>
              <a:rPr lang="vi-VN" sz="1600" b="0" i="0" u="none" strike="noStrike" cap="none">
                <a:solidFill>
                  <a:schemeClr val="dk1"/>
                </a:solidFill>
                <a:latin typeface="Arial"/>
                <a:ea typeface="Arial"/>
                <a:cs typeface="Arial"/>
                <a:sym typeface="Arial"/>
              </a:rPr>
              <a:t>Vậy nếu code để </a:t>
            </a:r>
            <a:r>
              <a:rPr lang="vi-VN" sz="1600" b="1" i="0" u="none" strike="noStrike" cap="none">
                <a:solidFill>
                  <a:schemeClr val="dk1"/>
                </a:solidFill>
                <a:latin typeface="Arial"/>
                <a:ea typeface="Arial"/>
                <a:cs typeface="Arial"/>
                <a:sym typeface="Arial"/>
              </a:rPr>
              <a:t>kiểm tra nến xác nhận sau nến Doji chân dài 1 nến </a:t>
            </a:r>
            <a:r>
              <a:rPr lang="vi-VN" sz="1600" b="0" i="0" u="none" strike="noStrike" cap="none">
                <a:solidFill>
                  <a:schemeClr val="dk1"/>
                </a:solidFill>
                <a:latin typeface="Arial"/>
                <a:ea typeface="Arial"/>
                <a:cs typeface="Arial"/>
                <a:sym typeface="Arial"/>
              </a:rPr>
              <a:t>thì chúng ta sẽ code gì?</a:t>
            </a:r>
            <a:endParaRPr/>
          </a:p>
          <a:p>
            <a:pPr marL="101600" marR="0" lvl="1" indent="0" algn="just" rtl="0">
              <a:lnSpc>
                <a:spcPct val="115000"/>
              </a:lnSpc>
              <a:spcBef>
                <a:spcPts val="1600"/>
              </a:spcBef>
              <a:spcAft>
                <a:spcPts val="0"/>
              </a:spcAft>
              <a:buNone/>
            </a:pPr>
            <a:r>
              <a:rPr lang="vi-VN" sz="1600" b="0" i="0" u="none" strike="noStrike" cap="none">
                <a:solidFill>
                  <a:schemeClr val="dk1"/>
                </a:solidFill>
                <a:latin typeface="Arial"/>
                <a:ea typeface="Arial"/>
                <a:cs typeface="Arial"/>
                <a:sym typeface="Arial"/>
              </a:rPr>
              <a:t>+ </a:t>
            </a:r>
            <a:r>
              <a:rPr lang="vi-VN" sz="1600" b="0" i="0" u="none" strike="noStrike" cap="none">
                <a:solidFill>
                  <a:srgbClr val="000000"/>
                </a:solidFill>
                <a:latin typeface="Arial"/>
                <a:ea typeface="Arial"/>
                <a:cs typeface="Arial"/>
                <a:sym typeface="Arial"/>
              </a:rPr>
              <a:t>Nếu nến tiếp theo là một nến tăng (màu xanh lá hoặc trắng) và đóng cửa trên thân nến của Doji, nó có thể là một nến xác nhận tăng giá. =&gt; </a:t>
            </a:r>
            <a:r>
              <a:rPr lang="vi-VN" sz="1600" b="1" i="0" u="none" strike="noStrike" cap="none">
                <a:solidFill>
                  <a:srgbClr val="000000"/>
                </a:solidFill>
                <a:latin typeface="Arial"/>
                <a:ea typeface="Arial"/>
                <a:cs typeface="Arial"/>
                <a:sym typeface="Arial"/>
              </a:rPr>
              <a:t>Thực hiện chiến lược mua vào</a:t>
            </a:r>
            <a:endParaRPr sz="1600" b="1"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600" b="1"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
        <p:cNvGrpSpPr/>
        <p:nvPr/>
      </p:nvGrpSpPr>
      <p:grpSpPr>
        <a:xfrm>
          <a:off x="0" y="0"/>
          <a:ext cx="0" cy="0"/>
          <a:chOff x="0" y="0"/>
          <a:chExt cx="0" cy="0"/>
        </a:xfrm>
      </p:grpSpPr>
      <p:sp>
        <p:nvSpPr>
          <p:cNvPr id="133" name="Google Shape;133;p8"/>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1. Xây dựng chiến lược</a:t>
            </a:r>
            <a:endParaRPr sz="2400" b="0" i="0" u="none" strike="noStrike" cap="none">
              <a:solidFill>
                <a:schemeClr val="lt1"/>
              </a:solidFill>
              <a:latin typeface="Arial"/>
              <a:ea typeface="Arial"/>
              <a:cs typeface="Arial"/>
              <a:sym typeface="Arial"/>
            </a:endParaRPr>
          </a:p>
        </p:txBody>
      </p:sp>
      <p:sp>
        <p:nvSpPr>
          <p:cNvPr id="134" name="Google Shape;134;p8"/>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l"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1. Chiến lược Doji Chân dài – Mua (tt)</a:t>
            </a:r>
            <a:endParaRPr sz="1600" b="1" i="0" u="none" strike="noStrike" cap="none">
              <a:solidFill>
                <a:schemeClr val="dk1"/>
              </a:solidFill>
              <a:latin typeface="Arial"/>
              <a:ea typeface="Arial"/>
              <a:cs typeface="Arial"/>
              <a:sym typeface="Arial"/>
            </a:endParaRPr>
          </a:p>
          <a:p>
            <a:pPr marL="101600" marR="0" lvl="0" indent="0" algn="l" rtl="0">
              <a:lnSpc>
                <a:spcPct val="115000"/>
              </a:lnSpc>
              <a:spcBef>
                <a:spcPts val="1600"/>
              </a:spcBef>
              <a:spcAft>
                <a:spcPts val="0"/>
              </a:spcAft>
              <a:buNone/>
            </a:pPr>
            <a:r>
              <a:rPr lang="vi-VN" sz="1600" b="1" i="0" u="none" strike="noStrike" cap="none">
                <a:solidFill>
                  <a:schemeClr val="dk1"/>
                </a:solidFill>
                <a:latin typeface="Arial"/>
                <a:ea typeface="Arial"/>
                <a:cs typeface="Arial"/>
                <a:sym typeface="Arial"/>
              </a:rPr>
              <a:t>Tổng hợp tư duy code</a:t>
            </a:r>
            <a:endParaRPr sz="1600" b="1" i="0" u="none" strike="noStrike" cap="none">
              <a:solidFill>
                <a:srgbClr val="000000"/>
              </a:solidFill>
              <a:latin typeface="Arial"/>
              <a:ea typeface="Arial"/>
              <a:cs typeface="Arial"/>
              <a:sym typeface="Arial"/>
            </a:endParaRPr>
          </a:p>
          <a:p>
            <a:pPr marL="101600" marR="0" lvl="0" indent="0" algn="l"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1/ Code nhận diện nến Doji chân dài: Vậy nếu code để nhận diện nến Doji chân dài thì chúng ta sẽ code gì?</a:t>
            </a:r>
            <a:endParaRPr/>
          </a:p>
          <a:p>
            <a:pPr marL="101600" marR="0" lvl="0" indent="0" algn="l"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     + Kiểm tra giá mở cửa và đóng cửa có gần bằng nhau không?</a:t>
            </a:r>
            <a:endParaRPr/>
          </a:p>
          <a:p>
            <a:pPr marL="101600" marR="0" lvl="0" indent="0" algn="l"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     + Kiểm tra bóng nến trên có lớn hơn hoặc bằng 2 lần thân nến không?</a:t>
            </a:r>
            <a:endParaRPr/>
          </a:p>
          <a:p>
            <a:pPr marL="101600" marR="0" lvl="0" indent="0" algn="l"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     + Kiểm tra bóng nến dưới có lớn hơn hoặc bằng 2 lần thân nến không?</a:t>
            </a:r>
            <a:endParaRPr/>
          </a:p>
          <a:p>
            <a:pPr marL="101600" marR="0" lvl="0" indent="0" algn="l"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2/ </a:t>
            </a:r>
            <a:r>
              <a:rPr lang="vi-VN" sz="1600" b="0" i="0" u="none" strike="noStrike" cap="none">
                <a:solidFill>
                  <a:srgbClr val="FF0000"/>
                </a:solidFill>
                <a:latin typeface="Arial"/>
                <a:ea typeface="Arial"/>
                <a:cs typeface="Arial"/>
                <a:sym typeface="Arial"/>
              </a:rPr>
              <a:t>Code kiểm tra nến xác nhận sau nến Doji chân dài 1 nến</a:t>
            </a:r>
            <a:r>
              <a:rPr lang="vi-VN" sz="1600" b="0" i="0" u="none" strike="noStrike" cap="none">
                <a:solidFill>
                  <a:srgbClr val="000000"/>
                </a:solidFill>
                <a:latin typeface="Arial"/>
                <a:ea typeface="Arial"/>
                <a:cs typeface="Arial"/>
                <a:sym typeface="Arial"/>
              </a:rPr>
              <a:t>: Vậy nếu code để kiểm tra nến xác nhận sau nến Doji chân dài 1 nến thì chúng ta sẽ code gì?</a:t>
            </a:r>
            <a:endParaRPr/>
          </a:p>
          <a:p>
            <a:pPr marL="101600" marR="0" lvl="0" indent="0" algn="l"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 Nếu nến tiếp theo là một nến tăng (màu xanh lá hoặc trắng) và đóng cửa trên thân nến của Doji, nó có thể là một nến xác nhận tăng giá. =&gt; Thực hiện chiến lược mua vào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8"/>
        <p:cNvGrpSpPr/>
        <p:nvPr/>
      </p:nvGrpSpPr>
      <p:grpSpPr>
        <a:xfrm>
          <a:off x="0" y="0"/>
          <a:ext cx="0" cy="0"/>
          <a:chOff x="0" y="0"/>
          <a:chExt cx="0" cy="0"/>
        </a:xfrm>
      </p:grpSpPr>
      <p:sp>
        <p:nvSpPr>
          <p:cNvPr id="139" name="Google Shape;139;p9"/>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1. Xây dựng chiến lược</a:t>
            </a:r>
            <a:endParaRPr sz="2400" b="0" i="0" u="none" strike="noStrike" cap="none">
              <a:solidFill>
                <a:schemeClr val="lt1"/>
              </a:solidFill>
              <a:latin typeface="Arial"/>
              <a:ea typeface="Arial"/>
              <a:cs typeface="Arial"/>
              <a:sym typeface="Arial"/>
            </a:endParaRPr>
          </a:p>
        </p:txBody>
      </p:sp>
      <p:sp>
        <p:nvSpPr>
          <p:cNvPr id="140" name="Google Shape;140;p9"/>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l" rtl="0">
              <a:lnSpc>
                <a:spcPct val="115000"/>
              </a:lnSpc>
              <a:spcBef>
                <a:spcPts val="1600"/>
              </a:spcBef>
              <a:spcAft>
                <a:spcPts val="0"/>
              </a:spcAft>
              <a:buNone/>
            </a:pPr>
            <a:r>
              <a:rPr lang="vi-VN" sz="1600" b="0" i="0" u="none" strike="noStrike" cap="none">
                <a:solidFill>
                  <a:srgbClr val="000000"/>
                </a:solidFill>
                <a:latin typeface="Arial"/>
                <a:ea typeface="Arial"/>
                <a:cs typeface="Arial"/>
                <a:sym typeface="Arial"/>
              </a:rPr>
              <a:t>1. Chiến lược Doji Chân dài – Mua (tt)</a:t>
            </a:r>
            <a:endParaRPr sz="1600" b="1" i="0" u="none" strike="noStrike" cap="none">
              <a:solidFill>
                <a:schemeClr val="dk1"/>
              </a:solidFill>
              <a:latin typeface="Arial"/>
              <a:ea typeface="Arial"/>
              <a:cs typeface="Arial"/>
              <a:sym typeface="Arial"/>
            </a:endParaRPr>
          </a:p>
          <a:p>
            <a:pPr marL="101600" marR="0" lvl="0" indent="0" algn="l" rtl="0">
              <a:lnSpc>
                <a:spcPct val="115000"/>
              </a:lnSpc>
              <a:spcBef>
                <a:spcPts val="1600"/>
              </a:spcBef>
              <a:spcAft>
                <a:spcPts val="0"/>
              </a:spcAft>
              <a:buNone/>
            </a:pPr>
            <a:r>
              <a:rPr lang="vi-VN" sz="1600" b="1" i="0" u="none" strike="noStrike" cap="none">
                <a:solidFill>
                  <a:schemeClr val="dk1"/>
                </a:solidFill>
                <a:latin typeface="Arial"/>
                <a:ea typeface="Arial"/>
                <a:cs typeface="Arial"/>
                <a:sym typeface="Arial"/>
              </a:rPr>
              <a:t>Code chiến lược: </a:t>
            </a:r>
            <a:endParaRPr/>
          </a:p>
          <a:p>
            <a:pPr marL="387350" marR="0" lvl="0" indent="-285750" algn="l" rtl="0">
              <a:lnSpc>
                <a:spcPct val="115000"/>
              </a:lnSpc>
              <a:spcBef>
                <a:spcPts val="1600"/>
              </a:spcBef>
              <a:spcAft>
                <a:spcPts val="0"/>
              </a:spcAft>
              <a:buClr>
                <a:schemeClr val="dk1"/>
              </a:buClr>
              <a:buSzPts val="2000"/>
              <a:buFont typeface="Arial"/>
              <a:buChar char="-"/>
            </a:pPr>
            <a:r>
              <a:rPr lang="vi-VN" sz="1600" b="0" i="0" u="none" strike="noStrike" cap="none">
                <a:solidFill>
                  <a:schemeClr val="dk1"/>
                </a:solidFill>
                <a:latin typeface="Arial"/>
                <a:ea typeface="Arial"/>
                <a:cs typeface="Arial"/>
                <a:sym typeface="Arial"/>
              </a:rPr>
              <a:t>Vậy kiểm tra nến hiện tại có phải là nến tăng hay không =&gt; Nếu nến tăng thì kiểm tra nến </a:t>
            </a:r>
            <a:r>
              <a:rPr lang="vi-VN" sz="1600" b="0" i="0" u="none" strike="noStrike" cap="none">
                <a:solidFill>
                  <a:srgbClr val="FF0000"/>
                </a:solidFill>
                <a:latin typeface="Arial"/>
                <a:ea typeface="Arial"/>
                <a:cs typeface="Arial"/>
                <a:sym typeface="Arial"/>
              </a:rPr>
              <a:t>trước</a:t>
            </a:r>
            <a:r>
              <a:rPr lang="vi-VN" sz="1600" b="0" i="0" u="none" strike="noStrike" cap="none">
                <a:solidFill>
                  <a:schemeClr val="dk1"/>
                </a:solidFill>
                <a:latin typeface="Arial"/>
                <a:ea typeface="Arial"/>
                <a:cs typeface="Arial"/>
                <a:sym typeface="Arial"/>
              </a:rPr>
              <a:t> nến hiện tại 1 nến có phải là nến Doji chân dài hay không =&gt; Kiểm tra nến hiện tại có giá </a:t>
            </a:r>
            <a:r>
              <a:rPr lang="vi-VN" sz="1600" b="0" i="0" u="none" strike="noStrike" cap="none">
                <a:solidFill>
                  <a:srgbClr val="000000"/>
                </a:solidFill>
                <a:latin typeface="Arial"/>
                <a:ea typeface="Arial"/>
                <a:cs typeface="Arial"/>
                <a:sym typeface="Arial"/>
              </a:rPr>
              <a:t>đóng cửa trên thân nến của Doji, nó có thể là một nến xác nhận tăng giá</a:t>
            </a:r>
            <a:endParaRPr sz="1600" b="0" i="0" u="none" strike="noStrike" cap="none">
              <a:solidFill>
                <a:schemeClr val="dk1"/>
              </a:solidFill>
              <a:latin typeface="Arial"/>
              <a:ea typeface="Arial"/>
              <a:cs typeface="Arial"/>
              <a:sym typeface="Arial"/>
            </a:endParaRPr>
          </a:p>
          <a:p>
            <a:pPr marL="101600" marR="0" lvl="0" indent="0" algn="l" rtl="0">
              <a:lnSpc>
                <a:spcPct val="115000"/>
              </a:lnSpc>
              <a:spcBef>
                <a:spcPts val="1600"/>
              </a:spcBef>
              <a:spcAft>
                <a:spcPts val="0"/>
              </a:spcAft>
              <a:buNone/>
            </a:pPr>
            <a:r>
              <a:rPr lang="vi-VN" sz="1600" b="0" i="0" u="none" strike="noStrike" cap="none">
                <a:solidFill>
                  <a:schemeClr val="dk1"/>
                </a:solidFill>
                <a:latin typeface="Arial"/>
                <a:ea typeface="Arial"/>
                <a:cs typeface="Arial"/>
                <a:sym typeface="Arial"/>
              </a:rPr>
              <a:t>      =&gt; Nếu cả 2 điều kiện đó thỏa thì vào 1 lệnh mua</a:t>
            </a:r>
            <a:endParaRPr sz="16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2554</Words>
  <Application>Microsoft Office PowerPoint</Application>
  <PresentationFormat>On-screen Show (4:3)</PresentationFormat>
  <Paragraphs>212</Paragraphs>
  <Slides>35</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Maven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dc:creator>
  <cp:lastModifiedBy>PC-DELL-CU</cp:lastModifiedBy>
  <cp:revision>4</cp:revision>
  <dcterms:created xsi:type="dcterms:W3CDTF">2021-10-18T16:01:56Z</dcterms:created>
  <dcterms:modified xsi:type="dcterms:W3CDTF">2024-02-27T15:02:41Z</dcterms:modified>
</cp:coreProperties>
</file>