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99" r:id="rId5"/>
    <p:sldId id="301" r:id="rId6"/>
    <p:sldId id="303" r:id="rId7"/>
    <p:sldId id="304" r:id="rId8"/>
    <p:sldId id="305" r:id="rId9"/>
    <p:sldId id="306" r:id="rId10"/>
    <p:sldId id="307" r:id="rId11"/>
    <p:sldId id="309" r:id="rId12"/>
    <p:sldId id="310" r:id="rId13"/>
    <p:sldId id="311" r:id="rId14"/>
    <p:sldId id="308" r:id="rId15"/>
    <p:sldId id="312" r:id="rId16"/>
    <p:sldId id="313" r:id="rId17"/>
    <p:sldId id="298"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Maven Pro"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LuvLDgVYVs9hyvdZvGAnRWQ2r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38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248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677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309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0092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38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390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715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34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694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859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099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65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5327376"/>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nSpc>
                <a:spcPct val="115000"/>
              </a:lnSpc>
              <a:spcBef>
                <a:spcPts val="1600"/>
              </a:spcBef>
              <a:buClr>
                <a:schemeClr val="dk1"/>
              </a:buClr>
              <a:buSzPts val="2000"/>
              <a:buFont typeface="+mj-lt"/>
              <a:buAutoNum type="alphaLcParenR" startAt="4"/>
            </a:pPr>
            <a:r>
              <a:rPr lang="en-US" sz="1600" b="1" u="sng" dirty="0" smtClean="0">
                <a:solidFill>
                  <a:schemeClr val="tx1"/>
                </a:solidFill>
                <a:sym typeface="Maven Pro"/>
              </a:rPr>
              <a:t>Code </a:t>
            </a:r>
            <a:r>
              <a:rPr lang="en-US" sz="1600" b="1" u="sng" dirty="0" err="1" smtClean="0">
                <a:solidFill>
                  <a:schemeClr val="tx1"/>
                </a:solidFill>
                <a:sym typeface="Maven Pro"/>
              </a:rPr>
              <a:t>chiến</a:t>
            </a:r>
            <a:r>
              <a:rPr lang="en-US" sz="1600" b="1" u="sng" dirty="0" smtClean="0">
                <a:solidFill>
                  <a:schemeClr val="tx1"/>
                </a:solidFill>
                <a:sym typeface="Maven Pro"/>
              </a:rPr>
              <a:t> </a:t>
            </a:r>
            <a:r>
              <a:rPr lang="en-US" sz="1600" b="1" u="sng" dirty="0" err="1" smtClean="0">
                <a:solidFill>
                  <a:schemeClr val="tx1"/>
                </a:solidFill>
                <a:sym typeface="Maven Pro"/>
              </a:rPr>
              <a:t>lược</a:t>
            </a:r>
            <a:r>
              <a:rPr lang="en-US" sz="1600" b="1" u="sng" dirty="0" smtClean="0">
                <a:solidFill>
                  <a:schemeClr val="tx1"/>
                </a:solidFill>
                <a:sym typeface="Maven Pro"/>
              </a:rPr>
              <a:t>: </a:t>
            </a:r>
          </a:p>
          <a:p>
            <a:pPr marL="387350" indent="-285750" algn="just">
              <a:lnSpc>
                <a:spcPct val="115000"/>
              </a:lnSpc>
              <a:spcBef>
                <a:spcPts val="1600"/>
              </a:spcBef>
              <a:buClr>
                <a:schemeClr val="dk1"/>
              </a:buClr>
              <a:buSzPts val="2000"/>
              <a:buFontTx/>
              <a:buChar char="-"/>
            </a:pPr>
            <a:r>
              <a:rPr lang="en-US" sz="1600" dirty="0" err="1" smtClean="0">
                <a:solidFill>
                  <a:schemeClr val="tx1"/>
                </a:solidFill>
                <a:sym typeface="Maven Pro"/>
              </a:rPr>
              <a:t>Vậy</a:t>
            </a:r>
            <a:r>
              <a:rPr lang="en-US" sz="1600" dirty="0" smtClean="0">
                <a:solidFill>
                  <a:schemeClr val="tx1"/>
                </a:solidFill>
                <a:sym typeface="Maven Pro"/>
              </a:rPr>
              <a:t> </a:t>
            </a:r>
            <a:r>
              <a:rPr lang="en-US" sz="1600" dirty="0" err="1">
                <a:solidFill>
                  <a:schemeClr val="tx1"/>
                </a:solidFill>
                <a:sym typeface="Maven Pro"/>
              </a:rPr>
              <a:t>kiểm</a:t>
            </a:r>
            <a:r>
              <a:rPr lang="en-US" sz="1600" dirty="0">
                <a:solidFill>
                  <a:schemeClr val="tx1"/>
                </a:solidFill>
                <a:sym typeface="Maven Pro"/>
              </a:rPr>
              <a:t> </a:t>
            </a:r>
            <a:r>
              <a:rPr lang="en-US" sz="1600" dirty="0" err="1">
                <a:solidFill>
                  <a:schemeClr val="tx1"/>
                </a:solidFill>
                <a:sym typeface="Maven Pro"/>
              </a:rPr>
              <a:t>tra</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hiện</a:t>
            </a:r>
            <a:r>
              <a:rPr lang="en-US" sz="1600" dirty="0">
                <a:solidFill>
                  <a:schemeClr val="tx1"/>
                </a:solidFill>
                <a:sym typeface="Maven Pro"/>
              </a:rPr>
              <a:t> </a:t>
            </a:r>
            <a:r>
              <a:rPr lang="en-US" sz="1600" dirty="0" err="1">
                <a:solidFill>
                  <a:schemeClr val="tx1"/>
                </a:solidFill>
                <a:sym typeface="Maven Pro"/>
              </a:rPr>
              <a:t>tại</a:t>
            </a:r>
            <a:r>
              <a:rPr lang="en-US" sz="1600" dirty="0">
                <a:solidFill>
                  <a:schemeClr val="tx1"/>
                </a:solidFill>
                <a:sym typeface="Maven Pro"/>
              </a:rPr>
              <a:t> </a:t>
            </a:r>
            <a:r>
              <a:rPr lang="en-US" sz="1600" dirty="0" err="1">
                <a:solidFill>
                  <a:schemeClr val="tx1"/>
                </a:solidFill>
                <a:sym typeface="Maven Pro"/>
              </a:rPr>
              <a:t>có</a:t>
            </a:r>
            <a:r>
              <a:rPr lang="en-US" sz="1600" dirty="0">
                <a:solidFill>
                  <a:schemeClr val="tx1"/>
                </a:solidFill>
                <a:sym typeface="Maven Pro"/>
              </a:rPr>
              <a:t> </a:t>
            </a:r>
            <a:r>
              <a:rPr lang="en-US" sz="1600" dirty="0" err="1">
                <a:solidFill>
                  <a:schemeClr val="tx1"/>
                </a:solidFill>
                <a:sym typeface="Maven Pro"/>
              </a:rPr>
              <a:t>phải</a:t>
            </a:r>
            <a:r>
              <a:rPr lang="en-US" sz="1600" dirty="0">
                <a:solidFill>
                  <a:schemeClr val="tx1"/>
                </a:solidFill>
                <a:sym typeface="Maven Pro"/>
              </a:rPr>
              <a:t> </a:t>
            </a:r>
            <a:r>
              <a:rPr lang="en-US" sz="1600" dirty="0" err="1">
                <a:solidFill>
                  <a:schemeClr val="tx1"/>
                </a:solidFill>
                <a:sym typeface="Maven Pro"/>
              </a:rPr>
              <a:t>là</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tăng</a:t>
            </a:r>
            <a:r>
              <a:rPr lang="en-US" sz="1600" dirty="0">
                <a:solidFill>
                  <a:schemeClr val="tx1"/>
                </a:solidFill>
                <a:sym typeface="Maven Pro"/>
              </a:rPr>
              <a:t> hay </a:t>
            </a:r>
            <a:r>
              <a:rPr lang="en-US" sz="1600" dirty="0" err="1" smtClean="0">
                <a:solidFill>
                  <a:schemeClr val="tx1"/>
                </a:solidFill>
                <a:sym typeface="Maven Pro"/>
              </a:rPr>
              <a:t>không</a:t>
            </a:r>
            <a:r>
              <a:rPr lang="en-US" sz="1600" dirty="0" smtClean="0">
                <a:solidFill>
                  <a:schemeClr val="tx1"/>
                </a:solidFill>
                <a:sym typeface="Maven Pro"/>
              </a:rPr>
              <a:t> =&gt; </a:t>
            </a:r>
            <a:r>
              <a:rPr lang="en-US" sz="1600" dirty="0" err="1">
                <a:solidFill>
                  <a:schemeClr val="tx1"/>
                </a:solidFill>
                <a:sym typeface="Maven Pro"/>
              </a:rPr>
              <a:t>Nếu</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tăng</a:t>
            </a:r>
            <a:r>
              <a:rPr lang="en-US" sz="1600" dirty="0">
                <a:solidFill>
                  <a:schemeClr val="tx1"/>
                </a:solidFill>
                <a:sym typeface="Maven Pro"/>
              </a:rPr>
              <a:t> </a:t>
            </a:r>
            <a:r>
              <a:rPr lang="en-US" sz="1600" dirty="0" err="1">
                <a:solidFill>
                  <a:schemeClr val="tx1"/>
                </a:solidFill>
                <a:sym typeface="Maven Pro"/>
              </a:rPr>
              <a:t>thì</a:t>
            </a:r>
            <a:r>
              <a:rPr lang="en-US" sz="1600" dirty="0">
                <a:solidFill>
                  <a:schemeClr val="tx1"/>
                </a:solidFill>
                <a:sym typeface="Maven Pro"/>
              </a:rPr>
              <a:t> </a:t>
            </a:r>
            <a:r>
              <a:rPr lang="en-US" sz="1600" dirty="0" err="1">
                <a:solidFill>
                  <a:schemeClr val="tx1"/>
                </a:solidFill>
                <a:sym typeface="Maven Pro"/>
              </a:rPr>
              <a:t>kiểm</a:t>
            </a:r>
            <a:r>
              <a:rPr lang="en-US" sz="1600" dirty="0">
                <a:solidFill>
                  <a:schemeClr val="tx1"/>
                </a:solidFill>
                <a:sym typeface="Maven Pro"/>
              </a:rPr>
              <a:t> </a:t>
            </a:r>
            <a:r>
              <a:rPr lang="en-US" sz="1600" dirty="0" err="1">
                <a:solidFill>
                  <a:schemeClr val="tx1"/>
                </a:solidFill>
                <a:sym typeface="Maven Pro"/>
              </a:rPr>
              <a:t>tra</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trước</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hiện</a:t>
            </a:r>
            <a:r>
              <a:rPr lang="en-US" sz="1600" dirty="0">
                <a:solidFill>
                  <a:schemeClr val="tx1"/>
                </a:solidFill>
                <a:sym typeface="Maven Pro"/>
              </a:rPr>
              <a:t> </a:t>
            </a:r>
            <a:r>
              <a:rPr lang="en-US" sz="1600" dirty="0" err="1">
                <a:solidFill>
                  <a:schemeClr val="tx1"/>
                </a:solidFill>
                <a:sym typeface="Maven Pro"/>
              </a:rPr>
              <a:t>tại</a:t>
            </a:r>
            <a:r>
              <a:rPr lang="en-US" sz="1600" dirty="0">
                <a:solidFill>
                  <a:schemeClr val="tx1"/>
                </a:solidFill>
                <a:sym typeface="Maven Pro"/>
              </a:rPr>
              <a:t> 1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có</a:t>
            </a:r>
            <a:r>
              <a:rPr lang="en-US" sz="1600" dirty="0">
                <a:solidFill>
                  <a:schemeClr val="tx1"/>
                </a:solidFill>
                <a:sym typeface="Maven Pro"/>
              </a:rPr>
              <a:t> </a:t>
            </a:r>
            <a:r>
              <a:rPr lang="en-US" sz="1600" dirty="0" err="1">
                <a:solidFill>
                  <a:schemeClr val="tx1"/>
                </a:solidFill>
                <a:sym typeface="Maven Pro"/>
              </a:rPr>
              <a:t>phải</a:t>
            </a:r>
            <a:r>
              <a:rPr lang="en-US" sz="1600" dirty="0">
                <a:solidFill>
                  <a:schemeClr val="tx1"/>
                </a:solidFill>
                <a:sym typeface="Maven Pro"/>
              </a:rPr>
              <a:t> </a:t>
            </a:r>
            <a:r>
              <a:rPr lang="en-US" sz="1600" dirty="0" err="1">
                <a:solidFill>
                  <a:schemeClr val="tx1"/>
                </a:solidFill>
                <a:sym typeface="Maven Pro"/>
              </a:rPr>
              <a:t>là</a:t>
            </a:r>
            <a:r>
              <a:rPr lang="en-US" sz="1600" dirty="0">
                <a:solidFill>
                  <a:schemeClr val="tx1"/>
                </a:solidFill>
                <a:sym typeface="Maven Pro"/>
              </a:rPr>
              <a:t> </a:t>
            </a:r>
            <a:r>
              <a:rPr lang="en-US" sz="1600" dirty="0" err="1">
                <a:solidFill>
                  <a:schemeClr val="tx1"/>
                </a:solidFill>
                <a:sym typeface="Maven Pro"/>
              </a:rPr>
              <a:t>nến</a:t>
            </a:r>
            <a:r>
              <a:rPr lang="en-US" sz="1600" dirty="0">
                <a:solidFill>
                  <a:schemeClr val="tx1"/>
                </a:solidFill>
                <a:sym typeface="Maven Pro"/>
              </a:rPr>
              <a:t> </a:t>
            </a:r>
            <a:r>
              <a:rPr lang="en-US" sz="1600" dirty="0" err="1">
                <a:solidFill>
                  <a:schemeClr val="tx1"/>
                </a:solidFill>
                <a:sym typeface="Maven Pro"/>
              </a:rPr>
              <a:t>Doji</a:t>
            </a:r>
            <a:r>
              <a:rPr lang="en-US" sz="1600" dirty="0">
                <a:solidFill>
                  <a:schemeClr val="tx1"/>
                </a:solidFill>
                <a:sym typeface="Maven Pro"/>
              </a:rPr>
              <a:t> </a:t>
            </a:r>
            <a:r>
              <a:rPr lang="en-US" sz="1600" dirty="0" err="1">
                <a:solidFill>
                  <a:schemeClr val="tx1"/>
                </a:solidFill>
                <a:sym typeface="Maven Pro"/>
              </a:rPr>
              <a:t>chân</a:t>
            </a:r>
            <a:r>
              <a:rPr lang="en-US" sz="1600" dirty="0">
                <a:solidFill>
                  <a:schemeClr val="tx1"/>
                </a:solidFill>
                <a:sym typeface="Maven Pro"/>
              </a:rPr>
              <a:t> </a:t>
            </a:r>
            <a:r>
              <a:rPr lang="en-US" sz="1600" dirty="0" err="1">
                <a:solidFill>
                  <a:schemeClr val="tx1"/>
                </a:solidFill>
                <a:sym typeface="Maven Pro"/>
              </a:rPr>
              <a:t>dài</a:t>
            </a:r>
            <a:r>
              <a:rPr lang="en-US" sz="1600" dirty="0">
                <a:solidFill>
                  <a:schemeClr val="tx1"/>
                </a:solidFill>
                <a:sym typeface="Maven Pro"/>
              </a:rPr>
              <a:t> hay </a:t>
            </a:r>
            <a:r>
              <a:rPr lang="en-US" sz="1600" dirty="0" err="1" smtClean="0">
                <a:solidFill>
                  <a:schemeClr val="tx1"/>
                </a:solidFill>
                <a:sym typeface="Maven Pro"/>
              </a:rPr>
              <a:t>không</a:t>
            </a:r>
            <a:r>
              <a:rPr lang="en-US" sz="1600" dirty="0" smtClean="0">
                <a:solidFill>
                  <a:schemeClr val="tx1"/>
                </a:solidFill>
                <a:sym typeface="Maven Pro"/>
              </a:rPr>
              <a:t> =&gt; </a:t>
            </a:r>
            <a:r>
              <a:rPr lang="en-US" sz="1600" dirty="0" err="1" smtClean="0">
                <a:solidFill>
                  <a:schemeClr val="tx1"/>
                </a:solidFill>
                <a:sym typeface="Maven Pro"/>
              </a:rPr>
              <a:t>Kiểm</a:t>
            </a:r>
            <a:r>
              <a:rPr lang="en-US" sz="1600" dirty="0" smtClean="0">
                <a:solidFill>
                  <a:schemeClr val="tx1"/>
                </a:solidFill>
                <a:sym typeface="Maven Pro"/>
              </a:rPr>
              <a:t> </a:t>
            </a:r>
            <a:r>
              <a:rPr lang="en-US" sz="1600" dirty="0" err="1" smtClean="0">
                <a:solidFill>
                  <a:schemeClr val="tx1"/>
                </a:solidFill>
                <a:sym typeface="Maven Pro"/>
              </a:rPr>
              <a:t>tra</a:t>
            </a:r>
            <a:r>
              <a:rPr lang="en-US" sz="1600" dirty="0" smtClean="0">
                <a:solidFill>
                  <a:schemeClr val="tx1"/>
                </a:solidFill>
                <a:sym typeface="Maven Pro"/>
              </a:rPr>
              <a:t> </a:t>
            </a:r>
            <a:r>
              <a:rPr lang="en-US" sz="1600" dirty="0" err="1" smtClean="0">
                <a:solidFill>
                  <a:schemeClr val="tx1"/>
                </a:solidFill>
                <a:sym typeface="Maven Pro"/>
              </a:rPr>
              <a:t>nến</a:t>
            </a:r>
            <a:r>
              <a:rPr lang="en-US" sz="1600" dirty="0" smtClean="0">
                <a:solidFill>
                  <a:schemeClr val="tx1"/>
                </a:solidFill>
                <a:sym typeface="Maven Pro"/>
              </a:rPr>
              <a:t> </a:t>
            </a:r>
            <a:r>
              <a:rPr lang="en-US" sz="1600" dirty="0" err="1" smtClean="0">
                <a:solidFill>
                  <a:schemeClr val="tx1"/>
                </a:solidFill>
                <a:sym typeface="Maven Pro"/>
              </a:rPr>
              <a:t>hiện</a:t>
            </a:r>
            <a:r>
              <a:rPr lang="en-US" sz="1600" dirty="0" smtClean="0">
                <a:solidFill>
                  <a:schemeClr val="tx1"/>
                </a:solidFill>
                <a:sym typeface="Maven Pro"/>
              </a:rPr>
              <a:t> </a:t>
            </a:r>
            <a:r>
              <a:rPr lang="en-US" sz="1600" dirty="0" err="1" smtClean="0">
                <a:solidFill>
                  <a:schemeClr val="tx1"/>
                </a:solidFill>
                <a:sym typeface="Maven Pro"/>
              </a:rPr>
              <a:t>tại</a:t>
            </a:r>
            <a:r>
              <a:rPr lang="en-US" sz="1600" dirty="0" smtClean="0">
                <a:solidFill>
                  <a:schemeClr val="tx1"/>
                </a:solidFill>
                <a:sym typeface="Maven Pro"/>
              </a:rPr>
              <a:t> </a:t>
            </a:r>
            <a:r>
              <a:rPr lang="en-US" sz="1600" dirty="0" err="1" smtClean="0">
                <a:solidFill>
                  <a:schemeClr val="tx1"/>
                </a:solidFill>
                <a:sym typeface="Maven Pro"/>
              </a:rPr>
              <a:t>có</a:t>
            </a:r>
            <a:r>
              <a:rPr lang="en-US" sz="1600" dirty="0" smtClean="0">
                <a:solidFill>
                  <a:schemeClr val="tx1"/>
                </a:solidFill>
                <a:sym typeface="Maven Pro"/>
              </a:rPr>
              <a:t> </a:t>
            </a:r>
            <a:r>
              <a:rPr lang="en-US" sz="1600" dirty="0" err="1" smtClean="0">
                <a:solidFill>
                  <a:schemeClr val="tx1"/>
                </a:solidFill>
                <a:sym typeface="Maven Pro"/>
              </a:rPr>
              <a:t>giá</a:t>
            </a:r>
            <a:r>
              <a:rPr lang="en-US" sz="1600" dirty="0" smtClean="0">
                <a:solidFill>
                  <a:schemeClr val="tx1"/>
                </a:solidFill>
                <a:sym typeface="Maven Pro"/>
              </a:rPr>
              <a:t> </a:t>
            </a:r>
            <a:r>
              <a:rPr lang="vi-VN" sz="1600" dirty="0"/>
              <a:t>đóng cửa trên thân nến của Doji, nó có thể là một nến xác nhận tăng giá</a:t>
            </a:r>
            <a:endParaRPr lang="en-US" sz="1600" dirty="0">
              <a:solidFill>
                <a:schemeClr val="tx1"/>
              </a:solidFill>
              <a:sym typeface="Maven Pro"/>
            </a:endParaRPr>
          </a:p>
          <a:p>
            <a:pPr marL="101600" algn="just">
              <a:lnSpc>
                <a:spcPct val="115000"/>
              </a:lnSpc>
              <a:spcBef>
                <a:spcPts val="1600"/>
              </a:spcBef>
              <a:buClr>
                <a:schemeClr val="dk1"/>
              </a:buClr>
              <a:buSzPts val="2000"/>
            </a:pPr>
            <a:r>
              <a:rPr lang="en-US" sz="1600" dirty="0" smtClean="0">
                <a:solidFill>
                  <a:schemeClr val="tx1"/>
                </a:solidFill>
                <a:sym typeface="Maven Pro"/>
              </a:rPr>
              <a:t>      =&gt; </a:t>
            </a:r>
            <a:r>
              <a:rPr lang="en-US" sz="1600" dirty="0" err="1" smtClean="0">
                <a:solidFill>
                  <a:schemeClr val="tx1"/>
                </a:solidFill>
                <a:sym typeface="Maven Pro"/>
              </a:rPr>
              <a:t>Nếu</a:t>
            </a:r>
            <a:r>
              <a:rPr lang="en-US" sz="1600" dirty="0" smtClean="0">
                <a:solidFill>
                  <a:schemeClr val="tx1"/>
                </a:solidFill>
                <a:sym typeface="Maven Pro"/>
              </a:rPr>
              <a:t> </a:t>
            </a:r>
            <a:r>
              <a:rPr lang="en-US" sz="1600" dirty="0" err="1" smtClean="0">
                <a:solidFill>
                  <a:schemeClr val="tx1"/>
                </a:solidFill>
                <a:sym typeface="Maven Pro"/>
              </a:rPr>
              <a:t>cả</a:t>
            </a:r>
            <a:r>
              <a:rPr lang="en-US" sz="1600" dirty="0" smtClean="0">
                <a:solidFill>
                  <a:schemeClr val="tx1"/>
                </a:solidFill>
                <a:sym typeface="Maven Pro"/>
              </a:rPr>
              <a:t> 2 </a:t>
            </a:r>
            <a:r>
              <a:rPr lang="en-US" sz="1600" dirty="0" err="1" smtClean="0">
                <a:solidFill>
                  <a:schemeClr val="tx1"/>
                </a:solidFill>
                <a:sym typeface="Maven Pro"/>
              </a:rPr>
              <a:t>điều</a:t>
            </a:r>
            <a:r>
              <a:rPr lang="en-US" sz="1600" dirty="0" smtClean="0">
                <a:solidFill>
                  <a:schemeClr val="tx1"/>
                </a:solidFill>
                <a:sym typeface="Maven Pro"/>
              </a:rPr>
              <a:t> </a:t>
            </a:r>
            <a:r>
              <a:rPr lang="en-US" sz="1600" dirty="0" err="1" smtClean="0">
                <a:solidFill>
                  <a:schemeClr val="tx1"/>
                </a:solidFill>
                <a:sym typeface="Maven Pro"/>
              </a:rPr>
              <a:t>kiện</a:t>
            </a:r>
            <a:r>
              <a:rPr lang="en-US" sz="1600" dirty="0" smtClean="0">
                <a:solidFill>
                  <a:schemeClr val="tx1"/>
                </a:solidFill>
                <a:sym typeface="Maven Pro"/>
              </a:rPr>
              <a:t> </a:t>
            </a:r>
            <a:r>
              <a:rPr lang="en-US" sz="1600" dirty="0" err="1" smtClean="0">
                <a:solidFill>
                  <a:schemeClr val="tx1"/>
                </a:solidFill>
                <a:sym typeface="Maven Pro"/>
              </a:rPr>
              <a:t>đó</a:t>
            </a:r>
            <a:r>
              <a:rPr lang="en-US" sz="1600" dirty="0" smtClean="0">
                <a:solidFill>
                  <a:schemeClr val="tx1"/>
                </a:solidFill>
                <a:sym typeface="Maven Pro"/>
              </a:rPr>
              <a:t> </a:t>
            </a:r>
            <a:r>
              <a:rPr lang="en-US" sz="1600" dirty="0" err="1" smtClean="0">
                <a:solidFill>
                  <a:schemeClr val="tx1"/>
                </a:solidFill>
                <a:sym typeface="Maven Pro"/>
              </a:rPr>
              <a:t>thỏa</a:t>
            </a:r>
            <a:r>
              <a:rPr lang="en-US" sz="1600" dirty="0" smtClean="0">
                <a:solidFill>
                  <a:schemeClr val="tx1"/>
                </a:solidFill>
                <a:sym typeface="Maven Pro"/>
              </a:rPr>
              <a:t> </a:t>
            </a:r>
            <a:r>
              <a:rPr lang="en-US" sz="1600" dirty="0" err="1" smtClean="0">
                <a:solidFill>
                  <a:schemeClr val="tx1"/>
                </a:solidFill>
                <a:sym typeface="Maven Pro"/>
              </a:rPr>
              <a:t>thì</a:t>
            </a:r>
            <a:r>
              <a:rPr lang="en-US" sz="1600" dirty="0" smtClean="0">
                <a:solidFill>
                  <a:schemeClr val="tx1"/>
                </a:solidFill>
                <a:sym typeface="Maven Pro"/>
              </a:rPr>
              <a:t> </a:t>
            </a:r>
            <a:r>
              <a:rPr lang="en-US" sz="1600" dirty="0" err="1" smtClean="0">
                <a:solidFill>
                  <a:schemeClr val="tx1"/>
                </a:solidFill>
                <a:sym typeface="Maven Pro"/>
              </a:rPr>
              <a:t>vào</a:t>
            </a:r>
            <a:r>
              <a:rPr lang="en-US" sz="1600" dirty="0" smtClean="0">
                <a:solidFill>
                  <a:schemeClr val="tx1"/>
                </a:solidFill>
                <a:sym typeface="Maven Pro"/>
              </a:rPr>
              <a:t> 1 </a:t>
            </a:r>
            <a:r>
              <a:rPr lang="en-US" sz="1600" dirty="0" err="1" smtClean="0">
                <a:solidFill>
                  <a:schemeClr val="tx1"/>
                </a:solidFill>
                <a:sym typeface="Maven Pro"/>
              </a:rPr>
              <a:t>lệnh</a:t>
            </a:r>
            <a:r>
              <a:rPr lang="en-US" sz="1600" dirty="0" smtClean="0">
                <a:solidFill>
                  <a:schemeClr val="tx1"/>
                </a:solidFill>
                <a:sym typeface="Maven Pro"/>
              </a:rPr>
              <a:t> </a:t>
            </a:r>
            <a:r>
              <a:rPr lang="en-US" sz="1600" dirty="0" err="1" smtClean="0">
                <a:solidFill>
                  <a:schemeClr val="tx1"/>
                </a:solidFill>
                <a:sym typeface="Maven Pro"/>
              </a:rPr>
              <a:t>mua</a:t>
            </a:r>
            <a:endParaRPr lang="en-US" sz="1600" dirty="0" smtClean="0">
              <a:solidFill>
                <a:schemeClr val="tx1"/>
              </a:solidFill>
              <a:sym typeface="Maven Pro"/>
            </a:endParaRPr>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110659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nSpc>
                <a:spcPct val="115000"/>
              </a:lnSpc>
              <a:spcBef>
                <a:spcPts val="1600"/>
              </a:spcBef>
              <a:buClr>
                <a:schemeClr val="dk1"/>
              </a:buClr>
              <a:buSzPts val="2000"/>
            </a:pPr>
            <a:r>
              <a:rPr lang="en-US" sz="1600" b="1" dirty="0" smtClean="0">
                <a:solidFill>
                  <a:schemeClr val="tx1"/>
                </a:solidFill>
                <a:ea typeface="Maven Pro"/>
                <a:cs typeface="Maven Pro"/>
                <a:sym typeface="Maven Pro"/>
              </a:rPr>
              <a:t>I.2.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444500" indent="-342900" algn="just">
              <a:lnSpc>
                <a:spcPct val="115000"/>
              </a:lnSpc>
              <a:spcBef>
                <a:spcPts val="1600"/>
              </a:spcBef>
              <a:buClr>
                <a:schemeClr val="dk1"/>
              </a:buClr>
              <a:buSzPts val="2000"/>
              <a:buAutoNum type="alphaLcParenR"/>
            </a:pP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diện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chiến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lược</a:t>
            </a:r>
            <a:endParaRPr lang="en-US" sz="1600" b="1" dirty="0" smtClean="0">
              <a:solidFill>
                <a:schemeClr val="tx1"/>
              </a:solidFill>
              <a:ea typeface="Maven Pro"/>
              <a:cs typeface="Maven Pro"/>
              <a:sym typeface="Maven Pro"/>
            </a:endParaRPr>
          </a:p>
          <a:p>
            <a:pPr marL="387350" indent="-285750" algn="just">
              <a:lnSpc>
                <a:spcPct val="115000"/>
              </a:lnSpc>
              <a:spcBef>
                <a:spcPts val="1600"/>
              </a:spcBef>
              <a:buClr>
                <a:schemeClr val="dk1"/>
              </a:buClr>
              <a:buSzPts val="2000"/>
              <a:buFontTx/>
              <a:buChar char="-"/>
            </a:pPr>
            <a:r>
              <a:rPr lang="en-US" sz="1600" dirty="0" smtClean="0">
                <a:solidFill>
                  <a:schemeClr val="tx1"/>
                </a:solidFill>
                <a:ea typeface="Maven Pro"/>
                <a:cs typeface="Maven Pro"/>
                <a:sym typeface="Maven Pro"/>
              </a:rPr>
              <a:t>SPY </a:t>
            </a:r>
            <a:r>
              <a:rPr lang="en-US" sz="1600" dirty="0" err="1" smtClean="0">
                <a:solidFill>
                  <a:schemeClr val="tx1"/>
                </a:solidFill>
                <a:ea typeface="Maven Pro"/>
                <a:cs typeface="Maven Pro"/>
                <a:sym typeface="Maven Pro"/>
              </a:rPr>
              <a:t>là</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chứng</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chỉ</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quỹ</a:t>
            </a:r>
            <a:r>
              <a:rPr lang="en-US" sz="1600" dirty="0" smtClean="0">
                <a:solidFill>
                  <a:schemeClr val="tx1"/>
                </a:solidFill>
                <a:ea typeface="Maven Pro"/>
                <a:cs typeface="Maven Pro"/>
                <a:sym typeface="Maven Pro"/>
              </a:rPr>
              <a:t>: </a:t>
            </a:r>
            <a:r>
              <a:rPr lang="vi-VN" sz="1600" dirty="0"/>
              <a:t>S&amp;P 500 ETF (SPY) theo dõi chỉ số S&amp;P 500, một trong những chỉ số chính của thị trường chứng khoán Mỹ, bao gồm cổ phiếu của 500 công ty lớn nhất tại Mỹ. Về lịch sử, S&amp;P 500 thường có xu hướng tăng trưởng trong dài hạn, nhưng không phải mỗi năm đều tăng. Giá trị của SPY, tương tự như S&amp;P 500, biến động dựa trên nhiều yếu tố, bao gồm tình hình kinh tế vĩ mô, chính sách tiền tệ, lợi nhuận của doanh nghiệp, và các sự kiện toàn cầu.</a:t>
            </a:r>
            <a:endParaRPr lang="en-US" sz="1600" dirty="0" smtClean="0">
              <a:solidFill>
                <a:schemeClr val="tx1"/>
              </a:solidFill>
              <a:ea typeface="Maven Pro"/>
              <a:cs typeface="Maven Pro"/>
              <a:sym typeface="Maven Pro"/>
            </a:endParaRPr>
          </a:p>
          <a:p>
            <a:pPr marL="387350" indent="-285750" algn="just">
              <a:lnSpc>
                <a:spcPct val="115000"/>
              </a:lnSpc>
              <a:spcBef>
                <a:spcPts val="1600"/>
              </a:spcBef>
              <a:buClr>
                <a:schemeClr val="dk1"/>
              </a:buClr>
              <a:buSzPts val="2000"/>
              <a:buFontTx/>
              <a:buChar char="-"/>
            </a:pPr>
            <a:r>
              <a:rPr lang="en-US" sz="1600" b="1" dirty="0" err="1" smtClean="0">
                <a:solidFill>
                  <a:schemeClr val="tx1"/>
                </a:solidFill>
                <a:ea typeface="Maven Pro"/>
                <a:cs typeface="Maven Pro"/>
                <a:sym typeface="Maven Pro"/>
              </a:rPr>
              <a:t>Giao</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dịch</a:t>
            </a:r>
            <a:r>
              <a:rPr lang="en-US" sz="1600" b="1" dirty="0" smtClean="0">
                <a:solidFill>
                  <a:schemeClr val="tx1"/>
                </a:solidFill>
                <a:ea typeface="Maven Pro"/>
                <a:cs typeface="Maven Pro"/>
                <a:sym typeface="Maven Pro"/>
              </a:rPr>
              <a:t> </a:t>
            </a:r>
            <a:r>
              <a:rPr lang="en-US" sz="1600" b="1" dirty="0" smtClean="0"/>
              <a:t>SPY </a:t>
            </a:r>
            <a:r>
              <a:rPr lang="en-US" sz="1600" b="1" dirty="0" err="1" smtClean="0"/>
              <a:t>dựa</a:t>
            </a:r>
            <a:r>
              <a:rPr lang="en-US" sz="1600" b="1" dirty="0" smtClean="0"/>
              <a:t> </a:t>
            </a:r>
            <a:r>
              <a:rPr lang="en-US" sz="1600" b="1" dirty="0" err="1" smtClean="0"/>
              <a:t>vào</a:t>
            </a:r>
            <a:r>
              <a:rPr lang="en-US" sz="1600" b="1" dirty="0" smtClean="0"/>
              <a:t> </a:t>
            </a:r>
            <a:r>
              <a:rPr lang="en-US" sz="1600" b="1" dirty="0" err="1" smtClean="0"/>
              <a:t>chỉ</a:t>
            </a:r>
            <a:r>
              <a:rPr lang="en-US" sz="1600" b="1" dirty="0" smtClean="0"/>
              <a:t> </a:t>
            </a:r>
            <a:r>
              <a:rPr lang="en-US" sz="1600" b="1" dirty="0" err="1" smtClean="0"/>
              <a:t>số</a:t>
            </a:r>
            <a:r>
              <a:rPr lang="en-US" sz="1600" b="1" dirty="0" smtClean="0"/>
              <a:t> </a:t>
            </a:r>
            <a:r>
              <a:rPr lang="en-US" sz="1600" b="1" dirty="0" err="1" smtClean="0"/>
              <a:t>biến</a:t>
            </a:r>
            <a:r>
              <a:rPr lang="en-US" sz="1600" b="1" dirty="0" smtClean="0"/>
              <a:t> </a:t>
            </a:r>
            <a:r>
              <a:rPr lang="en-US" sz="1600" b="1" dirty="0" err="1" smtClean="0"/>
              <a:t>động</a:t>
            </a:r>
            <a:r>
              <a:rPr lang="en-US" sz="1600" b="1" dirty="0" smtClean="0"/>
              <a:t> </a:t>
            </a:r>
            <a:r>
              <a:rPr lang="en-US" sz="1600" b="1" dirty="0" err="1" smtClean="0"/>
              <a:t>thị</a:t>
            </a:r>
            <a:r>
              <a:rPr lang="en-US" sz="1600" b="1" dirty="0" smtClean="0"/>
              <a:t> </a:t>
            </a:r>
            <a:r>
              <a:rPr lang="en-US" sz="1600" b="1" dirty="0" err="1" smtClean="0"/>
              <a:t>trường</a:t>
            </a:r>
            <a:r>
              <a:rPr lang="en-US" sz="1600" b="1" dirty="0" smtClean="0"/>
              <a:t> (</a:t>
            </a:r>
            <a:r>
              <a:rPr lang="en-US" sz="1600" b="1" dirty="0" err="1" smtClean="0"/>
              <a:t>đo</a:t>
            </a:r>
            <a:r>
              <a:rPr lang="en-US" sz="1600" b="1" dirty="0" smtClean="0"/>
              <a:t> </a:t>
            </a:r>
            <a:r>
              <a:rPr lang="en-US" sz="1600" b="1" dirty="0" err="1" smtClean="0"/>
              <a:t>lường</a:t>
            </a:r>
            <a:r>
              <a:rPr lang="en-US" sz="1600" b="1" dirty="0" smtClean="0"/>
              <a:t> </a:t>
            </a:r>
            <a:r>
              <a:rPr lang="en-US" sz="1600" b="1" dirty="0" err="1" smtClean="0"/>
              <a:t>bởi</a:t>
            </a:r>
            <a:r>
              <a:rPr lang="en-US" sz="1600" b="1" dirty="0" smtClean="0"/>
              <a:t> VIX):</a:t>
            </a:r>
          </a:p>
          <a:p>
            <a:pPr marL="101600" algn="just">
              <a:lnSpc>
                <a:spcPct val="115000"/>
              </a:lnSpc>
              <a:spcBef>
                <a:spcPts val="1600"/>
              </a:spcBef>
              <a:buClr>
                <a:schemeClr val="dk1"/>
              </a:buClr>
              <a:buSzPts val="2000"/>
            </a:pPr>
            <a:r>
              <a:rPr lang="en-US" sz="1600" dirty="0"/>
              <a:t> </a:t>
            </a:r>
            <a:r>
              <a:rPr lang="en-US" sz="1600" dirty="0" smtClean="0"/>
              <a:t>    + </a:t>
            </a:r>
            <a:r>
              <a:rPr lang="en-US" sz="1600" dirty="0" err="1" smtClean="0"/>
              <a:t>Mua</a:t>
            </a:r>
            <a:r>
              <a:rPr lang="en-US" sz="1600" dirty="0" smtClean="0"/>
              <a:t> </a:t>
            </a:r>
            <a:r>
              <a:rPr lang="en-US" sz="1600" dirty="0" err="1" smtClean="0"/>
              <a:t>và</a:t>
            </a:r>
            <a:r>
              <a:rPr lang="en-US" sz="1600" dirty="0" smtClean="0"/>
              <a:t> </a:t>
            </a:r>
            <a:r>
              <a:rPr lang="en-US" sz="1600" dirty="0" err="1" smtClean="0"/>
              <a:t>nắm</a:t>
            </a:r>
            <a:r>
              <a:rPr lang="en-US" sz="1600" dirty="0" smtClean="0"/>
              <a:t> </a:t>
            </a:r>
            <a:r>
              <a:rPr lang="en-US" sz="1600" dirty="0" err="1" smtClean="0"/>
              <a:t>giữ</a:t>
            </a:r>
            <a:r>
              <a:rPr lang="en-US" sz="1600" dirty="0" smtClean="0"/>
              <a:t> SPY</a:t>
            </a:r>
          </a:p>
          <a:p>
            <a:pPr marL="101600" algn="just">
              <a:lnSpc>
                <a:spcPct val="115000"/>
              </a:lnSpc>
              <a:spcBef>
                <a:spcPts val="1600"/>
              </a:spcBef>
              <a:buClr>
                <a:schemeClr val="dk1"/>
              </a:buClr>
              <a:buSzPts val="2000"/>
            </a:pPr>
            <a:r>
              <a:rPr lang="en-US" sz="1600" dirty="0"/>
              <a:t> </a:t>
            </a:r>
            <a:r>
              <a:rPr lang="en-US" sz="1600" dirty="0" smtClean="0"/>
              <a:t>    + </a:t>
            </a:r>
            <a:r>
              <a:rPr lang="en-US" sz="1600" dirty="0" err="1" smtClean="0"/>
              <a:t>Khi</a:t>
            </a:r>
            <a:r>
              <a:rPr lang="en-US" sz="1600" dirty="0" smtClean="0"/>
              <a:t> </a:t>
            </a:r>
            <a:r>
              <a:rPr lang="en-US" sz="1600" dirty="0" err="1" smtClean="0"/>
              <a:t>thị</a:t>
            </a:r>
            <a:r>
              <a:rPr lang="en-US" sz="1600" dirty="0" smtClean="0"/>
              <a:t> </a:t>
            </a:r>
            <a:r>
              <a:rPr lang="en-US" sz="1600" dirty="0" err="1" smtClean="0"/>
              <a:t>trường</a:t>
            </a:r>
            <a:r>
              <a:rPr lang="en-US" sz="1600" dirty="0" smtClean="0"/>
              <a:t> </a:t>
            </a:r>
            <a:r>
              <a:rPr lang="en-US" sz="1600" dirty="0" err="1" smtClean="0"/>
              <a:t>có</a:t>
            </a:r>
            <a:r>
              <a:rPr lang="en-US" sz="1600" dirty="0" smtClean="0"/>
              <a:t> </a:t>
            </a:r>
            <a:r>
              <a:rPr lang="en-US" sz="1600" dirty="0" err="1" smtClean="0"/>
              <a:t>biến</a:t>
            </a:r>
            <a:r>
              <a:rPr lang="en-US" sz="1600" dirty="0" smtClean="0"/>
              <a:t> </a:t>
            </a:r>
            <a:r>
              <a:rPr lang="en-US" sz="1600" dirty="0" err="1" smtClean="0"/>
              <a:t>động</a:t>
            </a:r>
            <a:r>
              <a:rPr lang="en-US" sz="1600" dirty="0" smtClean="0"/>
              <a:t> (VIX </a:t>
            </a:r>
            <a:r>
              <a:rPr lang="en-US" sz="1600" dirty="0" err="1" smtClean="0"/>
              <a:t>cao</a:t>
            </a:r>
            <a:r>
              <a:rPr lang="en-US" sz="1600" dirty="0" smtClean="0"/>
              <a:t>), </a:t>
            </a:r>
            <a:r>
              <a:rPr lang="en-US" sz="1600" dirty="0" err="1" smtClean="0"/>
              <a:t>chiến</a:t>
            </a:r>
            <a:r>
              <a:rPr lang="en-US" sz="1600" dirty="0" smtClean="0"/>
              <a:t> </a:t>
            </a:r>
            <a:r>
              <a:rPr lang="en-US" sz="1600" dirty="0" err="1" smtClean="0"/>
              <a:t>lược</a:t>
            </a:r>
            <a:r>
              <a:rPr lang="en-US" sz="1600" dirty="0" smtClean="0"/>
              <a:t> </a:t>
            </a:r>
            <a:r>
              <a:rPr lang="en-US" sz="1600" dirty="0" err="1" smtClean="0"/>
              <a:t>đề</a:t>
            </a:r>
            <a:r>
              <a:rPr lang="en-US" sz="1600" dirty="0" smtClean="0"/>
              <a:t> </a:t>
            </a:r>
            <a:r>
              <a:rPr lang="en-US" sz="1600" dirty="0" err="1" smtClean="0"/>
              <a:t>xuất</a:t>
            </a:r>
            <a:r>
              <a:rPr lang="en-US" sz="1600" dirty="0" smtClean="0"/>
              <a:t> </a:t>
            </a:r>
            <a:r>
              <a:rPr lang="en-US" sz="1600" dirty="0" err="1" smtClean="0"/>
              <a:t>bán</a:t>
            </a:r>
            <a:r>
              <a:rPr lang="en-US" sz="1600" dirty="0" smtClean="0"/>
              <a:t> </a:t>
            </a:r>
            <a:r>
              <a:rPr lang="en-US" sz="1600" dirty="0" err="1" smtClean="0"/>
              <a:t>để</a:t>
            </a:r>
            <a:r>
              <a:rPr lang="en-US" sz="1600" dirty="0" smtClean="0"/>
              <a:t> </a:t>
            </a:r>
            <a:r>
              <a:rPr lang="en-US" sz="1600" dirty="0" err="1" smtClean="0"/>
              <a:t>giữ</a:t>
            </a:r>
            <a:r>
              <a:rPr lang="en-US" sz="1600" dirty="0" smtClean="0"/>
              <a:t> </a:t>
            </a:r>
            <a:r>
              <a:rPr lang="en-US" sz="1600" dirty="0" err="1" smtClean="0"/>
              <a:t>tiền</a:t>
            </a:r>
            <a:r>
              <a:rPr lang="en-US" sz="1600" dirty="0" smtClean="0"/>
              <a:t> </a:t>
            </a:r>
            <a:r>
              <a:rPr lang="en-US" sz="1600" dirty="0" err="1" smtClean="0"/>
              <a:t>mặt</a:t>
            </a:r>
            <a:endParaRPr lang="en-US" sz="1600" dirty="0" smtClean="0"/>
          </a:p>
          <a:p>
            <a:pPr marL="101600" algn="just">
              <a:lnSpc>
                <a:spcPct val="115000"/>
              </a:lnSpc>
              <a:spcBef>
                <a:spcPts val="1600"/>
              </a:spcBef>
              <a:buClr>
                <a:schemeClr val="dk1"/>
              </a:buClr>
              <a:buSzPts val="2000"/>
            </a:pPr>
            <a:r>
              <a:rPr lang="en-US" sz="1600" dirty="0"/>
              <a:t> </a:t>
            </a:r>
            <a:r>
              <a:rPr lang="en-US" sz="1600" dirty="0" smtClean="0"/>
              <a:t>    + </a:t>
            </a:r>
            <a:r>
              <a:rPr lang="vi-VN" sz="1600" dirty="0"/>
              <a:t>Khi thị trường ổn định (VIX thấp), chiến lược lại đề xuất </a:t>
            </a:r>
            <a:r>
              <a:rPr lang="en-US" sz="1600" dirty="0" err="1" smtClean="0"/>
              <a:t>mua</a:t>
            </a:r>
            <a:endParaRPr lang="en-US" sz="1600" dirty="0"/>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58087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nSpc>
                <a:spcPct val="115000"/>
              </a:lnSpc>
              <a:spcBef>
                <a:spcPts val="1600"/>
              </a:spcBef>
              <a:buClr>
                <a:schemeClr val="dk1"/>
              </a:buClr>
              <a:buSzPts val="2000"/>
            </a:pPr>
            <a:r>
              <a:rPr lang="en-US" sz="1600" b="1" dirty="0" smtClean="0">
                <a:solidFill>
                  <a:schemeClr val="tx1"/>
                </a:solidFill>
                <a:ea typeface="Maven Pro"/>
                <a:cs typeface="Maven Pro"/>
                <a:sym typeface="Maven Pro"/>
              </a:rPr>
              <a:t>I.2.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285750" indent="-285750" algn="just">
              <a:buFontTx/>
              <a:buChar char="-"/>
            </a:pPr>
            <a:r>
              <a:rPr lang="vi-VN" sz="1600" b="1" dirty="0" smtClean="0"/>
              <a:t>Mua </a:t>
            </a:r>
            <a:r>
              <a:rPr lang="vi-VN" sz="1600" b="1" dirty="0"/>
              <a:t>và Nắm Giữ SPY</a:t>
            </a:r>
            <a:r>
              <a:rPr lang="vi-VN" sz="1600" dirty="0"/>
              <a:t>: Chiến lược này dự định mua và nắm giữ SPY, một quỹ đầu tư ETF theo dõi chỉ số S&amp;P 500, trong những điều kiện nhất định của thị trường</a:t>
            </a:r>
            <a:r>
              <a:rPr lang="vi-VN" sz="1600" dirty="0" smtClean="0"/>
              <a:t>.</a:t>
            </a:r>
            <a:endParaRPr lang="en-US" sz="1600" dirty="0" smtClean="0"/>
          </a:p>
          <a:p>
            <a:pPr marL="285750" indent="-285750" algn="just">
              <a:buFontTx/>
              <a:buChar char="-"/>
            </a:pPr>
            <a:r>
              <a:rPr lang="vi-VN" sz="1600" b="1" dirty="0" smtClean="0"/>
              <a:t>Bán </a:t>
            </a:r>
            <a:r>
              <a:rPr lang="vi-VN" sz="1600" b="1" dirty="0"/>
              <a:t>Khi Biến Động Cao (VIX Cao)</a:t>
            </a:r>
            <a:r>
              <a:rPr lang="vi-VN" sz="1600" dirty="0"/>
              <a:t>: Khi chỉ số biến động VIX vượt qua một ngưỡng nhất định (</a:t>
            </a:r>
            <a:r>
              <a:rPr lang="vi-VN" sz="1600" b="1" dirty="0">
                <a:solidFill>
                  <a:srgbClr val="FF0000"/>
                </a:solidFill>
              </a:rPr>
              <a:t>trong trường hợp này là 30</a:t>
            </a:r>
            <a:r>
              <a:rPr lang="vi-VN" sz="1600" dirty="0"/>
              <a:t>), điều này coi như một dấu hiệu của sự biến động cao trong thị trường. Chiến lược này đề xuất việc bán SPY và giữ tiền mặt trong những thời kỳ như vậy. Điều này dựa trên quan điểm rằng khi thị trường biến động mạnh, việc giữ tiền mặt có thể là an toàn hơn so với việc giữ các tài sản có giá biến động lớn</a:t>
            </a:r>
            <a:r>
              <a:rPr lang="vi-VN" sz="1600" dirty="0" smtClean="0"/>
              <a:t>.</a:t>
            </a:r>
            <a:endParaRPr lang="en-US" sz="1600" dirty="0" smtClean="0"/>
          </a:p>
          <a:p>
            <a:pPr marL="285750" indent="-285750" algn="just">
              <a:buFontTx/>
              <a:buChar char="-"/>
            </a:pPr>
            <a:r>
              <a:rPr lang="vi-VN" sz="1600" b="1" dirty="0" smtClean="0"/>
              <a:t>Mua </a:t>
            </a:r>
            <a:r>
              <a:rPr lang="vi-VN" sz="1600" b="1" dirty="0"/>
              <a:t>Khi Thị Trường Ổn Định (</a:t>
            </a:r>
            <a:r>
              <a:rPr lang="vi-VN" sz="1600" b="1" dirty="0">
                <a:solidFill>
                  <a:srgbClr val="FF0000"/>
                </a:solidFill>
              </a:rPr>
              <a:t>VIX Thấp</a:t>
            </a:r>
            <a:r>
              <a:rPr lang="vi-VN" sz="1600" b="1" dirty="0"/>
              <a:t>)</a:t>
            </a:r>
            <a:r>
              <a:rPr lang="vi-VN" sz="1600" dirty="0"/>
              <a:t>: Ngược lại, khi chỉ số VIX thấp, điều này cho thấy thị trường đang ổn định hơn, chiến lược này đề xuất </a:t>
            </a:r>
            <a:r>
              <a:rPr lang="vi-VN" sz="1600" dirty="0">
                <a:solidFill>
                  <a:srgbClr val="FF0000"/>
                </a:solidFill>
              </a:rPr>
              <a:t>mua SPY</a:t>
            </a:r>
            <a:r>
              <a:rPr lang="vi-VN" sz="1600" dirty="0"/>
              <a:t>. Quan điểm ở đây là trong môi trường ít biến động, đầu tư vào thị trường chứng khoán (qua SPY) có thể mang lại lợi nhuận tốt hơn so với việc giữ tiền mặt.</a:t>
            </a: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576713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algn="just">
              <a:lnSpc>
                <a:spcPct val="115000"/>
              </a:lnSpc>
              <a:spcBef>
                <a:spcPts val="1600"/>
              </a:spcBef>
              <a:buClr>
                <a:schemeClr val="dk1"/>
              </a:buClr>
              <a:buSzPts val="2000"/>
            </a:pPr>
            <a:r>
              <a:rPr lang="en-US" sz="1600" b="1" dirty="0" smtClean="0">
                <a:solidFill>
                  <a:schemeClr val="tx1"/>
                </a:solidFill>
                <a:ea typeface="Maven Pro"/>
                <a:cs typeface="Maven Pro"/>
                <a:sym typeface="Maven Pro"/>
              </a:rPr>
              <a:t>I.2. </a:t>
            </a:r>
            <a:r>
              <a:rPr lang="vi-VN" sz="1600" b="1" dirty="0"/>
              <a:t>Chiến lược giao dịch theo chỉ số biến động</a:t>
            </a:r>
            <a:r>
              <a:rPr lang="en-US" sz="1600" b="1" dirty="0"/>
              <a:t> (</a:t>
            </a:r>
            <a:r>
              <a:rPr lang="en-US" sz="1600" b="1" dirty="0">
                <a:solidFill>
                  <a:schemeClr val="dk1"/>
                </a:solidFill>
                <a:ea typeface="Maven Pro"/>
                <a:cs typeface="Maven Pro"/>
                <a:sym typeface="Maven Pro"/>
              </a:rPr>
              <a:t>Chiến </a:t>
            </a:r>
            <a:r>
              <a:rPr lang="en-US" sz="1600" b="1" dirty="0" err="1">
                <a:solidFill>
                  <a:schemeClr val="dk1"/>
                </a:solidFill>
                <a:ea typeface="Maven Pro"/>
                <a:cs typeface="Maven Pro"/>
                <a:sym typeface="Maven Pro"/>
              </a:rPr>
              <a:t>lược</a:t>
            </a:r>
            <a:r>
              <a:rPr lang="en-US" sz="1600" b="1" dirty="0">
                <a:solidFill>
                  <a:schemeClr val="dk1"/>
                </a:solidFill>
                <a:ea typeface="Maven Pro"/>
                <a:cs typeface="Maven Pro"/>
                <a:sym typeface="Maven Pro"/>
              </a:rPr>
              <a:t> SPY500 – VIX) </a:t>
            </a:r>
          </a:p>
          <a:p>
            <a:pPr marL="444500" lvl="0" indent="-342900" algn="just">
              <a:lnSpc>
                <a:spcPct val="115000"/>
              </a:lnSpc>
              <a:spcBef>
                <a:spcPts val="1600"/>
              </a:spcBef>
              <a:buClr>
                <a:schemeClr val="dk1"/>
              </a:buClr>
              <a:buSzPts val="2000"/>
              <a:buFont typeface="+mj-lt"/>
              <a:buAutoNum type="alphaLcParenR" startAt="2"/>
            </a:pPr>
            <a:r>
              <a:rPr lang="en-US" sz="1600" b="1" dirty="0" smtClean="0">
                <a:solidFill>
                  <a:schemeClr val="tx1"/>
                </a:solidFill>
                <a:ea typeface="Maven Pro"/>
                <a:cs typeface="Maven Pro"/>
                <a:sym typeface="Maven Pro"/>
              </a:rPr>
              <a:t>Code </a:t>
            </a:r>
            <a:r>
              <a:rPr lang="en-US" sz="1600" b="1" dirty="0" err="1" smtClean="0">
                <a:solidFill>
                  <a:schemeClr val="tx1"/>
                </a:solidFill>
                <a:ea typeface="Maven Pro"/>
                <a:cs typeface="Maven Pro"/>
                <a:sym typeface="Maven Pro"/>
              </a:rPr>
              <a:t>chiến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lược</a:t>
            </a:r>
            <a:r>
              <a:rPr lang="en-US" sz="1600" b="1" dirty="0" smtClean="0">
                <a:solidFill>
                  <a:schemeClr val="tx1"/>
                </a:solidFill>
                <a:ea typeface="Maven Pro"/>
                <a:cs typeface="Maven Pro"/>
                <a:sym typeface="Maven Pro"/>
              </a:rPr>
              <a:t>:</a:t>
            </a:r>
          </a:p>
          <a:p>
            <a:pPr marL="387350" lvl="0" indent="-285750" algn="just">
              <a:lnSpc>
                <a:spcPct val="115000"/>
              </a:lnSpc>
              <a:spcBef>
                <a:spcPts val="1600"/>
              </a:spcBef>
              <a:buClr>
                <a:schemeClr val="dk1"/>
              </a:buClr>
              <a:buSzPts val="2000"/>
              <a:buFontTx/>
              <a:buChar char="-"/>
            </a:pPr>
            <a:r>
              <a:rPr lang="en-US" sz="1600" dirty="0" smtClean="0">
                <a:solidFill>
                  <a:schemeClr val="tx1"/>
                </a:solidFill>
                <a:ea typeface="Maven Pro"/>
                <a:cs typeface="Maven Pro"/>
                <a:sym typeface="Maven Pro"/>
              </a:rPr>
              <a:t>Load data </a:t>
            </a:r>
            <a:r>
              <a:rPr lang="en-US" sz="1600" dirty="0" err="1" smtClean="0">
                <a:solidFill>
                  <a:schemeClr val="tx1"/>
                </a:solidFill>
                <a:ea typeface="Maven Pro"/>
                <a:cs typeface="Maven Pro"/>
                <a:sym typeface="Maven Pro"/>
              </a:rPr>
              <a:t>của</a:t>
            </a:r>
            <a:r>
              <a:rPr lang="en-US" sz="1600" dirty="0" smtClean="0">
                <a:solidFill>
                  <a:schemeClr val="tx1"/>
                </a:solidFill>
                <a:ea typeface="Maven Pro"/>
                <a:cs typeface="Maven Pro"/>
                <a:sym typeface="Maven Pro"/>
              </a:rPr>
              <a:t> 1 </a:t>
            </a:r>
            <a:r>
              <a:rPr lang="en-US" sz="1600" dirty="0" err="1" smtClean="0">
                <a:solidFill>
                  <a:schemeClr val="tx1"/>
                </a:solidFill>
                <a:ea typeface="Maven Pro"/>
                <a:cs typeface="Maven Pro"/>
                <a:sym typeface="Maven Pro"/>
              </a:rPr>
              <a:t>ngày</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mới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nhất</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hiện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tại</a:t>
            </a:r>
            <a:r>
              <a:rPr lang="en-US" sz="1600" dirty="0" smtClean="0">
                <a:solidFill>
                  <a:schemeClr val="tx1"/>
                </a:solidFill>
                <a:ea typeface="Maven Pro"/>
                <a:cs typeface="Maven Pro"/>
                <a:sym typeface="Maven Pro"/>
              </a:rPr>
              <a:t>)</a:t>
            </a:r>
          </a:p>
          <a:p>
            <a:pPr marL="387350" lvl="0" indent="-285750" algn="just">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Kiểm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tra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xem</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ngưỡng</a:t>
            </a:r>
            <a:r>
              <a:rPr lang="en-US" sz="1600" dirty="0" smtClean="0">
                <a:solidFill>
                  <a:schemeClr val="tx1"/>
                </a:solidFill>
                <a:ea typeface="Maven Pro"/>
                <a:cs typeface="Maven Pro"/>
                <a:sym typeface="Maven Pro"/>
              </a:rPr>
              <a:t> VIX: </a:t>
            </a:r>
            <a:r>
              <a:rPr lang="en-US" sz="1600" b="1" dirty="0" err="1" smtClean="0">
                <a:solidFill>
                  <a:schemeClr val="tx1"/>
                </a:solidFill>
                <a:ea typeface="Maven Pro"/>
                <a:cs typeface="Maven Pro"/>
                <a:sym typeface="Maven Pro"/>
              </a:rPr>
              <a:t>nếu</a:t>
            </a:r>
            <a:r>
              <a:rPr lang="en-US" sz="1600" b="1" dirty="0" smtClean="0">
                <a:solidFill>
                  <a:schemeClr val="tx1"/>
                </a:solidFill>
                <a:ea typeface="Maven Pro"/>
                <a:cs typeface="Maven Pro"/>
                <a:sym typeface="Maven Pro"/>
              </a:rPr>
              <a:t> VIX </a:t>
            </a:r>
            <a:r>
              <a:rPr lang="en-US" sz="1600" b="1" dirty="0" err="1" smtClean="0">
                <a:solidFill>
                  <a:schemeClr val="tx1"/>
                </a:solidFill>
                <a:ea typeface="Maven Pro"/>
                <a:cs typeface="Maven Pro"/>
                <a:sym typeface="Maven Pro"/>
              </a:rPr>
              <a:t>nhỏ</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hơn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ngưỡng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ví</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dụ</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như</a:t>
            </a:r>
            <a:r>
              <a:rPr lang="en-US" sz="1600" b="1" dirty="0" smtClean="0">
                <a:solidFill>
                  <a:schemeClr val="tx1"/>
                </a:solidFill>
                <a:ea typeface="Maven Pro"/>
                <a:cs typeface="Maven Pro"/>
                <a:sym typeface="Maven Pro"/>
              </a:rPr>
              <a:t> 30) </a:t>
            </a:r>
            <a:r>
              <a:rPr lang="en-US" sz="1600" b="1" dirty="0" err="1" smtClean="0">
                <a:solidFill>
                  <a:schemeClr val="tx1"/>
                </a:solidFill>
                <a:ea typeface="Maven Pro"/>
                <a:cs typeface="Maven Pro"/>
                <a:sym typeface="Maven Pro"/>
              </a:rPr>
              <a:t>thì</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mua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ngược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lại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nếu</a:t>
            </a:r>
            <a:r>
              <a:rPr lang="en-US" sz="1600" dirty="0" smtClean="0">
                <a:solidFill>
                  <a:schemeClr val="tx1"/>
                </a:solidFill>
                <a:ea typeface="Maven Pro"/>
                <a:cs typeface="Maven Pro"/>
                <a:sym typeface="Maven Pro"/>
              </a:rPr>
              <a:t> </a:t>
            </a:r>
            <a:r>
              <a:rPr lang="en-US" sz="1600" b="1" dirty="0" smtClean="0">
                <a:solidFill>
                  <a:schemeClr val="tx1"/>
                </a:solidFill>
                <a:ea typeface="Maven Pro"/>
                <a:cs typeface="Maven Pro"/>
                <a:sym typeface="Maven Pro"/>
              </a:rPr>
              <a:t>VIX </a:t>
            </a:r>
            <a:r>
              <a:rPr lang="en-US" sz="1600" b="1" dirty="0" err="1" smtClean="0">
                <a:solidFill>
                  <a:schemeClr val="tx1"/>
                </a:solidFill>
                <a:ea typeface="Maven Pro"/>
                <a:cs typeface="Maven Pro"/>
                <a:sym typeface="Maven Pro"/>
              </a:rPr>
              <a:t>lớn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hơn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ngưỡng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thì</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bán</a:t>
            </a: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2098982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I.3.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của</a:t>
            </a:r>
            <a:r>
              <a:rPr lang="en-US" sz="1600" b="1" dirty="0" smtClean="0">
                <a:solidFill>
                  <a:schemeClr val="tx1"/>
                </a:solidFill>
                <a:ea typeface="Maven Pro"/>
                <a:cs typeface="Maven Pro"/>
                <a:sym typeface="Maven Pro"/>
              </a:rPr>
              <a:t> 1 </a:t>
            </a:r>
            <a:r>
              <a:rPr lang="en-US" sz="1600" b="1" dirty="0" err="1" smtClean="0">
                <a:solidFill>
                  <a:schemeClr val="tx1"/>
                </a:solidFill>
                <a:ea typeface="Maven Pro"/>
                <a:cs typeface="Maven Pro"/>
                <a:sym typeface="Maven Pro"/>
              </a:rPr>
              <a:t>học</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viên</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dirty="0">
                <a:solidFill>
                  <a:schemeClr val="tx1"/>
                </a:solidFill>
                <a:ea typeface="Maven Pro"/>
                <a:cs typeface="Maven Pro"/>
                <a:sym typeface="Maven Pro"/>
              </a:rPr>
              <a:t>C</a:t>
            </a:r>
            <a:r>
              <a:rPr lang="en-US" sz="1600" dirty="0" smtClean="0">
                <a:solidFill>
                  <a:schemeClr val="tx1"/>
                </a:solidFill>
                <a:ea typeface="Maven Pro"/>
                <a:cs typeface="Maven Pro"/>
                <a:sym typeface="Maven Pro"/>
              </a:rPr>
              <a:t>hiến </a:t>
            </a:r>
            <a:r>
              <a:rPr lang="en-US" sz="1600" dirty="0" err="1" smtClean="0">
                <a:solidFill>
                  <a:schemeClr val="tx1"/>
                </a:solidFill>
                <a:ea typeface="Maven Pro"/>
                <a:cs typeface="Maven Pro"/>
                <a:sym typeface="Maven Pro"/>
              </a:rPr>
              <a:t>lược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của</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học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viên</a:t>
            </a:r>
            <a:endParaRPr lang="en-US" sz="1600"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p:txBody>
      </p:sp>
    </p:spTree>
    <p:extLst>
      <p:ext uri="{BB962C8B-B14F-4D97-AF65-F5344CB8AC3E}">
        <p14:creationId xmlns:p14="http://schemas.microsoft.com/office/powerpoint/2010/main" val="3247582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tx1"/>
                </a:solidFill>
              </a:rPr>
              <a:t>II. </a:t>
            </a:r>
            <a:r>
              <a:rPr lang="en-US" sz="2400" b="1" dirty="0" err="1" smtClean="0">
                <a:solidFill>
                  <a:schemeClr val="tx1"/>
                </a:solidFill>
                <a:ea typeface="Maven Pro"/>
                <a:cs typeface="Maven Pro"/>
                <a:sym typeface="Maven Pro"/>
              </a:rPr>
              <a:t>Vào</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bằng</a:t>
            </a:r>
            <a:r>
              <a:rPr lang="en-US" sz="2400" b="1" dirty="0" smtClean="0">
                <a:solidFill>
                  <a:schemeClr val="tx1"/>
                </a:solidFill>
                <a:ea typeface="Maven Pro"/>
                <a:cs typeface="Maven Pro"/>
                <a:sym typeface="Maven Pro"/>
              </a:rPr>
              <a:t> manual</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1" i="0" u="none" strike="noStrike" cap="none" dirty="0">
              <a:solidFill>
                <a:schemeClr val="tx1"/>
              </a:solidFill>
              <a:sym typeface="Arial"/>
            </a:endParaRPr>
          </a:p>
        </p:txBody>
      </p:sp>
    </p:spTree>
    <p:extLst>
      <p:ext uri="{BB962C8B-B14F-4D97-AF65-F5344CB8AC3E}">
        <p14:creationId xmlns:p14="http://schemas.microsoft.com/office/powerpoint/2010/main" val="3834245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tx1"/>
                </a:solidFill>
              </a:rPr>
              <a:t>III. </a:t>
            </a:r>
            <a:r>
              <a:rPr lang="en-US" sz="2400" b="1" dirty="0" err="1" smtClean="0">
                <a:solidFill>
                  <a:schemeClr val="tx1"/>
                </a:solidFill>
                <a:ea typeface="Maven Pro"/>
                <a:cs typeface="Maven Pro"/>
                <a:sym typeface="Maven Pro"/>
              </a:rPr>
              <a:t>Vào</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lệnh</a:t>
            </a:r>
            <a:r>
              <a:rPr lang="en-US" sz="2400" b="1" dirty="0" smtClean="0">
                <a:solidFill>
                  <a:schemeClr val="tx1"/>
                </a:solidFill>
                <a:ea typeface="Maven Pro"/>
                <a:cs typeface="Maven Pro"/>
                <a:sym typeface="Maven Pro"/>
              </a:rPr>
              <a:t> </a:t>
            </a:r>
            <a:r>
              <a:rPr lang="en-US" sz="2400" b="1" dirty="0" err="1" smtClean="0">
                <a:solidFill>
                  <a:schemeClr val="tx1"/>
                </a:solidFill>
                <a:ea typeface="Maven Pro"/>
                <a:cs typeface="Maven Pro"/>
                <a:sym typeface="Maven Pro"/>
              </a:rPr>
              <a:t>bằng</a:t>
            </a:r>
            <a:r>
              <a:rPr lang="en-US" sz="2400" b="1" dirty="0" smtClean="0">
                <a:solidFill>
                  <a:schemeClr val="tx1"/>
                </a:solidFill>
                <a:ea typeface="Maven Pro"/>
                <a:cs typeface="Maven Pro"/>
                <a:sym typeface="Maven Pro"/>
              </a:rPr>
              <a:t> API</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1" i="0" u="none" strike="noStrike" cap="none" dirty="0">
              <a:solidFill>
                <a:schemeClr val="tx1"/>
              </a:solidFill>
              <a:sym typeface="Arial"/>
            </a:endParaRPr>
          </a:p>
        </p:txBody>
      </p:sp>
    </p:spTree>
    <p:extLst>
      <p:ext uri="{BB962C8B-B14F-4D97-AF65-F5344CB8AC3E}">
        <p14:creationId xmlns:p14="http://schemas.microsoft.com/office/powerpoint/2010/main" val="297166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1" u="none" strike="noStrike" cap="none" dirty="0">
                <a:solidFill>
                  <a:srgbClr val="FF0000"/>
                </a:solidFill>
                <a:latin typeface="Arial"/>
                <a:ea typeface="Arial"/>
                <a:cs typeface="Arial"/>
                <a:sym typeface="Arial"/>
              </a:rPr>
              <a:t>Chủ đề</a:t>
            </a:r>
            <a:r>
              <a:rPr lang="vi-VN" sz="2800" b="1" i="1" u="none" strike="noStrike" cap="none" dirty="0" smtClean="0">
                <a:solidFill>
                  <a:srgbClr val="FF0000"/>
                </a:solidFill>
                <a:latin typeface="Arial"/>
                <a:ea typeface="Arial"/>
                <a:cs typeface="Arial"/>
                <a:sym typeface="Arial"/>
              </a:rPr>
              <a:t>:</a:t>
            </a:r>
            <a:r>
              <a:rPr lang="en-US" sz="2800" b="1" i="1" u="none" strike="noStrike" cap="none" dirty="0" smtClean="0">
                <a:solidFill>
                  <a:srgbClr val="FF0000"/>
                </a:solidFill>
                <a:latin typeface="Arial"/>
                <a:ea typeface="Arial"/>
                <a:cs typeface="Arial"/>
                <a:sym typeface="Arial"/>
              </a:rPr>
              <a:t> </a:t>
            </a:r>
            <a:r>
              <a:rPr lang="en-US" sz="2800" b="1" i="1" dirty="0" err="1" smtClean="0">
                <a:solidFill>
                  <a:srgbClr val="FF0000"/>
                </a:solidFill>
              </a:rPr>
              <a:t>Vào</a:t>
            </a:r>
            <a:r>
              <a:rPr lang="en-US" sz="2800" b="1" i="1" dirty="0" smtClean="0">
                <a:solidFill>
                  <a:srgbClr val="FF0000"/>
                </a:solidFill>
              </a:rPr>
              <a:t> </a:t>
            </a:r>
            <a:r>
              <a:rPr lang="en-US" sz="2800" b="1" i="1" dirty="0" err="1" smtClean="0">
                <a:solidFill>
                  <a:srgbClr val="FF0000"/>
                </a:solidFill>
              </a:rPr>
              <a:t>lệnh</a:t>
            </a:r>
            <a:r>
              <a:rPr lang="en-US" sz="2800" b="1" i="1" dirty="0" smtClean="0">
                <a:solidFill>
                  <a:srgbClr val="FF0000"/>
                </a:solidFill>
              </a:rPr>
              <a:t> </a:t>
            </a:r>
            <a:r>
              <a:rPr lang="en-US" sz="2800" b="1" i="1" dirty="0" err="1" smtClean="0">
                <a:solidFill>
                  <a:srgbClr val="FF0000"/>
                </a:solidFill>
              </a:rPr>
              <a:t>giao</a:t>
            </a:r>
            <a:r>
              <a:rPr lang="en-US" sz="2800" b="1" i="1" dirty="0" smtClean="0">
                <a:solidFill>
                  <a:srgbClr val="FF0000"/>
                </a:solidFill>
              </a:rPr>
              <a:t> </a:t>
            </a:r>
            <a:r>
              <a:rPr lang="en-US" sz="2800" b="1" i="1" dirty="0" err="1" smtClean="0">
                <a:solidFill>
                  <a:srgbClr val="FF0000"/>
                </a:solidFill>
              </a:rPr>
              <a:t>dịch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dirty="0">
              <a:solidFill>
                <a:srgbClr val="FF0000"/>
              </a:solidFill>
              <a:latin typeface="Arial"/>
              <a:ea typeface="Arial"/>
              <a:cs typeface="Arial"/>
              <a:sym typeface="Arial"/>
            </a:endParaRPr>
          </a:p>
        </p:txBody>
      </p:sp>
      <p:sp>
        <p:nvSpPr>
          <p:cNvPr id="95" name="Google Shape;95;p2"/>
          <p:cNvSpPr txBox="1"/>
          <p:nvPr/>
        </p:nvSpPr>
        <p:spPr>
          <a:xfrm>
            <a:off x="5482536" y="4841005"/>
            <a:ext cx="3402846"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1" u="none" strike="noStrike" cap="none" dirty="0" smtClean="0">
                <a:solidFill>
                  <a:schemeClr val="dk1"/>
                </a:solidFill>
                <a:latin typeface="Arial"/>
                <a:ea typeface="Arial"/>
                <a:cs typeface="Arial"/>
                <a:sym typeface="Arial"/>
              </a:rPr>
              <a:t>G</a:t>
            </a:r>
            <a:r>
              <a:rPr lang="vi-VN" sz="2800" b="0" i="1" u="none" strike="noStrike" cap="none" dirty="0" smtClean="0">
                <a:solidFill>
                  <a:schemeClr val="dk1"/>
                </a:solidFill>
                <a:latin typeface="Arial"/>
                <a:ea typeface="Arial"/>
                <a:cs typeface="Arial"/>
                <a:sym typeface="Arial"/>
              </a:rPr>
              <a:t>V.</a:t>
            </a:r>
            <a:r>
              <a:rPr lang="en-US" sz="2800" i="1" dirty="0" smtClean="0">
                <a:solidFill>
                  <a:schemeClr val="dk1"/>
                </a:solidFill>
              </a:rPr>
              <a:t>Đặng Trí Thanh</a:t>
            </a:r>
          </a:p>
          <a:p>
            <a:pPr marL="0" marR="0" lvl="0" indent="0" algn="l" rtl="0">
              <a:lnSpc>
                <a:spcPct val="100000"/>
              </a:lnSpc>
              <a:spcBef>
                <a:spcPts val="0"/>
              </a:spcBef>
              <a:spcAft>
                <a:spcPts val="0"/>
              </a:spcAft>
              <a:buClr>
                <a:srgbClr val="000000"/>
              </a:buClr>
              <a:buSzPts val="2800"/>
              <a:buFont typeface="Arial"/>
              <a:buNone/>
            </a:pPr>
            <a:r>
              <a:rPr lang="en-US" sz="2800" b="0" i="1" u="none" strike="noStrike" cap="none" dirty="0">
                <a:solidFill>
                  <a:schemeClr val="dk1"/>
                </a:solidFill>
                <a:latin typeface="Arial"/>
                <a:ea typeface="Arial"/>
                <a:cs typeface="Arial"/>
                <a:sym typeface="Arial"/>
              </a:rPr>
              <a:t> </a:t>
            </a:r>
            <a:r>
              <a:rPr lang="en-US" sz="2800" b="0" i="1" u="none" strike="noStrike" cap="none" dirty="0" smtClean="0">
                <a:solidFill>
                  <a:schemeClr val="dk1"/>
                </a:solidFill>
                <a:latin typeface="Arial"/>
                <a:ea typeface="Arial"/>
                <a:cs typeface="Arial"/>
                <a:sym typeface="Arial"/>
              </a:rPr>
              <a:t>     </a:t>
            </a:r>
            <a:r>
              <a:rPr lang="en-US" sz="2800" b="0" i="1" u="none" strike="noStrike" cap="none" dirty="0" err="1" smtClean="0">
                <a:solidFill>
                  <a:schemeClr val="dk1"/>
                </a:solidFill>
                <a:latin typeface="Arial"/>
                <a:ea typeface="Arial"/>
                <a:cs typeface="Arial"/>
                <a:sym typeface="Arial"/>
              </a:rPr>
              <a:t>Huỳnh</a:t>
            </a:r>
            <a:r>
              <a:rPr lang="en-US" sz="2800" b="0" i="1" u="none" strike="noStrike" cap="none" dirty="0" smtClean="0">
                <a:solidFill>
                  <a:schemeClr val="dk1"/>
                </a:solidFill>
                <a:latin typeface="Arial"/>
                <a:ea typeface="Arial"/>
                <a:cs typeface="Arial"/>
                <a:sym typeface="Arial"/>
              </a:rPr>
              <a:t> Văn Nam</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1" dirty="0">
                <a:solidFill>
                  <a:schemeClr val="lt1"/>
                </a:solidFill>
              </a:rPr>
              <a:t>Nội dung chính</a:t>
            </a:r>
            <a:endParaRPr sz="2400" b="1" i="0" u="none" strike="noStrike" cap="none" dirty="0">
              <a:solidFill>
                <a:schemeClr val="lt1"/>
              </a:solidFil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501650" lvl="0" indent="-400050">
              <a:lnSpc>
                <a:spcPct val="115000"/>
              </a:lnSpc>
              <a:spcBef>
                <a:spcPts val="1600"/>
              </a:spcBef>
              <a:buClr>
                <a:schemeClr val="dk1"/>
              </a:buClr>
              <a:buSzPts val="2000"/>
              <a:buAutoNum type="romanUcPeriod"/>
            </a:pPr>
            <a:r>
              <a:rPr lang="en-US" b="1" u="sng" dirty="0" smtClean="0">
                <a:solidFill>
                  <a:schemeClr val="dk1"/>
                </a:solidFill>
                <a:latin typeface="+mn-lt"/>
                <a:ea typeface="Maven Pro"/>
                <a:cs typeface="Maven Pro"/>
                <a:sym typeface="Maven Pro"/>
              </a:rPr>
              <a:t>Chiến </a:t>
            </a:r>
            <a:r>
              <a:rPr lang="en-US" b="1" u="sng" dirty="0" err="1" smtClean="0">
                <a:solidFill>
                  <a:schemeClr val="dk1"/>
                </a:solidFill>
                <a:latin typeface="+mn-lt"/>
                <a:ea typeface="Maven Pro"/>
                <a:cs typeface="Maven Pro"/>
                <a:sym typeface="Maven Pro"/>
              </a:rPr>
              <a:t>lược</a:t>
            </a:r>
            <a:r>
              <a:rPr lang="en-US" b="1" u="sng" dirty="0" smtClean="0">
                <a:solidFill>
                  <a:schemeClr val="dk1"/>
                </a:solidFill>
                <a:latin typeface="+mn-lt"/>
                <a:ea typeface="Maven Pro"/>
                <a:cs typeface="Maven Pro"/>
                <a:sym typeface="Maven Pro"/>
              </a:rPr>
              <a:t> </a:t>
            </a:r>
            <a:r>
              <a:rPr lang="en-US" b="1" u="sng" dirty="0" err="1" smtClean="0">
                <a:solidFill>
                  <a:schemeClr val="dk1"/>
                </a:solidFill>
                <a:latin typeface="+mn-lt"/>
                <a:ea typeface="Maven Pro"/>
                <a:cs typeface="Maven Pro"/>
                <a:sym typeface="Maven Pro"/>
              </a:rPr>
              <a:t>để</a:t>
            </a:r>
            <a:r>
              <a:rPr lang="en-US" b="1" u="sng" dirty="0" smtClean="0">
                <a:solidFill>
                  <a:schemeClr val="dk1"/>
                </a:solidFill>
                <a:latin typeface="+mn-lt"/>
                <a:ea typeface="Maven Pro"/>
                <a:cs typeface="Maven Pro"/>
                <a:sym typeface="Maven Pro"/>
              </a:rPr>
              <a:t> </a:t>
            </a:r>
            <a:r>
              <a:rPr lang="en-US" b="1" u="sng" dirty="0" err="1" smtClean="0">
                <a:solidFill>
                  <a:schemeClr val="dk1"/>
                </a:solidFill>
                <a:latin typeface="+mn-lt"/>
                <a:ea typeface="Maven Pro"/>
                <a:cs typeface="Maven Pro"/>
                <a:sym typeface="Maven Pro"/>
              </a:rPr>
              <a:t>vào</a:t>
            </a:r>
            <a:r>
              <a:rPr lang="en-US" b="1" u="sng" dirty="0" smtClean="0">
                <a:solidFill>
                  <a:schemeClr val="dk1"/>
                </a:solidFill>
                <a:latin typeface="+mn-lt"/>
                <a:ea typeface="Maven Pro"/>
                <a:cs typeface="Maven Pro"/>
                <a:sym typeface="Maven Pro"/>
              </a:rPr>
              <a:t> </a:t>
            </a:r>
            <a:r>
              <a:rPr lang="en-US" b="1" u="sng" dirty="0" err="1" smtClean="0">
                <a:solidFill>
                  <a:schemeClr val="dk1"/>
                </a:solidFill>
                <a:latin typeface="+mn-lt"/>
                <a:ea typeface="Maven Pro"/>
                <a:cs typeface="Maven Pro"/>
                <a:sym typeface="Maven Pro"/>
              </a:rPr>
              <a:t>lệnh</a:t>
            </a:r>
            <a:endParaRPr lang="en-US" b="1" u="sng" dirty="0" smtClean="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r>
              <a:rPr lang="en-US" b="1" dirty="0" smtClean="0">
                <a:solidFill>
                  <a:schemeClr val="tx1"/>
                </a:solidFill>
                <a:latin typeface="+mn-lt"/>
                <a:ea typeface="Maven Pro"/>
                <a:cs typeface="Maven Pro"/>
                <a:sym typeface="Maven Pro"/>
              </a:rPr>
              <a:t>      I.1. </a:t>
            </a:r>
            <a:r>
              <a:rPr lang="en-US" b="1" dirty="0" smtClean="0">
                <a:solidFill>
                  <a:schemeClr val="tx1"/>
                </a:solidFill>
                <a:ea typeface="Maven Pro"/>
                <a:cs typeface="Maven Pro"/>
                <a:sym typeface="Maven Pro"/>
              </a:rPr>
              <a:t>Chiến </a:t>
            </a:r>
            <a:r>
              <a:rPr lang="en-US" b="1" dirty="0" err="1">
                <a:solidFill>
                  <a:schemeClr val="tx1"/>
                </a:solidFill>
                <a:ea typeface="Maven Pro"/>
                <a:cs typeface="Maven Pro"/>
                <a:sym typeface="Maven Pro"/>
              </a:rPr>
              <a:t>lược</a:t>
            </a:r>
            <a:r>
              <a:rPr lang="en-US" b="1" dirty="0">
                <a:solidFill>
                  <a:schemeClr val="tx1"/>
                </a:solidFill>
                <a:ea typeface="Maven Pro"/>
                <a:cs typeface="Maven Pro"/>
                <a:sym typeface="Maven Pro"/>
              </a:rPr>
              <a:t> </a:t>
            </a:r>
            <a:r>
              <a:rPr lang="en-US" b="1" dirty="0" err="1">
                <a:solidFill>
                  <a:schemeClr val="tx1"/>
                </a:solidFill>
                <a:ea typeface="Maven Pro"/>
                <a:cs typeface="Maven Pro"/>
                <a:sym typeface="Maven Pro"/>
              </a:rPr>
              <a:t>nến</a:t>
            </a:r>
            <a:r>
              <a:rPr lang="en-US" b="1" dirty="0">
                <a:solidFill>
                  <a:schemeClr val="tx1"/>
                </a:solidFill>
                <a:ea typeface="Maven Pro"/>
                <a:cs typeface="Maven Pro"/>
                <a:sym typeface="Maven Pro"/>
              </a:rPr>
              <a:t> </a:t>
            </a:r>
            <a:r>
              <a:rPr lang="en-US" b="1" dirty="0" err="1">
                <a:solidFill>
                  <a:srgbClr val="FF0000"/>
                </a:solidFill>
                <a:ea typeface="Maven Pro"/>
                <a:cs typeface="Maven Pro"/>
                <a:sym typeface="Maven Pro"/>
              </a:rPr>
              <a:t>Doji</a:t>
            </a:r>
            <a:r>
              <a:rPr lang="en-US" b="1" dirty="0">
                <a:solidFill>
                  <a:srgbClr val="FF0000"/>
                </a:solidFill>
                <a:ea typeface="Maven Pro"/>
                <a:cs typeface="Maven Pro"/>
                <a:sym typeface="Maven Pro"/>
              </a:rPr>
              <a:t> – </a:t>
            </a:r>
            <a:r>
              <a:rPr lang="en-US" b="1" dirty="0" err="1">
                <a:solidFill>
                  <a:srgbClr val="FF0000"/>
                </a:solidFill>
                <a:ea typeface="Maven Pro"/>
                <a:cs typeface="Maven Pro"/>
                <a:sym typeface="Maven Pro"/>
              </a:rPr>
              <a:t>Doji</a:t>
            </a:r>
            <a:r>
              <a:rPr lang="en-US" b="1" dirty="0">
                <a:solidFill>
                  <a:srgbClr val="FF0000"/>
                </a:solidFill>
                <a:ea typeface="Maven Pro"/>
                <a:cs typeface="Maven Pro"/>
                <a:sym typeface="Maven Pro"/>
              </a:rPr>
              <a:t> </a:t>
            </a:r>
            <a:r>
              <a:rPr lang="en-US" b="1" dirty="0" err="1">
                <a:solidFill>
                  <a:srgbClr val="FF0000"/>
                </a:solidFill>
                <a:ea typeface="Maven Pro"/>
                <a:cs typeface="Maven Pro"/>
                <a:sym typeface="Maven Pro"/>
              </a:rPr>
              <a:t>chân</a:t>
            </a:r>
            <a:r>
              <a:rPr lang="en-US" b="1" dirty="0">
                <a:solidFill>
                  <a:srgbClr val="FF0000"/>
                </a:solidFill>
                <a:ea typeface="Maven Pro"/>
                <a:cs typeface="Maven Pro"/>
                <a:sym typeface="Maven Pro"/>
              </a:rPr>
              <a:t> </a:t>
            </a:r>
            <a:r>
              <a:rPr lang="en-US" b="1" dirty="0" err="1" smtClean="0">
                <a:solidFill>
                  <a:srgbClr val="FF0000"/>
                </a:solidFill>
                <a:ea typeface="Maven Pro"/>
                <a:cs typeface="Maven Pro"/>
                <a:sym typeface="Maven Pro"/>
              </a:rPr>
              <a:t>dài</a:t>
            </a:r>
            <a:endParaRPr lang="en-US" b="1" dirty="0" smtClean="0">
              <a:solidFill>
                <a:srgbClr val="FF0000"/>
              </a:solidFill>
              <a:ea typeface="Maven Pro"/>
              <a:cs typeface="Maven Pro"/>
              <a:sym typeface="Maven Pro"/>
            </a:endParaRPr>
          </a:p>
          <a:p>
            <a:pPr marL="101600" lvl="0">
              <a:lnSpc>
                <a:spcPct val="115000"/>
              </a:lnSpc>
              <a:spcBef>
                <a:spcPts val="1600"/>
              </a:spcBef>
              <a:buClr>
                <a:schemeClr val="dk1"/>
              </a:buClr>
              <a:buSzPts val="2000"/>
            </a:pPr>
            <a:r>
              <a:rPr lang="en-US" b="1" dirty="0" smtClean="0">
                <a:solidFill>
                  <a:schemeClr val="tx1"/>
                </a:solidFill>
                <a:ea typeface="Maven Pro"/>
                <a:cs typeface="Maven Pro"/>
                <a:sym typeface="Maven Pro"/>
              </a:rPr>
              <a:t>      I.2. </a:t>
            </a:r>
            <a:r>
              <a:rPr lang="vi-VN" b="1" dirty="0" smtClean="0">
                <a:solidFill>
                  <a:schemeClr val="tx1"/>
                </a:solidFill>
              </a:rPr>
              <a:t>Chiến </a:t>
            </a:r>
            <a:r>
              <a:rPr lang="vi-VN" b="1" dirty="0">
                <a:solidFill>
                  <a:schemeClr val="tx1"/>
                </a:solidFill>
              </a:rPr>
              <a:t>lược giao dịch theo chỉ số biến </a:t>
            </a:r>
            <a:r>
              <a:rPr lang="vi-VN" b="1" dirty="0" smtClean="0">
                <a:solidFill>
                  <a:schemeClr val="tx1"/>
                </a:solidFill>
              </a:rPr>
              <a:t>động</a:t>
            </a:r>
            <a:r>
              <a:rPr lang="en-US" b="1" dirty="0" smtClean="0">
                <a:solidFill>
                  <a:schemeClr val="tx1"/>
                </a:solidFill>
              </a:rPr>
              <a:t> (</a:t>
            </a:r>
            <a:r>
              <a:rPr lang="en-US" b="1" dirty="0" smtClean="0">
                <a:solidFill>
                  <a:srgbClr val="FF0000"/>
                </a:solidFill>
                <a:ea typeface="Maven Pro"/>
                <a:cs typeface="Maven Pro"/>
                <a:sym typeface="Maven Pro"/>
              </a:rPr>
              <a:t>Chiến </a:t>
            </a:r>
            <a:r>
              <a:rPr lang="en-US" b="1" dirty="0" err="1">
                <a:solidFill>
                  <a:srgbClr val="FF0000"/>
                </a:solidFill>
                <a:ea typeface="Maven Pro"/>
                <a:cs typeface="Maven Pro"/>
                <a:sym typeface="Maven Pro"/>
              </a:rPr>
              <a:t>lược</a:t>
            </a:r>
            <a:r>
              <a:rPr lang="en-US" b="1" dirty="0">
                <a:solidFill>
                  <a:srgbClr val="FF0000"/>
                </a:solidFill>
                <a:ea typeface="Maven Pro"/>
                <a:cs typeface="Maven Pro"/>
                <a:sym typeface="Maven Pro"/>
              </a:rPr>
              <a:t> SPY500 – </a:t>
            </a:r>
            <a:r>
              <a:rPr lang="en-US" b="1" dirty="0" smtClean="0">
                <a:solidFill>
                  <a:srgbClr val="FF0000"/>
                </a:solidFill>
                <a:ea typeface="Maven Pro"/>
                <a:cs typeface="Maven Pro"/>
                <a:sym typeface="Maven Pro"/>
              </a:rPr>
              <a:t>VIX</a:t>
            </a:r>
            <a:r>
              <a:rPr lang="en-US" b="1" dirty="0" smtClean="0">
                <a:solidFill>
                  <a:schemeClr val="tx1"/>
                </a:solidFill>
                <a:ea typeface="Maven Pro"/>
                <a:cs typeface="Maven Pro"/>
                <a:sym typeface="Maven Pro"/>
              </a:rPr>
              <a:t>)</a:t>
            </a:r>
          </a:p>
          <a:p>
            <a:pPr marL="101600">
              <a:lnSpc>
                <a:spcPct val="115000"/>
              </a:lnSpc>
              <a:spcBef>
                <a:spcPts val="1600"/>
              </a:spcBef>
              <a:buClr>
                <a:schemeClr val="dk1"/>
              </a:buClr>
              <a:buSzPts val="2000"/>
            </a:pPr>
            <a:r>
              <a:rPr lang="en-US" b="1" dirty="0">
                <a:solidFill>
                  <a:schemeClr val="tx1"/>
                </a:solidFill>
                <a:ea typeface="Maven Pro"/>
                <a:cs typeface="Maven Pro"/>
                <a:sym typeface="Maven Pro"/>
              </a:rPr>
              <a:t>      I.3. </a:t>
            </a:r>
            <a:r>
              <a:rPr lang="en-US" b="1" dirty="0" err="1">
                <a:solidFill>
                  <a:schemeClr val="tx1"/>
                </a:solidFill>
                <a:ea typeface="Maven Pro"/>
                <a:cs typeface="Maven Pro"/>
                <a:sym typeface="Maven Pro"/>
              </a:rPr>
              <a:t>Chiến</a:t>
            </a:r>
            <a:r>
              <a:rPr lang="en-US" b="1" dirty="0">
                <a:solidFill>
                  <a:schemeClr val="tx1"/>
                </a:solidFill>
                <a:ea typeface="Maven Pro"/>
                <a:cs typeface="Maven Pro"/>
                <a:sym typeface="Maven Pro"/>
              </a:rPr>
              <a:t> </a:t>
            </a:r>
            <a:r>
              <a:rPr lang="en-US" b="1" dirty="0" err="1">
                <a:solidFill>
                  <a:schemeClr val="tx1"/>
                </a:solidFill>
                <a:ea typeface="Maven Pro"/>
                <a:cs typeface="Maven Pro"/>
                <a:sym typeface="Maven Pro"/>
              </a:rPr>
              <a:t>lược</a:t>
            </a:r>
            <a:r>
              <a:rPr lang="en-US" b="1" dirty="0">
                <a:solidFill>
                  <a:schemeClr val="tx1"/>
                </a:solidFill>
                <a:ea typeface="Maven Pro"/>
                <a:cs typeface="Maven Pro"/>
                <a:sym typeface="Maven Pro"/>
              </a:rPr>
              <a:t> </a:t>
            </a:r>
            <a:r>
              <a:rPr lang="en-US" b="1" dirty="0" err="1">
                <a:solidFill>
                  <a:schemeClr val="tx1"/>
                </a:solidFill>
                <a:ea typeface="Maven Pro"/>
                <a:cs typeface="Maven Pro"/>
                <a:sym typeface="Maven Pro"/>
              </a:rPr>
              <a:t>của</a:t>
            </a:r>
            <a:r>
              <a:rPr lang="en-US" b="1" dirty="0">
                <a:solidFill>
                  <a:schemeClr val="tx1"/>
                </a:solidFill>
                <a:ea typeface="Maven Pro"/>
                <a:cs typeface="Maven Pro"/>
                <a:sym typeface="Maven Pro"/>
              </a:rPr>
              <a:t> 1 </a:t>
            </a:r>
            <a:r>
              <a:rPr lang="en-US" b="1" dirty="0" err="1">
                <a:solidFill>
                  <a:schemeClr val="tx1"/>
                </a:solidFill>
                <a:ea typeface="Maven Pro"/>
                <a:cs typeface="Maven Pro"/>
                <a:sym typeface="Maven Pro"/>
              </a:rPr>
              <a:t>học</a:t>
            </a:r>
            <a:r>
              <a:rPr lang="en-US" b="1" dirty="0">
                <a:solidFill>
                  <a:schemeClr val="tx1"/>
                </a:solidFill>
                <a:ea typeface="Maven Pro"/>
                <a:cs typeface="Maven Pro"/>
                <a:sym typeface="Maven Pro"/>
              </a:rPr>
              <a:t> </a:t>
            </a:r>
            <a:r>
              <a:rPr lang="en-US" b="1" dirty="0" err="1" smtClean="0">
                <a:solidFill>
                  <a:schemeClr val="tx1"/>
                </a:solidFill>
                <a:ea typeface="Maven Pro"/>
                <a:cs typeface="Maven Pro"/>
                <a:sym typeface="Maven Pro"/>
              </a:rPr>
              <a:t>viên</a:t>
            </a:r>
            <a:r>
              <a:rPr lang="en-US" b="1" dirty="0" smtClean="0">
                <a:solidFill>
                  <a:schemeClr val="tx1"/>
                </a:solidFill>
                <a:ea typeface="Maven Pro"/>
                <a:cs typeface="Maven Pro"/>
                <a:sym typeface="Maven Pro"/>
              </a:rPr>
              <a:t> </a:t>
            </a:r>
            <a:endParaRPr lang="en-US" b="1" dirty="0">
              <a:solidFill>
                <a:schemeClr val="tx1"/>
              </a:solidFill>
              <a:ea typeface="Maven Pro"/>
              <a:cs typeface="Maven Pro"/>
              <a:sym typeface="Maven Pro"/>
            </a:endParaRPr>
          </a:p>
          <a:p>
            <a:pPr marL="501650" lvl="0" indent="-400050">
              <a:lnSpc>
                <a:spcPct val="115000"/>
              </a:lnSpc>
              <a:spcBef>
                <a:spcPts val="1600"/>
              </a:spcBef>
              <a:buClr>
                <a:schemeClr val="dk1"/>
              </a:buClr>
              <a:buSzPts val="2000"/>
              <a:buFont typeface="+mj-lt"/>
              <a:buAutoNum type="romanUcPeriod" startAt="2"/>
            </a:pPr>
            <a:r>
              <a:rPr lang="en-US" b="1" u="sng" dirty="0" err="1" smtClean="0">
                <a:solidFill>
                  <a:schemeClr val="dk1"/>
                </a:solidFill>
                <a:latin typeface="+mn-lt"/>
                <a:ea typeface="Maven Pro"/>
                <a:cs typeface="Maven Pro"/>
                <a:sym typeface="Maven Pro"/>
              </a:rPr>
              <a:t>Vào</a:t>
            </a:r>
            <a:r>
              <a:rPr lang="en-US" b="1" u="sng" dirty="0" smtClean="0">
                <a:solidFill>
                  <a:schemeClr val="dk1"/>
                </a:solidFill>
                <a:latin typeface="+mn-lt"/>
                <a:ea typeface="Maven Pro"/>
                <a:cs typeface="Maven Pro"/>
                <a:sym typeface="Maven Pro"/>
              </a:rPr>
              <a:t> </a:t>
            </a:r>
            <a:r>
              <a:rPr lang="en-US" b="1" u="sng" dirty="0" err="1" smtClean="0">
                <a:solidFill>
                  <a:schemeClr val="dk1"/>
                </a:solidFill>
                <a:latin typeface="+mn-lt"/>
                <a:ea typeface="Maven Pro"/>
                <a:cs typeface="Maven Pro"/>
                <a:sym typeface="Maven Pro"/>
              </a:rPr>
              <a:t>lệnh</a:t>
            </a:r>
            <a:r>
              <a:rPr lang="en-US" b="1" u="sng" dirty="0" smtClean="0">
                <a:solidFill>
                  <a:schemeClr val="dk1"/>
                </a:solidFill>
                <a:latin typeface="+mn-lt"/>
                <a:ea typeface="Maven Pro"/>
                <a:cs typeface="Maven Pro"/>
                <a:sym typeface="Maven Pro"/>
              </a:rPr>
              <a:t> </a:t>
            </a:r>
            <a:r>
              <a:rPr lang="en-US" b="1" u="sng" dirty="0" err="1" smtClean="0">
                <a:solidFill>
                  <a:schemeClr val="dk1"/>
                </a:solidFill>
                <a:latin typeface="+mn-lt"/>
                <a:ea typeface="Maven Pro"/>
                <a:cs typeface="Maven Pro"/>
                <a:sym typeface="Maven Pro"/>
              </a:rPr>
              <a:t>bằng</a:t>
            </a:r>
            <a:r>
              <a:rPr lang="en-US" b="1" u="sng" dirty="0" smtClean="0">
                <a:solidFill>
                  <a:schemeClr val="dk1"/>
                </a:solidFill>
                <a:latin typeface="+mn-lt"/>
                <a:ea typeface="Maven Pro"/>
                <a:cs typeface="Maven Pro"/>
                <a:sym typeface="Maven Pro"/>
              </a:rPr>
              <a:t> </a:t>
            </a:r>
            <a:r>
              <a:rPr lang="en-US" b="1" u="sng" dirty="0" smtClean="0">
                <a:solidFill>
                  <a:srgbClr val="FF0000"/>
                </a:solidFill>
                <a:latin typeface="+mn-lt"/>
                <a:ea typeface="Maven Pro"/>
                <a:cs typeface="Maven Pro"/>
                <a:sym typeface="Maven Pro"/>
              </a:rPr>
              <a:t>manual</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a:t>
            </a:r>
            <a:r>
              <a:rPr lang="en-US" b="1" dirty="0" smtClean="0">
                <a:solidFill>
                  <a:schemeClr val="dk1"/>
                </a:solidFill>
                <a:ea typeface="Maven Pro"/>
                <a:cs typeface="Maven Pro"/>
                <a:sym typeface="Maven Pro"/>
              </a:rPr>
              <a:t>II.1</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bằng </a:t>
            </a:r>
            <a:r>
              <a:rPr lang="vi-VN" b="1" dirty="0" smtClean="0">
                <a:solidFill>
                  <a:schemeClr val="dk1"/>
                </a:solidFill>
                <a:ea typeface="Maven Pro"/>
                <a:cs typeface="Maven Pro"/>
                <a:sym typeface="Maven Pro"/>
              </a:rPr>
              <a:t>SSI</a:t>
            </a:r>
            <a:endParaRPr lang="vi-VN" b="1" dirty="0">
              <a:solidFill>
                <a:schemeClr val="dk1"/>
              </a:solidFill>
              <a:ea typeface="Maven Pro"/>
              <a:cs typeface="Maven Pro"/>
              <a:sym typeface="Maven Pro"/>
            </a:endParaRPr>
          </a:p>
          <a:p>
            <a:pPr marL="101600" lvl="0">
              <a:lnSpc>
                <a:spcPct val="115000"/>
              </a:lnSpc>
              <a:spcBef>
                <a:spcPts val="1600"/>
              </a:spcBef>
              <a:buClr>
                <a:schemeClr val="dk1"/>
              </a:buClr>
              <a:buSzPts val="2000"/>
            </a:pPr>
            <a:r>
              <a:rPr lang="en-US" b="1" dirty="0">
                <a:solidFill>
                  <a:schemeClr val="dk1"/>
                </a:solidFill>
                <a:ea typeface="Maven Pro"/>
                <a:cs typeface="Maven Pro"/>
                <a:sym typeface="Maven Pro"/>
              </a:rPr>
              <a:t>      </a:t>
            </a:r>
            <a:r>
              <a:rPr lang="en-US" b="1" dirty="0" smtClean="0">
                <a:solidFill>
                  <a:schemeClr val="dk1"/>
                </a:solidFill>
                <a:ea typeface="Maven Pro"/>
                <a:cs typeface="Maven Pro"/>
                <a:sym typeface="Maven Pro"/>
              </a:rPr>
              <a:t>II.2</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bằng </a:t>
            </a:r>
            <a:r>
              <a:rPr lang="vi-VN" b="1" dirty="0" smtClean="0">
                <a:solidFill>
                  <a:srgbClr val="FF0000"/>
                </a:solidFill>
                <a:ea typeface="Maven Pro"/>
                <a:cs typeface="Maven Pro"/>
                <a:sym typeface="Maven Pro"/>
              </a:rPr>
              <a:t>Binance</a:t>
            </a:r>
            <a:endParaRPr lang="vi-VN" b="1" dirty="0">
              <a:solidFill>
                <a:srgbClr val="FF0000"/>
              </a:solidFill>
              <a:ea typeface="Maven Pro"/>
              <a:cs typeface="Maven Pro"/>
              <a:sym typeface="Maven Pro"/>
            </a:endParaRPr>
          </a:p>
          <a:p>
            <a:pPr marL="101600" lvl="0">
              <a:lnSpc>
                <a:spcPct val="115000"/>
              </a:lnSpc>
              <a:spcBef>
                <a:spcPts val="1600"/>
              </a:spcBef>
              <a:buClr>
                <a:schemeClr val="dk1"/>
              </a:buClr>
              <a:buSzPts val="2000"/>
            </a:pPr>
            <a:r>
              <a:rPr lang="en-US" b="1" dirty="0">
                <a:solidFill>
                  <a:schemeClr val="dk1"/>
                </a:solidFill>
                <a:ea typeface="Maven Pro"/>
                <a:cs typeface="Maven Pro"/>
                <a:sym typeface="Maven Pro"/>
              </a:rPr>
              <a:t>      </a:t>
            </a:r>
            <a:r>
              <a:rPr lang="en-US" b="1" dirty="0" smtClean="0">
                <a:solidFill>
                  <a:schemeClr val="dk1"/>
                </a:solidFill>
                <a:ea typeface="Maven Pro"/>
                <a:cs typeface="Maven Pro"/>
                <a:sym typeface="Maven Pro"/>
              </a:rPr>
              <a:t>II.3</a:t>
            </a:r>
            <a:r>
              <a:rPr lang="en-US" b="1" dirty="0">
                <a:solidFill>
                  <a:schemeClr val="dk1"/>
                </a:solidFill>
                <a:ea typeface="Maven Pro"/>
                <a:cs typeface="Maven Pro"/>
                <a:sym typeface="Maven Pro"/>
              </a:rPr>
              <a:t>. </a:t>
            </a:r>
            <a:r>
              <a:rPr lang="vi-VN" b="1" dirty="0">
                <a:solidFill>
                  <a:schemeClr val="dk1"/>
                </a:solidFill>
                <a:ea typeface="Maven Pro"/>
                <a:cs typeface="Maven Pro"/>
                <a:sym typeface="Maven Pro"/>
              </a:rPr>
              <a:t>Vào lệnh </a:t>
            </a:r>
            <a:r>
              <a:rPr lang="vi-VN" b="1" dirty="0" smtClean="0">
                <a:solidFill>
                  <a:schemeClr val="dk1"/>
                </a:solidFill>
                <a:ea typeface="Maven Pro"/>
                <a:cs typeface="Maven Pro"/>
                <a:sym typeface="Maven Pro"/>
              </a:rPr>
              <a:t>bằng</a:t>
            </a:r>
            <a:r>
              <a:rPr lang="en-US" b="1" dirty="0" smtClean="0">
                <a:solidFill>
                  <a:schemeClr val="dk1"/>
                </a:solidFill>
                <a:ea typeface="Maven Pro"/>
                <a:cs typeface="Maven Pro"/>
                <a:sym typeface="Maven Pro"/>
              </a:rPr>
              <a:t> Forex</a:t>
            </a:r>
            <a:r>
              <a:rPr lang="vi-VN" b="1" dirty="0" smtClean="0">
                <a:solidFill>
                  <a:schemeClr val="dk1"/>
                </a:solidFill>
                <a:ea typeface="Maven Pro"/>
                <a:cs typeface="Maven Pro"/>
                <a:sym typeface="Maven Pro"/>
              </a:rPr>
              <a:t> </a:t>
            </a:r>
            <a:r>
              <a:rPr lang="vi-VN" b="1" dirty="0" smtClean="0">
                <a:solidFill>
                  <a:srgbClr val="FF0000"/>
                </a:solidFill>
                <a:ea typeface="Maven Pro"/>
                <a:cs typeface="Maven Pro"/>
                <a:sym typeface="Maven Pro"/>
              </a:rPr>
              <a:t>MT5</a:t>
            </a:r>
            <a:endParaRPr lang="en-US" b="1" dirty="0" smtClean="0">
              <a:solidFill>
                <a:srgbClr val="FF0000"/>
              </a:solidFill>
              <a:latin typeface="+mn-lt"/>
              <a:ea typeface="Maven Pro"/>
              <a:cs typeface="Maven Pro"/>
              <a:sym typeface="Maven Pro"/>
            </a:endParaRPr>
          </a:p>
          <a:p>
            <a:pPr marL="501650" indent="-400050">
              <a:lnSpc>
                <a:spcPct val="115000"/>
              </a:lnSpc>
              <a:spcBef>
                <a:spcPts val="1600"/>
              </a:spcBef>
              <a:buClr>
                <a:schemeClr val="dk1"/>
              </a:buClr>
              <a:buSzPts val="2000"/>
              <a:buFont typeface="+mj-lt"/>
              <a:buAutoNum type="romanUcPeriod" startAt="3"/>
            </a:pPr>
            <a:r>
              <a:rPr lang="en-US" b="1" u="sng" dirty="0" err="1" smtClean="0">
                <a:solidFill>
                  <a:schemeClr val="dk1"/>
                </a:solidFill>
                <a:latin typeface="+mn-lt"/>
                <a:ea typeface="Maven Pro"/>
                <a:cs typeface="Maven Pro"/>
                <a:sym typeface="Maven Pro"/>
              </a:rPr>
              <a:t>Vào</a:t>
            </a:r>
            <a:r>
              <a:rPr lang="en-US" b="1" u="sng" dirty="0" smtClean="0">
                <a:solidFill>
                  <a:schemeClr val="dk1"/>
                </a:solidFill>
                <a:latin typeface="+mn-lt"/>
                <a:ea typeface="Maven Pro"/>
                <a:cs typeface="Maven Pro"/>
                <a:sym typeface="Maven Pro"/>
              </a:rPr>
              <a:t> </a:t>
            </a:r>
            <a:r>
              <a:rPr lang="en-US" b="1" u="sng" dirty="0" err="1">
                <a:solidFill>
                  <a:schemeClr val="dk1"/>
                </a:solidFill>
                <a:latin typeface="+mn-lt"/>
                <a:ea typeface="Maven Pro"/>
                <a:cs typeface="Maven Pro"/>
                <a:sym typeface="Maven Pro"/>
              </a:rPr>
              <a:t>lệnh</a:t>
            </a:r>
            <a:r>
              <a:rPr lang="en-US" b="1" u="sng" dirty="0">
                <a:solidFill>
                  <a:schemeClr val="dk1"/>
                </a:solidFill>
                <a:latin typeface="+mn-lt"/>
                <a:ea typeface="Maven Pro"/>
                <a:cs typeface="Maven Pro"/>
                <a:sym typeface="Maven Pro"/>
              </a:rPr>
              <a:t> </a:t>
            </a:r>
            <a:r>
              <a:rPr lang="en-US" b="1" u="sng" dirty="0" err="1">
                <a:solidFill>
                  <a:schemeClr val="dk1"/>
                </a:solidFill>
                <a:latin typeface="+mn-lt"/>
                <a:ea typeface="Maven Pro"/>
                <a:cs typeface="Maven Pro"/>
                <a:sym typeface="Maven Pro"/>
              </a:rPr>
              <a:t>bằng</a:t>
            </a:r>
            <a:r>
              <a:rPr lang="en-US" b="1" u="sng" dirty="0">
                <a:solidFill>
                  <a:schemeClr val="dk1"/>
                </a:solidFill>
                <a:latin typeface="+mn-lt"/>
                <a:ea typeface="Maven Pro"/>
                <a:cs typeface="Maven Pro"/>
                <a:sym typeface="Maven Pro"/>
              </a:rPr>
              <a:t> </a:t>
            </a:r>
            <a:r>
              <a:rPr lang="en-US" b="1" u="sng" dirty="0">
                <a:solidFill>
                  <a:srgbClr val="FF0000"/>
                </a:solidFill>
                <a:latin typeface="+mn-lt"/>
                <a:ea typeface="Maven Pro"/>
                <a:cs typeface="Maven Pro"/>
                <a:sym typeface="Maven Pro"/>
              </a:rPr>
              <a:t>API</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III.1.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API SSI</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III.2.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t>
            </a:r>
            <a:r>
              <a:rPr lang="vi-VN" b="1" dirty="0">
                <a:solidFill>
                  <a:srgbClr val="FF0000"/>
                </a:solidFill>
                <a:latin typeface="+mn-lt"/>
                <a:ea typeface="Maven Pro"/>
                <a:cs typeface="Maven Pro"/>
                <a:sym typeface="Maven Pro"/>
              </a:rPr>
              <a:t>API Binance</a:t>
            </a:r>
          </a:p>
          <a:p>
            <a:pPr marL="101600" lvl="0">
              <a:lnSpc>
                <a:spcPct val="115000"/>
              </a:lnSpc>
              <a:spcBef>
                <a:spcPts val="1600"/>
              </a:spcBef>
              <a:buClr>
                <a:schemeClr val="dk1"/>
              </a:buClr>
              <a:buSzPts val="2000"/>
            </a:pPr>
            <a:r>
              <a:rPr lang="en-US" b="1" dirty="0" smtClean="0">
                <a:solidFill>
                  <a:schemeClr val="dk1"/>
                </a:solidFill>
                <a:latin typeface="+mn-lt"/>
                <a:ea typeface="Maven Pro"/>
                <a:cs typeface="Maven Pro"/>
                <a:sym typeface="Maven Pro"/>
              </a:rPr>
              <a:t>      III.3. </a:t>
            </a:r>
            <a:r>
              <a:rPr lang="vi-VN" b="1" dirty="0" smtClean="0">
                <a:solidFill>
                  <a:schemeClr val="dk1"/>
                </a:solidFill>
                <a:latin typeface="+mn-lt"/>
                <a:ea typeface="Maven Pro"/>
                <a:cs typeface="Maven Pro"/>
                <a:sym typeface="Maven Pro"/>
              </a:rPr>
              <a:t>Vào </a:t>
            </a:r>
            <a:r>
              <a:rPr lang="vi-VN" b="1" dirty="0">
                <a:solidFill>
                  <a:schemeClr val="dk1"/>
                </a:solidFill>
                <a:latin typeface="+mn-lt"/>
                <a:ea typeface="Maven Pro"/>
                <a:cs typeface="Maven Pro"/>
                <a:sym typeface="Maven Pro"/>
              </a:rPr>
              <a:t>lệnh bằng </a:t>
            </a:r>
            <a:r>
              <a:rPr lang="vi-VN" b="1" dirty="0">
                <a:solidFill>
                  <a:srgbClr val="FF0000"/>
                </a:solidFill>
                <a:latin typeface="+mn-lt"/>
                <a:ea typeface="Maven Pro"/>
                <a:cs typeface="Maven Pro"/>
                <a:sym typeface="Maven Pro"/>
              </a:rPr>
              <a:t>API MT5</a:t>
            </a:r>
            <a:endParaRPr lang="en-US" b="1" dirty="0">
              <a:solidFill>
                <a:srgbClr val="FF0000"/>
              </a:solidFill>
              <a:latin typeface="+mn-lt"/>
              <a:ea typeface="Maven Pro"/>
              <a:cs typeface="Maven Pro"/>
              <a:sym typeface="Maven Pro"/>
            </a:endParaRPr>
          </a:p>
          <a:p>
            <a:pPr marL="101600" lvl="0">
              <a:lnSpc>
                <a:spcPct val="115000"/>
              </a:lnSpc>
              <a:spcBef>
                <a:spcPts val="1600"/>
              </a:spcBef>
              <a:buClr>
                <a:schemeClr val="dk1"/>
              </a:buClr>
              <a:buSzPts val="2000"/>
            </a:pPr>
            <a:endParaRPr b="1" dirty="0">
              <a:solidFill>
                <a:schemeClr val="dk1"/>
              </a:solidFill>
              <a:latin typeface="+mn-lt"/>
              <a:ea typeface="Maven Pro"/>
              <a:cs typeface="Maven Pro"/>
              <a:sym typeface="Maven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5" name="Google Shape;100;p3"/>
          <p:cNvSpPr txBox="1"/>
          <p:nvPr/>
        </p:nvSpPr>
        <p:spPr>
          <a:xfrm>
            <a:off x="424875" y="3248709"/>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tx1"/>
                </a:solidFill>
              </a:rPr>
              <a:t>I</a:t>
            </a:r>
            <a:r>
              <a:rPr lang="en-US" sz="2400" dirty="0" smtClean="0">
                <a:solidFill>
                  <a:schemeClr val="tx1"/>
                </a:solidFill>
              </a:rPr>
              <a:t>. </a:t>
            </a:r>
            <a:r>
              <a:rPr lang="en-US" sz="2400" b="1" dirty="0" smtClean="0">
                <a:solidFill>
                  <a:schemeClr val="tx1"/>
                </a:solidFill>
                <a:ea typeface="Maven Pro"/>
                <a:cs typeface="Maven Pro"/>
                <a:sym typeface="Maven Pro"/>
              </a:rPr>
              <a:t>Chiến </a:t>
            </a:r>
            <a:r>
              <a:rPr lang="en-US" sz="2400" b="1" dirty="0" err="1">
                <a:solidFill>
                  <a:schemeClr val="tx1"/>
                </a:solidFill>
                <a:ea typeface="Maven Pro"/>
                <a:cs typeface="Maven Pro"/>
                <a:sym typeface="Maven Pro"/>
              </a:rPr>
              <a:t>lược</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để</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vào</a:t>
            </a:r>
            <a:r>
              <a:rPr lang="en-US" sz="2400" b="1" dirty="0">
                <a:solidFill>
                  <a:schemeClr val="tx1"/>
                </a:solidFill>
                <a:ea typeface="Maven Pro"/>
                <a:cs typeface="Maven Pro"/>
                <a:sym typeface="Maven Pro"/>
              </a:rPr>
              <a:t> </a:t>
            </a:r>
            <a:r>
              <a:rPr lang="en-US" sz="2400" b="1" dirty="0" err="1">
                <a:solidFill>
                  <a:schemeClr val="tx1"/>
                </a:solidFill>
                <a:ea typeface="Maven Pro"/>
                <a:cs typeface="Maven Pro"/>
                <a:sym typeface="Maven Pro"/>
              </a:rPr>
              <a:t>lệnh</a:t>
            </a:r>
            <a:endParaRPr lang="en-US" sz="2400" b="1" dirty="0">
              <a:solidFill>
                <a:schemeClr val="tx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39975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bg1"/>
                </a:solidFill>
              </a:rPr>
              <a:t>I</a:t>
            </a:r>
            <a:r>
              <a:rPr lang="en-US" sz="2400" dirty="0" smtClean="0">
                <a:solidFill>
                  <a:schemeClr val="bg1"/>
                </a:solidFill>
              </a:rPr>
              <a:t>.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rgbClr val="FF0000"/>
                </a:solidFill>
                <a:ea typeface="Maven Pro"/>
                <a:cs typeface="Maven Pro"/>
                <a:sym typeface="Maven Pro"/>
              </a:rPr>
              <a:t>Chiến </a:t>
            </a:r>
            <a:r>
              <a:rPr lang="en-US" sz="1600" b="1" dirty="0" err="1">
                <a:solidFill>
                  <a:srgbClr val="FF0000"/>
                </a:solidFill>
                <a:ea typeface="Maven Pro"/>
                <a:cs typeface="Maven Pro"/>
                <a:sym typeface="Maven Pro"/>
              </a:rPr>
              <a:t>lược</a:t>
            </a:r>
            <a:r>
              <a:rPr lang="en-US" sz="1600" b="1" dirty="0">
                <a:solidFill>
                  <a:srgbClr val="FF0000"/>
                </a:solidFill>
                <a:ea typeface="Maven Pro"/>
                <a:cs typeface="Maven Pro"/>
                <a:sym typeface="Maven Pro"/>
              </a:rPr>
              <a:t> </a:t>
            </a:r>
            <a:r>
              <a:rPr lang="en-US" sz="1600" b="1" dirty="0" err="1">
                <a:solidFill>
                  <a:srgbClr val="FF0000"/>
                </a:solidFill>
                <a:ea typeface="Maven Pro"/>
                <a:cs typeface="Maven Pro"/>
                <a:sym typeface="Maven Pro"/>
              </a:rPr>
              <a:t>nến</a:t>
            </a:r>
            <a:r>
              <a:rPr lang="en-US" sz="1600" b="1" dirty="0">
                <a:solidFill>
                  <a:srgbClr val="FF0000"/>
                </a:solidFill>
                <a:ea typeface="Maven Pro"/>
                <a:cs typeface="Maven Pro"/>
                <a:sym typeface="Maven Pro"/>
              </a:rPr>
              <a:t> </a:t>
            </a:r>
            <a:r>
              <a:rPr lang="en-US" sz="1600" b="1" dirty="0" err="1">
                <a:solidFill>
                  <a:srgbClr val="FF0000"/>
                </a:solidFill>
                <a:ea typeface="Maven Pro"/>
                <a:cs typeface="Maven Pro"/>
                <a:sym typeface="Maven Pro"/>
              </a:rPr>
              <a:t>Doji</a:t>
            </a:r>
            <a:r>
              <a:rPr lang="en-US" sz="1600" b="1" dirty="0">
                <a:solidFill>
                  <a:srgbClr val="FF0000"/>
                </a:solidFill>
                <a:ea typeface="Maven Pro"/>
                <a:cs typeface="Maven Pro"/>
                <a:sym typeface="Maven Pro"/>
              </a:rPr>
              <a:t> – </a:t>
            </a:r>
            <a:r>
              <a:rPr lang="en-US" sz="1600" b="1" dirty="0" err="1">
                <a:solidFill>
                  <a:srgbClr val="FF0000"/>
                </a:solidFill>
                <a:ea typeface="Maven Pro"/>
                <a:cs typeface="Maven Pro"/>
                <a:sym typeface="Maven Pro"/>
              </a:rPr>
              <a:t>Doji</a:t>
            </a:r>
            <a:r>
              <a:rPr lang="en-US" sz="1600" b="1" dirty="0">
                <a:solidFill>
                  <a:srgbClr val="FF0000"/>
                </a:solidFill>
                <a:ea typeface="Maven Pro"/>
                <a:cs typeface="Maven Pro"/>
                <a:sym typeface="Maven Pro"/>
              </a:rPr>
              <a:t> </a:t>
            </a:r>
            <a:r>
              <a:rPr lang="en-US" sz="1600" b="1" dirty="0" err="1">
                <a:solidFill>
                  <a:srgbClr val="FF0000"/>
                </a:solidFill>
                <a:ea typeface="Maven Pro"/>
                <a:cs typeface="Maven Pro"/>
                <a:sym typeface="Maven Pro"/>
              </a:rPr>
              <a:t>chân</a:t>
            </a:r>
            <a:r>
              <a:rPr lang="en-US" sz="1600" b="1" dirty="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dài</a:t>
            </a:r>
            <a:endParaRPr lang="en-US" sz="1600" b="1" dirty="0" smtClean="0">
              <a:solidFill>
                <a:srgbClr val="FF0000"/>
              </a:solidFill>
              <a:ea typeface="Maven Pro"/>
              <a:cs typeface="Maven Pro"/>
              <a:sym typeface="Maven Pro"/>
            </a:endParaRPr>
          </a:p>
          <a:p>
            <a:pPr marL="444500" lvl="0" indent="-342900">
              <a:lnSpc>
                <a:spcPct val="115000"/>
              </a:lnSpc>
              <a:spcBef>
                <a:spcPts val="1600"/>
              </a:spcBef>
              <a:buClr>
                <a:schemeClr val="dk1"/>
              </a:buClr>
              <a:buSzPts val="2000"/>
              <a:buAutoNum type="alphaLcParenR"/>
            </a:pPr>
            <a:r>
              <a:rPr lang="en-US" sz="1600" b="1" u="sng" dirty="0" err="1" smtClean="0">
                <a:solidFill>
                  <a:schemeClr val="tx1"/>
                </a:solidFill>
                <a:ea typeface="Maven Pro"/>
                <a:cs typeface="Maven Pro"/>
                <a:sym typeface="Maven Pro"/>
              </a:rPr>
              <a:t>Nhận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diện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nến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Doji</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chân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dài</a:t>
            </a:r>
            <a:r>
              <a:rPr lang="en-US" sz="1600" b="1" u="sng" dirty="0" smtClean="0">
                <a:solidFill>
                  <a:schemeClr val="tx1"/>
                </a:solidFill>
                <a:ea typeface="Maven Pro"/>
                <a:cs typeface="Maven Pro"/>
                <a:sym typeface="Maven Pro"/>
              </a:rPr>
              <a:t>: </a:t>
            </a:r>
          </a:p>
          <a:p>
            <a:pPr marL="387350" lvl="0" indent="-285750" algn="just">
              <a:lnSpc>
                <a:spcPct val="115000"/>
              </a:lnSpc>
              <a:spcBef>
                <a:spcPts val="1600"/>
              </a:spcBef>
              <a:buClr>
                <a:schemeClr val="dk1"/>
              </a:buClr>
              <a:buSzPts val="2000"/>
              <a:buFontTx/>
              <a:buChar char="-"/>
            </a:pPr>
            <a:r>
              <a:rPr lang="en-US" sz="1600" b="1" dirty="0" err="1" smtClean="0">
                <a:solidFill>
                  <a:schemeClr val="tx1"/>
                </a:solidFill>
                <a:ea typeface="Maven Pro"/>
                <a:cs typeface="Maven Pro"/>
                <a:sym typeface="Maven Pro"/>
              </a:rPr>
              <a:t>Là</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là</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có</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giá</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mở</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cửa</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và</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đóng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cửa</a:t>
            </a:r>
            <a:r>
              <a:rPr lang="en-US" sz="1600" b="1" dirty="0" smtClean="0">
                <a:solidFill>
                  <a:srgbClr val="FF0000"/>
                </a:solidFill>
                <a:ea typeface="Maven Pro"/>
                <a:cs typeface="Maven Pro"/>
                <a:sym typeface="Maven Pro"/>
              </a:rPr>
              <a:t> </a:t>
            </a:r>
            <a:r>
              <a:rPr lang="en-US" sz="1600" b="1" dirty="0" err="1" smtClean="0">
                <a:solidFill>
                  <a:srgbClr val="FFC000"/>
                </a:solidFill>
                <a:ea typeface="Maven Pro"/>
                <a:cs typeface="Maven Pro"/>
                <a:sym typeface="Maven Pro"/>
              </a:rPr>
              <a:t>gần</a:t>
            </a:r>
            <a:r>
              <a:rPr lang="en-US" sz="1600" b="1" dirty="0" smtClean="0">
                <a:solidFill>
                  <a:srgbClr val="FFC000"/>
                </a:solidFill>
                <a:ea typeface="Maven Pro"/>
                <a:cs typeface="Maven Pro"/>
                <a:sym typeface="Maven Pro"/>
              </a:rPr>
              <a:t> </a:t>
            </a:r>
            <a:r>
              <a:rPr lang="en-US" sz="1600" b="1" dirty="0" err="1" smtClean="0">
                <a:solidFill>
                  <a:srgbClr val="FFC000"/>
                </a:solidFill>
                <a:ea typeface="Maven Pro"/>
                <a:cs typeface="Maven Pro"/>
                <a:sym typeface="Maven Pro"/>
              </a:rPr>
              <a:t>bằng</a:t>
            </a:r>
            <a:r>
              <a:rPr lang="en-US" sz="1600" b="1" dirty="0" smtClean="0">
                <a:solidFill>
                  <a:srgbClr val="FFC000"/>
                </a:solidFill>
                <a:ea typeface="Maven Pro"/>
                <a:cs typeface="Maven Pro"/>
                <a:sym typeface="Maven Pro"/>
              </a:rPr>
              <a:t> </a:t>
            </a:r>
            <a:r>
              <a:rPr lang="en-US" sz="1600" b="1" dirty="0" err="1" smtClean="0">
                <a:solidFill>
                  <a:srgbClr val="FFC000"/>
                </a:solidFill>
                <a:ea typeface="Maven Pro"/>
                <a:cs typeface="Maven Pro"/>
                <a:sym typeface="Maven Pro"/>
              </a:rPr>
              <a:t>nhau</a:t>
            </a:r>
            <a:r>
              <a:rPr lang="en-US" sz="1600" b="1" dirty="0" smtClean="0">
                <a:solidFill>
                  <a:srgbClr val="FFC000"/>
                </a:solidFill>
                <a:ea typeface="Maven Pro"/>
                <a:cs typeface="Maven Pro"/>
                <a:sym typeface="Maven Pro"/>
              </a:rPr>
              <a:t> </a:t>
            </a:r>
            <a:r>
              <a:rPr lang="en-US" sz="1600" b="1" dirty="0" smtClean="0">
                <a:solidFill>
                  <a:schemeClr val="tx1"/>
                </a:solidFill>
                <a:ea typeface="Maven Pro"/>
                <a:cs typeface="Maven Pro"/>
                <a:sym typeface="Maven Pro"/>
              </a:rPr>
              <a:t>(</a:t>
            </a:r>
            <a:r>
              <a:rPr lang="en-US" sz="1600" b="1" dirty="0" err="1" smtClean="0">
                <a:solidFill>
                  <a:schemeClr val="tx1"/>
                </a:solidFill>
                <a:ea typeface="Maven Pro"/>
                <a:cs typeface="Maven Pro"/>
                <a:sym typeface="Maven Pro"/>
              </a:rPr>
              <a:t>không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quan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trọng</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giá</a:t>
            </a:r>
            <a:r>
              <a:rPr lang="en-US" sz="1600" b="1" dirty="0" smtClean="0">
                <a:solidFill>
                  <a:schemeClr val="tx1"/>
                </a:solidFill>
                <a:ea typeface="Maven Pro"/>
                <a:cs typeface="Maven Pro"/>
                <a:sym typeface="Maven Pro"/>
              </a:rPr>
              <a:t> </a:t>
            </a:r>
            <a:r>
              <a:rPr lang="en-US" sz="1600" b="1" dirty="0" smtClean="0">
                <a:solidFill>
                  <a:srgbClr val="FF0000"/>
                </a:solidFill>
                <a:ea typeface="Maven Pro"/>
                <a:cs typeface="Maven Pro"/>
                <a:sym typeface="Maven Pro"/>
              </a:rPr>
              <a:t>Open &gt; </a:t>
            </a:r>
            <a:r>
              <a:rPr lang="en-US" sz="1600" b="1" dirty="0" err="1" smtClean="0">
                <a:solidFill>
                  <a:srgbClr val="FF0000"/>
                </a:solidFill>
                <a:ea typeface="Maven Pro"/>
                <a:cs typeface="Maven Pro"/>
                <a:sym typeface="Maven Pro"/>
              </a:rPr>
              <a:t>hơn</a:t>
            </a:r>
            <a:r>
              <a:rPr lang="en-US" sz="1600" b="1" dirty="0" smtClean="0">
                <a:solidFill>
                  <a:srgbClr val="FF0000"/>
                </a:solidFill>
                <a:ea typeface="Maven Pro"/>
                <a:cs typeface="Maven Pro"/>
                <a:sym typeface="Maven Pro"/>
              </a:rPr>
              <a:t> hay &lt; </a:t>
            </a:r>
            <a:r>
              <a:rPr lang="en-US" sz="1600" b="1" dirty="0" err="1" smtClean="0">
                <a:solidFill>
                  <a:srgbClr val="FF0000"/>
                </a:solidFill>
                <a:ea typeface="Maven Pro"/>
                <a:cs typeface="Maven Pro"/>
                <a:sym typeface="Maven Pro"/>
              </a:rPr>
              <a:t>giá</a:t>
            </a:r>
            <a:r>
              <a:rPr lang="en-US" sz="1600" b="1" dirty="0" smtClean="0">
                <a:solidFill>
                  <a:srgbClr val="FF0000"/>
                </a:solidFill>
                <a:ea typeface="Maven Pro"/>
                <a:cs typeface="Maven Pro"/>
                <a:sym typeface="Maven Pro"/>
              </a:rPr>
              <a:t> Close</a:t>
            </a:r>
            <a:r>
              <a:rPr lang="en-US" sz="1600" b="1" dirty="0" smtClean="0">
                <a:solidFill>
                  <a:schemeClr val="tx1"/>
                </a:solidFill>
                <a:ea typeface="Maven Pro"/>
                <a:cs typeface="Maven Pro"/>
                <a:sym typeface="Maven Pro"/>
              </a:rPr>
              <a:t>)</a:t>
            </a:r>
          </a:p>
          <a:p>
            <a:pPr marL="387350" lvl="0" indent="-285750" algn="just">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Là</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Doji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có</a:t>
            </a:r>
            <a:r>
              <a:rPr lang="en-US" sz="1600" dirty="0" smtClean="0">
                <a:solidFill>
                  <a:schemeClr val="tx1"/>
                </a:solidFill>
                <a:ea typeface="Maven Pro"/>
                <a:cs typeface="Maven Pro"/>
                <a:sym typeface="Maven Pro"/>
              </a:rPr>
              <a:t>      </a:t>
            </a:r>
          </a:p>
          <a:p>
            <a:pPr marL="101600" lvl="0" algn="just">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b="1" dirty="0" err="1" smtClean="0">
                <a:solidFill>
                  <a:srgbClr val="FF0000"/>
                </a:solidFill>
                <a:ea typeface="Maven Pro"/>
                <a:cs typeface="Maven Pro"/>
                <a:sym typeface="Maven Pro"/>
              </a:rPr>
              <a:t>Bóng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chemeClr val="tx1"/>
                </a:solidFill>
                <a:ea typeface="Maven Pro"/>
                <a:cs typeface="Maven Pro"/>
                <a:sym typeface="Maven Pro"/>
              </a:rPr>
              <a:t>trên</a:t>
            </a:r>
            <a:r>
              <a:rPr lang="en-US" sz="1600" b="1" dirty="0" smtClean="0">
                <a:solidFill>
                  <a:schemeClr val="tx1"/>
                </a:solidFill>
                <a:ea typeface="Maven Pro"/>
                <a:cs typeface="Maven Pro"/>
                <a:sym typeface="Maven Pro"/>
              </a:rPr>
              <a:t> &gt;= 2 </a:t>
            </a:r>
            <a:r>
              <a:rPr lang="en-US" sz="1600" b="1" dirty="0" err="1" smtClean="0">
                <a:solidFill>
                  <a:schemeClr val="tx1"/>
                </a:solidFill>
                <a:ea typeface="Maven Pro"/>
                <a:cs typeface="Maven Pro"/>
                <a:sym typeface="Maven Pro"/>
              </a:rPr>
              <a:t>lần</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thân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chemeClr val="tx1"/>
                </a:solidFill>
                <a:ea typeface="Maven Pro"/>
                <a:cs typeface="Maven Pro"/>
                <a:sym typeface="Maven Pro"/>
              </a:rPr>
              <a:t>và</a:t>
            </a:r>
            <a:r>
              <a:rPr lang="en-US" sz="1600" b="1" dirty="0" smtClean="0">
                <a:solidFill>
                  <a:schemeClr val="tx1"/>
                </a:solidFill>
                <a:ea typeface="Maven Pro"/>
                <a:cs typeface="Maven Pro"/>
                <a:sym typeface="Maven Pro"/>
              </a:rPr>
              <a:t> </a:t>
            </a:r>
            <a:r>
              <a:rPr lang="en-US" sz="1600" b="1" dirty="0" err="1" smtClean="0">
                <a:solidFill>
                  <a:srgbClr val="FF0000"/>
                </a:solidFill>
                <a:ea typeface="Maven Pro"/>
                <a:cs typeface="Maven Pro"/>
                <a:sym typeface="Maven Pro"/>
              </a:rPr>
              <a:t>bóng</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dưới</a:t>
            </a:r>
            <a:r>
              <a:rPr lang="en-US" sz="1600" b="1" dirty="0" smtClean="0">
                <a:solidFill>
                  <a:srgbClr val="FF0000"/>
                </a:solidFill>
                <a:ea typeface="Maven Pro"/>
                <a:cs typeface="Maven Pro"/>
                <a:sym typeface="Maven Pro"/>
              </a:rPr>
              <a:t> &gt;= 2 </a:t>
            </a:r>
            <a:r>
              <a:rPr lang="en-US" sz="1600" b="1" dirty="0" err="1" smtClean="0">
                <a:solidFill>
                  <a:srgbClr val="FF0000"/>
                </a:solidFill>
                <a:ea typeface="Maven Pro"/>
                <a:cs typeface="Maven Pro"/>
                <a:sym typeface="Maven Pro"/>
              </a:rPr>
              <a:t>lần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thân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pic>
        <p:nvPicPr>
          <p:cNvPr id="5" name="Google Shape;124;p4"/>
          <p:cNvPicPr preferRelativeResize="0"/>
          <p:nvPr/>
        </p:nvPicPr>
        <p:blipFill>
          <a:blip r:embed="rId4">
            <a:alphaModFix/>
          </a:blip>
          <a:stretch>
            <a:fillRect/>
          </a:stretch>
        </p:blipFill>
        <p:spPr>
          <a:xfrm>
            <a:off x="708791" y="3526971"/>
            <a:ext cx="5803976" cy="1464908"/>
          </a:xfrm>
          <a:prstGeom prst="rect">
            <a:avLst/>
          </a:prstGeom>
          <a:noFill/>
          <a:ln>
            <a:noFill/>
          </a:ln>
        </p:spPr>
      </p:pic>
      <p:sp>
        <p:nvSpPr>
          <p:cNvPr id="6" name="Google Shape;125;p4"/>
          <p:cNvSpPr txBox="1"/>
          <p:nvPr/>
        </p:nvSpPr>
        <p:spPr>
          <a:xfrm>
            <a:off x="1260739" y="5203844"/>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5">
            <a:alphaModFix/>
          </a:blip>
          <a:stretch>
            <a:fillRect/>
          </a:stretch>
        </p:blipFill>
        <p:spPr>
          <a:xfrm>
            <a:off x="304800" y="5050507"/>
            <a:ext cx="833200" cy="689000"/>
          </a:xfrm>
          <a:prstGeom prst="rect">
            <a:avLst/>
          </a:prstGeom>
          <a:noFill/>
          <a:ln>
            <a:noFill/>
          </a:ln>
        </p:spPr>
      </p:pic>
    </p:spTree>
    <p:extLst>
      <p:ext uri="{BB962C8B-B14F-4D97-AF65-F5344CB8AC3E}">
        <p14:creationId xmlns:p14="http://schemas.microsoft.com/office/powerpoint/2010/main" val="190297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bg1"/>
                </a:solidFill>
              </a:rPr>
              <a:t>I</a:t>
            </a:r>
            <a:r>
              <a:rPr lang="en-US" sz="2400" dirty="0" smtClean="0">
                <a:solidFill>
                  <a:schemeClr val="bg1"/>
                </a:solidFill>
              </a:rPr>
              <a:t>.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dirty="0" err="1" smtClean="0">
                <a:solidFill>
                  <a:schemeClr val="tx1"/>
                </a:solidFill>
                <a:ea typeface="Maven Pro"/>
                <a:cs typeface="Maven Pro"/>
                <a:sym typeface="Maven Pro"/>
              </a:rPr>
              <a:t>Nhận</a:t>
            </a:r>
            <a:r>
              <a:rPr lang="en-US" sz="1600"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diện</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nến</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Doji</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chân</a:t>
            </a:r>
            <a:r>
              <a:rPr lang="en-US" sz="1600" dirty="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dài</a:t>
            </a:r>
            <a:endParaRPr lang="en-US" sz="1600"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endParaRPr lang="en-US" sz="1600" b="1"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6" name="Google Shape;125;p4"/>
          <p:cNvSpPr txBox="1"/>
          <p:nvPr/>
        </p:nvSpPr>
        <p:spPr>
          <a:xfrm>
            <a:off x="1260739" y="5539751"/>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4">
            <a:alphaModFix/>
          </a:blip>
          <a:stretch>
            <a:fillRect/>
          </a:stretch>
        </p:blipFill>
        <p:spPr>
          <a:xfrm>
            <a:off x="304800" y="5386414"/>
            <a:ext cx="833200" cy="689000"/>
          </a:xfrm>
          <a:prstGeom prst="rect">
            <a:avLst/>
          </a:prstGeom>
          <a:noFill/>
          <a:ln>
            <a:noFill/>
          </a:ln>
        </p:spPr>
      </p:pic>
      <p:pic>
        <p:nvPicPr>
          <p:cNvPr id="3" name="Picture 2"/>
          <p:cNvPicPr>
            <a:picLocks noChangeAspect="1"/>
          </p:cNvPicPr>
          <p:nvPr/>
        </p:nvPicPr>
        <p:blipFill>
          <a:blip r:embed="rId5"/>
          <a:stretch>
            <a:fillRect/>
          </a:stretch>
        </p:blipFill>
        <p:spPr>
          <a:xfrm>
            <a:off x="424876" y="1726628"/>
            <a:ext cx="5994586" cy="3642370"/>
          </a:xfrm>
          <a:prstGeom prst="rect">
            <a:avLst/>
          </a:prstGeom>
        </p:spPr>
      </p:pic>
    </p:spTree>
    <p:extLst>
      <p:ext uri="{BB962C8B-B14F-4D97-AF65-F5344CB8AC3E}">
        <p14:creationId xmlns:p14="http://schemas.microsoft.com/office/powerpoint/2010/main" val="3317543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b="1"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387350" lvl="0" indent="-285750">
              <a:lnSpc>
                <a:spcPct val="115000"/>
              </a:lnSpc>
              <a:spcBef>
                <a:spcPts val="1600"/>
              </a:spcBef>
              <a:buClr>
                <a:schemeClr val="dk1"/>
              </a:buClr>
              <a:buSzPts val="2000"/>
              <a:buFontTx/>
              <a:buChar char="-"/>
            </a:pPr>
            <a:r>
              <a:rPr lang="en-US" sz="1600" b="1" dirty="0" smtClean="0">
                <a:solidFill>
                  <a:srgbClr val="FF0000"/>
                </a:solidFill>
                <a:ea typeface="Maven Pro"/>
                <a:cs typeface="Maven Pro"/>
                <a:sym typeface="Maven Pro"/>
              </a:rPr>
              <a:t>Code </a:t>
            </a:r>
            <a:r>
              <a:rPr lang="en-US" sz="1600" b="1" dirty="0" err="1" smtClean="0">
                <a:solidFill>
                  <a:srgbClr val="FF0000"/>
                </a:solidFill>
                <a:ea typeface="Maven Pro"/>
                <a:cs typeface="Maven Pro"/>
                <a:sym typeface="Maven Pro"/>
              </a:rPr>
              <a:t>nhận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diện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nến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Doji</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chân</a:t>
            </a:r>
            <a:r>
              <a:rPr lang="en-US" sz="1600" b="1" dirty="0" smtClean="0">
                <a:solidFill>
                  <a:srgbClr val="FF0000"/>
                </a:solidFill>
                <a:ea typeface="Maven Pro"/>
                <a:cs typeface="Maven Pro"/>
                <a:sym typeface="Maven Pro"/>
              </a:rPr>
              <a:t> </a:t>
            </a:r>
            <a:r>
              <a:rPr lang="en-US" sz="1600" b="1" dirty="0" err="1" smtClean="0">
                <a:solidFill>
                  <a:srgbClr val="FF0000"/>
                </a:solidFill>
                <a:ea typeface="Maven Pro"/>
                <a:cs typeface="Maven Pro"/>
                <a:sym typeface="Maven Pro"/>
              </a:rPr>
              <a:t>dài</a:t>
            </a:r>
            <a:r>
              <a:rPr lang="en-US" sz="1600" b="1" dirty="0" smtClean="0">
                <a:solidFill>
                  <a:srgbClr val="FF0000"/>
                </a:solidFill>
                <a:ea typeface="Maven Pro"/>
                <a:cs typeface="Maven Pro"/>
                <a:sym typeface="Maven Pro"/>
              </a:rPr>
              <a:t>: </a:t>
            </a:r>
            <a:r>
              <a:rPr lang="en-US" sz="1600" dirty="0" err="1" smtClean="0">
                <a:solidFill>
                  <a:schemeClr val="tx1"/>
                </a:solidFill>
                <a:ea typeface="Maven Pro"/>
                <a:cs typeface="Maven Pro"/>
                <a:sym typeface="Maven Pro"/>
              </a:rPr>
              <a:t>Vậy</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nếu</a:t>
            </a:r>
            <a:r>
              <a:rPr lang="en-US" sz="1600" dirty="0" smtClean="0">
                <a:solidFill>
                  <a:schemeClr val="tx1"/>
                </a:solidFill>
                <a:ea typeface="Maven Pro"/>
                <a:cs typeface="Maven Pro"/>
                <a:sym typeface="Maven Pro"/>
              </a:rPr>
              <a:t> code </a:t>
            </a:r>
            <a:r>
              <a:rPr lang="en-US" sz="1600" dirty="0" err="1" smtClean="0">
                <a:solidFill>
                  <a:schemeClr val="tx1"/>
                </a:solidFill>
                <a:ea typeface="Maven Pro"/>
                <a:cs typeface="Maven Pro"/>
                <a:sym typeface="Maven Pro"/>
              </a:rPr>
              <a:t>để</a:t>
            </a:r>
            <a:r>
              <a:rPr lang="en-US" sz="1600"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diện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Doji</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chân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r>
              <a:rPr lang="en-US" sz="1600" b="1"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thì</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chúng</a:t>
            </a:r>
            <a:r>
              <a:rPr lang="en-US" sz="1600" dirty="0" smtClean="0">
                <a:solidFill>
                  <a:schemeClr val="tx1"/>
                </a:solidFill>
                <a:ea typeface="Maven Pro"/>
                <a:cs typeface="Maven Pro"/>
                <a:sym typeface="Maven Pro"/>
              </a:rPr>
              <a:t> ta </a:t>
            </a:r>
            <a:r>
              <a:rPr lang="en-US" sz="1600" dirty="0" err="1" smtClean="0">
                <a:solidFill>
                  <a:schemeClr val="tx1"/>
                </a:solidFill>
                <a:ea typeface="Maven Pro"/>
                <a:cs typeface="Maven Pro"/>
                <a:sym typeface="Maven Pro"/>
              </a:rPr>
              <a:t>sẽ</a:t>
            </a:r>
            <a:r>
              <a:rPr lang="en-US" sz="1600" dirty="0" smtClean="0">
                <a:solidFill>
                  <a:schemeClr val="tx1"/>
                </a:solidFill>
                <a:ea typeface="Maven Pro"/>
                <a:cs typeface="Maven Pro"/>
                <a:sym typeface="Maven Pro"/>
              </a:rPr>
              <a:t> code </a:t>
            </a:r>
            <a:r>
              <a:rPr lang="en-US" sz="1600" dirty="0" err="1" smtClean="0">
                <a:solidFill>
                  <a:schemeClr val="tx1"/>
                </a:solidFill>
                <a:ea typeface="Maven Pro"/>
                <a:cs typeface="Maven Pro"/>
                <a:sym typeface="Maven Pro"/>
              </a:rPr>
              <a:t>gì</a:t>
            </a:r>
            <a:r>
              <a:rPr lang="en-US" sz="1600" dirty="0" smtClean="0">
                <a:solidFill>
                  <a:schemeClr val="tx1"/>
                </a:solidFill>
                <a:ea typeface="Maven Pro"/>
                <a:cs typeface="Maven Pro"/>
                <a:sym typeface="Maven Pro"/>
              </a:rPr>
              <a:t>?</a:t>
            </a:r>
          </a:p>
          <a:p>
            <a:pPr marL="101600" lvl="0">
              <a:lnSpc>
                <a:spcPct val="115000"/>
              </a:lnSpc>
              <a:spcBef>
                <a:spcPts val="1600"/>
              </a:spcBef>
              <a:buClr>
                <a:schemeClr val="dk1"/>
              </a:buClr>
              <a:buSzPts val="2000"/>
            </a:pPr>
            <a:r>
              <a:rPr lang="en-US" sz="1600" dirty="0" smtClean="0">
                <a:solidFill>
                  <a:schemeClr val="tx1"/>
                </a:solidFill>
                <a:ea typeface="Maven Pro"/>
                <a:cs typeface="Maven Pro"/>
                <a:sym typeface="Maven Pro"/>
              </a:rPr>
              <a:t>     + </a:t>
            </a:r>
            <a:r>
              <a:rPr lang="en-US" sz="1600" dirty="0" err="1" smtClean="0">
                <a:solidFill>
                  <a:srgbClr val="FF0000"/>
                </a:solidFill>
                <a:ea typeface="Maven Pro"/>
                <a:cs typeface="Maven Pro"/>
                <a:sym typeface="Maven Pro"/>
              </a:rPr>
              <a:t>Kiểm</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tra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giá</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mở</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cửa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và</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đóng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cửa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gần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nhau</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rgbClr val="FF0000"/>
                </a:solidFill>
                <a:ea typeface="Maven Pro"/>
                <a:cs typeface="Maven Pro"/>
                <a:sym typeface="Maven Pro"/>
              </a:rPr>
              <a:t>?</a:t>
            </a:r>
          </a:p>
          <a:p>
            <a:pPr marL="101600" lvl="0">
              <a:lnSpc>
                <a:spcPct val="115000"/>
              </a:lnSpc>
              <a:spcBef>
                <a:spcPts val="1600"/>
              </a:spcBef>
              <a:buClr>
                <a:schemeClr val="dk1"/>
              </a:buClr>
              <a:buSzPts val="2000"/>
            </a:pPr>
            <a:r>
              <a:rPr lang="en-US" sz="1600" dirty="0">
                <a:solidFill>
                  <a:schemeClr val="tx1"/>
                </a:solidFill>
                <a:ea typeface="Maven Pro"/>
                <a:cs typeface="Maven Pro"/>
                <a:sym typeface="Maven Pro"/>
              </a:rPr>
              <a:t> </a:t>
            </a:r>
            <a:r>
              <a:rPr lang="en-US" sz="1600" dirty="0" smtClean="0">
                <a:solidFill>
                  <a:schemeClr val="tx1"/>
                </a:solidFill>
                <a:ea typeface="Maven Pro"/>
                <a:cs typeface="Maven Pro"/>
                <a:sym typeface="Maven Pro"/>
              </a:rPr>
              <a:t>    + </a:t>
            </a:r>
            <a:r>
              <a:rPr lang="en-US" sz="1600" dirty="0" err="1" smtClean="0">
                <a:solidFill>
                  <a:srgbClr val="FF0000"/>
                </a:solidFill>
                <a:ea typeface="Maven Pro"/>
                <a:cs typeface="Maven Pro"/>
                <a:sym typeface="Maven Pro"/>
              </a:rPr>
              <a:t>Kiểm</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tra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trên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lớn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hơn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hoặc</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2 </a:t>
            </a:r>
            <a:r>
              <a:rPr lang="en-US" sz="1600" dirty="0" err="1" smtClean="0">
                <a:solidFill>
                  <a:srgbClr val="FF0000"/>
                </a:solidFill>
                <a:ea typeface="Maven Pro"/>
                <a:cs typeface="Maven Pro"/>
                <a:sym typeface="Maven Pro"/>
              </a:rPr>
              <a:t>lần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thân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rgbClr val="FF0000"/>
                </a:solidFill>
                <a:ea typeface="Maven Pro"/>
                <a:cs typeface="Maven Pro"/>
                <a:sym typeface="Maven Pro"/>
              </a:rPr>
              <a:t>?</a:t>
            </a:r>
          </a:p>
          <a:p>
            <a:pPr marL="101600" lvl="0">
              <a:lnSpc>
                <a:spcPct val="115000"/>
              </a:lnSpc>
              <a:spcBef>
                <a:spcPts val="1600"/>
              </a:spcBef>
              <a:buClr>
                <a:schemeClr val="dk1"/>
              </a:buClr>
              <a:buSzPts val="2000"/>
            </a:pPr>
            <a:r>
              <a:rPr lang="en-US" sz="1600" dirty="0">
                <a:solidFill>
                  <a:schemeClr val="tx1"/>
                </a:solidFill>
                <a:ea typeface="Maven Pro"/>
                <a:cs typeface="Maven Pro"/>
                <a:sym typeface="Maven Pro"/>
              </a:rPr>
              <a:t> </a:t>
            </a:r>
            <a:r>
              <a:rPr lang="en-US" sz="1600" dirty="0" smtClean="0">
                <a:solidFill>
                  <a:schemeClr val="tx1"/>
                </a:solidFill>
                <a:ea typeface="Maven Pro"/>
                <a:cs typeface="Maven Pro"/>
                <a:sym typeface="Maven Pro"/>
              </a:rPr>
              <a:t>    + </a:t>
            </a:r>
            <a:r>
              <a:rPr lang="en-US" sz="1600" dirty="0" err="1" smtClean="0">
                <a:solidFill>
                  <a:srgbClr val="FF0000"/>
                </a:solidFill>
                <a:ea typeface="Maven Pro"/>
                <a:cs typeface="Maven Pro"/>
                <a:sym typeface="Maven Pro"/>
              </a:rPr>
              <a:t>Kiểm</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tra</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bóng</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dưới</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có</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lớn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hơn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hoặc</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bằng</a:t>
            </a:r>
            <a:r>
              <a:rPr lang="en-US" sz="1600" dirty="0" smtClean="0">
                <a:solidFill>
                  <a:srgbClr val="FF0000"/>
                </a:solidFill>
                <a:ea typeface="Maven Pro"/>
                <a:cs typeface="Maven Pro"/>
                <a:sym typeface="Maven Pro"/>
              </a:rPr>
              <a:t> 2 </a:t>
            </a:r>
            <a:r>
              <a:rPr lang="en-US" sz="1600" dirty="0" err="1" smtClean="0">
                <a:solidFill>
                  <a:srgbClr val="FF0000"/>
                </a:solidFill>
                <a:ea typeface="Maven Pro"/>
                <a:cs typeface="Maven Pro"/>
                <a:sym typeface="Maven Pro"/>
              </a:rPr>
              <a:t>lần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thân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nến</a:t>
            </a:r>
            <a:r>
              <a:rPr lang="en-US" sz="1600" dirty="0" smtClean="0">
                <a:solidFill>
                  <a:srgbClr val="FF0000"/>
                </a:solidFill>
                <a:ea typeface="Maven Pro"/>
                <a:cs typeface="Maven Pro"/>
                <a:sym typeface="Maven Pro"/>
              </a:rPr>
              <a:t> </a:t>
            </a:r>
            <a:r>
              <a:rPr lang="en-US" sz="1600" dirty="0" err="1" smtClean="0">
                <a:solidFill>
                  <a:srgbClr val="FF0000"/>
                </a:solidFill>
                <a:ea typeface="Maven Pro"/>
                <a:cs typeface="Maven Pro"/>
                <a:sym typeface="Maven Pro"/>
              </a:rPr>
              <a:t>không</a:t>
            </a:r>
            <a:r>
              <a:rPr lang="en-US" sz="1600" dirty="0" smtClean="0">
                <a:solidFill>
                  <a:srgbClr val="FF0000"/>
                </a:solidFill>
                <a:ea typeface="Maven Pro"/>
                <a:cs typeface="Maven Pro"/>
                <a:sym typeface="Maven Pro"/>
              </a:rPr>
              <a:t>?</a:t>
            </a: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
        <p:nvSpPr>
          <p:cNvPr id="6" name="Google Shape;125;p4"/>
          <p:cNvSpPr txBox="1"/>
          <p:nvPr/>
        </p:nvSpPr>
        <p:spPr>
          <a:xfrm>
            <a:off x="1260739" y="5539751"/>
            <a:ext cx="7415700" cy="36929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vi-VN" sz="1800" b="1" dirty="0">
                <a:solidFill>
                  <a:srgbClr val="00B050"/>
                </a:solidFill>
              </a:rPr>
              <a:t>GIÁ MỞ CỦA &amp; GIÁ ĐÓNG CỬA GẦN NHƯ NẰM TẠI CÙNG 1 </a:t>
            </a:r>
            <a:r>
              <a:rPr lang="vi-VN" sz="1800" b="1" dirty="0" smtClean="0">
                <a:solidFill>
                  <a:srgbClr val="00B050"/>
                </a:solidFill>
              </a:rPr>
              <a:t>ĐIỂM</a:t>
            </a:r>
            <a:endParaRPr sz="1800" b="1" dirty="0">
              <a:solidFill>
                <a:schemeClr val="dk1"/>
              </a:solidFill>
            </a:endParaRPr>
          </a:p>
        </p:txBody>
      </p:sp>
      <p:pic>
        <p:nvPicPr>
          <p:cNvPr id="7" name="Google Shape;126;p4"/>
          <p:cNvPicPr preferRelativeResize="0"/>
          <p:nvPr/>
        </p:nvPicPr>
        <p:blipFill>
          <a:blip r:embed="rId4">
            <a:alphaModFix/>
          </a:blip>
          <a:stretch>
            <a:fillRect/>
          </a:stretch>
        </p:blipFill>
        <p:spPr>
          <a:xfrm>
            <a:off x="304800" y="5386414"/>
            <a:ext cx="833200" cy="689000"/>
          </a:xfrm>
          <a:prstGeom prst="rect">
            <a:avLst/>
          </a:prstGeom>
          <a:noFill/>
          <a:ln>
            <a:noFill/>
          </a:ln>
        </p:spPr>
      </p:pic>
      <p:pic>
        <p:nvPicPr>
          <p:cNvPr id="8" name="Picture 7"/>
          <p:cNvPicPr>
            <a:picLocks noChangeAspect="1"/>
          </p:cNvPicPr>
          <p:nvPr/>
        </p:nvPicPr>
        <p:blipFill>
          <a:blip r:embed="rId5"/>
          <a:stretch>
            <a:fillRect/>
          </a:stretch>
        </p:blipFill>
        <p:spPr>
          <a:xfrm>
            <a:off x="954668" y="3398253"/>
            <a:ext cx="3524461" cy="2141497"/>
          </a:xfrm>
          <a:prstGeom prst="rect">
            <a:avLst/>
          </a:prstGeom>
        </p:spPr>
      </p:pic>
    </p:spTree>
    <p:extLst>
      <p:ext uri="{BB962C8B-B14F-4D97-AF65-F5344CB8AC3E}">
        <p14:creationId xmlns:p14="http://schemas.microsoft.com/office/powerpoint/2010/main" val="20731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4962540"/>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gn="just">
              <a:lnSpc>
                <a:spcPct val="115000"/>
              </a:lnSpc>
              <a:spcBef>
                <a:spcPts val="1600"/>
              </a:spcBef>
              <a:buClr>
                <a:schemeClr val="dk1"/>
              </a:buClr>
              <a:buSzPts val="2000"/>
              <a:buFont typeface="+mj-lt"/>
              <a:buAutoNum type="alphaLcParenR" startAt="2"/>
            </a:pPr>
            <a:r>
              <a:rPr lang="en-US" sz="1600" b="1" u="sng" dirty="0" err="1" smtClean="0">
                <a:solidFill>
                  <a:schemeClr val="tx1"/>
                </a:solidFill>
                <a:ea typeface="Maven Pro"/>
                <a:cs typeface="Maven Pro"/>
                <a:sym typeface="Maven Pro"/>
              </a:rPr>
              <a:t>Cần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nến</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xác</a:t>
            </a:r>
            <a:r>
              <a:rPr lang="en-US" sz="1600" b="1" u="sng" dirty="0" smtClean="0">
                <a:solidFill>
                  <a:schemeClr val="tx1"/>
                </a:solidFill>
                <a:ea typeface="Maven Pro"/>
                <a:cs typeface="Maven Pro"/>
                <a:sym typeface="Maven Pro"/>
              </a:rPr>
              <a:t> </a:t>
            </a:r>
            <a:r>
              <a:rPr lang="en-US" sz="1600" b="1" u="sng" dirty="0" err="1" smtClean="0">
                <a:solidFill>
                  <a:schemeClr val="tx1"/>
                </a:solidFill>
                <a:ea typeface="Maven Pro"/>
                <a:cs typeface="Maven Pro"/>
                <a:sym typeface="Maven Pro"/>
              </a:rPr>
              <a:t>nhận</a:t>
            </a:r>
            <a:r>
              <a:rPr lang="en-US" sz="1600" b="1" u="sng" dirty="0" smtClean="0">
                <a:solidFill>
                  <a:schemeClr val="tx1"/>
                </a:solidFill>
                <a:ea typeface="Maven Pro"/>
                <a:cs typeface="Maven Pro"/>
                <a:sym typeface="Maven Pro"/>
              </a:rPr>
              <a:t>:</a:t>
            </a:r>
            <a:r>
              <a:rPr lang="en-US" sz="1600" b="1"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Sau</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khi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xuất</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hiện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Doji</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chân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dài</a:t>
            </a:r>
            <a:r>
              <a:rPr lang="en-US" sz="1600" dirty="0" smtClean="0">
                <a:solidFill>
                  <a:schemeClr val="tx1"/>
                </a:solidFill>
                <a:ea typeface="Maven Pro"/>
                <a:cs typeface="Maven Pro"/>
                <a:sym typeface="Maven Pro"/>
              </a:rPr>
              <a:t> =&gt; </a:t>
            </a:r>
            <a:r>
              <a:rPr lang="en-US" sz="1600" dirty="0" err="1" smtClean="0">
                <a:solidFill>
                  <a:schemeClr val="tx1"/>
                </a:solidFill>
                <a:ea typeface="Maven Pro"/>
                <a:cs typeface="Maven Pro"/>
                <a:sym typeface="Maven Pro"/>
              </a:rPr>
              <a:t>Cần</a:t>
            </a:r>
            <a:r>
              <a:rPr lang="en-US" sz="1600" dirty="0" smtClean="0">
                <a:solidFill>
                  <a:schemeClr val="tx1"/>
                </a:solidFill>
                <a:ea typeface="Maven Pro"/>
                <a:cs typeface="Maven Pro"/>
                <a:sym typeface="Maven Pro"/>
              </a:rPr>
              <a:t> 1 </a:t>
            </a:r>
            <a:r>
              <a:rPr lang="en-US" sz="1600" dirty="0" err="1" smtClean="0">
                <a:solidFill>
                  <a:schemeClr val="tx1"/>
                </a:solidFill>
                <a:ea typeface="Maven Pro"/>
                <a:cs typeface="Maven Pro"/>
                <a:sym typeface="Maven Pro"/>
              </a:rPr>
              <a:t>nến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xác</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nhận</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xu</a:t>
            </a:r>
            <a:r>
              <a:rPr lang="en-US" sz="1600" dirty="0" smtClean="0">
                <a:solidFill>
                  <a:schemeClr val="tx1"/>
                </a:solidFill>
                <a:ea typeface="Maven Pro"/>
                <a:cs typeface="Maven Pro"/>
                <a:sym typeface="Maven Pro"/>
              </a:rPr>
              <a:t> </a:t>
            </a:r>
            <a:r>
              <a:rPr lang="en-US" sz="1600" dirty="0" err="1" smtClean="0">
                <a:solidFill>
                  <a:schemeClr val="tx1"/>
                </a:solidFill>
                <a:ea typeface="Maven Pro"/>
                <a:cs typeface="Maven Pro"/>
                <a:sym typeface="Maven Pro"/>
              </a:rPr>
              <a:t>hướng</a:t>
            </a:r>
            <a:r>
              <a:rPr lang="en-US" sz="1600" b="1" dirty="0" smtClean="0">
                <a:solidFill>
                  <a:schemeClr val="tx1"/>
                </a:solidFill>
                <a:ea typeface="Maven Pro"/>
                <a:cs typeface="Maven Pro"/>
                <a:sym typeface="Maven Pro"/>
              </a:rPr>
              <a:t> </a:t>
            </a:r>
          </a:p>
          <a:p>
            <a:pPr marL="101600" algn="just">
              <a:lnSpc>
                <a:spcPct val="115000"/>
              </a:lnSpc>
              <a:spcBef>
                <a:spcPts val="1600"/>
              </a:spcBef>
              <a:buClr>
                <a:schemeClr val="dk1"/>
              </a:buClr>
              <a:buSzPts val="2000"/>
            </a:pPr>
            <a:r>
              <a:rPr lang="vi-VN" sz="1600" b="1" dirty="0" smtClean="0"/>
              <a:t>Quan </a:t>
            </a:r>
            <a:r>
              <a:rPr lang="vi-VN" sz="1600" b="1" dirty="0"/>
              <a:t>sát nến tiếp theo:</a:t>
            </a:r>
            <a:endParaRPr lang="vi-VN" sz="1600" dirty="0"/>
          </a:p>
          <a:p>
            <a:pPr lvl="1" algn="just"/>
            <a:r>
              <a:rPr lang="en-US" sz="1600" dirty="0"/>
              <a:t> </a:t>
            </a:r>
            <a:r>
              <a:rPr lang="en-US" sz="1600" dirty="0" smtClean="0"/>
              <a:t> + </a:t>
            </a:r>
            <a:r>
              <a:rPr lang="vi-VN" sz="1600" dirty="0" smtClean="0"/>
              <a:t>Nếu </a:t>
            </a:r>
            <a:r>
              <a:rPr lang="vi-VN" sz="1600" dirty="0"/>
              <a:t>nến tiếp theo sau Doji là một nến giảm (màu đỏ hoặc đen) và đóng cửa dưới thân nến của Doji, điều này có thể được coi là một nến xác nhận giảm giá.</a:t>
            </a:r>
          </a:p>
          <a:p>
            <a:pPr lvl="1" algn="just"/>
            <a:r>
              <a:rPr lang="en-US" sz="1600" dirty="0" smtClean="0"/>
              <a:t>  + </a:t>
            </a:r>
            <a:r>
              <a:rPr lang="vi-VN" sz="1600" dirty="0" smtClean="0"/>
              <a:t>Ngược </a:t>
            </a:r>
            <a:r>
              <a:rPr lang="vi-VN" sz="1600" dirty="0"/>
              <a:t>lại, nếu nến tiếp theo là một nến tăng (màu xanh lá hoặc trắng) và </a:t>
            </a:r>
            <a:r>
              <a:rPr lang="vi-VN" sz="1600" dirty="0">
                <a:solidFill>
                  <a:srgbClr val="FF0000"/>
                </a:solidFill>
              </a:rPr>
              <a:t>đóng cửa trên thân nến </a:t>
            </a:r>
            <a:r>
              <a:rPr lang="vi-VN" sz="1600" dirty="0" smtClean="0">
                <a:solidFill>
                  <a:srgbClr val="FF0000"/>
                </a:solidFill>
              </a:rPr>
              <a:t>của </a:t>
            </a:r>
            <a:r>
              <a:rPr lang="vi-VN" sz="1600" dirty="0">
                <a:solidFill>
                  <a:srgbClr val="FF0000"/>
                </a:solidFill>
              </a:rPr>
              <a:t>Doji</a:t>
            </a:r>
            <a:r>
              <a:rPr lang="vi-VN" sz="1600" dirty="0"/>
              <a:t>, nó có thể là một nến xác nhận tăng giá.</a:t>
            </a:r>
          </a:p>
          <a:p>
            <a:pPr marL="101600" lvl="0" algn="just">
              <a:lnSpc>
                <a:spcPct val="115000"/>
              </a:lnSpc>
              <a:spcBef>
                <a:spcPts val="1600"/>
              </a:spcBef>
              <a:buClr>
                <a:schemeClr val="dk1"/>
              </a:buClr>
              <a:buSzPts val="2000"/>
            </a:pPr>
            <a:r>
              <a:rPr lang="en-US" sz="1600" b="1" dirty="0">
                <a:solidFill>
                  <a:schemeClr val="tx1"/>
                </a:solidFill>
                <a:ea typeface="Maven Pro"/>
                <a:cs typeface="Maven Pro"/>
                <a:sym typeface="Maven Pro"/>
              </a:rPr>
              <a:t>Code </a:t>
            </a:r>
            <a:r>
              <a:rPr lang="en-US" sz="1600" b="1" dirty="0" err="1" smtClean="0">
                <a:solidFill>
                  <a:schemeClr val="tx1"/>
                </a:solidFill>
                <a:ea typeface="Maven Pro"/>
                <a:cs typeface="Maven Pro"/>
                <a:sym typeface="Maven Pro"/>
              </a:rPr>
              <a:t>kiểm</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tra</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xác</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nhận</a:t>
            </a:r>
            <a:r>
              <a:rPr lang="en-US" sz="1600" b="1" dirty="0" smtClean="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sau</a:t>
            </a:r>
            <a:r>
              <a:rPr lang="en-US" sz="1600" b="1" dirty="0" smtClean="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r>
              <a:rPr lang="en-US" sz="1600" b="1" dirty="0" smtClean="0">
                <a:solidFill>
                  <a:schemeClr val="tx1"/>
                </a:solidFill>
                <a:ea typeface="Maven Pro"/>
                <a:cs typeface="Maven Pro"/>
                <a:sym typeface="Maven Pro"/>
              </a:rPr>
              <a:t> 1 </a:t>
            </a:r>
            <a:r>
              <a:rPr lang="en-US" sz="1600" b="1" dirty="0" err="1" smtClean="0">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Vậy</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nếu</a:t>
            </a:r>
            <a:r>
              <a:rPr lang="en-US" sz="1600" dirty="0">
                <a:solidFill>
                  <a:schemeClr val="tx1"/>
                </a:solidFill>
                <a:ea typeface="Maven Pro"/>
                <a:cs typeface="Maven Pro"/>
                <a:sym typeface="Maven Pro"/>
              </a:rPr>
              <a:t> code </a:t>
            </a:r>
            <a:r>
              <a:rPr lang="en-US" sz="1600" dirty="0" err="1">
                <a:solidFill>
                  <a:schemeClr val="tx1"/>
                </a:solidFill>
                <a:ea typeface="Maven Pro"/>
                <a:cs typeface="Maven Pro"/>
                <a:sym typeface="Maven Pro"/>
              </a:rPr>
              <a:t>để</a:t>
            </a:r>
            <a:r>
              <a:rPr lang="en-US" sz="1600"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kiểm</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tra</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xác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nhận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sau</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dài</a:t>
            </a:r>
            <a:r>
              <a:rPr lang="en-US" sz="1600" b="1" dirty="0">
                <a:solidFill>
                  <a:schemeClr val="tx1"/>
                </a:solidFill>
                <a:ea typeface="Maven Pro"/>
                <a:cs typeface="Maven Pro"/>
                <a:sym typeface="Maven Pro"/>
              </a:rPr>
              <a:t> 1 </a:t>
            </a:r>
            <a:r>
              <a:rPr lang="en-US" sz="1600" b="1" dirty="0" err="1">
                <a:solidFill>
                  <a:schemeClr val="tx1"/>
                </a:solidFill>
                <a:ea typeface="Maven Pro"/>
                <a:cs typeface="Maven Pro"/>
                <a:sym typeface="Maven Pro"/>
              </a:rPr>
              <a:t>nến</a:t>
            </a:r>
            <a:r>
              <a:rPr lang="en-US" sz="1600" b="1" dirty="0" smtClean="0">
                <a:solidFill>
                  <a:schemeClr val="tx1"/>
                </a:solidFill>
                <a:ea typeface="Maven Pro"/>
                <a:cs typeface="Maven Pro"/>
                <a:sym typeface="Maven Pro"/>
              </a:rPr>
              <a:t> </a:t>
            </a:r>
            <a:r>
              <a:rPr lang="en-US" sz="1600" dirty="0" err="1">
                <a:solidFill>
                  <a:schemeClr val="tx1"/>
                </a:solidFill>
                <a:ea typeface="Maven Pro"/>
                <a:cs typeface="Maven Pro"/>
                <a:sym typeface="Maven Pro"/>
              </a:rPr>
              <a:t>thì</a:t>
            </a:r>
            <a:r>
              <a:rPr lang="en-US" sz="1600" dirty="0">
                <a:solidFill>
                  <a:schemeClr val="tx1"/>
                </a:solidFill>
                <a:ea typeface="Maven Pro"/>
                <a:cs typeface="Maven Pro"/>
                <a:sym typeface="Maven Pro"/>
              </a:rPr>
              <a:t> </a:t>
            </a:r>
            <a:r>
              <a:rPr lang="en-US" sz="1600" dirty="0" err="1">
                <a:solidFill>
                  <a:schemeClr val="tx1"/>
                </a:solidFill>
                <a:ea typeface="Maven Pro"/>
                <a:cs typeface="Maven Pro"/>
                <a:sym typeface="Maven Pro"/>
              </a:rPr>
              <a:t>chúng</a:t>
            </a:r>
            <a:r>
              <a:rPr lang="en-US" sz="1600" dirty="0">
                <a:solidFill>
                  <a:schemeClr val="tx1"/>
                </a:solidFill>
                <a:ea typeface="Maven Pro"/>
                <a:cs typeface="Maven Pro"/>
                <a:sym typeface="Maven Pro"/>
              </a:rPr>
              <a:t> ta </a:t>
            </a:r>
            <a:r>
              <a:rPr lang="en-US" sz="1600" dirty="0" err="1">
                <a:solidFill>
                  <a:schemeClr val="tx1"/>
                </a:solidFill>
                <a:ea typeface="Maven Pro"/>
                <a:cs typeface="Maven Pro"/>
                <a:sym typeface="Maven Pro"/>
              </a:rPr>
              <a:t>sẽ</a:t>
            </a:r>
            <a:r>
              <a:rPr lang="en-US" sz="1600" dirty="0">
                <a:solidFill>
                  <a:schemeClr val="tx1"/>
                </a:solidFill>
                <a:ea typeface="Maven Pro"/>
                <a:cs typeface="Maven Pro"/>
                <a:sym typeface="Maven Pro"/>
              </a:rPr>
              <a:t> code </a:t>
            </a:r>
            <a:r>
              <a:rPr lang="en-US" sz="1600" dirty="0" err="1">
                <a:solidFill>
                  <a:schemeClr val="tx1"/>
                </a:solidFill>
                <a:ea typeface="Maven Pro"/>
                <a:cs typeface="Maven Pro"/>
                <a:sym typeface="Maven Pro"/>
              </a:rPr>
              <a:t>gì</a:t>
            </a:r>
            <a:r>
              <a:rPr lang="en-US" sz="1600" dirty="0">
                <a:solidFill>
                  <a:schemeClr val="tx1"/>
                </a:solidFill>
                <a:ea typeface="Maven Pro"/>
                <a:cs typeface="Maven Pro"/>
                <a:sym typeface="Maven Pro"/>
              </a:rPr>
              <a:t>?</a:t>
            </a:r>
          </a:p>
          <a:p>
            <a:pPr marL="101600" lvl="1">
              <a:lnSpc>
                <a:spcPct val="115000"/>
              </a:lnSpc>
              <a:spcBef>
                <a:spcPts val="1600"/>
              </a:spcBef>
              <a:buClr>
                <a:schemeClr val="dk1"/>
              </a:buClr>
              <a:buSzPts val="2000"/>
            </a:pPr>
            <a:r>
              <a:rPr lang="en-US" sz="1600" dirty="0" smtClean="0">
                <a:solidFill>
                  <a:schemeClr val="tx1"/>
                </a:solidFill>
                <a:ea typeface="Maven Pro"/>
                <a:cs typeface="Maven Pro"/>
                <a:sym typeface="Maven Pro"/>
              </a:rPr>
              <a:t>+ </a:t>
            </a:r>
            <a:r>
              <a:rPr lang="en-US" sz="1600" dirty="0" smtClean="0">
                <a:ea typeface="Maven Pro"/>
              </a:rPr>
              <a:t>N</a:t>
            </a:r>
            <a:r>
              <a:rPr lang="vi-VN" sz="1600" dirty="0" smtClean="0"/>
              <a:t>ếu </a:t>
            </a:r>
            <a:r>
              <a:rPr lang="vi-VN" sz="1600" dirty="0"/>
              <a:t>nến tiếp theo là một nến tăng (màu xanh lá hoặc trắng) và đóng cửa trên thân nến của Doji, nó có thể là một nến xác nhận tăng giá</a:t>
            </a:r>
            <a:r>
              <a:rPr lang="vi-VN" sz="1600" dirty="0" smtClean="0"/>
              <a:t>.</a:t>
            </a:r>
            <a:r>
              <a:rPr lang="en-US" sz="1600" dirty="0" smtClean="0"/>
              <a:t> =&gt;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chiến</a:t>
            </a:r>
            <a:r>
              <a:rPr lang="en-US" sz="1600" b="1" dirty="0" smtClean="0"/>
              <a:t> </a:t>
            </a:r>
            <a:r>
              <a:rPr lang="en-US" sz="1600" b="1" dirty="0" err="1" smtClean="0"/>
              <a:t>lược</a:t>
            </a:r>
            <a:r>
              <a:rPr lang="en-US" sz="1600" b="1" dirty="0" smtClean="0"/>
              <a:t> </a:t>
            </a:r>
            <a:r>
              <a:rPr lang="en-US" sz="1600" b="1" dirty="0" err="1" smtClean="0"/>
              <a:t>mua</a:t>
            </a:r>
            <a:r>
              <a:rPr lang="en-US" sz="1600" b="1" dirty="0" smtClean="0"/>
              <a:t> </a:t>
            </a:r>
            <a:r>
              <a:rPr lang="en-US" sz="1600" b="1" dirty="0" err="1" smtClean="0"/>
              <a:t>vào</a:t>
            </a:r>
            <a:endParaRPr lang="vi-VN" sz="1600" b="1" dirty="0"/>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4201668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830956"/>
          </a:xfrm>
          <a:prstGeom prst="rect">
            <a:avLst/>
          </a:prstGeom>
          <a:noFill/>
          <a:ln>
            <a:noFill/>
          </a:ln>
        </p:spPr>
        <p:txBody>
          <a:bodyPr spcFirstLastPara="1" wrap="square" lIns="91425" tIns="45700" rIns="91425" bIns="45700" anchor="t" anchorCtr="0">
            <a:spAutoFit/>
          </a:bodyPr>
          <a:lstStyle/>
          <a:p>
            <a:pPr>
              <a:buSzPts val="2000"/>
            </a:pPr>
            <a:r>
              <a:rPr lang="en-US" sz="2400" dirty="0" smtClean="0">
                <a:solidFill>
                  <a:schemeClr val="bg1"/>
                </a:solidFill>
              </a:rPr>
              <a:t>I. </a:t>
            </a:r>
            <a:r>
              <a:rPr lang="en-US" sz="2400" b="1" dirty="0" smtClean="0">
                <a:solidFill>
                  <a:schemeClr val="bg1"/>
                </a:solidFill>
                <a:ea typeface="Maven Pro"/>
                <a:cs typeface="Maven Pro"/>
                <a:sym typeface="Maven Pro"/>
              </a:rPr>
              <a:t>Chiến </a:t>
            </a:r>
            <a:r>
              <a:rPr lang="en-US" sz="2400" b="1" dirty="0" err="1">
                <a:solidFill>
                  <a:schemeClr val="bg1"/>
                </a:solidFill>
                <a:ea typeface="Maven Pro"/>
                <a:cs typeface="Maven Pro"/>
                <a:sym typeface="Maven Pro"/>
              </a:rPr>
              <a:t>lược</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để</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vào</a:t>
            </a:r>
            <a:r>
              <a:rPr lang="en-US" sz="2400" b="1" dirty="0">
                <a:solidFill>
                  <a:schemeClr val="bg1"/>
                </a:solidFill>
                <a:ea typeface="Maven Pro"/>
                <a:cs typeface="Maven Pro"/>
                <a:sym typeface="Maven Pro"/>
              </a:rPr>
              <a:t> </a:t>
            </a:r>
            <a:r>
              <a:rPr lang="en-US" sz="2400" b="1" dirty="0" err="1">
                <a:solidFill>
                  <a:schemeClr val="bg1"/>
                </a:solidFill>
                <a:ea typeface="Maven Pro"/>
                <a:cs typeface="Maven Pro"/>
                <a:sym typeface="Maven Pro"/>
              </a:rPr>
              <a:t>lệnh</a:t>
            </a:r>
            <a:endParaRPr lang="en-US"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424875" y="616224"/>
            <a:ext cx="8285017" cy="5327376"/>
          </a:xfrm>
          <a:prstGeom prst="rect">
            <a:avLst/>
          </a:prstGeom>
          <a:noFill/>
          <a:ln>
            <a:noFill/>
          </a:ln>
        </p:spPr>
        <p:txBody>
          <a:bodyPr spcFirstLastPara="1" wrap="square" lIns="91425" tIns="91425" rIns="91425" bIns="91425" anchor="t" anchorCtr="0">
            <a:noAutofit/>
          </a:bodyPr>
          <a:lstStyle/>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I.1. </a:t>
            </a:r>
            <a:r>
              <a:rPr lang="en-US" sz="1600" b="1" dirty="0">
                <a:solidFill>
                  <a:schemeClr val="tx1"/>
                </a:solidFill>
                <a:ea typeface="Maven Pro"/>
                <a:cs typeface="Maven Pro"/>
                <a:sym typeface="Maven Pro"/>
              </a:rPr>
              <a:t>Chiến </a:t>
            </a:r>
            <a:r>
              <a:rPr lang="en-US" sz="1600" b="1" dirty="0" err="1">
                <a:solidFill>
                  <a:schemeClr val="tx1"/>
                </a:solidFill>
                <a:ea typeface="Maven Pro"/>
                <a:cs typeface="Maven Pro"/>
                <a:sym typeface="Maven Pro"/>
              </a:rPr>
              <a:t>lược</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nến</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 </a:t>
            </a:r>
            <a:r>
              <a:rPr lang="en-US" sz="1600" b="1" dirty="0" err="1">
                <a:solidFill>
                  <a:schemeClr val="tx1"/>
                </a:solidFill>
                <a:ea typeface="Maven Pro"/>
                <a:cs typeface="Maven Pro"/>
                <a:sym typeface="Maven Pro"/>
              </a:rPr>
              <a:t>Doji</a:t>
            </a:r>
            <a:r>
              <a:rPr lang="en-US" sz="1600" b="1" dirty="0">
                <a:solidFill>
                  <a:schemeClr val="tx1"/>
                </a:solidFill>
                <a:ea typeface="Maven Pro"/>
                <a:cs typeface="Maven Pro"/>
                <a:sym typeface="Maven Pro"/>
              </a:rPr>
              <a:t> </a:t>
            </a:r>
            <a:r>
              <a:rPr lang="en-US" sz="1600" b="1" dirty="0" err="1">
                <a:solidFill>
                  <a:schemeClr val="tx1"/>
                </a:solidFill>
                <a:ea typeface="Maven Pro"/>
                <a:cs typeface="Maven Pro"/>
                <a:sym typeface="Maven Pro"/>
              </a:rPr>
              <a:t>chân</a:t>
            </a:r>
            <a:r>
              <a:rPr lang="en-US" sz="1600" b="1" dirty="0">
                <a:solidFill>
                  <a:schemeClr val="tx1"/>
                </a:solidFill>
                <a:ea typeface="Maven Pro"/>
                <a:cs typeface="Maven Pro"/>
                <a:sym typeface="Maven Pro"/>
              </a:rPr>
              <a:t> </a:t>
            </a:r>
            <a:r>
              <a:rPr lang="en-US" sz="1600" b="1" dirty="0" err="1" smtClean="0">
                <a:solidFill>
                  <a:schemeClr val="tx1"/>
                </a:solidFill>
                <a:ea typeface="Maven Pro"/>
                <a:cs typeface="Maven Pro"/>
                <a:sym typeface="Maven Pro"/>
              </a:rPr>
              <a:t>dài</a:t>
            </a:r>
            <a:endParaRPr lang="en-US" sz="1600" b="1" dirty="0" smtClean="0">
              <a:solidFill>
                <a:schemeClr val="tx1"/>
              </a:solidFill>
              <a:ea typeface="Maven Pro"/>
              <a:cs typeface="Maven Pro"/>
              <a:sym typeface="Maven Pro"/>
            </a:endParaRPr>
          </a:p>
          <a:p>
            <a:pPr marL="444500" indent="-342900">
              <a:lnSpc>
                <a:spcPct val="115000"/>
              </a:lnSpc>
              <a:spcBef>
                <a:spcPts val="1600"/>
              </a:spcBef>
              <a:buClr>
                <a:schemeClr val="dk1"/>
              </a:buClr>
              <a:buSzPts val="2000"/>
              <a:buFont typeface="+mj-lt"/>
              <a:buAutoNum type="alphaLcParenR" startAt="3"/>
            </a:pPr>
            <a:r>
              <a:rPr lang="en-US" sz="1600" b="1" u="sng" dirty="0" err="1" smtClean="0">
                <a:solidFill>
                  <a:schemeClr val="tx1"/>
                </a:solidFill>
                <a:sym typeface="Maven Pro"/>
              </a:rPr>
              <a:t>Tổng</a:t>
            </a:r>
            <a:r>
              <a:rPr lang="en-US" sz="1600" b="1" u="sng" dirty="0" smtClean="0">
                <a:solidFill>
                  <a:schemeClr val="tx1"/>
                </a:solidFill>
                <a:sym typeface="Maven Pro"/>
              </a:rPr>
              <a:t> </a:t>
            </a:r>
            <a:r>
              <a:rPr lang="en-US" sz="1600" b="1" u="sng" dirty="0" err="1" smtClean="0">
                <a:solidFill>
                  <a:schemeClr val="tx1"/>
                </a:solidFill>
                <a:sym typeface="Maven Pro"/>
              </a:rPr>
              <a:t>hợp</a:t>
            </a:r>
            <a:r>
              <a:rPr lang="en-US" sz="1600" b="1" u="sng" dirty="0" smtClean="0">
                <a:solidFill>
                  <a:schemeClr val="tx1"/>
                </a:solidFill>
                <a:sym typeface="Maven Pro"/>
              </a:rPr>
              <a:t> </a:t>
            </a:r>
            <a:r>
              <a:rPr lang="en-US" sz="1600" b="1" u="sng" dirty="0" err="1" smtClean="0">
                <a:solidFill>
                  <a:schemeClr val="tx1"/>
                </a:solidFill>
                <a:sym typeface="Maven Pro"/>
              </a:rPr>
              <a:t>tư</a:t>
            </a:r>
            <a:r>
              <a:rPr lang="en-US" sz="1600" b="1" u="sng" dirty="0" smtClean="0">
                <a:solidFill>
                  <a:schemeClr val="tx1"/>
                </a:solidFill>
                <a:sym typeface="Maven Pro"/>
              </a:rPr>
              <a:t> </a:t>
            </a:r>
            <a:r>
              <a:rPr lang="en-US" sz="1600" b="1" u="sng" dirty="0" err="1" smtClean="0">
                <a:solidFill>
                  <a:schemeClr val="tx1"/>
                </a:solidFill>
                <a:sym typeface="Maven Pro"/>
              </a:rPr>
              <a:t>duy</a:t>
            </a:r>
            <a:r>
              <a:rPr lang="en-US" sz="1600" b="1" u="sng" dirty="0" smtClean="0">
                <a:solidFill>
                  <a:schemeClr val="tx1"/>
                </a:solidFill>
                <a:sym typeface="Maven Pro"/>
              </a:rPr>
              <a:t> code</a:t>
            </a:r>
            <a:endParaRPr lang="vi-VN" sz="1600" b="1" dirty="0"/>
          </a:p>
          <a:p>
            <a:pPr marL="101600" algn="just">
              <a:lnSpc>
                <a:spcPct val="115000"/>
              </a:lnSpc>
              <a:spcBef>
                <a:spcPts val="1600"/>
              </a:spcBef>
              <a:buClr>
                <a:schemeClr val="dk1"/>
              </a:buClr>
              <a:buSzPts val="2000"/>
            </a:pPr>
            <a:r>
              <a:rPr lang="vi-VN" sz="1600" dirty="0" smtClean="0"/>
              <a:t>1</a:t>
            </a:r>
            <a:r>
              <a:rPr lang="vi-VN" sz="1600" dirty="0"/>
              <a:t>/ Code nhận diện nến Doji chân dài: Vậy nếu code để nhận diện nến Doji chân dài thì chúng ta sẽ code gì?</a:t>
            </a:r>
          </a:p>
          <a:p>
            <a:pPr marL="101600" algn="just">
              <a:lnSpc>
                <a:spcPct val="115000"/>
              </a:lnSpc>
              <a:spcBef>
                <a:spcPts val="1600"/>
              </a:spcBef>
              <a:buClr>
                <a:schemeClr val="dk1"/>
              </a:buClr>
              <a:buSzPts val="2000"/>
            </a:pPr>
            <a:r>
              <a:rPr lang="vi-VN" sz="1600" dirty="0"/>
              <a:t>     + </a:t>
            </a:r>
            <a:r>
              <a:rPr lang="vi-VN" sz="1600" b="1" dirty="0"/>
              <a:t>Kiểm tra giá mở cửa và đóng cửa có gần bằng nhau không?</a:t>
            </a:r>
          </a:p>
          <a:p>
            <a:pPr marL="101600" algn="just">
              <a:lnSpc>
                <a:spcPct val="115000"/>
              </a:lnSpc>
              <a:spcBef>
                <a:spcPts val="1600"/>
              </a:spcBef>
              <a:buClr>
                <a:schemeClr val="dk1"/>
              </a:buClr>
              <a:buSzPts val="2000"/>
            </a:pPr>
            <a:r>
              <a:rPr lang="vi-VN" sz="1600" b="1" dirty="0"/>
              <a:t>     + Kiểm tra bóng nến trên có lớn hơn hoặc bằng 2 lần thân nến không?</a:t>
            </a:r>
          </a:p>
          <a:p>
            <a:pPr marL="101600" algn="just">
              <a:lnSpc>
                <a:spcPct val="115000"/>
              </a:lnSpc>
              <a:spcBef>
                <a:spcPts val="1600"/>
              </a:spcBef>
              <a:buClr>
                <a:schemeClr val="dk1"/>
              </a:buClr>
              <a:buSzPts val="2000"/>
            </a:pPr>
            <a:r>
              <a:rPr lang="vi-VN" sz="1600" b="1" dirty="0"/>
              <a:t>     + Kiểm tra bóng nến dưới có lớn hơn hoặc bằng 2 lần thân nến không?</a:t>
            </a:r>
          </a:p>
          <a:p>
            <a:pPr marL="101600" algn="just">
              <a:lnSpc>
                <a:spcPct val="115000"/>
              </a:lnSpc>
              <a:spcBef>
                <a:spcPts val="1600"/>
              </a:spcBef>
              <a:buClr>
                <a:schemeClr val="dk1"/>
              </a:buClr>
              <a:buSzPts val="2000"/>
            </a:pPr>
            <a:r>
              <a:rPr lang="vi-VN" sz="1600" dirty="0"/>
              <a:t>2/ </a:t>
            </a:r>
            <a:r>
              <a:rPr lang="vi-VN" sz="1600" dirty="0" smtClean="0">
                <a:solidFill>
                  <a:schemeClr val="tx1"/>
                </a:solidFill>
              </a:rPr>
              <a:t>Code kiểm tra nến xác </a:t>
            </a:r>
            <a:r>
              <a:rPr lang="vi-VN" sz="1600" b="1" dirty="0" smtClean="0">
                <a:solidFill>
                  <a:schemeClr val="tx1"/>
                </a:solidFill>
              </a:rPr>
              <a:t>nhận sau nến Doji chân dài 1 nến</a:t>
            </a:r>
            <a:r>
              <a:rPr lang="vi-VN" sz="1600" dirty="0" smtClean="0">
                <a:solidFill>
                  <a:schemeClr val="tx1"/>
                </a:solidFill>
              </a:rPr>
              <a:t>: </a:t>
            </a:r>
            <a:r>
              <a:rPr lang="vi-VN" sz="1600" b="1" dirty="0"/>
              <a:t>Vậy nếu code để kiểm tra nến xác nhận sau nến </a:t>
            </a:r>
            <a:r>
              <a:rPr lang="vi-VN" sz="1600" b="1" dirty="0" smtClean="0"/>
              <a:t>Doji </a:t>
            </a:r>
            <a:r>
              <a:rPr lang="vi-VN" sz="1600" b="1" dirty="0"/>
              <a:t>chân dài 1 nến thì chúng ta sẽ code gì?</a:t>
            </a:r>
          </a:p>
          <a:p>
            <a:pPr marL="101600" algn="just">
              <a:lnSpc>
                <a:spcPct val="115000"/>
              </a:lnSpc>
              <a:spcBef>
                <a:spcPts val="1600"/>
              </a:spcBef>
              <a:buClr>
                <a:schemeClr val="dk1"/>
              </a:buClr>
              <a:buSzPts val="2000"/>
            </a:pPr>
            <a:r>
              <a:rPr lang="vi-VN" sz="1600" dirty="0"/>
              <a:t>+ </a:t>
            </a:r>
            <a:r>
              <a:rPr lang="vi-VN" sz="1600" b="1" dirty="0"/>
              <a:t>Nếu nến tiếp theo là một nến tăng (màu xanh lá hoặc trắng) và đóng cửa trên thân nến của Doji, nó có thể là một nến xác nhận tăng giá. </a:t>
            </a:r>
            <a:r>
              <a:rPr lang="en-US" sz="1600" b="1" dirty="0" smtClean="0"/>
              <a:t>=&gt; </a:t>
            </a:r>
            <a:r>
              <a:rPr lang="vi-VN" sz="1600" b="1" dirty="0" smtClean="0"/>
              <a:t>Thực </a:t>
            </a:r>
            <a:r>
              <a:rPr lang="vi-VN" sz="1600" b="1" dirty="0"/>
              <a:t>hiện chiến lược mua vào</a:t>
            </a:r>
          </a:p>
          <a:p>
            <a:pPr marL="10160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endParaRPr lang="en-US" sz="1600" dirty="0" smtClean="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tx1"/>
                </a:solidFill>
                <a:ea typeface="Maven Pro"/>
                <a:cs typeface="Maven Pro"/>
                <a:sym typeface="Maven Pro"/>
              </a:rPr>
              <a:t>  </a:t>
            </a:r>
          </a:p>
          <a:p>
            <a:pPr marL="101600" lvl="0">
              <a:lnSpc>
                <a:spcPct val="115000"/>
              </a:lnSpc>
              <a:spcBef>
                <a:spcPts val="1600"/>
              </a:spcBef>
              <a:buClr>
                <a:schemeClr val="dk1"/>
              </a:buClr>
              <a:buSzPts val="2000"/>
            </a:pPr>
            <a:endParaRPr lang="en-US" sz="1600" dirty="0">
              <a:solidFill>
                <a:schemeClr val="tx1"/>
              </a:solidFill>
              <a:ea typeface="Maven Pro"/>
              <a:cs typeface="Maven Pro"/>
              <a:sym typeface="Maven Pro"/>
            </a:endParaRPr>
          </a:p>
          <a:p>
            <a:pPr marL="101600" lvl="0">
              <a:lnSpc>
                <a:spcPct val="115000"/>
              </a:lnSpc>
              <a:spcBef>
                <a:spcPts val="1600"/>
              </a:spcBef>
              <a:buClr>
                <a:schemeClr val="dk1"/>
              </a:buClr>
              <a:buSzPts val="2000"/>
            </a:pPr>
            <a:r>
              <a:rPr lang="en-US" sz="1600" b="1" dirty="0" smtClean="0">
                <a:solidFill>
                  <a:schemeClr val="dk1"/>
                </a:solidFill>
                <a:latin typeface="+mn-lt"/>
                <a:ea typeface="Maven Pro"/>
                <a:cs typeface="Maven Pro"/>
                <a:sym typeface="Maven Pro"/>
              </a:rPr>
              <a:t>      </a:t>
            </a:r>
            <a:endParaRPr sz="1600" b="1"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2859663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1412</Words>
  <Application>Microsoft Office PowerPoint</Application>
  <PresentationFormat>On-screen Show (4:3)</PresentationFormat>
  <Paragraphs>108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Maven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96</cp:revision>
  <dcterms:created xsi:type="dcterms:W3CDTF">2021-10-18T16:01:56Z</dcterms:created>
  <dcterms:modified xsi:type="dcterms:W3CDTF">2024-01-11T14:29:07Z</dcterms:modified>
</cp:coreProperties>
</file>