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8KXj/EDzddIirCfWE07jZC//J4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ee0ad7006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20ee0ad7006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30"/>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6"/>
          <p:cNvSpPr>
            <a:spLocks noGrp="1"/>
          </p:cNvSpPr>
          <p:nvPr>
            <p:ph type="pic" idx="2"/>
          </p:nvPr>
        </p:nvSpPr>
        <p:spPr>
          <a:xfrm>
            <a:off x="3887391" y="987426"/>
            <a:ext cx="4629150" cy="4873625"/>
          </a:xfrm>
          <a:prstGeom prst="rect">
            <a:avLst/>
          </a:prstGeom>
          <a:noFill/>
          <a:ln>
            <a:noFill/>
          </a:ln>
        </p:spPr>
      </p:sp>
      <p:sp>
        <p:nvSpPr>
          <p:cNvPr id="68" name="Google Shape;68;p3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drive.google.com/file/d/1t89PvnPdzJVz6W6Hgr0Mef0JiabhbIfz/view?usp=drive_link" TargetMode="External"/><Relationship Id="rId4" Type="http://schemas.openxmlformats.org/officeDocument/2006/relationships/hyperlink" Target="https://drive.google.com/file/d/1t3DWGKh7r8dTJh7RhOyMkXl574C1tceg/view?usp=drive_lin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g20ee0ad7006_1_0" descr="Logo&#10;&#10;Description automatically generated with medium confidence"/>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0"/>
          <p:cNvSpPr txBox="1"/>
          <p:nvPr/>
        </p:nvSpPr>
        <p:spPr>
          <a:xfrm>
            <a:off x="304800" y="154525"/>
            <a:ext cx="68658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400" b="1" i="0" u="none" strike="noStrike" cap="none">
                <a:solidFill>
                  <a:schemeClr val="lt1"/>
                </a:solidFill>
                <a:latin typeface="Arial"/>
                <a:ea typeface="Arial"/>
                <a:cs typeface="Arial"/>
                <a:sym typeface="Arial"/>
              </a:rPr>
              <a:t>1. Cách thiết kế Auto Trade Chứng khoán SSI</a:t>
            </a:r>
            <a:endParaRPr sz="2400" b="0" i="0" u="none" strike="noStrike" cap="none">
              <a:solidFill>
                <a:schemeClr val="lt1"/>
              </a:solidFill>
              <a:latin typeface="Arial"/>
              <a:ea typeface="Arial"/>
              <a:cs typeface="Arial"/>
              <a:sym typeface="Arial"/>
            </a:endParaRPr>
          </a:p>
        </p:txBody>
      </p:sp>
      <p:sp>
        <p:nvSpPr>
          <p:cNvPr id="142" name="Google Shape;142;p10"/>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400" i="0" u="none" strike="noStrike" cap="none" dirty="0">
                <a:solidFill>
                  <a:srgbClr val="000000"/>
                </a:solidFill>
                <a:sym typeface="Arial"/>
              </a:rPr>
              <a:t>Bài tập cho mục 1, 2, 3: </a:t>
            </a:r>
            <a:endParaRPr dirty="0"/>
          </a:p>
          <a:p>
            <a:pPr marL="387350" marR="0" lvl="0" indent="-285750" algn="just" rtl="0">
              <a:lnSpc>
                <a:spcPct val="115000"/>
              </a:lnSpc>
              <a:spcBef>
                <a:spcPts val="1600"/>
              </a:spcBef>
              <a:spcAft>
                <a:spcPts val="0"/>
              </a:spcAft>
              <a:buClr>
                <a:schemeClr val="dk1"/>
              </a:buClr>
              <a:buSzPts val="2000"/>
              <a:buFont typeface="Arial"/>
              <a:buChar char="-"/>
            </a:pPr>
            <a:r>
              <a:rPr lang="vi-VN" sz="1400" i="0" u="none" strike="noStrike" cap="none" dirty="0">
                <a:solidFill>
                  <a:srgbClr val="000000"/>
                </a:solidFill>
                <a:sym typeface="Arial"/>
              </a:rPr>
              <a:t>Code VS Code: Cho chiến lược SPY 500, VIX (có sẵn code)</a:t>
            </a:r>
            <a:endParaRPr dirty="0"/>
          </a:p>
          <a:p>
            <a:pPr marL="387350" marR="0" lvl="0" indent="-285750" algn="just" rtl="0">
              <a:lnSpc>
                <a:spcPct val="115000"/>
              </a:lnSpc>
              <a:spcBef>
                <a:spcPts val="1600"/>
              </a:spcBef>
              <a:spcAft>
                <a:spcPts val="0"/>
              </a:spcAft>
              <a:buClr>
                <a:schemeClr val="dk1"/>
              </a:buClr>
              <a:buSzPts val="2000"/>
              <a:buFont typeface="Arial"/>
              <a:buChar char="-"/>
            </a:pPr>
            <a:r>
              <a:rPr lang="vi-VN" sz="1400" i="0" u="none" strike="noStrike" cap="none" dirty="0">
                <a:solidFill>
                  <a:srgbClr val="000000"/>
                </a:solidFill>
                <a:sym typeface="Arial"/>
              </a:rPr>
              <a:t>Code VS Code: Cho chiến lược Doji Chân dài – Mua (học viên thực hành)</a:t>
            </a:r>
            <a:endParaRPr dirty="0"/>
          </a:p>
          <a:p>
            <a:pPr marL="387350" marR="0" lvl="0" indent="-285750" algn="just" rtl="0">
              <a:lnSpc>
                <a:spcPct val="115000"/>
              </a:lnSpc>
              <a:spcBef>
                <a:spcPts val="1600"/>
              </a:spcBef>
              <a:spcAft>
                <a:spcPts val="0"/>
              </a:spcAft>
              <a:buClr>
                <a:schemeClr val="dk1"/>
              </a:buClr>
              <a:buSzPts val="2000"/>
              <a:buFont typeface="Arial"/>
              <a:buChar char="-"/>
            </a:pPr>
            <a:r>
              <a:rPr lang="vi-VN" sz="1400" i="0" u="none" strike="noStrike" cap="none" dirty="0">
                <a:solidFill>
                  <a:srgbClr val="000000"/>
                </a:solidFill>
                <a:sym typeface="Arial"/>
              </a:rPr>
              <a:t>Đóng gói thành file thực thi:</a:t>
            </a:r>
            <a:endParaRPr dirty="0"/>
          </a:p>
          <a:p>
            <a:pPr marL="101600" marR="0" lvl="0" indent="0" algn="just" rtl="0">
              <a:lnSpc>
                <a:spcPct val="115000"/>
              </a:lnSpc>
              <a:spcBef>
                <a:spcPts val="1600"/>
              </a:spcBef>
              <a:spcAft>
                <a:spcPts val="0"/>
              </a:spcAft>
              <a:buNone/>
            </a:pPr>
            <a:r>
              <a:rPr lang="vi-VN" sz="1400" i="0" u="none" strike="noStrike" cap="none" dirty="0">
                <a:solidFill>
                  <a:srgbClr val="000000"/>
                </a:solidFill>
                <a:sym typeface="Arial"/>
              </a:rPr>
              <a:t>      + Cài đặt: pip install pyinstaller</a:t>
            </a:r>
            <a:endParaRPr sz="1400" i="0" u="none" strike="noStrike" cap="none" dirty="0">
              <a:solidFill>
                <a:srgbClr val="000000"/>
              </a:solidFill>
              <a:sym typeface="Arial"/>
            </a:endParaRPr>
          </a:p>
          <a:p>
            <a:pPr marL="101600" marR="0" lvl="0" indent="0" algn="l" rtl="0">
              <a:lnSpc>
                <a:spcPct val="115000"/>
              </a:lnSpc>
              <a:spcBef>
                <a:spcPts val="1600"/>
              </a:spcBef>
              <a:spcAft>
                <a:spcPts val="0"/>
              </a:spcAft>
              <a:buNone/>
            </a:pPr>
            <a:r>
              <a:rPr lang="vi-VN" sz="1400" i="0" u="none" strike="noStrike" cap="none" dirty="0">
                <a:solidFill>
                  <a:srgbClr val="000000"/>
                </a:solidFill>
                <a:sym typeface="Arial"/>
              </a:rPr>
              <a:t>      + pip show jupyter </a:t>
            </a:r>
            <a:endParaRPr sz="1400" i="0" u="none" strike="noStrike" cap="none" dirty="0">
              <a:solidFill>
                <a:srgbClr val="000000"/>
              </a:solidFill>
              <a:sym typeface="Arial"/>
            </a:endParaRPr>
          </a:p>
          <a:p>
            <a:pPr marL="101600" marR="0" lvl="0" indent="0" algn="l" rtl="0">
              <a:lnSpc>
                <a:spcPct val="115000"/>
              </a:lnSpc>
              <a:spcBef>
                <a:spcPts val="1600"/>
              </a:spcBef>
              <a:spcAft>
                <a:spcPts val="0"/>
              </a:spcAft>
              <a:buNone/>
            </a:pPr>
            <a:r>
              <a:rPr lang="vi-VN" sz="1400" i="0" u="none" strike="noStrike" cap="none" dirty="0">
                <a:solidFill>
                  <a:srgbClr val="000000"/>
                </a:solidFill>
                <a:sym typeface="Arial"/>
              </a:rPr>
              <a:t>      + setx PATH "%PATH%;C:\Users\Dell\AppData\Roaming\Python\Python311\site-packages"</a:t>
            </a:r>
            <a:endParaRPr dirty="0"/>
          </a:p>
          <a:p>
            <a:pPr marL="101600" marR="0" lvl="0" indent="0" algn="l" rtl="0">
              <a:lnSpc>
                <a:spcPct val="115000"/>
              </a:lnSpc>
              <a:spcBef>
                <a:spcPts val="1600"/>
              </a:spcBef>
              <a:spcAft>
                <a:spcPts val="0"/>
              </a:spcAft>
              <a:buNone/>
            </a:pPr>
            <a:r>
              <a:rPr lang="vi-VN" sz="1400" i="0" u="none" strike="noStrike" cap="none" dirty="0">
                <a:solidFill>
                  <a:srgbClr val="000000"/>
                </a:solidFill>
                <a:sym typeface="Arial"/>
              </a:rPr>
              <a:t>      + &amp; "G:\My Drive\0. Day ben ngoai (___)\Hoc lieu (___)\Aptech Saigon\HelloPython\QUAN LY Datapass\DuDoanGia\.conda\Scripts\jupyter.exe" nbconvert --to script 'G:\My Drive\0. Day ben ngoai (___)\Day Cole\Khoa ML for invesment - Thanhdt (10.2023)\Bu?i 6. Cach thiet ke Auto Trade\Buoi 6_2 Thuc hanh 1-2-3.ipynb'</a:t>
            </a:r>
            <a:r>
              <a:rPr lang="vi-VN" sz="1400" b="0" i="0" u="none" strike="noStrike" cap="none" dirty="0">
                <a:solidFill>
                  <a:srgbClr val="000000"/>
                </a:solidFill>
                <a:latin typeface="Arial"/>
                <a:ea typeface="Arial"/>
                <a:cs typeface="Arial"/>
                <a:sym typeface="Arial"/>
              </a:rPr>
              <a:t/>
            </a:r>
            <a:br>
              <a:rPr lang="vi-VN" sz="1400" b="0" i="0" u="none" strike="noStrike" cap="none" dirty="0">
                <a:solidFill>
                  <a:srgbClr val="000000"/>
                </a:solidFill>
                <a:latin typeface="Arial"/>
                <a:ea typeface="Arial"/>
                <a:cs typeface="Arial"/>
                <a:sym typeface="Arial"/>
              </a:rPr>
            </a:br>
            <a:endParaRPr sz="1400" b="1" i="0" u="none" strike="noStrike" cap="none" dirty="0">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11"/>
          <p:cNvSpPr txBox="1"/>
          <p:nvPr/>
        </p:nvSpPr>
        <p:spPr>
          <a:xfrm>
            <a:off x="304800" y="154525"/>
            <a:ext cx="68658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400" b="1" i="0" u="none" strike="noStrike" cap="none">
                <a:solidFill>
                  <a:schemeClr val="lt1"/>
                </a:solidFill>
                <a:latin typeface="Arial"/>
                <a:ea typeface="Arial"/>
                <a:cs typeface="Arial"/>
                <a:sym typeface="Arial"/>
              </a:rPr>
              <a:t>1. Cách thiết kế Auto Trade Chứng khoán SSI</a:t>
            </a:r>
            <a:endParaRPr sz="2400" b="0" i="0" u="none" strike="noStrike" cap="none">
              <a:solidFill>
                <a:schemeClr val="lt1"/>
              </a:solidFill>
              <a:latin typeface="Arial"/>
              <a:ea typeface="Arial"/>
              <a:cs typeface="Arial"/>
              <a:sym typeface="Arial"/>
            </a:endParaRPr>
          </a:p>
        </p:txBody>
      </p:sp>
      <p:sp>
        <p:nvSpPr>
          <p:cNvPr id="148" name="Google Shape;148;p11"/>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startAt="3"/>
            </a:pPr>
            <a:r>
              <a:rPr lang="vi-VN" sz="1400" b="1" i="0" u="none" strike="noStrike" cap="none" dirty="0">
                <a:solidFill>
                  <a:srgbClr val="000000"/>
                </a:solidFill>
                <a:latin typeface="Arial"/>
                <a:ea typeface="Arial"/>
                <a:cs typeface="Arial"/>
                <a:sym typeface="Arial"/>
              </a:rPr>
              <a:t>Tự Động Hóa</a:t>
            </a:r>
            <a:r>
              <a:rPr lang="vi-VN" sz="1400" b="0" i="0" u="none" strike="noStrike" cap="none" dirty="0">
                <a:solidFill>
                  <a:srgbClr val="000000"/>
                </a:solidFill>
                <a:latin typeface="Arial"/>
                <a:ea typeface="Arial"/>
                <a:cs typeface="Arial"/>
                <a:sym typeface="Arial"/>
              </a:rPr>
              <a:t>: (tt)</a:t>
            </a:r>
            <a:endParaRPr dirty="0"/>
          </a:p>
          <a:p>
            <a:pPr marL="101600" marR="0" lvl="0" indent="0" algn="just" rtl="0">
              <a:lnSpc>
                <a:spcPct val="115000"/>
              </a:lnSpc>
              <a:spcBef>
                <a:spcPts val="1600"/>
              </a:spcBef>
              <a:spcAft>
                <a:spcPts val="0"/>
              </a:spcAft>
              <a:buNone/>
            </a:pPr>
            <a:r>
              <a:rPr lang="vi-VN" sz="1400" b="1" i="0" u="none" strike="noStrike" cap="none" dirty="0">
                <a:solidFill>
                  <a:srgbClr val="000000"/>
                </a:solidFill>
                <a:latin typeface="Arial"/>
                <a:ea typeface="Arial"/>
                <a:cs typeface="Arial"/>
                <a:sym typeface="Arial"/>
              </a:rPr>
              <a:t>- Sử dụng Thư Viện Lịch Trình </a:t>
            </a:r>
            <a:r>
              <a:rPr lang="vi-VN" sz="1400" b="1" i="0" u="none" strike="noStrike" cap="none" dirty="0">
                <a:solidFill>
                  <a:srgbClr val="FF0000"/>
                </a:solidFill>
                <a:sym typeface="Arial"/>
              </a:rPr>
              <a:t>(Schedule)</a:t>
            </a:r>
            <a:endParaRPr dirty="0">
              <a:solidFill>
                <a:srgbClr val="FF0000"/>
              </a:solidFill>
            </a:endParaRPr>
          </a:p>
          <a:p>
            <a:pPr marL="101600" marR="0" lvl="0" indent="0" algn="just" rtl="0">
              <a:lnSpc>
                <a:spcPct val="71428"/>
              </a:lnSpc>
              <a:spcBef>
                <a:spcPts val="1600"/>
              </a:spcBef>
              <a:spcAft>
                <a:spcPts val="0"/>
              </a:spcAft>
              <a:buNone/>
            </a:pPr>
            <a:r>
              <a:rPr lang="vi-VN" sz="1400" b="0" i="0" u="none" strike="noStrike" cap="none" dirty="0">
                <a:solidFill>
                  <a:srgbClr val="000000"/>
                </a:solidFill>
                <a:latin typeface="Arial"/>
                <a:ea typeface="Arial"/>
                <a:cs typeface="Arial"/>
                <a:sym typeface="Arial"/>
              </a:rPr>
              <a:t>Thư viện schedule cho phép bạn lên lịch thực hiện một hàm tại một thời điểm cụ thể hàng ngày.</a:t>
            </a:r>
            <a:endParaRPr sz="1400" b="0" i="0" u="none" strike="noStrike" cap="none" dirty="0">
              <a:solidFill>
                <a:srgbClr val="000000"/>
              </a:solidFill>
              <a:latin typeface="Arial"/>
              <a:ea typeface="Arial"/>
              <a:cs typeface="Arial"/>
              <a:sym typeface="Arial"/>
            </a:endParaRPr>
          </a:p>
          <a:p>
            <a:pPr marL="101600" marR="0" lvl="0" indent="0" algn="just" rtl="0">
              <a:lnSpc>
                <a:spcPct val="71428"/>
              </a:lnSpc>
              <a:spcBef>
                <a:spcPts val="1600"/>
              </a:spcBef>
              <a:spcAft>
                <a:spcPts val="0"/>
              </a:spcAft>
              <a:buNone/>
            </a:pPr>
            <a:r>
              <a:rPr lang="vi-VN" sz="1400" b="0" i="0" u="none" strike="noStrike" cap="none" dirty="0">
                <a:solidFill>
                  <a:srgbClr val="000000"/>
                </a:solidFill>
                <a:latin typeface="Arial"/>
                <a:ea typeface="Arial"/>
                <a:cs typeface="Arial"/>
                <a:sym typeface="Arial"/>
              </a:rPr>
              <a:t>Đây là cách tiếp cận được </a:t>
            </a:r>
            <a:r>
              <a:rPr lang="vi-VN" sz="1400" b="1" i="0" u="none" strike="noStrike" cap="none" dirty="0">
                <a:solidFill>
                  <a:srgbClr val="FF0000"/>
                </a:solidFill>
                <a:latin typeface="Arial"/>
                <a:ea typeface="Arial"/>
                <a:cs typeface="Arial"/>
                <a:sym typeface="Arial"/>
              </a:rPr>
              <a:t>khuyên dùng vì nó dễ quản lý và không tốn quá nhiều tài nguyên hệ thống</a:t>
            </a:r>
            <a:r>
              <a:rPr lang="vi-VN" sz="14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pic>
        <p:nvPicPr>
          <p:cNvPr id="149" name="Google Shape;149;p11"/>
          <p:cNvPicPr preferRelativeResize="0"/>
          <p:nvPr/>
        </p:nvPicPr>
        <p:blipFill rotWithShape="1">
          <a:blip r:embed="rId4">
            <a:alphaModFix/>
          </a:blip>
          <a:srcRect/>
          <a:stretch/>
        </p:blipFill>
        <p:spPr>
          <a:xfrm>
            <a:off x="618835" y="2319828"/>
            <a:ext cx="4876801" cy="37412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3"/>
        <p:cNvGrpSpPr/>
        <p:nvPr/>
      </p:nvGrpSpPr>
      <p:grpSpPr>
        <a:xfrm>
          <a:off x="0" y="0"/>
          <a:ext cx="0" cy="0"/>
          <a:chOff x="0" y="0"/>
          <a:chExt cx="0" cy="0"/>
        </a:xfrm>
      </p:grpSpPr>
      <p:sp>
        <p:nvSpPr>
          <p:cNvPr id="154" name="Google Shape;154;p12"/>
          <p:cNvSpPr txBox="1"/>
          <p:nvPr/>
        </p:nvSpPr>
        <p:spPr>
          <a:xfrm>
            <a:off x="304800" y="154525"/>
            <a:ext cx="68658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400" b="1" i="0" u="none" strike="noStrike" cap="none">
                <a:solidFill>
                  <a:schemeClr val="lt1"/>
                </a:solidFill>
                <a:latin typeface="Arial"/>
                <a:ea typeface="Arial"/>
                <a:cs typeface="Arial"/>
                <a:sym typeface="Arial"/>
              </a:rPr>
              <a:t>1. Cách thiết kế Auto Trade Chứng khoán SSI</a:t>
            </a:r>
            <a:endParaRPr sz="2400" b="0" i="0" u="none" strike="noStrike" cap="none">
              <a:solidFill>
                <a:schemeClr val="lt1"/>
              </a:solidFill>
              <a:latin typeface="Arial"/>
              <a:ea typeface="Arial"/>
              <a:cs typeface="Arial"/>
              <a:sym typeface="Arial"/>
            </a:endParaRPr>
          </a:p>
        </p:txBody>
      </p:sp>
      <p:sp>
        <p:nvSpPr>
          <p:cNvPr id="155" name="Google Shape;155;p12"/>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startAt="3"/>
            </a:pPr>
            <a:r>
              <a:rPr lang="vi-VN" sz="1400" b="1" i="0" u="none" strike="noStrike" cap="none">
                <a:solidFill>
                  <a:srgbClr val="000000"/>
                </a:solidFill>
                <a:latin typeface="Arial"/>
                <a:ea typeface="Arial"/>
                <a:cs typeface="Arial"/>
                <a:sym typeface="Arial"/>
              </a:rPr>
              <a:t>Tự Động Hóa</a:t>
            </a:r>
            <a:r>
              <a:rPr lang="vi-VN" sz="1400" b="0" i="0" u="none" strike="noStrike" cap="none">
                <a:solidFill>
                  <a:srgbClr val="000000"/>
                </a:solidFill>
                <a:latin typeface="Arial"/>
                <a:ea typeface="Arial"/>
                <a:cs typeface="Arial"/>
                <a:sym typeface="Arial"/>
              </a:rPr>
              <a:t>: (tt)</a:t>
            </a:r>
            <a:endParaRPr/>
          </a:p>
          <a:p>
            <a:pPr marL="101600" marR="0" lvl="0" indent="0" algn="just" rtl="0">
              <a:lnSpc>
                <a:spcPct val="115000"/>
              </a:lnSpc>
              <a:spcBef>
                <a:spcPts val="1600"/>
              </a:spcBef>
              <a:spcAft>
                <a:spcPts val="0"/>
              </a:spcAft>
              <a:buNone/>
            </a:pPr>
            <a:r>
              <a:rPr lang="vi-VN" sz="1400" b="1" i="0" u="none" strike="noStrike" cap="none">
                <a:solidFill>
                  <a:srgbClr val="000000"/>
                </a:solidFill>
                <a:latin typeface="Arial"/>
                <a:ea typeface="Arial"/>
                <a:cs typeface="Arial"/>
                <a:sym typeface="Arial"/>
              </a:rPr>
              <a:t>- Sử dụng Thư Viện Lịch Trình (Schedule)</a:t>
            </a:r>
            <a:endParaRPr/>
          </a:p>
          <a:p>
            <a:pPr marL="101600" marR="0" lvl="0" indent="0" algn="just" rtl="0">
              <a:lnSpc>
                <a:spcPct val="71428"/>
              </a:lnSpc>
              <a:spcBef>
                <a:spcPts val="1600"/>
              </a:spcBef>
              <a:spcAft>
                <a:spcPts val="0"/>
              </a:spcAft>
              <a:buNone/>
            </a:pPr>
            <a:r>
              <a:rPr lang="vi-VN" sz="1400" b="0" i="0" u="none" strike="noStrike" cap="none">
                <a:solidFill>
                  <a:srgbClr val="000000"/>
                </a:solidFill>
                <a:latin typeface="Arial"/>
                <a:ea typeface="Arial"/>
                <a:cs typeface="Arial"/>
                <a:sym typeface="Arial"/>
              </a:rPr>
              <a:t>Thư viện schedule cho phép bạn lên lịch thực hiện một hàm tại một thời điểm cụ thể hàng ngày.</a:t>
            </a:r>
            <a:endParaRPr sz="1400" b="0" i="0" u="none" strike="noStrike" cap="none">
              <a:solidFill>
                <a:srgbClr val="000000"/>
              </a:solidFill>
              <a:latin typeface="Arial"/>
              <a:ea typeface="Arial"/>
              <a:cs typeface="Arial"/>
              <a:sym typeface="Arial"/>
            </a:endParaRPr>
          </a:p>
          <a:p>
            <a:pPr marL="101600" marR="0" lvl="0" indent="0" algn="just" rtl="0">
              <a:lnSpc>
                <a:spcPct val="71428"/>
              </a:lnSpc>
              <a:spcBef>
                <a:spcPts val="1600"/>
              </a:spcBef>
              <a:spcAft>
                <a:spcPts val="0"/>
              </a:spcAft>
              <a:buNone/>
            </a:pPr>
            <a:r>
              <a:rPr lang="vi-VN" sz="1400" b="0" i="0" u="none" strike="noStrike" cap="none">
                <a:solidFill>
                  <a:srgbClr val="000000"/>
                </a:solidFill>
                <a:latin typeface="Arial"/>
                <a:ea typeface="Arial"/>
                <a:cs typeface="Arial"/>
                <a:sym typeface="Arial"/>
              </a:rPr>
              <a:t>Đây là cách tiếp cận được khuyên dùng vì nó dễ quản lý và không tốn quá nhiều tài nguyên hệ thống.</a:t>
            </a:r>
            <a:endParaRPr sz="1400" b="0" i="0" u="none" strike="noStrike" cap="none">
              <a:solidFill>
                <a:srgbClr val="000000"/>
              </a:solidFill>
              <a:latin typeface="Arial"/>
              <a:ea typeface="Arial"/>
              <a:cs typeface="Arial"/>
              <a:sym typeface="Arial"/>
            </a:endParaRPr>
          </a:p>
        </p:txBody>
      </p:sp>
      <p:pic>
        <p:nvPicPr>
          <p:cNvPr id="156" name="Google Shape;156;p12"/>
          <p:cNvPicPr preferRelativeResize="0"/>
          <p:nvPr/>
        </p:nvPicPr>
        <p:blipFill rotWithShape="1">
          <a:blip r:embed="rId4">
            <a:alphaModFix/>
          </a:blip>
          <a:srcRect/>
          <a:stretch/>
        </p:blipFill>
        <p:spPr>
          <a:xfrm>
            <a:off x="618836" y="2322122"/>
            <a:ext cx="5581171" cy="37276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2"/>
          <p:cNvSpPr txBox="1"/>
          <p:nvPr/>
        </p:nvSpPr>
        <p:spPr>
          <a:xfrm>
            <a:off x="1710635" y="1809406"/>
            <a:ext cx="653166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0" u="none" strike="noStrike" cap="none">
                <a:solidFill>
                  <a:srgbClr val="FF0000"/>
                </a:solidFill>
                <a:latin typeface="Arial"/>
                <a:ea typeface="Arial"/>
                <a:cs typeface="Arial"/>
                <a:sym typeface="Arial"/>
              </a:rPr>
              <a:t>Machine Learning For Investment</a:t>
            </a:r>
            <a:endParaRPr sz="2800" b="1" i="0" u="none" strike="noStrike" cap="none">
              <a:solidFill>
                <a:srgbClr val="FF0000"/>
              </a:solidFill>
              <a:latin typeface="Arial"/>
              <a:ea typeface="Arial"/>
              <a:cs typeface="Arial"/>
              <a:sym typeface="Arial"/>
            </a:endParaRPr>
          </a:p>
        </p:txBody>
      </p:sp>
      <p:sp>
        <p:nvSpPr>
          <p:cNvPr id="94" name="Google Shape;94;p2"/>
          <p:cNvSpPr txBox="1"/>
          <p:nvPr/>
        </p:nvSpPr>
        <p:spPr>
          <a:xfrm>
            <a:off x="2781301" y="3025123"/>
            <a:ext cx="6191400"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1" u="none" strike="noStrike" cap="none">
                <a:solidFill>
                  <a:srgbClr val="FF0000"/>
                </a:solidFill>
                <a:latin typeface="Arial"/>
                <a:ea typeface="Arial"/>
                <a:cs typeface="Arial"/>
                <a:sym typeface="Arial"/>
              </a:rPr>
              <a:t>Chủ đề: Cách thiết kế Auto Trade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1" u="none" strike="noStrike" cap="none">
              <a:solidFill>
                <a:srgbClr val="FF0000"/>
              </a:solidFill>
              <a:latin typeface="Arial"/>
              <a:ea typeface="Arial"/>
              <a:cs typeface="Arial"/>
              <a:sym typeface="Arial"/>
            </a:endParaRPr>
          </a:p>
        </p:txBody>
      </p:sp>
      <p:sp>
        <p:nvSpPr>
          <p:cNvPr id="95" name="Google Shape;95;p2"/>
          <p:cNvSpPr txBox="1"/>
          <p:nvPr/>
        </p:nvSpPr>
        <p:spPr>
          <a:xfrm>
            <a:off x="5482536" y="4841005"/>
            <a:ext cx="3402846"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0" i="1" u="none" strike="noStrike" cap="none">
                <a:solidFill>
                  <a:schemeClr val="dk1"/>
                </a:solidFill>
                <a:latin typeface="Arial"/>
                <a:ea typeface="Arial"/>
                <a:cs typeface="Arial"/>
                <a:sym typeface="Arial"/>
              </a:rPr>
              <a:t>GV.Đặng Trí Thanh</a:t>
            </a:r>
            <a:endParaRPr/>
          </a:p>
          <a:p>
            <a:pPr marL="0" marR="0" lvl="0" indent="0" algn="l" rtl="0">
              <a:lnSpc>
                <a:spcPct val="100000"/>
              </a:lnSpc>
              <a:spcBef>
                <a:spcPts val="0"/>
              </a:spcBef>
              <a:spcAft>
                <a:spcPts val="0"/>
              </a:spcAft>
              <a:buClr>
                <a:srgbClr val="000000"/>
              </a:buClr>
              <a:buSzPts val="2800"/>
              <a:buFont typeface="Arial"/>
              <a:buNone/>
            </a:pPr>
            <a:r>
              <a:rPr lang="vi-VN" sz="2800" b="0" i="1" u="none" strike="noStrike" cap="none">
                <a:solidFill>
                  <a:schemeClr val="dk1"/>
                </a:solidFill>
                <a:latin typeface="Arial"/>
                <a:ea typeface="Arial"/>
                <a:cs typeface="Arial"/>
                <a:sym typeface="Arial"/>
              </a:rPr>
              <a:t>      Huỳnh Văn Nam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1"/>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dirty="0">
                <a:solidFill>
                  <a:schemeClr val="lt1"/>
                </a:solidFill>
                <a:latin typeface="Arial"/>
                <a:ea typeface="Arial"/>
                <a:cs typeface="Arial"/>
                <a:sym typeface="Arial"/>
              </a:rPr>
              <a:t>Nội dung chính</a:t>
            </a:r>
            <a:endParaRPr sz="2400" b="0" i="0" u="none" strike="noStrike" cap="none" dirty="0">
              <a:solidFill>
                <a:schemeClr val="lt1"/>
              </a:solidFill>
              <a:latin typeface="Arial"/>
              <a:ea typeface="Arial"/>
              <a:cs typeface="Arial"/>
              <a:sym typeface="Arial"/>
            </a:endParaRPr>
          </a:p>
        </p:txBody>
      </p:sp>
      <p:sp>
        <p:nvSpPr>
          <p:cNvPr id="101" name="Google Shape;101;p1"/>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l" rtl="0">
              <a:lnSpc>
                <a:spcPct val="115000"/>
              </a:lnSpc>
              <a:spcBef>
                <a:spcPts val="1600"/>
              </a:spcBef>
              <a:spcAft>
                <a:spcPts val="0"/>
              </a:spcAft>
              <a:buNone/>
            </a:pPr>
            <a:r>
              <a:rPr lang="vi-VN" sz="1800" b="1" i="0" u="none" strike="noStrike" cap="none" dirty="0" smtClean="0">
                <a:solidFill>
                  <a:schemeClr val="dk1"/>
                </a:solidFill>
                <a:sym typeface="Arial"/>
              </a:rPr>
              <a:t>1</a:t>
            </a:r>
            <a:r>
              <a:rPr lang="vi-VN" sz="1800" b="1" i="0" u="none" strike="noStrike" cap="none" dirty="0">
                <a:solidFill>
                  <a:schemeClr val="dk1"/>
                </a:solidFill>
                <a:sym typeface="Arial"/>
              </a:rPr>
              <a:t>. Giới thiệu về cách thiết kế Auto Trade Chứng khoán </a:t>
            </a:r>
            <a:r>
              <a:rPr lang="vi-VN" sz="1800" b="1" i="0" u="none" strike="noStrike" cap="none" dirty="0">
                <a:solidFill>
                  <a:srgbClr val="FF0000"/>
                </a:solidFill>
                <a:sym typeface="Arial"/>
              </a:rPr>
              <a:t>SSI</a:t>
            </a:r>
            <a:endParaRPr sz="1800" dirty="0">
              <a:solidFill>
                <a:srgbClr val="FF0000"/>
              </a:solidFill>
            </a:endParaRPr>
          </a:p>
          <a:p>
            <a:pPr marL="101600" marR="0" lvl="0" indent="0" algn="l" rtl="0">
              <a:lnSpc>
                <a:spcPct val="115000"/>
              </a:lnSpc>
              <a:spcBef>
                <a:spcPts val="1600"/>
              </a:spcBef>
              <a:spcAft>
                <a:spcPts val="0"/>
              </a:spcAft>
              <a:buNone/>
            </a:pPr>
            <a:r>
              <a:rPr lang="en-US" sz="1800" b="1" i="0" u="none" strike="noStrike" cap="none" dirty="0" smtClean="0">
                <a:solidFill>
                  <a:schemeClr val="dk1"/>
                </a:solidFill>
                <a:sym typeface="Arial"/>
              </a:rPr>
              <a:t>2</a:t>
            </a:r>
            <a:r>
              <a:rPr lang="vi-VN" sz="1800" b="1" i="0" u="none" strike="noStrike" cap="none" dirty="0" smtClean="0">
                <a:solidFill>
                  <a:schemeClr val="dk1"/>
                </a:solidFill>
                <a:sym typeface="Arial"/>
              </a:rPr>
              <a:t>. </a:t>
            </a:r>
            <a:r>
              <a:rPr lang="vi-VN" sz="1800" b="1" i="0" u="none" strike="noStrike" cap="none" dirty="0">
                <a:solidFill>
                  <a:schemeClr val="dk1"/>
                </a:solidFill>
                <a:sym typeface="Arial"/>
              </a:rPr>
              <a:t>Giới thiệu về cách thiết kế Auto Trade Forex </a:t>
            </a:r>
            <a:r>
              <a:rPr lang="vi-VN" sz="1800" b="1" i="0" u="none" strike="noStrike" cap="none" dirty="0" smtClean="0">
                <a:solidFill>
                  <a:srgbClr val="FF0000"/>
                </a:solidFill>
                <a:sym typeface="Arial"/>
              </a:rPr>
              <a:t>MT5</a:t>
            </a:r>
            <a:endParaRPr lang="en-US" sz="1800" b="1" i="0" u="none" strike="noStrike" cap="none" dirty="0" smtClean="0">
              <a:solidFill>
                <a:srgbClr val="FF0000"/>
              </a:solidFill>
              <a:sym typeface="Arial"/>
            </a:endParaRPr>
          </a:p>
          <a:p>
            <a:pPr marL="101600">
              <a:lnSpc>
                <a:spcPct val="115000"/>
              </a:lnSpc>
              <a:spcBef>
                <a:spcPts val="1600"/>
              </a:spcBef>
            </a:pPr>
            <a:r>
              <a:rPr lang="en-US" sz="1800" b="1" dirty="0" smtClean="0">
                <a:solidFill>
                  <a:schemeClr val="dk1"/>
                </a:solidFill>
              </a:rPr>
              <a:t>3</a:t>
            </a:r>
            <a:r>
              <a:rPr lang="vi-VN" sz="1800" b="1" dirty="0" smtClean="0">
                <a:solidFill>
                  <a:schemeClr val="dk1"/>
                </a:solidFill>
              </a:rPr>
              <a:t>. </a:t>
            </a:r>
            <a:r>
              <a:rPr lang="vi-VN" sz="1800" b="1" dirty="0">
                <a:solidFill>
                  <a:schemeClr val="dk1"/>
                </a:solidFill>
              </a:rPr>
              <a:t>Giới thiệu về cách thiết kế Auto Trade Coin sàn </a:t>
            </a:r>
            <a:r>
              <a:rPr lang="vi-VN" sz="1800" b="1" dirty="0">
                <a:solidFill>
                  <a:srgbClr val="FF0000"/>
                </a:solidFill>
              </a:rPr>
              <a:t>Binance</a:t>
            </a:r>
          </a:p>
          <a:p>
            <a:pPr marL="101600" marR="0" lvl="0" indent="0" algn="l" rtl="0">
              <a:lnSpc>
                <a:spcPct val="115000"/>
              </a:lnSpc>
              <a:spcBef>
                <a:spcPts val="1600"/>
              </a:spcBef>
              <a:spcAft>
                <a:spcPts val="0"/>
              </a:spcAft>
              <a:buNone/>
            </a:pPr>
            <a:r>
              <a:rPr lang="vi-VN" sz="1800" b="1" i="0" u="none" strike="noStrike" cap="none" dirty="0" smtClean="0">
                <a:solidFill>
                  <a:schemeClr val="dk1"/>
                </a:solidFill>
                <a:latin typeface="Arial"/>
                <a:ea typeface="Arial"/>
                <a:cs typeface="Arial"/>
                <a:sym typeface="Arial"/>
              </a:rPr>
              <a:t>Video</a:t>
            </a:r>
            <a:r>
              <a:rPr lang="vi-VN" sz="1800" b="1" i="0" u="none" strike="noStrike" cap="none" dirty="0">
                <a:solidFill>
                  <a:schemeClr val="dk1"/>
                </a:solidFill>
                <a:latin typeface="Arial"/>
                <a:ea typeface="Arial"/>
                <a:cs typeface="Arial"/>
                <a:sym typeface="Arial"/>
              </a:rPr>
              <a:t>: </a:t>
            </a:r>
            <a:r>
              <a:rPr lang="vi-VN" sz="1400" b="1" i="0" u="sng" strike="noStrike" cap="none" dirty="0">
                <a:solidFill>
                  <a:schemeClr val="dk1"/>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https://drive.google.com/file/d/1t3DWGKh7r8dTJh7RhOyMkXl574C1tceg/view?usp=drive_link</a:t>
            </a:r>
            <a:r>
              <a:rPr lang="vi-VN" sz="1400" b="1" i="0" u="none" strike="noStrike" cap="none" dirty="0">
                <a:solidFill>
                  <a:schemeClr val="dk1"/>
                </a:solidFill>
                <a:latin typeface="Arial"/>
                <a:ea typeface="Arial"/>
                <a:cs typeface="Arial"/>
                <a:sym typeface="Arial"/>
              </a:rPr>
              <a:t> </a:t>
            </a:r>
            <a:endParaRPr dirty="0"/>
          </a:p>
          <a:p>
            <a:pPr marL="101600" marR="0" lvl="0" indent="0" algn="l" rtl="0">
              <a:lnSpc>
                <a:spcPct val="115000"/>
              </a:lnSpc>
              <a:spcBef>
                <a:spcPts val="1600"/>
              </a:spcBef>
              <a:spcAft>
                <a:spcPts val="0"/>
              </a:spcAft>
              <a:buNone/>
            </a:pPr>
            <a:r>
              <a:rPr lang="vi-VN" sz="1400" b="1" i="0" u="sng" strike="noStrike" cap="none" dirty="0">
                <a:solidFill>
                  <a:schemeClr val="dk1"/>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https://drive.google.com/file/d/1t89PvnPdzJVz6W6Hgr0Mef0JiabhbIfz/view?usp=drive_link</a:t>
            </a:r>
            <a:r>
              <a:rPr lang="vi-VN" sz="1400" b="1" i="0" u="none" strike="noStrike" cap="none" dirty="0">
                <a:solidFill>
                  <a:schemeClr val="dk1"/>
                </a:solidFill>
                <a:latin typeface="Arial"/>
                <a:ea typeface="Arial"/>
                <a:cs typeface="Arial"/>
                <a:sym typeface="Arial"/>
              </a:rPr>
              <a:t> </a:t>
            </a:r>
            <a:endParaRPr sz="1400" b="1"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3"/>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ctr"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ctr"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ctr"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ctr"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a:p>
            <a:pPr marL="101600" marR="0" lvl="0" indent="0" algn="ctr" rtl="0">
              <a:lnSpc>
                <a:spcPct val="115000"/>
              </a:lnSpc>
              <a:spcBef>
                <a:spcPts val="1600"/>
              </a:spcBef>
              <a:spcAft>
                <a:spcPts val="0"/>
              </a:spcAft>
              <a:buNone/>
            </a:pPr>
            <a:r>
              <a:rPr lang="vi-VN" sz="2400" b="1" i="0" u="none" strike="noStrike" cap="none" dirty="0">
                <a:solidFill>
                  <a:schemeClr val="dk1"/>
                </a:solidFill>
                <a:latin typeface="Times New Roman"/>
                <a:ea typeface="Times New Roman"/>
                <a:cs typeface="Times New Roman"/>
                <a:sym typeface="Times New Roman"/>
              </a:rPr>
              <a:t>1. Cách thiết kế Auto Trade Chứng khoán SSI</a:t>
            </a:r>
            <a:endParaRPr sz="2400" b="0" i="0" u="none" strike="noStrike" cap="none" dirty="0">
              <a:solidFill>
                <a:schemeClr val="dk1"/>
              </a:solidFill>
              <a:latin typeface="Times New Roman"/>
              <a:ea typeface="Times New Roman"/>
              <a:cs typeface="Times New Roman"/>
              <a:sym typeface="Times New Roman"/>
            </a:endParaRPr>
          </a:p>
          <a:p>
            <a:pPr marL="101600" marR="0" lvl="0" indent="0" algn="l" rtl="0">
              <a:lnSpc>
                <a:spcPct val="115000"/>
              </a:lnSpc>
              <a:spcBef>
                <a:spcPts val="1600"/>
              </a:spcBef>
              <a:spcAft>
                <a:spcPts val="0"/>
              </a:spcAft>
              <a:buNone/>
            </a:pP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5"/>
          <p:cNvSpPr txBox="1"/>
          <p:nvPr/>
        </p:nvSpPr>
        <p:spPr>
          <a:xfrm>
            <a:off x="304800" y="154525"/>
            <a:ext cx="68658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400" b="1" i="0" u="none" strike="noStrike" cap="none" dirty="0">
                <a:solidFill>
                  <a:schemeClr val="lt1"/>
                </a:solidFill>
                <a:latin typeface="Arial"/>
                <a:ea typeface="Arial"/>
                <a:cs typeface="Arial"/>
                <a:sym typeface="Arial"/>
              </a:rPr>
              <a:t>1. Cách thiết kế Auto Trade Chứng khoán SSI</a:t>
            </a:r>
            <a:endParaRPr sz="2400" b="0" i="0" u="none" strike="noStrike" cap="none" dirty="0">
              <a:solidFill>
                <a:schemeClr val="lt1"/>
              </a:solidFill>
              <a:latin typeface="Arial"/>
              <a:ea typeface="Arial"/>
              <a:cs typeface="Arial"/>
              <a:sym typeface="Arial"/>
            </a:endParaRPr>
          </a:p>
        </p:txBody>
      </p:sp>
      <p:sp>
        <p:nvSpPr>
          <p:cNvPr id="112" name="Google Shape;112;p5"/>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l" rtl="0">
              <a:lnSpc>
                <a:spcPct val="115000"/>
              </a:lnSpc>
              <a:spcBef>
                <a:spcPts val="1600"/>
              </a:spcBef>
              <a:spcAft>
                <a:spcPts val="0"/>
              </a:spcAft>
              <a:buNone/>
            </a:pPr>
            <a:r>
              <a:rPr lang="vi-VN" sz="1800" b="1" i="0" u="none" strike="noStrike" cap="none" dirty="0">
                <a:solidFill>
                  <a:schemeClr val="dk1"/>
                </a:solidFill>
                <a:latin typeface="Arial"/>
                <a:ea typeface="Arial"/>
                <a:cs typeface="Arial"/>
                <a:sym typeface="Arial"/>
              </a:rPr>
              <a:t>Đặt câu hỏi: Thế nào là </a:t>
            </a:r>
            <a:r>
              <a:rPr lang="vi-VN" sz="1800" b="1" i="0" u="none" strike="noStrike" cap="none" dirty="0">
                <a:solidFill>
                  <a:srgbClr val="FF0000"/>
                </a:solidFill>
                <a:sym typeface="Arial"/>
              </a:rPr>
              <a:t>Auto Trade</a:t>
            </a:r>
            <a:endParaRPr dirty="0">
              <a:solidFill>
                <a:srgbClr val="FF0000"/>
              </a:solidFill>
            </a:endParaRPr>
          </a:p>
          <a:p>
            <a:pPr marL="101600" marR="0" lvl="0" indent="0" algn="just" rtl="0">
              <a:lnSpc>
                <a:spcPct val="115000"/>
              </a:lnSpc>
              <a:spcBef>
                <a:spcPts val="1600"/>
              </a:spcBef>
              <a:spcAft>
                <a:spcPts val="0"/>
              </a:spcAft>
              <a:buNone/>
            </a:pPr>
            <a:r>
              <a:rPr lang="vi-VN" sz="1400" b="0" i="0" u="none" strike="noStrike" cap="none" dirty="0">
                <a:solidFill>
                  <a:srgbClr val="000000"/>
                </a:solidFill>
                <a:latin typeface="Arial"/>
                <a:ea typeface="Arial"/>
                <a:cs typeface="Arial"/>
                <a:sym typeface="Arial"/>
              </a:rPr>
              <a:t>Auto Trade, còn được gọi là </a:t>
            </a:r>
            <a:r>
              <a:rPr lang="vi-VN" sz="1400" b="1" i="0" u="none" strike="noStrike" cap="none" dirty="0">
                <a:solidFill>
                  <a:srgbClr val="000000"/>
                </a:solidFill>
                <a:latin typeface="Arial"/>
                <a:ea typeface="Arial"/>
                <a:cs typeface="Arial"/>
                <a:sym typeface="Arial"/>
              </a:rPr>
              <a:t>giao dịch tự động</a:t>
            </a:r>
            <a:r>
              <a:rPr lang="vi-VN" sz="1400" b="0" i="0" u="none" strike="noStrike" cap="none" dirty="0">
                <a:solidFill>
                  <a:srgbClr val="000000"/>
                </a:solidFill>
                <a:latin typeface="Arial"/>
                <a:ea typeface="Arial"/>
                <a:cs typeface="Arial"/>
                <a:sym typeface="Arial"/>
              </a:rPr>
              <a:t>, là một phương thức trong đó các quyết định </a:t>
            </a:r>
            <a:r>
              <a:rPr lang="vi-VN" sz="1400" b="1" i="0" u="none" strike="noStrike" cap="none" dirty="0">
                <a:solidFill>
                  <a:srgbClr val="000000"/>
                </a:solidFill>
                <a:latin typeface="Arial"/>
                <a:ea typeface="Arial"/>
                <a:cs typeface="Arial"/>
                <a:sym typeface="Arial"/>
              </a:rPr>
              <a:t>giao dịch được thực hiện </a:t>
            </a:r>
            <a:r>
              <a:rPr lang="vi-VN" sz="1400" b="1" i="0" u="none" strike="noStrike" cap="none" dirty="0">
                <a:solidFill>
                  <a:srgbClr val="FF0000"/>
                </a:solidFill>
                <a:latin typeface="Arial"/>
                <a:ea typeface="Arial"/>
                <a:cs typeface="Arial"/>
                <a:sym typeface="Arial"/>
              </a:rPr>
              <a:t>tự động bởi một hệ thống máy tính </a:t>
            </a:r>
            <a:r>
              <a:rPr lang="vi-VN" sz="1400" b="0" i="0" u="none" strike="noStrike" cap="none" dirty="0">
                <a:solidFill>
                  <a:srgbClr val="000000"/>
                </a:solidFill>
                <a:latin typeface="Arial"/>
                <a:ea typeface="Arial"/>
                <a:cs typeface="Arial"/>
                <a:sym typeface="Arial"/>
              </a:rPr>
              <a:t>dựa trên một </a:t>
            </a:r>
            <a:r>
              <a:rPr lang="vi-VN" sz="1400" b="1" i="0" u="none" strike="noStrike" cap="none" dirty="0">
                <a:solidFill>
                  <a:srgbClr val="FF0000"/>
                </a:solidFill>
                <a:latin typeface="Arial"/>
                <a:ea typeface="Arial"/>
                <a:cs typeface="Arial"/>
                <a:sym typeface="Arial"/>
              </a:rPr>
              <a:t>tập hợp các quy tắc đã được xác định trước</a:t>
            </a:r>
            <a:endParaRPr sz="1800" b="1" i="0" u="none" strike="noStrike" cap="none" dirty="0">
              <a:solidFill>
                <a:srgbClr val="FF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6"/>
          <p:cNvSpPr txBox="1"/>
          <p:nvPr/>
        </p:nvSpPr>
        <p:spPr>
          <a:xfrm>
            <a:off x="304800" y="154525"/>
            <a:ext cx="68658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400" b="1" i="0" u="none" strike="noStrike" cap="none">
                <a:solidFill>
                  <a:schemeClr val="lt1"/>
                </a:solidFill>
                <a:latin typeface="Arial"/>
                <a:ea typeface="Arial"/>
                <a:cs typeface="Arial"/>
                <a:sym typeface="Arial"/>
              </a:rPr>
              <a:t>1. Cách thiết kế Auto Trade Chứng khoán SSI</a:t>
            </a:r>
            <a:endParaRPr sz="2400" b="0" i="0" u="none" strike="noStrike" cap="none">
              <a:solidFill>
                <a:schemeClr val="lt1"/>
              </a:solidFill>
              <a:latin typeface="Arial"/>
              <a:ea typeface="Arial"/>
              <a:cs typeface="Arial"/>
              <a:sym typeface="Arial"/>
            </a:endParaRPr>
          </a:p>
        </p:txBody>
      </p:sp>
      <p:sp>
        <p:nvSpPr>
          <p:cNvPr id="118" name="Google Shape;118;p6"/>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101600" marR="0" lvl="0" indent="0" algn="just" rtl="0">
              <a:lnSpc>
                <a:spcPct val="115000"/>
              </a:lnSpc>
              <a:spcBef>
                <a:spcPts val="1600"/>
              </a:spcBef>
              <a:spcAft>
                <a:spcPts val="0"/>
              </a:spcAft>
              <a:buNone/>
            </a:pPr>
            <a:r>
              <a:rPr lang="vi-VN" sz="1800" b="1" i="0" u="none" strike="noStrike" cap="none" dirty="0">
                <a:solidFill>
                  <a:srgbClr val="000000"/>
                </a:solidFill>
                <a:latin typeface="Arial"/>
                <a:ea typeface="Arial"/>
                <a:cs typeface="Arial"/>
                <a:sym typeface="Arial"/>
              </a:rPr>
              <a:t>Đây là những điểm chính của Auto Trade/ Các yếu tố cơ bản cần thiết thiết lập Autotrade</a:t>
            </a:r>
            <a:endParaRPr sz="1800" b="1" i="0" u="none" strike="noStrike" cap="none" dirty="0">
              <a:solidFill>
                <a:srgbClr val="000000"/>
              </a:solidFill>
              <a:latin typeface="Arial"/>
              <a:ea typeface="Arial"/>
              <a:cs typeface="Arial"/>
              <a:sym typeface="Arial"/>
            </a:endParaRPr>
          </a:p>
          <a:p>
            <a:pPr marL="444500" marR="0" lvl="0" indent="-330200" algn="just" rtl="0">
              <a:lnSpc>
                <a:spcPct val="115000"/>
              </a:lnSpc>
              <a:spcBef>
                <a:spcPts val="1600"/>
              </a:spcBef>
              <a:spcAft>
                <a:spcPts val="0"/>
              </a:spcAft>
              <a:buClr>
                <a:schemeClr val="dk1"/>
              </a:buClr>
              <a:buSzPts val="1800"/>
              <a:buFont typeface="Arial"/>
              <a:buAutoNum type="arabicPeriod"/>
            </a:pPr>
            <a:r>
              <a:rPr lang="vi-VN" sz="1100" b="1" i="0" u="sng" strike="noStrike" cap="none" dirty="0">
                <a:solidFill>
                  <a:srgbClr val="000000"/>
                </a:solidFill>
                <a:sym typeface="Arial"/>
              </a:rPr>
              <a:t>Các Quy Tắc Giao Dịch</a:t>
            </a:r>
            <a:r>
              <a:rPr lang="vi-VN" sz="1100" b="0" i="0" u="none" strike="noStrike" cap="none" dirty="0">
                <a:solidFill>
                  <a:srgbClr val="000000"/>
                </a:solidFill>
                <a:sym typeface="Arial"/>
              </a:rPr>
              <a:t>: Auto Trade yêu cầu việc thiết lập </a:t>
            </a:r>
            <a:r>
              <a:rPr lang="vi-VN" sz="1100" b="1" i="0" u="sng" strike="noStrike" cap="none" dirty="0">
                <a:solidFill>
                  <a:srgbClr val="FF0000"/>
                </a:solidFill>
                <a:sym typeface="Arial"/>
              </a:rPr>
              <a:t>các quy tắc giao dịch rõ ràng và cụ thể</a:t>
            </a:r>
            <a:r>
              <a:rPr lang="vi-VN" sz="1100" b="0" i="0" u="none" strike="noStrike" cap="none" dirty="0">
                <a:solidFill>
                  <a:srgbClr val="000000"/>
                </a:solidFill>
                <a:sym typeface="Arial"/>
              </a:rPr>
              <a:t>. Những quy tắc này có thể dựa trên các </a:t>
            </a:r>
            <a:r>
              <a:rPr lang="vi-VN" sz="1100" b="0" i="0" u="sng" strike="noStrike" cap="none" dirty="0">
                <a:solidFill>
                  <a:srgbClr val="FF0000"/>
                </a:solidFill>
                <a:sym typeface="Arial"/>
              </a:rPr>
              <a:t>chỉ báo kỹ thuật</a:t>
            </a:r>
            <a:r>
              <a:rPr lang="vi-VN" sz="1100" b="0" i="0" u="sng" strike="noStrike" cap="none" dirty="0">
                <a:solidFill>
                  <a:srgbClr val="000000"/>
                </a:solidFill>
                <a:sym typeface="Arial"/>
              </a:rPr>
              <a:t>, </a:t>
            </a:r>
            <a:r>
              <a:rPr lang="vi-VN" sz="1100" b="0" i="0" u="sng" strike="noStrike" cap="none" dirty="0">
                <a:solidFill>
                  <a:srgbClr val="FF0000"/>
                </a:solidFill>
                <a:sym typeface="Arial"/>
              </a:rPr>
              <a:t>mô hình giá</a:t>
            </a:r>
            <a:r>
              <a:rPr lang="vi-VN" sz="1100" b="0" i="0" u="none" strike="noStrike" cap="none" dirty="0">
                <a:solidFill>
                  <a:srgbClr val="000000"/>
                </a:solidFill>
                <a:sym typeface="Arial"/>
              </a:rPr>
              <a:t>, hoặc </a:t>
            </a:r>
            <a:r>
              <a:rPr lang="vi-VN" sz="1100" b="0" i="0" u="sng" strike="noStrike" cap="none" dirty="0">
                <a:solidFill>
                  <a:srgbClr val="FF0000"/>
                </a:solidFill>
                <a:sym typeface="Arial"/>
              </a:rPr>
              <a:t>các loại phân tích khác như phân tích cơ bản hoặc tin tức</a:t>
            </a:r>
            <a:r>
              <a:rPr lang="vi-VN" sz="1100" b="0" i="0" u="sng" strike="noStrike" cap="none" dirty="0">
                <a:solidFill>
                  <a:srgbClr val="000000"/>
                </a:solidFill>
                <a:sym typeface="Arial"/>
              </a:rPr>
              <a:t>.</a:t>
            </a:r>
            <a:endParaRPr sz="1100" b="0" i="0" u="sng" strike="noStrike" cap="none" dirty="0">
              <a:solidFill>
                <a:srgbClr val="000000"/>
              </a:solidFill>
              <a:sym typeface="Arial"/>
            </a:endParaRPr>
          </a:p>
          <a:p>
            <a:pPr marL="444500" marR="0" lvl="0" indent="-330200" algn="just" rtl="0">
              <a:lnSpc>
                <a:spcPct val="115000"/>
              </a:lnSpc>
              <a:spcBef>
                <a:spcPts val="1600"/>
              </a:spcBef>
              <a:spcAft>
                <a:spcPts val="0"/>
              </a:spcAft>
              <a:buClr>
                <a:schemeClr val="dk1"/>
              </a:buClr>
              <a:buSzPts val="1800"/>
              <a:buFont typeface="Arial"/>
              <a:buAutoNum type="arabicPeriod"/>
            </a:pPr>
            <a:r>
              <a:rPr lang="vi-VN" sz="1100" b="1" i="0" u="sng" strike="noStrike" cap="none" dirty="0">
                <a:solidFill>
                  <a:srgbClr val="000000"/>
                </a:solidFill>
                <a:sym typeface="Arial"/>
              </a:rPr>
              <a:t>Lập Trình</a:t>
            </a:r>
            <a:r>
              <a:rPr lang="vi-VN" sz="1100" b="0" i="0" u="sng" strike="noStrike" cap="none" dirty="0">
                <a:solidFill>
                  <a:srgbClr val="000000"/>
                </a:solidFill>
                <a:sym typeface="Arial"/>
              </a:rPr>
              <a:t>: </a:t>
            </a:r>
            <a:r>
              <a:rPr lang="vi-VN" sz="1100" b="0" i="0" u="none" strike="noStrike" cap="none" dirty="0">
                <a:solidFill>
                  <a:srgbClr val="000000"/>
                </a:solidFill>
                <a:sym typeface="Arial"/>
              </a:rPr>
              <a:t>Các quy tắc giao dịch được </a:t>
            </a:r>
            <a:r>
              <a:rPr lang="vi-VN" sz="1100" b="1" i="0" u="none" strike="noStrike" cap="none" dirty="0">
                <a:solidFill>
                  <a:srgbClr val="FF0000"/>
                </a:solidFill>
                <a:sym typeface="Arial"/>
              </a:rPr>
              <a:t>mã hóa vào trong một chương trình máy tính</a:t>
            </a:r>
            <a:r>
              <a:rPr lang="vi-VN" sz="1100" b="0" i="0" u="none" strike="noStrike" cap="none" dirty="0">
                <a:solidFill>
                  <a:srgbClr val="000000"/>
                </a:solidFill>
                <a:sym typeface="Arial"/>
              </a:rPr>
              <a:t>. Mã hóa này cho phép máy tính thực hiện giao dịch mà </a:t>
            </a:r>
            <a:r>
              <a:rPr lang="vi-VN" sz="1100" b="1" i="0" u="none" strike="noStrike" cap="none" dirty="0">
                <a:solidFill>
                  <a:srgbClr val="FF0000"/>
                </a:solidFill>
                <a:sym typeface="Arial"/>
              </a:rPr>
              <a:t>không cần sự can thiệp của con người</a:t>
            </a:r>
            <a:r>
              <a:rPr lang="vi-VN" sz="1100" b="0" i="0" u="none" strike="noStrike" cap="none" dirty="0">
                <a:solidFill>
                  <a:srgbClr val="000000"/>
                </a:solidFill>
                <a:sym typeface="Arial"/>
              </a:rPr>
              <a:t>.</a:t>
            </a:r>
            <a:endParaRPr sz="1100" b="0" i="0" u="none" strike="noStrike" cap="none" dirty="0">
              <a:solidFill>
                <a:srgbClr val="000000"/>
              </a:solidFill>
              <a:sym typeface="Arial"/>
            </a:endParaRPr>
          </a:p>
          <a:p>
            <a:pPr marL="444500" marR="0" lvl="0" indent="-330200" algn="just" rtl="0">
              <a:lnSpc>
                <a:spcPct val="115000"/>
              </a:lnSpc>
              <a:spcBef>
                <a:spcPts val="1600"/>
              </a:spcBef>
              <a:spcAft>
                <a:spcPts val="0"/>
              </a:spcAft>
              <a:buClr>
                <a:schemeClr val="dk1"/>
              </a:buClr>
              <a:buSzPts val="1800"/>
              <a:buFont typeface="Arial"/>
              <a:buAutoNum type="arabicPeriod"/>
            </a:pPr>
            <a:r>
              <a:rPr lang="vi-VN" sz="1100" b="1" i="0" u="sng" strike="noStrike" cap="none" dirty="0">
                <a:solidFill>
                  <a:srgbClr val="000000"/>
                </a:solidFill>
                <a:sym typeface="Arial"/>
              </a:rPr>
              <a:t>Tự Động Hóa</a:t>
            </a:r>
            <a:r>
              <a:rPr lang="vi-VN" sz="1100" b="0" i="0" u="sng" strike="noStrike" cap="none" dirty="0">
                <a:solidFill>
                  <a:srgbClr val="000000"/>
                </a:solidFill>
                <a:sym typeface="Arial"/>
              </a:rPr>
              <a:t>: </a:t>
            </a:r>
            <a:r>
              <a:rPr lang="vi-VN" sz="1100" b="0" i="0" u="none" strike="noStrike" cap="none" dirty="0">
                <a:solidFill>
                  <a:srgbClr val="000000"/>
                </a:solidFill>
                <a:sym typeface="Arial"/>
              </a:rPr>
              <a:t>Hệ thống tự động có khả năng </a:t>
            </a:r>
            <a:r>
              <a:rPr lang="vi-VN" sz="1100" b="1" i="0" u="none" strike="noStrike" cap="none" dirty="0">
                <a:solidFill>
                  <a:srgbClr val="000000"/>
                </a:solidFill>
                <a:sym typeface="Arial"/>
              </a:rPr>
              <a:t>quét qua thị trường để tìm cơ hội giao dịch</a:t>
            </a:r>
            <a:r>
              <a:rPr lang="vi-VN" sz="1100" b="0" i="0" u="none" strike="noStrike" cap="none" dirty="0">
                <a:solidFill>
                  <a:srgbClr val="000000"/>
                </a:solidFill>
                <a:sym typeface="Arial"/>
              </a:rPr>
              <a:t>, </a:t>
            </a:r>
            <a:r>
              <a:rPr lang="vi-VN" sz="1100" b="1" i="0" u="none" strike="noStrike" cap="none" dirty="0">
                <a:solidFill>
                  <a:srgbClr val="000000"/>
                </a:solidFill>
                <a:sym typeface="Arial"/>
              </a:rPr>
              <a:t>đồng thời thực hiện </a:t>
            </a:r>
            <a:r>
              <a:rPr lang="vi-VN" sz="1100" b="1" i="0" u="none" strike="noStrike" cap="none" dirty="0">
                <a:solidFill>
                  <a:srgbClr val="FF0000"/>
                </a:solidFill>
                <a:sym typeface="Arial"/>
              </a:rPr>
              <a:t>mua </a:t>
            </a:r>
            <a:r>
              <a:rPr lang="en-US" sz="1100" b="1" i="0" u="none" strike="noStrike" cap="none" dirty="0" err="1" smtClean="0">
                <a:solidFill>
                  <a:srgbClr val="FF0000"/>
                </a:solidFill>
                <a:sym typeface="Arial"/>
              </a:rPr>
              <a:t>hoặc</a:t>
            </a:r>
            <a:r>
              <a:rPr lang="vi-VN" sz="1100" b="1" i="0" u="none" strike="noStrike" cap="none" dirty="0" smtClean="0">
                <a:solidFill>
                  <a:srgbClr val="FF0000"/>
                </a:solidFill>
                <a:sym typeface="Arial"/>
              </a:rPr>
              <a:t> </a:t>
            </a:r>
            <a:r>
              <a:rPr lang="vi-VN" sz="1100" b="1" i="0" u="none" strike="noStrike" cap="none" dirty="0">
                <a:solidFill>
                  <a:srgbClr val="FF0000"/>
                </a:solidFill>
                <a:sym typeface="Arial"/>
              </a:rPr>
              <a:t>bán </a:t>
            </a:r>
            <a:r>
              <a:rPr lang="vi-VN" sz="1100" b="1" i="0" u="none" strike="noStrike" cap="none" dirty="0">
                <a:solidFill>
                  <a:srgbClr val="000000"/>
                </a:solidFill>
                <a:sym typeface="Arial"/>
              </a:rPr>
              <a:t>mà không cần sự chấp thuận thủ công từ nhà đầu tư</a:t>
            </a:r>
            <a:r>
              <a:rPr lang="vi-VN" sz="1100" b="0" i="0" u="none" strike="noStrike" cap="none" dirty="0">
                <a:solidFill>
                  <a:srgbClr val="000000"/>
                </a:solidFill>
                <a:sym typeface="Arial"/>
              </a:rPr>
              <a:t>.</a:t>
            </a:r>
            <a:endParaRPr sz="1100" b="0" i="0" u="none" strike="noStrike" cap="none" dirty="0">
              <a:solidFill>
                <a:srgbClr val="000000"/>
              </a:solidFill>
              <a:sym typeface="Arial"/>
            </a:endParaRPr>
          </a:p>
          <a:p>
            <a:pPr marL="444500" marR="0" lvl="0" indent="-330200" algn="just" rtl="0">
              <a:lnSpc>
                <a:spcPct val="115000"/>
              </a:lnSpc>
              <a:spcBef>
                <a:spcPts val="1600"/>
              </a:spcBef>
              <a:spcAft>
                <a:spcPts val="0"/>
              </a:spcAft>
              <a:buClr>
                <a:schemeClr val="dk1"/>
              </a:buClr>
              <a:buSzPts val="1800"/>
              <a:buFont typeface="Arial"/>
              <a:buAutoNum type="arabicPeriod"/>
            </a:pPr>
            <a:r>
              <a:rPr lang="vi-VN" sz="1100" b="1" i="0" u="sng" strike="noStrike" cap="none" dirty="0">
                <a:solidFill>
                  <a:srgbClr val="000000"/>
                </a:solidFill>
                <a:sym typeface="Arial"/>
              </a:rPr>
              <a:t>Quản Lý Rủi Ro</a:t>
            </a:r>
            <a:r>
              <a:rPr lang="vi-VN" sz="1100" b="0" i="0" u="none" strike="noStrike" cap="none" dirty="0">
                <a:solidFill>
                  <a:srgbClr val="000000"/>
                </a:solidFill>
                <a:sym typeface="Arial"/>
              </a:rPr>
              <a:t>: Các hệ thống giao dịch tự động thường có các tính năng quản lý rủi ro để </a:t>
            </a:r>
            <a:r>
              <a:rPr lang="vi-VN" sz="1100" b="1" i="0" u="sng" strike="noStrike" cap="none" dirty="0">
                <a:solidFill>
                  <a:srgbClr val="000000"/>
                </a:solidFill>
                <a:sym typeface="Arial"/>
              </a:rPr>
              <a:t>giới hạn thua lỗ</a:t>
            </a:r>
            <a:r>
              <a:rPr lang="vi-VN" sz="1100" b="0" i="0" u="none" strike="noStrike" cap="none" dirty="0">
                <a:solidFill>
                  <a:srgbClr val="000000"/>
                </a:solidFill>
                <a:sym typeface="Arial"/>
              </a:rPr>
              <a:t>, như việc đặt các lệnh dừng lỗ </a:t>
            </a:r>
            <a:r>
              <a:rPr lang="vi-VN" sz="1100" b="1" i="0" u="none" strike="noStrike" cap="none" dirty="0">
                <a:solidFill>
                  <a:srgbClr val="000000"/>
                </a:solidFill>
                <a:sym typeface="Arial"/>
              </a:rPr>
              <a:t>(stop-loss orders) </a:t>
            </a:r>
            <a:r>
              <a:rPr lang="vi-VN" sz="1100" b="0" i="0" u="none" strike="noStrike" cap="none" dirty="0">
                <a:solidFill>
                  <a:srgbClr val="000000"/>
                </a:solidFill>
                <a:sym typeface="Arial"/>
              </a:rPr>
              <a:t>và lấy lợi nhuận </a:t>
            </a:r>
            <a:r>
              <a:rPr lang="vi-VN" sz="1100" b="1" i="0" u="none" strike="noStrike" cap="none" dirty="0">
                <a:solidFill>
                  <a:srgbClr val="000000"/>
                </a:solidFill>
                <a:sym typeface="Arial"/>
              </a:rPr>
              <a:t>(take-profit orders).</a:t>
            </a:r>
            <a:endParaRPr sz="1100" b="1" i="0" u="none" strike="noStrike" cap="none" dirty="0">
              <a:solidFill>
                <a:srgbClr val="000000"/>
              </a:solidFill>
              <a:sym typeface="Arial"/>
            </a:endParaRPr>
          </a:p>
          <a:p>
            <a:pPr marL="444500" marR="0" lvl="0" indent="-330200" algn="just" rtl="0">
              <a:lnSpc>
                <a:spcPct val="115000"/>
              </a:lnSpc>
              <a:spcBef>
                <a:spcPts val="1600"/>
              </a:spcBef>
              <a:spcAft>
                <a:spcPts val="0"/>
              </a:spcAft>
              <a:buClr>
                <a:schemeClr val="dk1"/>
              </a:buClr>
              <a:buSzPts val="1800"/>
              <a:buFont typeface="Arial"/>
              <a:buAutoNum type="arabicPeriod"/>
            </a:pPr>
            <a:r>
              <a:rPr lang="vi-VN" sz="1100" b="1" i="0" u="sng" strike="noStrike" cap="none" dirty="0">
                <a:solidFill>
                  <a:srgbClr val="000000"/>
                </a:solidFill>
                <a:sym typeface="Arial"/>
              </a:rPr>
              <a:t>Backtesting</a:t>
            </a:r>
            <a:r>
              <a:rPr lang="vi-VN" sz="1100" b="0" i="0" u="sng" strike="noStrike" cap="none" dirty="0">
                <a:solidFill>
                  <a:srgbClr val="000000"/>
                </a:solidFill>
                <a:sym typeface="Arial"/>
              </a:rPr>
              <a:t>:</a:t>
            </a:r>
            <a:r>
              <a:rPr lang="vi-VN" sz="1100" b="0" i="0" u="none" strike="noStrike" cap="none" dirty="0">
                <a:solidFill>
                  <a:srgbClr val="000000"/>
                </a:solidFill>
                <a:sym typeface="Arial"/>
              </a:rPr>
              <a:t> Trước khi triển khai, hệ thống tự động thường được backtest, nghĩa là được kiểm tra trên </a:t>
            </a:r>
            <a:r>
              <a:rPr lang="vi-VN" sz="1100" b="1" i="0" u="none" strike="noStrike" cap="none" dirty="0">
                <a:solidFill>
                  <a:srgbClr val="000000"/>
                </a:solidFill>
                <a:sym typeface="Arial"/>
              </a:rPr>
              <a:t>dữ liệu lịch sử </a:t>
            </a:r>
            <a:r>
              <a:rPr lang="vi-VN" sz="1100" b="0" i="0" u="none" strike="noStrike" cap="none" dirty="0">
                <a:solidFill>
                  <a:srgbClr val="000000"/>
                </a:solidFill>
                <a:sym typeface="Arial"/>
              </a:rPr>
              <a:t>để </a:t>
            </a:r>
            <a:r>
              <a:rPr lang="vi-VN" sz="1100" b="1" i="0" u="none" strike="noStrike" cap="none" dirty="0">
                <a:solidFill>
                  <a:srgbClr val="000000"/>
                </a:solidFill>
                <a:sym typeface="Arial"/>
              </a:rPr>
              <a:t>đánh giá hiệu quả của chiến lược</a:t>
            </a:r>
            <a:r>
              <a:rPr lang="vi-VN" sz="1100" b="0" i="0" u="none" strike="noStrike" cap="none" dirty="0">
                <a:solidFill>
                  <a:srgbClr val="000000"/>
                </a:solidFill>
                <a:sym typeface="Arial"/>
              </a:rPr>
              <a:t>.</a:t>
            </a:r>
            <a:endParaRPr sz="1100" b="0" i="0" u="none" strike="noStrike" cap="none" dirty="0">
              <a:solidFill>
                <a:srgbClr val="000000"/>
              </a:solidFill>
              <a:sym typeface="Arial"/>
            </a:endParaRPr>
          </a:p>
          <a:p>
            <a:pPr marL="444500" marR="0" lvl="0" indent="-330200" algn="just" rtl="0">
              <a:lnSpc>
                <a:spcPct val="115000"/>
              </a:lnSpc>
              <a:spcBef>
                <a:spcPts val="1600"/>
              </a:spcBef>
              <a:spcAft>
                <a:spcPts val="0"/>
              </a:spcAft>
              <a:buClr>
                <a:schemeClr val="dk1"/>
              </a:buClr>
              <a:buSzPts val="1800"/>
              <a:buFont typeface="Arial"/>
              <a:buAutoNum type="arabicPeriod"/>
            </a:pPr>
            <a:r>
              <a:rPr lang="vi-VN" sz="1100" b="1" i="0" u="sng" strike="noStrike" cap="none" dirty="0">
                <a:solidFill>
                  <a:srgbClr val="000000"/>
                </a:solidFill>
                <a:sym typeface="Arial"/>
              </a:rPr>
              <a:t>Tối Ưu Hóa</a:t>
            </a:r>
            <a:r>
              <a:rPr lang="vi-VN" sz="1100" b="0" i="0" u="sng" strike="noStrike" cap="none" dirty="0">
                <a:solidFill>
                  <a:srgbClr val="000000"/>
                </a:solidFill>
                <a:sym typeface="Arial"/>
              </a:rPr>
              <a:t>:</a:t>
            </a:r>
            <a:r>
              <a:rPr lang="vi-VN" sz="1100" b="0" i="0" u="none" strike="noStrike" cap="none" dirty="0">
                <a:solidFill>
                  <a:srgbClr val="000000"/>
                </a:solidFill>
                <a:sym typeface="Arial"/>
              </a:rPr>
              <a:t> Hệ thống cần được tối ưu hóa liên tục để đảm bảo rằng nó phản ánh chính xác các điều kiện thị trường hiện tại và duy trì hiệu suất.</a:t>
            </a:r>
            <a:endParaRPr sz="1100" b="0" i="0" u="none" strike="noStrike" cap="none" dirty="0">
              <a:solidFill>
                <a:srgbClr val="000000"/>
              </a:solidFill>
              <a:sym typeface="Arial"/>
            </a:endParaRPr>
          </a:p>
          <a:p>
            <a:pPr marL="444500" marR="0" lvl="0" indent="-330200" algn="just" rtl="0">
              <a:lnSpc>
                <a:spcPct val="115000"/>
              </a:lnSpc>
              <a:spcBef>
                <a:spcPts val="1600"/>
              </a:spcBef>
              <a:spcAft>
                <a:spcPts val="0"/>
              </a:spcAft>
              <a:buClr>
                <a:schemeClr val="dk1"/>
              </a:buClr>
              <a:buSzPts val="1800"/>
              <a:buFont typeface="Arial"/>
              <a:buAutoNum type="arabicPeriod"/>
            </a:pPr>
            <a:r>
              <a:rPr lang="vi-VN" sz="1100" b="1" i="0" u="sng" strike="noStrike" cap="none" dirty="0">
                <a:solidFill>
                  <a:srgbClr val="000000"/>
                </a:solidFill>
                <a:sym typeface="Arial"/>
              </a:rPr>
              <a:t>Giám Sát</a:t>
            </a:r>
            <a:r>
              <a:rPr lang="vi-VN" sz="1100" b="0" i="0" u="sng" strike="noStrike" cap="none" dirty="0">
                <a:solidFill>
                  <a:srgbClr val="000000"/>
                </a:solidFill>
                <a:sym typeface="Arial"/>
              </a:rPr>
              <a:t>: </a:t>
            </a:r>
            <a:r>
              <a:rPr lang="vi-VN" sz="1100" b="0" i="0" u="none" strike="noStrike" cap="none" dirty="0">
                <a:solidFill>
                  <a:srgbClr val="000000"/>
                </a:solidFill>
                <a:sym typeface="Arial"/>
              </a:rPr>
              <a:t>Mặc dù giao dịch tự động giảm bớt cần thiết cho sự can thiệp của con người, nhưng các hệ thống này vẫn cần được giám sát để tránh các </a:t>
            </a:r>
            <a:r>
              <a:rPr lang="vi-VN" sz="1100" b="1" i="0" u="none" strike="noStrike" cap="none" dirty="0">
                <a:solidFill>
                  <a:srgbClr val="000000"/>
                </a:solidFill>
                <a:sym typeface="Arial"/>
              </a:rPr>
              <a:t>lỗi kỹ thuật hoặc để điều chỉnh trong trường hợp xảy ra sự kiện thị trường không lường trước được.</a:t>
            </a: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7"/>
          <p:cNvSpPr txBox="1"/>
          <p:nvPr/>
        </p:nvSpPr>
        <p:spPr>
          <a:xfrm>
            <a:off x="304800" y="154525"/>
            <a:ext cx="68658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400" b="1" i="0" u="none" strike="noStrike" cap="none">
                <a:solidFill>
                  <a:schemeClr val="lt1"/>
                </a:solidFill>
                <a:latin typeface="Arial"/>
                <a:ea typeface="Arial"/>
                <a:cs typeface="Arial"/>
                <a:sym typeface="Arial"/>
              </a:rPr>
              <a:t>1. Cách thiết kế Auto Trade Chứng khoán SSI</a:t>
            </a:r>
            <a:endParaRPr sz="2400" b="0" i="0" u="none" strike="noStrike" cap="none">
              <a:solidFill>
                <a:schemeClr val="lt1"/>
              </a:solidFill>
              <a:latin typeface="Arial"/>
              <a:ea typeface="Arial"/>
              <a:cs typeface="Arial"/>
              <a:sym typeface="Arial"/>
            </a:endParaRPr>
          </a:p>
        </p:txBody>
      </p:sp>
      <p:sp>
        <p:nvSpPr>
          <p:cNvPr id="124" name="Google Shape;124;p7"/>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a:pPr>
            <a:r>
              <a:rPr lang="vi-VN" sz="1400" b="1" i="0" u="none" strike="noStrike" cap="none" dirty="0">
                <a:solidFill>
                  <a:srgbClr val="000000"/>
                </a:solidFill>
                <a:latin typeface="Arial"/>
                <a:ea typeface="Arial"/>
                <a:cs typeface="Arial"/>
                <a:sym typeface="Arial"/>
              </a:rPr>
              <a:t>Các Quy Tắc Giao Dịch</a:t>
            </a:r>
            <a:r>
              <a:rPr lang="vi-VN" sz="1400" b="0" i="0" u="none" strike="noStrike" cap="none" dirty="0">
                <a:solidFill>
                  <a:srgbClr val="000000"/>
                </a:solidFill>
                <a:latin typeface="Arial"/>
                <a:ea typeface="Arial"/>
                <a:cs typeface="Arial"/>
                <a:sym typeface="Arial"/>
              </a:rPr>
              <a:t>: Auto Trade yêu cầu việc thiết lập các quy tắc giao dịch rõ ràng và cụ thể. Những quy tắc này có thể dựa trên các chỉ báo kỹ thuật, mô hình giá, hoặc các loại phân tích khác như phân tích cơ bản hoặc tin tức.</a:t>
            </a:r>
            <a:endParaRPr sz="1400" b="0" i="0" u="none" strike="noStrike" cap="none" dirty="0">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400" b="0" i="0" u="none" strike="noStrike" cap="none" dirty="0">
                <a:solidFill>
                  <a:srgbClr val="FF0000"/>
                </a:solidFill>
                <a:latin typeface="Arial"/>
                <a:ea typeface="Arial"/>
                <a:cs typeface="Arial"/>
                <a:sym typeface="Arial"/>
              </a:rPr>
              <a:t>Cụ thể hóa những quy tắc này thành các hướng dẫn chi tiết về khi nào và làm thế nào để thực hiện giao dịch</a:t>
            </a:r>
            <a:endParaRPr sz="1400" b="0" i="0" u="none" strike="noStrike" cap="none" dirty="0">
              <a:solidFill>
                <a:srgbClr val="FF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400" b="0" i="0" u="none" strike="noStrike" cap="none" dirty="0">
                <a:solidFill>
                  <a:srgbClr val="000000"/>
                </a:solidFill>
                <a:latin typeface="Arial"/>
                <a:ea typeface="Arial"/>
                <a:cs typeface="Arial"/>
                <a:sym typeface="Arial"/>
              </a:rPr>
              <a:t>- Ví dụ cho </a:t>
            </a:r>
            <a:r>
              <a:rPr lang="vi-VN" sz="1400" b="1" i="0" u="none" strike="noStrike" cap="none" dirty="0">
                <a:solidFill>
                  <a:srgbClr val="000000"/>
                </a:solidFill>
                <a:latin typeface="Arial"/>
                <a:ea typeface="Arial"/>
                <a:cs typeface="Arial"/>
                <a:sym typeface="Arial"/>
              </a:rPr>
              <a:t>Chiến lược Doji chân dài - Mua chứng khoán</a:t>
            </a:r>
            <a:r>
              <a:rPr lang="vi-VN" sz="1400" b="0" i="0" u="none" strike="noStrike" cap="none" dirty="0">
                <a:solidFill>
                  <a:srgbClr val="000000"/>
                </a:solidFill>
                <a:latin typeface="Arial"/>
                <a:ea typeface="Arial"/>
                <a:cs typeface="Arial"/>
                <a:sym typeface="Arial"/>
              </a:rPr>
              <a:t>:</a:t>
            </a:r>
            <a:endParaRPr dirty="0"/>
          </a:p>
          <a:p>
            <a:pPr marL="101600" marR="0" lvl="0" indent="0" algn="just" rtl="0">
              <a:lnSpc>
                <a:spcPct val="115000"/>
              </a:lnSpc>
              <a:spcBef>
                <a:spcPts val="1600"/>
              </a:spcBef>
              <a:spcAft>
                <a:spcPts val="0"/>
              </a:spcAft>
              <a:buNone/>
            </a:pPr>
            <a:r>
              <a:rPr lang="vi-VN" sz="1400" b="0" i="0" u="none" strike="noStrike" cap="none" dirty="0">
                <a:solidFill>
                  <a:srgbClr val="000000"/>
                </a:solidFill>
                <a:latin typeface="Arial"/>
                <a:ea typeface="Arial"/>
                <a:cs typeface="Arial"/>
                <a:sym typeface="Arial"/>
              </a:rPr>
              <a:t>  + </a:t>
            </a:r>
            <a:r>
              <a:rPr lang="vi-VN" sz="1400" b="1" i="0" u="none" strike="noStrike" cap="none" dirty="0">
                <a:solidFill>
                  <a:srgbClr val="000000"/>
                </a:solidFill>
                <a:latin typeface="Arial"/>
                <a:ea typeface="Arial"/>
                <a:cs typeface="Arial"/>
                <a:sym typeface="Arial"/>
              </a:rPr>
              <a:t>Tần Suất Giao Dịch</a:t>
            </a:r>
            <a:r>
              <a:rPr lang="vi-VN" sz="1400" b="0" i="0" u="none" strike="noStrike" cap="none" dirty="0">
                <a:solidFill>
                  <a:srgbClr val="000000"/>
                </a:solidFill>
                <a:latin typeface="Arial"/>
                <a:ea typeface="Arial"/>
                <a:cs typeface="Arial"/>
                <a:sym typeface="Arial"/>
              </a:rPr>
              <a:t>: Nến theo khung nào =&gt; </a:t>
            </a:r>
            <a:r>
              <a:rPr lang="vi-VN" sz="1400" b="1" i="0" u="none" strike="noStrike" cap="none" dirty="0">
                <a:solidFill>
                  <a:srgbClr val="000000"/>
                </a:solidFill>
                <a:latin typeface="Arial"/>
                <a:ea typeface="Arial"/>
                <a:cs typeface="Arial"/>
                <a:sym typeface="Arial"/>
              </a:rPr>
              <a:t>Ngày</a:t>
            </a:r>
            <a:endParaRPr dirty="0"/>
          </a:p>
          <a:p>
            <a:pPr marL="101600" marR="0" lvl="0" indent="0" algn="just" rtl="0">
              <a:lnSpc>
                <a:spcPct val="115000"/>
              </a:lnSpc>
              <a:spcBef>
                <a:spcPts val="1600"/>
              </a:spcBef>
              <a:spcAft>
                <a:spcPts val="0"/>
              </a:spcAft>
              <a:buNone/>
            </a:pPr>
            <a:r>
              <a:rPr lang="vi-VN" sz="1400" b="0" i="0" u="none" strike="noStrike" cap="none" dirty="0">
                <a:solidFill>
                  <a:srgbClr val="000000"/>
                </a:solidFill>
                <a:latin typeface="Arial"/>
                <a:ea typeface="Arial"/>
                <a:cs typeface="Arial"/>
                <a:sym typeface="Arial"/>
              </a:rPr>
              <a:t>  + </a:t>
            </a:r>
            <a:r>
              <a:rPr lang="vi-VN" sz="1400" b="1" i="0" u="none" strike="noStrike" cap="none" dirty="0">
                <a:solidFill>
                  <a:srgbClr val="000000"/>
                </a:solidFill>
                <a:latin typeface="Arial"/>
                <a:ea typeface="Arial"/>
                <a:cs typeface="Arial"/>
                <a:sym typeface="Arial"/>
              </a:rPr>
              <a:t>Biểu đồ giá: </a:t>
            </a:r>
            <a:r>
              <a:rPr lang="vi-VN" sz="1400" b="0" i="0" u="none" strike="noStrike" cap="none" dirty="0">
                <a:solidFill>
                  <a:srgbClr val="000000"/>
                </a:solidFill>
                <a:latin typeface="Arial"/>
                <a:ea typeface="Arial"/>
                <a:cs typeface="Arial"/>
                <a:sym typeface="Arial"/>
              </a:rPr>
              <a:t>Các chỉ số </a:t>
            </a:r>
            <a:r>
              <a:rPr lang="vi-VN" sz="1400" b="1" i="0" u="none" strike="noStrike" cap="none" dirty="0">
                <a:solidFill>
                  <a:srgbClr val="000000"/>
                </a:solidFill>
                <a:latin typeface="Arial"/>
                <a:ea typeface="Arial"/>
                <a:cs typeface="Arial"/>
                <a:sym typeface="Arial"/>
              </a:rPr>
              <a:t>OHLC (tieu chuan cua San) / OHLC (5m+2)</a:t>
            </a:r>
            <a:endParaRPr sz="1400" b="1" i="0" u="none" strike="noStrike" cap="none" dirty="0">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400" b="0" i="0" u="none" strike="noStrike" cap="none" dirty="0">
                <a:solidFill>
                  <a:srgbClr val="000000"/>
                </a:solidFill>
                <a:latin typeface="Arial"/>
                <a:ea typeface="Arial"/>
                <a:cs typeface="Arial"/>
                <a:sym typeface="Arial"/>
              </a:rPr>
              <a:t>  + </a:t>
            </a:r>
            <a:r>
              <a:rPr lang="vi-VN" sz="1400" b="1" i="0" u="none" strike="noStrike" cap="none" dirty="0">
                <a:solidFill>
                  <a:srgbClr val="000000"/>
                </a:solidFill>
                <a:latin typeface="Arial"/>
                <a:ea typeface="Arial"/>
                <a:cs typeface="Arial"/>
                <a:sym typeface="Arial"/>
              </a:rPr>
              <a:t>Chỉ Báo Kỹ Thuật: </a:t>
            </a:r>
            <a:r>
              <a:rPr lang="vi-VN" sz="1400" b="0" i="0" u="none" strike="noStrike" cap="none" dirty="0">
                <a:solidFill>
                  <a:srgbClr val="000000"/>
                </a:solidFill>
                <a:latin typeface="Arial"/>
                <a:ea typeface="Arial"/>
                <a:cs typeface="Arial"/>
                <a:sym typeface="Arial"/>
              </a:rPr>
              <a:t>Sử dụng các chỉ báo như </a:t>
            </a:r>
            <a:r>
              <a:rPr lang="vi-VN" sz="1400" b="1" i="0" u="none" strike="noStrike" cap="none" dirty="0">
                <a:solidFill>
                  <a:srgbClr val="000000"/>
                </a:solidFill>
                <a:latin typeface="Arial"/>
                <a:ea typeface="Arial"/>
                <a:cs typeface="Arial"/>
                <a:sym typeface="Arial"/>
              </a:rPr>
              <a:t>trung bình động</a:t>
            </a:r>
            <a:r>
              <a:rPr lang="vi-VN" sz="1400" b="0" i="0" u="none" strike="noStrike" cap="none" dirty="0">
                <a:solidFill>
                  <a:srgbClr val="000000"/>
                </a:solidFill>
                <a:latin typeface="Arial"/>
                <a:ea typeface="Arial"/>
                <a:cs typeface="Arial"/>
                <a:sym typeface="Arial"/>
              </a:rPr>
              <a:t>, </a:t>
            </a:r>
            <a:r>
              <a:rPr lang="vi-VN" sz="1400" b="1" i="0" u="none" strike="noStrike" cap="none" dirty="0">
                <a:solidFill>
                  <a:srgbClr val="000000"/>
                </a:solidFill>
                <a:latin typeface="Arial"/>
                <a:ea typeface="Arial"/>
                <a:cs typeface="Arial"/>
                <a:sym typeface="Arial"/>
              </a:rPr>
              <a:t>RSI (Relative Strength Index), MACD (Moving Average Convergence Divergence) </a:t>
            </a:r>
            <a:r>
              <a:rPr lang="vi-VN" sz="1400" b="0" i="0" u="none" strike="noStrike" cap="none" dirty="0">
                <a:solidFill>
                  <a:srgbClr val="000000"/>
                </a:solidFill>
                <a:latin typeface="Arial"/>
                <a:ea typeface="Arial"/>
                <a:cs typeface="Arial"/>
                <a:sym typeface="Arial"/>
              </a:rPr>
              <a:t>để xác định </a:t>
            </a:r>
            <a:r>
              <a:rPr lang="vi-VN" sz="1400" b="1" i="0" u="none" strike="noStrike" cap="none" dirty="0">
                <a:solidFill>
                  <a:srgbClr val="000000"/>
                </a:solidFill>
                <a:latin typeface="Arial"/>
                <a:ea typeface="Arial"/>
                <a:cs typeface="Arial"/>
                <a:sym typeface="Arial"/>
              </a:rPr>
              <a:t>điểm mua hoặc bán (diem vao lenh)</a:t>
            </a:r>
            <a:r>
              <a:rPr lang="vi-VN" sz="1400" b="0" i="0" u="none" strike="noStrike" cap="none" dirty="0">
                <a:solidFill>
                  <a:srgbClr val="000000"/>
                </a:solidFill>
                <a:latin typeface="Arial"/>
                <a:ea typeface="Arial"/>
                <a:cs typeface="Arial"/>
                <a:sym typeface="Arial"/>
              </a:rPr>
              <a:t>. </a:t>
            </a:r>
            <a:r>
              <a:rPr lang="vi-VN" sz="1400" b="1" i="0" u="none" strike="noStrike" cap="none" dirty="0">
                <a:solidFill>
                  <a:srgbClr val="000000"/>
                </a:solidFill>
                <a:latin typeface="Arial"/>
                <a:ea typeface="Arial"/>
                <a:cs typeface="Arial"/>
                <a:sym typeface="Arial"/>
              </a:rPr>
              <a:t>Không sử dụng</a:t>
            </a:r>
            <a:endParaRPr sz="1400" b="1" i="0" u="none" strike="noStrike" cap="none" dirty="0">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400" b="1" i="0" u="none" strike="noStrike" cap="none" dirty="0">
                <a:solidFill>
                  <a:srgbClr val="000000"/>
                </a:solidFill>
                <a:latin typeface="Arial"/>
                <a:ea typeface="Arial"/>
                <a:cs typeface="Arial"/>
                <a:sym typeface="Arial"/>
              </a:rPr>
              <a:t>=&gt; Tín hiệu Mua hoặc Bán</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8"/>
          <p:cNvSpPr txBox="1"/>
          <p:nvPr/>
        </p:nvSpPr>
        <p:spPr>
          <a:xfrm>
            <a:off x="304800" y="154525"/>
            <a:ext cx="68658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400" b="1" i="0" u="none" strike="noStrike" cap="none">
                <a:solidFill>
                  <a:schemeClr val="lt1"/>
                </a:solidFill>
                <a:latin typeface="Arial"/>
                <a:ea typeface="Arial"/>
                <a:cs typeface="Arial"/>
                <a:sym typeface="Arial"/>
              </a:rPr>
              <a:t>1. Cách thiết kế Auto Trade Chứng khoán SSI</a:t>
            </a:r>
            <a:endParaRPr sz="2400" b="0" i="0" u="none" strike="noStrike" cap="none">
              <a:solidFill>
                <a:schemeClr val="lt1"/>
              </a:solidFill>
              <a:latin typeface="Arial"/>
              <a:ea typeface="Arial"/>
              <a:cs typeface="Arial"/>
              <a:sym typeface="Arial"/>
            </a:endParaRPr>
          </a:p>
        </p:txBody>
      </p:sp>
      <p:sp>
        <p:nvSpPr>
          <p:cNvPr id="130" name="Google Shape;130;p8"/>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algn="just" rtl="0">
              <a:lnSpc>
                <a:spcPct val="115000"/>
              </a:lnSpc>
              <a:spcBef>
                <a:spcPts val="1600"/>
              </a:spcBef>
              <a:spcAft>
                <a:spcPts val="0"/>
              </a:spcAft>
              <a:buClr>
                <a:schemeClr val="dk1"/>
              </a:buClr>
              <a:buSzPts val="2000"/>
              <a:buFont typeface="Arial"/>
              <a:buAutoNum type="arabicPeriod" startAt="2"/>
            </a:pPr>
            <a:r>
              <a:rPr lang="vi-VN" sz="1400" b="1" i="0" u="none" strike="noStrike" cap="none">
                <a:solidFill>
                  <a:srgbClr val="000000"/>
                </a:solidFill>
                <a:latin typeface="Arial"/>
                <a:ea typeface="Arial"/>
                <a:cs typeface="Arial"/>
                <a:sym typeface="Arial"/>
              </a:rPr>
              <a:t>Lập Trình</a:t>
            </a:r>
            <a:r>
              <a:rPr lang="vi-VN" sz="1400" b="0" i="0" u="none" strike="noStrike" cap="none">
                <a:solidFill>
                  <a:srgbClr val="000000"/>
                </a:solidFill>
                <a:latin typeface="Arial"/>
                <a:ea typeface="Arial"/>
                <a:cs typeface="Arial"/>
                <a:sym typeface="Arial"/>
              </a:rPr>
              <a:t>: Các quy tắc giao dịch được mã hóa vào trong một chương trình máy tính. Mã hóa này cho phép máy tính thực hiện giao dịch mà không cần sự can thiệp của con người.</a:t>
            </a:r>
            <a:endParaRPr sz="14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400" b="0" i="0" u="none" strike="noStrike" cap="none">
                <a:solidFill>
                  <a:srgbClr val="000000"/>
                </a:solidFill>
                <a:latin typeface="Arial"/>
                <a:ea typeface="Arial"/>
                <a:cs typeface="Arial"/>
                <a:sym typeface="Arial"/>
              </a:rPr>
              <a:t>- Cụ thể hóa các quy tắc giao dịch thành mã code</a:t>
            </a:r>
            <a:endParaRPr sz="1400" b="0" i="0" u="none" strike="noStrike" cap="none">
              <a:solidFill>
                <a:srgbClr val="000000"/>
              </a:solidFill>
              <a:latin typeface="Arial"/>
              <a:ea typeface="Arial"/>
              <a:cs typeface="Arial"/>
              <a:sym typeface="Arial"/>
            </a:endParaRPr>
          </a:p>
          <a:p>
            <a:pPr marL="101600" marR="0" lvl="0" indent="0" algn="just" rtl="0">
              <a:lnSpc>
                <a:spcPct val="115000"/>
              </a:lnSpc>
              <a:spcBef>
                <a:spcPts val="1600"/>
              </a:spcBef>
              <a:spcAft>
                <a:spcPts val="0"/>
              </a:spcAft>
              <a:buNone/>
            </a:pPr>
            <a:r>
              <a:rPr lang="vi-VN" sz="1400" b="0" i="0" u="none" strike="noStrike" cap="none">
                <a:solidFill>
                  <a:srgbClr val="000000"/>
                </a:solidFill>
                <a:latin typeface="Arial"/>
                <a:ea typeface="Arial"/>
                <a:cs typeface="Arial"/>
                <a:sym typeface="Arial"/>
              </a:rPr>
              <a:t>  + </a:t>
            </a:r>
            <a:r>
              <a:rPr lang="vi-VN" sz="1400" b="1" i="0" u="none" strike="noStrike" cap="none">
                <a:solidFill>
                  <a:srgbClr val="000000"/>
                </a:solidFill>
                <a:latin typeface="Arial"/>
                <a:ea typeface="Arial"/>
                <a:cs typeface="Arial"/>
                <a:sym typeface="Arial"/>
              </a:rPr>
              <a:t>Viết hàm xác định mô hình Doji chân dài</a:t>
            </a:r>
            <a:endParaRPr/>
          </a:p>
          <a:p>
            <a:pPr marL="101600" marR="0" lvl="0" indent="0" algn="just" rtl="0">
              <a:lnSpc>
                <a:spcPct val="115000"/>
              </a:lnSpc>
              <a:spcBef>
                <a:spcPts val="1600"/>
              </a:spcBef>
              <a:spcAft>
                <a:spcPts val="0"/>
              </a:spcAft>
              <a:buNone/>
            </a:pPr>
            <a:r>
              <a:rPr lang="vi-VN" sz="1400" b="0" i="0" u="none" strike="noStrike" cap="none">
                <a:solidFill>
                  <a:srgbClr val="000000"/>
                </a:solidFill>
                <a:latin typeface="Arial"/>
                <a:ea typeface="Arial"/>
                <a:cs typeface="Arial"/>
                <a:sym typeface="Arial"/>
              </a:rPr>
              <a:t>  + Viết các hàm điều kiện để xác định tín hiệu mua</a:t>
            </a:r>
            <a:endParaRPr/>
          </a:p>
          <a:p>
            <a:pPr marL="101600" marR="0" lvl="0" indent="0" algn="just" rtl="0">
              <a:lnSpc>
                <a:spcPct val="115000"/>
              </a:lnSpc>
              <a:spcBef>
                <a:spcPts val="1600"/>
              </a:spcBef>
              <a:spcAft>
                <a:spcPts val="0"/>
              </a:spcAft>
              <a:buNone/>
            </a:pPr>
            <a:r>
              <a:rPr lang="vi-VN" sz="1400" b="0" i="0" u="none" strike="noStrike" cap="none">
                <a:solidFill>
                  <a:srgbClr val="000000"/>
                </a:solidFill>
                <a:latin typeface="Arial"/>
                <a:ea typeface="Arial"/>
                <a:cs typeface="Arial"/>
                <a:sym typeface="Arial"/>
              </a:rPr>
              <a:t>  + Viết hàm để tính toán giá mua</a:t>
            </a:r>
            <a:endParaRPr/>
          </a:p>
          <a:p>
            <a:pPr marL="101600" marR="0" lvl="0" indent="0" algn="just" rtl="0">
              <a:lnSpc>
                <a:spcPct val="115000"/>
              </a:lnSpc>
              <a:spcBef>
                <a:spcPts val="1600"/>
              </a:spcBef>
              <a:spcAft>
                <a:spcPts val="0"/>
              </a:spcAft>
              <a:buNone/>
            </a:pPr>
            <a:r>
              <a:rPr lang="vi-VN" sz="1400" b="0" i="0" u="none" strike="noStrike" cap="none">
                <a:solidFill>
                  <a:srgbClr val="000000"/>
                </a:solidFill>
                <a:latin typeface="Arial"/>
                <a:ea typeface="Arial"/>
                <a:cs typeface="Arial"/>
                <a:sym typeface="Arial"/>
              </a:rPr>
              <a:t>  + Viết hàm để tính toán số lượng mua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9"/>
          <p:cNvSpPr txBox="1"/>
          <p:nvPr/>
        </p:nvSpPr>
        <p:spPr>
          <a:xfrm>
            <a:off x="304800" y="154525"/>
            <a:ext cx="68658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400" b="1" i="0" u="none" strike="noStrike" cap="none">
                <a:solidFill>
                  <a:schemeClr val="lt1"/>
                </a:solidFill>
                <a:latin typeface="Arial"/>
                <a:ea typeface="Arial"/>
                <a:cs typeface="Arial"/>
                <a:sym typeface="Arial"/>
              </a:rPr>
              <a:t>1. Cách thiết kế Auto Trade Chứng khoán SSI</a:t>
            </a:r>
            <a:endParaRPr sz="2400" b="0" i="0" u="none" strike="noStrike" cap="none">
              <a:solidFill>
                <a:schemeClr val="lt1"/>
              </a:solidFill>
              <a:latin typeface="Arial"/>
              <a:ea typeface="Arial"/>
              <a:cs typeface="Arial"/>
              <a:sym typeface="Arial"/>
            </a:endParaRPr>
          </a:p>
        </p:txBody>
      </p:sp>
      <p:sp>
        <p:nvSpPr>
          <p:cNvPr id="136" name="Google Shape;136;p9"/>
          <p:cNvSpPr txBox="1"/>
          <p:nvPr/>
        </p:nvSpPr>
        <p:spPr>
          <a:xfrm>
            <a:off x="424875" y="616225"/>
            <a:ext cx="8285017" cy="3467400"/>
          </a:xfrm>
          <a:prstGeom prst="rect">
            <a:avLst/>
          </a:prstGeom>
          <a:noFill/>
          <a:ln>
            <a:noFill/>
          </a:ln>
        </p:spPr>
        <p:txBody>
          <a:bodyPr spcFirstLastPara="1" wrap="square" lIns="91425" tIns="91425" rIns="91425" bIns="91425" anchor="t" anchorCtr="0">
            <a:noAutofit/>
          </a:bodyPr>
          <a:lstStyle/>
          <a:p>
            <a:pPr marL="444500" marR="0" lvl="0" indent="-342900" rtl="0">
              <a:lnSpc>
                <a:spcPct val="115000"/>
              </a:lnSpc>
              <a:spcBef>
                <a:spcPts val="1600"/>
              </a:spcBef>
              <a:spcAft>
                <a:spcPts val="0"/>
              </a:spcAft>
              <a:buClr>
                <a:schemeClr val="dk1"/>
              </a:buClr>
              <a:buSzPts val="2000"/>
              <a:buFont typeface="Arial"/>
              <a:buAutoNum type="arabicPeriod" startAt="3"/>
            </a:pPr>
            <a:r>
              <a:rPr lang="vi-VN" sz="1400" b="1" i="0" u="none" strike="noStrike" cap="none" dirty="0">
                <a:solidFill>
                  <a:srgbClr val="000000"/>
                </a:solidFill>
                <a:latin typeface="Arial"/>
                <a:ea typeface="Arial"/>
                <a:cs typeface="Arial"/>
                <a:sym typeface="Arial"/>
              </a:rPr>
              <a:t>Tự Động Hóa</a:t>
            </a:r>
            <a:r>
              <a:rPr lang="vi-VN" sz="1400" b="0" i="0" u="none" strike="noStrike" cap="none" dirty="0">
                <a:solidFill>
                  <a:srgbClr val="000000"/>
                </a:solidFill>
                <a:latin typeface="Arial"/>
                <a:ea typeface="Arial"/>
                <a:cs typeface="Arial"/>
                <a:sym typeface="Arial"/>
              </a:rPr>
              <a:t>: Hệ thống tự động có khả năng quét qua thị trường để tìm cơ hội giao dịch, đồng thời thực hiện mua và bán mà không cần sự chấp thuận thủ công từ nhà đầu tư.</a:t>
            </a:r>
            <a:endParaRPr sz="1400" b="0" i="0" u="none" strike="noStrike" cap="none" dirty="0">
              <a:solidFill>
                <a:srgbClr val="000000"/>
              </a:solidFill>
              <a:latin typeface="Arial"/>
              <a:ea typeface="Arial"/>
              <a:cs typeface="Arial"/>
              <a:sym typeface="Arial"/>
            </a:endParaRPr>
          </a:p>
          <a:p>
            <a:pPr marL="101600" marR="0" lvl="0" indent="0" rtl="0">
              <a:lnSpc>
                <a:spcPct val="115000"/>
              </a:lnSpc>
              <a:spcBef>
                <a:spcPts val="1600"/>
              </a:spcBef>
              <a:spcAft>
                <a:spcPts val="0"/>
              </a:spcAft>
              <a:buNone/>
            </a:pPr>
            <a:r>
              <a:rPr lang="vi-VN" sz="1400" b="0" i="0" u="none" strike="noStrike" cap="none" dirty="0">
                <a:solidFill>
                  <a:srgbClr val="000000"/>
                </a:solidFill>
                <a:latin typeface="Arial"/>
                <a:ea typeface="Arial"/>
                <a:cs typeface="Arial"/>
                <a:sym typeface="Arial"/>
              </a:rPr>
              <a:t>- Cụ thể hóa lịch quét qua thị trường</a:t>
            </a:r>
            <a:br>
              <a:rPr lang="vi-VN" sz="1400" b="0" i="0" u="none" strike="noStrike" cap="none" dirty="0">
                <a:solidFill>
                  <a:srgbClr val="000000"/>
                </a:solidFill>
                <a:latin typeface="Arial"/>
                <a:ea typeface="Arial"/>
                <a:cs typeface="Arial"/>
                <a:sym typeface="Arial"/>
              </a:rPr>
            </a:br>
            <a:r>
              <a:rPr lang="vi-VN" sz="1400" b="0" i="0" u="none" strike="noStrike" cap="none" dirty="0">
                <a:solidFill>
                  <a:srgbClr val="000000"/>
                </a:solidFill>
                <a:latin typeface="Arial"/>
                <a:ea typeface="Arial"/>
                <a:cs typeface="Arial"/>
                <a:sym typeface="Arial"/>
              </a:rPr>
              <a:t>  + Tần suất quét: 1 ngày/ 1 lần tại thời điểm từ thời điểm thị trường đóng cửa =&gt; đến trước thị trường mở cửa</a:t>
            </a:r>
            <a:br>
              <a:rPr lang="vi-VN" sz="1400" b="0" i="0" u="none" strike="noStrike" cap="none" dirty="0">
                <a:solidFill>
                  <a:srgbClr val="000000"/>
                </a:solidFill>
                <a:latin typeface="Arial"/>
                <a:ea typeface="Arial"/>
                <a:cs typeface="Arial"/>
                <a:sym typeface="Arial"/>
              </a:rPr>
            </a:br>
            <a:r>
              <a:rPr lang="vi-VN" sz="1400" b="0" i="0" u="none" strike="noStrike" cap="none" dirty="0">
                <a:solidFill>
                  <a:srgbClr val="000000"/>
                </a:solidFill>
                <a:latin typeface="Arial"/>
                <a:ea typeface="Arial"/>
                <a:cs typeface="Arial"/>
                <a:sym typeface="Arial"/>
              </a:rPr>
              <a:t>  + Điều này có thể được thực hiện sử dụng shedule trên Python hoặc </a:t>
            </a:r>
            <a:r>
              <a:rPr lang="vi-VN" sz="1400" b="1" i="0" u="none" strike="noStrike" cap="none" dirty="0">
                <a:solidFill>
                  <a:srgbClr val="FF0000"/>
                </a:solidFill>
                <a:latin typeface="Arial"/>
                <a:ea typeface="Arial"/>
                <a:cs typeface="Arial"/>
                <a:sym typeface="Arial"/>
              </a:rPr>
              <a:t>while true </a:t>
            </a:r>
            <a:r>
              <a:rPr lang="vi-VN" sz="1400" b="0" i="0" u="none" strike="noStrike" cap="none" dirty="0">
                <a:solidFill>
                  <a:srgbClr val="000000"/>
                </a:solidFill>
                <a:latin typeface="Arial"/>
                <a:ea typeface="Arial"/>
                <a:cs typeface="Arial"/>
                <a:sym typeface="Arial"/>
              </a:rPr>
              <a:t>và sleep (24h)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1125</Words>
  <Application>Microsoft Office PowerPoint</Application>
  <PresentationFormat>On-screen Show (4:3)</PresentationFormat>
  <Paragraphs>64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PC-DELL-CU</cp:lastModifiedBy>
  <cp:revision>7</cp:revision>
  <dcterms:created xsi:type="dcterms:W3CDTF">2021-10-18T16:01:56Z</dcterms:created>
  <dcterms:modified xsi:type="dcterms:W3CDTF">2024-01-16T15:13:01Z</dcterms:modified>
</cp:coreProperties>
</file>