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2.xml" ContentType="application/vnd.openxmlformats-officedocument.presentationml.comments+xml"/>
  <Override PartName="/ppt/notesSlides/notesSlide27.xml" ContentType="application/vnd.openxmlformats-officedocument.presentationml.notesSlide+xml"/>
  <Override PartName="/ppt/comments/comment3.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87" r:id="rId5"/>
    <p:sldId id="285" r:id="rId6"/>
    <p:sldId id="260" r:id="rId7"/>
    <p:sldId id="261" r:id="rId8"/>
    <p:sldId id="289" r:id="rId9"/>
    <p:sldId id="262" r:id="rId10"/>
    <p:sldId id="263" r:id="rId11"/>
    <p:sldId id="264" r:id="rId12"/>
    <p:sldId id="290" r:id="rId13"/>
    <p:sldId id="265" r:id="rId14"/>
    <p:sldId id="266" r:id="rId15"/>
    <p:sldId id="268" r:id="rId16"/>
    <p:sldId id="269" r:id="rId17"/>
    <p:sldId id="270" r:id="rId18"/>
    <p:sldId id="271" r:id="rId19"/>
    <p:sldId id="272" r:id="rId20"/>
    <p:sldId id="273" r:id="rId21"/>
    <p:sldId id="274" r:id="rId22"/>
    <p:sldId id="291" r:id="rId23"/>
    <p:sldId id="275" r:id="rId24"/>
    <p:sldId id="276" r:id="rId25"/>
    <p:sldId id="277" r:id="rId26"/>
    <p:sldId id="278" r:id="rId27"/>
    <p:sldId id="279" r:id="rId28"/>
    <p:sldId id="280" r:id="rId29"/>
    <p:sldId id="281" r:id="rId30"/>
    <p:sldId id="282" r:id="rId31"/>
    <p:sldId id="293" r:id="rId32"/>
    <p:sldId id="292" r:id="rId33"/>
    <p:sldId id="294" r:id="rId34"/>
    <p:sldId id="283" r:id="rId35"/>
  </p:sldIdLst>
  <p:sldSz cx="9144000" cy="6858000" type="screen4x3"/>
  <p:notesSz cx="6858000" cy="9144000"/>
  <p:embeddedFontLst>
    <p:embeddedFont>
      <p:font typeface="Roboto" panose="020B0604020202020204" charset="0"/>
      <p:regular r:id="rId37"/>
      <p:bold r:id="rId38"/>
      <p:italic r:id="rId39"/>
      <p:boldItalic r:id="rId40"/>
    </p:embeddedFont>
    <p:embeddedFont>
      <p:font typeface="Calibri" panose="020F0502020204030204" pitchFamily="34" charset="0"/>
      <p:regular r:id="rId41"/>
      <p:bold r:id="rId42"/>
      <p:italic r:id="rId43"/>
      <p:boldItalic r:id="rId44"/>
    </p:embeddedFont>
    <p:embeddedFont>
      <p:font typeface="Maven Pro" panose="020B0604020202020204"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2zAfLeEA9KdAPkSCr6jdA9iYk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h Dang Tri" initials="TDT" lastIdx="7" clrIdx="0">
    <p:extLst>
      <p:ext uri="{19B8F6BF-5375-455C-9EA6-DF929625EA0E}">
        <p15:presenceInfo xmlns:p15="http://schemas.microsoft.com/office/powerpoint/2012/main" userId="S-1-5-21-2688772987-654780777-3968214730-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2T17:31:05.205" idx="1">
    <p:pos x="10" y="10"/>
    <p:text>P(A) được gọi là xác suất tiên nghiệm (Prior), nghĩa là xác suất ban đầu của sự kiện A trước khi có thêm bất kỳ thông tin nào khác.</p:text>
    <p:extLst>
      <p:ext uri="{C676402C-5697-4E1C-873F-D02D1690AC5C}">
        <p15:threadingInfo xmlns:p15="http://schemas.microsoft.com/office/powerpoint/2012/main" timeZoneBias="-420"/>
      </p:ext>
    </p:extLst>
  </p:cm>
  <p:cm authorId="1" dt="2023-11-22T17:31:34.961" idx="2">
    <p:pos x="10" y="106"/>
    <p:text>P(B) được gọi là xác suất bằng chứng (Evidence), nghĩa là xác suất của sự kiện B xảy ra.</p:text>
    <p:extLst>
      <p:ext uri="{C676402C-5697-4E1C-873F-D02D1690AC5C}">
        <p15:threadingInfo xmlns:p15="http://schemas.microsoft.com/office/powerpoint/2012/main" timeZoneBias="-420">
          <p15:parentCm authorId="1" idx="1"/>
        </p15:threadingInfo>
      </p:ext>
    </p:extLst>
  </p:cm>
  <p:cm authorId="1" dt="2023-11-22T17:33:20.334" idx="3">
    <p:pos x="10" y="202"/>
    <p:text>P(B∣A) là xác suất của B khi biết A đã xảy ra, còn được gọi là khả năng (Likelihood), nghĩa là xác suất của B dựa trên giả định A là đúng.</p:text>
    <p:extLst>
      <p:ext uri="{C676402C-5697-4E1C-873F-D02D1690AC5C}">
        <p15:threadingInfo xmlns:p15="http://schemas.microsoft.com/office/powerpoint/2012/main" timeZoneBias="-420">
          <p15:parentCm authorId="1" idx="1"/>
        </p15:threadingInfo>
      </p:ext>
    </p:extLst>
  </p:cm>
  <p:cm authorId="1" dt="2023-11-22T17:33:28.185" idx="4">
    <p:pos x="10" y="298"/>
    <p:text>P(A∣B) là xác suất hậu nghiệm (Posterior), nghĩa là xác suất cập nhật của A sau khi xét đến thông tin mới là sự kiện B.</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22T18:08:44.101" idx="5">
    <p:pos x="10" y="10"/>
    <p:text>Min (Minimum): Giá trị nhỏ nhất trong tập dữ liệu.
Max (Maximum): Giá trị lớn nhất trong tập dữ liệu.
Giá trị trung bình (Mean): Tổng của tất cả các giá trị chia cho số lượng các giá trị, cung cấp một trung tâm "trung bình" cho tập dữ liệu.
Độ lệch chuẩn (Standard Deviation): Đo lường mức độ phân tán của dữ liệu so với giá trị trung bình.
Mode (Mốt): Giá trị xuất hiện thường xuyên nhất trong tập dữ liệu.
Quantile (Phân vị): Các giá trị chia tập dữ liệu thành các phần bằng nhau về số lượng dữ liệu. Trong ảnh, Quantiles được biểu diễn bởi các điểm dữ liệu phân chia các khoảng 25%.
Biểu đồ hộp (Box Plot) minh họa:
Whiskers (Râu): Thường biểu diễn giá trị Min và Max (hoặc giá trị gần Min và Max mà không phải là ngoại lệ).
Box (Hộp): Biểu diễn phạm vi từ phân vị thứ nhất (Q1, 25%) đến phân vị thứ ba (Q3, 75%). Do đó, độ rộng của hộp chứa 50% dữ liệu.
Median (Trung vị, Q2): Đường nằm giữa hộp, chia hộp thành hai phần có số lượng dữ liệu bằng nhau. Trung vị là giá trị chia tập dữ liệu thành hai nửa.
IQR (Interquartile Range): Khoảng cách giữa Q3 và Q1, đo lường phạm vi giữa các phân vị thứ nhất và thứ ba.
Box plot là một công cụ hữu ích để mô tả nhanh chóng sự phân bố của dữ liệu, cho thấy các giá trị trung tâm, phân tán, và xác định xem có ngoại lệ nào không.</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1-22T18:13:23.725" idx="6">
    <p:pos x="10" y="10"/>
    <p:text>Phụ thuộc vào tham số θ (theta)</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3730ebd750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g23730ebd750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730ebd750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3730ebd750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730ebd750_0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3730ebd750_0_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412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730ebd750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g23730ebd750_0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3730ebd750_0_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g23730ebd750_0_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756045f2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3756045f2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3756045f29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g23756045f29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3756045f29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g23756045f29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376c15cbf6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376c15cbf6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5d90ab84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255d90ab84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76c15cbf6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g2376c15cbf6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76c15cbf6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2376c15cbf6_0_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6114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76c15cbf6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376c15cbf6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376c15cbf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2376c15cbf6_0_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376c15cbf6_0_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2376c15cbf6_0_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376c15cbf6_0_5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376c15cbf6_0_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8a50ef644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g238a50ef644_0_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38a50ef64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g238a50ef64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8a50ef644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238a50ef644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38a50ef644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38a50ef644_0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2728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76c15cbf6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376c15cbf6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87111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376c15cbf6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2376c15cbf6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9979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004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730ebd75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g23730ebd750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495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730ebd750_0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23730ebd750_0_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730ebd750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23730ebd750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730ebd750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g23730ebd750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446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730ebd750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g23730ebd750_0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comments" Target="../comments/commen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g23730ebd750_0_39"/>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Xác suất, Xác suất có điều kiện, công thức Bayes</a:t>
            </a:r>
            <a:endParaRPr sz="2400" b="0" i="0" u="none" strike="noStrike" cap="none">
              <a:solidFill>
                <a:schemeClr val="lt1"/>
              </a:solidFill>
              <a:latin typeface="Arial"/>
              <a:ea typeface="Arial"/>
              <a:cs typeface="Arial"/>
              <a:sym typeface="Arial"/>
            </a:endParaRPr>
          </a:p>
        </p:txBody>
      </p:sp>
      <p:sp>
        <p:nvSpPr>
          <p:cNvPr id="133" name="Google Shape;133;g23730ebd750_0_39"/>
          <p:cNvSpPr txBox="1"/>
          <p:nvPr/>
        </p:nvSpPr>
        <p:spPr>
          <a:xfrm>
            <a:off x="369455" y="787944"/>
            <a:ext cx="8377381" cy="4232700"/>
          </a:xfrm>
          <a:prstGeom prst="rect">
            <a:avLst/>
          </a:prstGeom>
          <a:noFill/>
          <a:ln>
            <a:noFill/>
          </a:ln>
        </p:spPr>
        <p:txBody>
          <a:bodyPr spcFirstLastPara="1" wrap="square" lIns="91425" tIns="91425" rIns="91425" bIns="91425" anchor="t" anchorCtr="0">
            <a:normAutofit/>
          </a:bodyPr>
          <a:lstStyle/>
          <a:p>
            <a:pPr marL="457200" marR="0" lvl="0" indent="0" algn="l" rtl="0">
              <a:lnSpc>
                <a:spcPct val="115000"/>
              </a:lnSpc>
              <a:spcBef>
                <a:spcPts val="0"/>
              </a:spcBef>
              <a:spcAft>
                <a:spcPts val="0"/>
              </a:spcAft>
              <a:buClr>
                <a:srgbClr val="000000"/>
              </a:buClr>
              <a:buSzPts val="2000"/>
              <a:buFont typeface="Arial"/>
              <a:buNone/>
            </a:pPr>
            <a:r>
              <a:rPr lang="vi-VN" sz="1600" i="0" u="none" strike="noStrike" cap="none" dirty="0">
                <a:solidFill>
                  <a:schemeClr val="dk1"/>
                </a:solidFill>
                <a:latin typeface="+mn-lt"/>
                <a:ea typeface="Maven Pro"/>
                <a:cs typeface="Maven Pro"/>
                <a:sym typeface="Maven Pro"/>
              </a:rPr>
              <a:t>Ví dụ 1: Gieo một đồng xu cân đối </a:t>
            </a:r>
            <a:r>
              <a:rPr lang="vi-VN" sz="1600" i="0" u="none" strike="noStrike" cap="none" dirty="0">
                <a:solidFill>
                  <a:srgbClr val="FF0000"/>
                </a:solidFill>
                <a:latin typeface="+mn-lt"/>
                <a:ea typeface="Maven Pro"/>
                <a:cs typeface="Maven Pro"/>
                <a:sym typeface="Maven Pro"/>
              </a:rPr>
              <a:t>đồng chất </a:t>
            </a:r>
            <a:r>
              <a:rPr lang="vi-VN" sz="1600" i="0" u="none" strike="noStrike" cap="none" dirty="0" smtClean="0">
                <a:solidFill>
                  <a:srgbClr val="FF0000"/>
                </a:solidFill>
                <a:latin typeface="+mn-lt"/>
                <a:ea typeface="Maven Pro"/>
                <a:cs typeface="Maven Pro"/>
                <a:sym typeface="Maven Pro"/>
              </a:rPr>
              <a:t>10</a:t>
            </a:r>
            <a:r>
              <a:rPr lang="en-US" sz="1600" i="0" u="none" strike="noStrike" cap="none" dirty="0" smtClean="0">
                <a:solidFill>
                  <a:srgbClr val="FF0000"/>
                </a:solidFill>
                <a:latin typeface="+mn-lt"/>
                <a:ea typeface="Maven Pro"/>
                <a:cs typeface="Maven Pro"/>
                <a:sym typeface="Maven Pro"/>
              </a:rPr>
              <a:t>,</a:t>
            </a:r>
            <a:r>
              <a:rPr lang="vi-VN" sz="1600" i="0" u="none" strike="noStrike" cap="none" dirty="0" smtClean="0">
                <a:solidFill>
                  <a:srgbClr val="FF0000"/>
                </a:solidFill>
                <a:latin typeface="+mn-lt"/>
                <a:ea typeface="Maven Pro"/>
                <a:cs typeface="Maven Pro"/>
                <a:sym typeface="Maven Pro"/>
              </a:rPr>
              <a:t>000 </a:t>
            </a:r>
            <a:r>
              <a:rPr lang="vi-VN" sz="1600" i="0" u="none" strike="noStrike" cap="none" dirty="0">
                <a:solidFill>
                  <a:srgbClr val="FF0000"/>
                </a:solidFill>
                <a:latin typeface="+mn-lt"/>
                <a:ea typeface="Maven Pro"/>
                <a:cs typeface="Maven Pro"/>
                <a:sym typeface="Maven Pro"/>
              </a:rPr>
              <a:t>lần</a:t>
            </a:r>
            <a:endParaRPr sz="1600" i="0" u="none" strike="noStrike" cap="none" dirty="0">
              <a:solidFill>
                <a:srgbClr val="FF0000"/>
              </a:solidFill>
              <a:latin typeface="+mn-lt"/>
              <a:ea typeface="Maven Pro"/>
              <a:cs typeface="Maven Pro"/>
              <a:sym typeface="Maven Pro"/>
            </a:endParaRPr>
          </a:p>
          <a:p>
            <a:pPr marL="457200" marR="0" lvl="0" indent="0" algn="l" rtl="0">
              <a:lnSpc>
                <a:spcPct val="115000"/>
              </a:lnSpc>
              <a:spcBef>
                <a:spcPts val="0"/>
              </a:spcBef>
              <a:spcAft>
                <a:spcPts val="0"/>
              </a:spcAft>
              <a:buClr>
                <a:srgbClr val="000000"/>
              </a:buClr>
              <a:buSzPts val="2000"/>
              <a:buFont typeface="Arial"/>
              <a:buNone/>
            </a:pPr>
            <a:r>
              <a:rPr lang="vi-VN" sz="1600" i="0" u="none" strike="noStrike" cap="none" dirty="0">
                <a:solidFill>
                  <a:schemeClr val="dk1"/>
                </a:solidFill>
                <a:latin typeface="+mn-lt"/>
                <a:ea typeface="Maven Pro"/>
                <a:cs typeface="Maven Pro"/>
                <a:sym typeface="Maven Pro"/>
              </a:rPr>
              <a:t>Ví dụ 2: Gieo một đồng xu </a:t>
            </a:r>
            <a:r>
              <a:rPr lang="vi-VN" sz="1600" i="0" u="none" strike="noStrike" cap="none" dirty="0">
                <a:solidFill>
                  <a:srgbClr val="FF0000"/>
                </a:solidFill>
                <a:latin typeface="+mn-lt"/>
                <a:ea typeface="Maven Pro"/>
                <a:cs typeface="Maven Pro"/>
                <a:sym typeface="Maven Pro"/>
              </a:rPr>
              <a:t>bất cân đối </a:t>
            </a:r>
            <a:r>
              <a:rPr lang="vi-VN" sz="1600" i="0" u="none" strike="noStrike" cap="none" dirty="0" smtClean="0">
                <a:solidFill>
                  <a:srgbClr val="FF0000"/>
                </a:solidFill>
                <a:latin typeface="+mn-lt"/>
                <a:ea typeface="Maven Pro"/>
                <a:cs typeface="Maven Pro"/>
                <a:sym typeface="Maven Pro"/>
              </a:rPr>
              <a:t>10</a:t>
            </a:r>
            <a:r>
              <a:rPr lang="en-US" sz="1600" i="0" u="none" strike="noStrike" cap="none" dirty="0" smtClean="0">
                <a:solidFill>
                  <a:srgbClr val="FF0000"/>
                </a:solidFill>
                <a:latin typeface="+mn-lt"/>
                <a:ea typeface="Maven Pro"/>
                <a:cs typeface="Maven Pro"/>
                <a:sym typeface="Maven Pro"/>
              </a:rPr>
              <a:t>,</a:t>
            </a:r>
            <a:r>
              <a:rPr lang="vi-VN" sz="1600" i="0" u="none" strike="noStrike" cap="none" dirty="0" smtClean="0">
                <a:solidFill>
                  <a:srgbClr val="FF0000"/>
                </a:solidFill>
                <a:latin typeface="+mn-lt"/>
                <a:ea typeface="Maven Pro"/>
                <a:cs typeface="Maven Pro"/>
                <a:sym typeface="Maven Pro"/>
              </a:rPr>
              <a:t>000 </a:t>
            </a:r>
            <a:r>
              <a:rPr lang="vi-VN" sz="1600" i="0" u="none" strike="noStrike" cap="none" dirty="0">
                <a:solidFill>
                  <a:srgbClr val="FF0000"/>
                </a:solidFill>
                <a:latin typeface="+mn-lt"/>
                <a:ea typeface="Maven Pro"/>
                <a:cs typeface="Maven Pro"/>
                <a:sym typeface="Maven Pro"/>
              </a:rPr>
              <a:t>lần</a:t>
            </a:r>
            <a:endParaRPr sz="1600" i="0" u="none" strike="noStrike" cap="none" dirty="0">
              <a:solidFill>
                <a:srgbClr val="FF0000"/>
              </a:solidFill>
              <a:latin typeface="+mn-lt"/>
              <a:ea typeface="Maven Pro"/>
              <a:cs typeface="Maven Pro"/>
              <a:sym typeface="Maven Pro"/>
            </a:endParaRPr>
          </a:p>
          <a:p>
            <a:pPr marL="457200" marR="0" lvl="0" indent="0" algn="l" rtl="0">
              <a:lnSpc>
                <a:spcPct val="115000"/>
              </a:lnSpc>
              <a:spcBef>
                <a:spcPts val="0"/>
              </a:spcBef>
              <a:spcAft>
                <a:spcPts val="0"/>
              </a:spcAft>
              <a:buClr>
                <a:srgbClr val="000000"/>
              </a:buClr>
              <a:buSzPts val="2000"/>
              <a:buFont typeface="Arial"/>
              <a:buNone/>
            </a:pPr>
            <a:endParaRPr sz="20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g23730ebd750_0_47"/>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Xác suất, Xác suất có điều kiện, công thức Bayes</a:t>
            </a:r>
            <a:endParaRPr sz="2400" b="0" i="0" u="none" strike="noStrike" cap="none">
              <a:solidFill>
                <a:schemeClr val="lt1"/>
              </a:solidFill>
              <a:latin typeface="Arial"/>
              <a:ea typeface="Arial"/>
              <a:cs typeface="Arial"/>
              <a:sym typeface="Arial"/>
            </a:endParaRPr>
          </a:p>
        </p:txBody>
      </p:sp>
      <p:sp>
        <p:nvSpPr>
          <p:cNvPr id="139" name="Google Shape;139;g23730ebd750_0_47"/>
          <p:cNvSpPr txBox="1"/>
          <p:nvPr/>
        </p:nvSpPr>
        <p:spPr>
          <a:xfrm>
            <a:off x="304800" y="742066"/>
            <a:ext cx="8469744" cy="12342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Xác suất có điều </a:t>
            </a:r>
            <a:r>
              <a:rPr lang="vi-VN" sz="1600" b="1" i="0" u="none" strike="noStrike" cap="none" dirty="0" smtClean="0">
                <a:solidFill>
                  <a:schemeClr val="dk1"/>
                </a:solidFill>
                <a:latin typeface="+mn-lt"/>
                <a:ea typeface="Maven Pro"/>
                <a:cs typeface="Maven Pro"/>
                <a:sym typeface="Maven Pro"/>
              </a:rPr>
              <a:t>kiện</a:t>
            </a:r>
            <a:endParaRPr lang="en-US" sz="1600" b="1" i="0" u="none" strike="noStrike" cap="none" dirty="0" smtClean="0">
              <a:solidFill>
                <a:schemeClr val="dk1"/>
              </a:solidFill>
              <a:latin typeface="+mn-lt"/>
              <a:ea typeface="Maven Pro"/>
              <a:cs typeface="Maven Pro"/>
              <a:sym typeface="Maven Pro"/>
            </a:endParaRPr>
          </a:p>
          <a:p>
            <a:pPr algn="just"/>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có</a:t>
            </a:r>
            <a:r>
              <a:rPr lang="en-US" sz="1600" dirty="0">
                <a:latin typeface="+mn-lt"/>
              </a:rPr>
              <a:t> </a:t>
            </a:r>
            <a:r>
              <a:rPr lang="en-US" sz="1600" dirty="0" err="1">
                <a:latin typeface="+mn-lt"/>
              </a:rPr>
              <a:t>điều</a:t>
            </a:r>
            <a:r>
              <a:rPr lang="en-US" sz="1600" dirty="0">
                <a:latin typeface="+mn-lt"/>
              </a:rPr>
              <a:t> </a:t>
            </a:r>
            <a:r>
              <a:rPr lang="en-US" sz="1600" dirty="0" err="1">
                <a:latin typeface="+mn-lt"/>
              </a:rPr>
              <a:t>kiện</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err="1">
                <a:latin typeface="+mn-lt"/>
              </a:rPr>
              <a:t>một</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t>
            </a:r>
            <a:r>
              <a:rPr lang="en-US" sz="1600" dirty="0">
                <a:solidFill>
                  <a:srgbClr val="FF0000"/>
                </a:solidFill>
                <a:latin typeface="+mn-lt"/>
              </a:rPr>
              <a:t>A </a:t>
            </a:r>
            <a:r>
              <a:rPr lang="en-US" sz="1600" dirty="0" err="1">
                <a:solidFill>
                  <a:srgbClr val="FF0000"/>
                </a:solidFill>
                <a:latin typeface="+mn-lt"/>
              </a:rPr>
              <a:t>xảy</a:t>
            </a:r>
            <a:r>
              <a:rPr lang="en-US" sz="1600" dirty="0">
                <a:solidFill>
                  <a:srgbClr val="FF0000"/>
                </a:solidFill>
                <a:latin typeface="+mn-lt"/>
              </a:rPr>
              <a:t> </a:t>
            </a:r>
            <a:r>
              <a:rPr lang="en-US" sz="1600" dirty="0" err="1">
                <a:solidFill>
                  <a:srgbClr val="FF0000"/>
                </a:solidFill>
                <a:latin typeface="+mn-lt"/>
              </a:rPr>
              <a:t>ra</a:t>
            </a:r>
            <a:r>
              <a:rPr lang="en-US" sz="1600" dirty="0">
                <a:latin typeface="+mn-lt"/>
              </a:rPr>
              <a:t>, </a:t>
            </a:r>
            <a:r>
              <a:rPr lang="en-US" sz="1600" dirty="0" err="1">
                <a:solidFill>
                  <a:srgbClr val="FF0000"/>
                </a:solidFill>
                <a:latin typeface="+mn-lt"/>
              </a:rPr>
              <a:t>giả</a:t>
            </a:r>
            <a:r>
              <a:rPr lang="en-US" sz="1600" dirty="0">
                <a:solidFill>
                  <a:srgbClr val="FF0000"/>
                </a:solidFill>
                <a:latin typeface="+mn-lt"/>
              </a:rPr>
              <a:t> </a:t>
            </a:r>
            <a:r>
              <a:rPr lang="en-US" sz="1600" dirty="0" err="1">
                <a:solidFill>
                  <a:srgbClr val="FF0000"/>
                </a:solidFill>
                <a:latin typeface="+mn-lt"/>
              </a:rPr>
              <a:t>định</a:t>
            </a:r>
            <a:r>
              <a:rPr lang="en-US" sz="1600" dirty="0">
                <a:solidFill>
                  <a:srgbClr val="FF0000"/>
                </a:solidFill>
                <a:latin typeface="+mn-lt"/>
              </a:rPr>
              <a:t> </a:t>
            </a:r>
            <a:r>
              <a:rPr lang="en-US" sz="1600" dirty="0" err="1">
                <a:solidFill>
                  <a:srgbClr val="FF0000"/>
                </a:solidFill>
                <a:latin typeface="+mn-lt"/>
              </a:rPr>
              <a:t>rằng</a:t>
            </a:r>
            <a:r>
              <a:rPr lang="en-US" sz="1600" dirty="0">
                <a:solidFill>
                  <a:srgbClr val="FF0000"/>
                </a:solidFill>
                <a:latin typeface="+mn-lt"/>
              </a:rPr>
              <a:t> </a:t>
            </a:r>
            <a:r>
              <a:rPr lang="en-US" sz="1600" dirty="0" err="1">
                <a:solidFill>
                  <a:srgbClr val="FF0000"/>
                </a:solidFill>
                <a:latin typeface="+mn-lt"/>
              </a:rPr>
              <a:t>một</a:t>
            </a:r>
            <a:r>
              <a:rPr lang="en-US" sz="1600" dirty="0">
                <a:solidFill>
                  <a:srgbClr val="FF0000"/>
                </a:solidFill>
                <a:latin typeface="+mn-lt"/>
              </a:rPr>
              <a:t> </a:t>
            </a:r>
            <a:r>
              <a:rPr lang="en-US" sz="1600" dirty="0" err="1">
                <a:solidFill>
                  <a:srgbClr val="FF0000"/>
                </a:solidFill>
                <a:latin typeface="+mn-lt"/>
              </a:rPr>
              <a:t>sự</a:t>
            </a:r>
            <a:r>
              <a:rPr lang="en-US" sz="1600" dirty="0">
                <a:solidFill>
                  <a:srgbClr val="FF0000"/>
                </a:solidFill>
                <a:latin typeface="+mn-lt"/>
              </a:rPr>
              <a:t> </a:t>
            </a:r>
            <a:r>
              <a:rPr lang="en-US" sz="1600" dirty="0" err="1">
                <a:solidFill>
                  <a:srgbClr val="FF0000"/>
                </a:solidFill>
                <a:latin typeface="+mn-lt"/>
              </a:rPr>
              <a:t>kiện</a:t>
            </a:r>
            <a:r>
              <a:rPr lang="en-US" sz="1600" dirty="0">
                <a:solidFill>
                  <a:srgbClr val="FF0000"/>
                </a:solidFill>
                <a:latin typeface="+mn-lt"/>
              </a:rPr>
              <a:t> </a:t>
            </a:r>
            <a:r>
              <a:rPr lang="en-US" sz="1600" dirty="0" err="1">
                <a:solidFill>
                  <a:srgbClr val="FF0000"/>
                </a:solidFill>
                <a:latin typeface="+mn-lt"/>
              </a:rPr>
              <a:t>khác</a:t>
            </a:r>
            <a:r>
              <a:rPr lang="en-US" sz="1600" dirty="0">
                <a:solidFill>
                  <a:srgbClr val="FF0000"/>
                </a:solidFill>
                <a:latin typeface="+mn-lt"/>
              </a:rPr>
              <a:t> B </a:t>
            </a:r>
            <a:r>
              <a:rPr lang="en-US" sz="1600" dirty="0" err="1">
                <a:solidFill>
                  <a:srgbClr val="FF0000"/>
                </a:solidFill>
                <a:latin typeface="+mn-lt"/>
              </a:rPr>
              <a:t>đã</a:t>
            </a:r>
            <a:r>
              <a:rPr lang="en-US" sz="1600" dirty="0">
                <a:solidFill>
                  <a:srgbClr val="FF0000"/>
                </a:solidFill>
                <a:latin typeface="+mn-lt"/>
              </a:rPr>
              <a:t> </a:t>
            </a:r>
            <a:r>
              <a:rPr lang="en-US" sz="1600" dirty="0" err="1">
                <a:solidFill>
                  <a:srgbClr val="FF0000"/>
                </a:solidFill>
                <a:latin typeface="+mn-lt"/>
              </a:rPr>
              <a:t>xảy</a:t>
            </a:r>
            <a:r>
              <a:rPr lang="en-US" sz="1600" dirty="0">
                <a:solidFill>
                  <a:srgbClr val="FF0000"/>
                </a:solidFill>
                <a:latin typeface="+mn-lt"/>
              </a:rPr>
              <a:t> </a:t>
            </a:r>
            <a:r>
              <a:rPr lang="en-US" sz="1600" dirty="0" err="1">
                <a:solidFill>
                  <a:srgbClr val="FF0000"/>
                </a:solidFill>
                <a:latin typeface="+mn-lt"/>
              </a:rPr>
              <a:t>ra</a:t>
            </a:r>
            <a:r>
              <a:rPr lang="en-US" sz="1600" dirty="0" err="1">
                <a:latin typeface="+mn-lt"/>
              </a:rPr>
              <a:t>.</a:t>
            </a:r>
            <a:r>
              <a:rPr lang="en-US" sz="1600" dirty="0">
                <a:latin typeface="+mn-lt"/>
              </a:rPr>
              <a:t> </a:t>
            </a:r>
            <a:r>
              <a:rPr lang="en-US" sz="1600" dirty="0" err="1">
                <a:latin typeface="+mn-lt"/>
              </a:rPr>
              <a:t>Công</a:t>
            </a:r>
            <a:r>
              <a:rPr lang="en-US" sz="1600" dirty="0">
                <a:latin typeface="+mn-lt"/>
              </a:rPr>
              <a:t> </a:t>
            </a:r>
            <a:r>
              <a:rPr lang="en-US" sz="1600" dirty="0" err="1">
                <a:latin typeface="+mn-lt"/>
              </a:rPr>
              <a:t>thức</a:t>
            </a:r>
            <a:r>
              <a:rPr lang="en-US" sz="1600" dirty="0">
                <a:latin typeface="+mn-lt"/>
              </a:rPr>
              <a:t> </a:t>
            </a:r>
            <a:r>
              <a:rPr lang="en-US" sz="1600" dirty="0" err="1">
                <a:latin typeface="+mn-lt"/>
              </a:rPr>
              <a:t>của</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có</a:t>
            </a:r>
            <a:r>
              <a:rPr lang="en-US" sz="1600" dirty="0">
                <a:latin typeface="+mn-lt"/>
              </a:rPr>
              <a:t> </a:t>
            </a:r>
            <a:r>
              <a:rPr lang="en-US" sz="1600" dirty="0" err="1">
                <a:latin typeface="+mn-lt"/>
              </a:rPr>
              <a:t>điều</a:t>
            </a:r>
            <a:r>
              <a:rPr lang="en-US" sz="1600" dirty="0">
                <a:latin typeface="+mn-lt"/>
              </a:rPr>
              <a:t> </a:t>
            </a:r>
            <a:r>
              <a:rPr lang="en-US" sz="1600" dirty="0" err="1">
                <a:latin typeface="+mn-lt"/>
              </a:rPr>
              <a:t>kiện</a:t>
            </a:r>
            <a:r>
              <a:rPr lang="en-US" sz="1600" dirty="0">
                <a:latin typeface="+mn-lt"/>
              </a:rPr>
              <a:t> </a:t>
            </a:r>
            <a:r>
              <a:rPr lang="en-US" sz="1600" dirty="0" err="1">
                <a:latin typeface="+mn-lt"/>
              </a:rPr>
              <a:t>là</a:t>
            </a:r>
            <a:r>
              <a:rPr lang="en-US" sz="1600" dirty="0">
                <a:latin typeface="+mn-lt"/>
              </a:rPr>
              <a:t>:</a:t>
            </a:r>
          </a:p>
          <a:p>
            <a:pPr algn="just"/>
            <a:r>
              <a:rPr lang="en-US" sz="1600" i="1" dirty="0" smtClean="0">
                <a:solidFill>
                  <a:srgbClr val="FF0000"/>
                </a:solidFill>
                <a:latin typeface="+mn-lt"/>
              </a:rPr>
              <a:t>P</a:t>
            </a:r>
            <a:r>
              <a:rPr lang="en-US" sz="1600" dirty="0" smtClean="0">
                <a:solidFill>
                  <a:srgbClr val="FF0000"/>
                </a:solidFill>
                <a:latin typeface="+mn-lt"/>
              </a:rPr>
              <a:t>(</a:t>
            </a:r>
            <a:r>
              <a:rPr lang="en-US" sz="1600" i="1" dirty="0" smtClean="0">
                <a:solidFill>
                  <a:srgbClr val="FF0000"/>
                </a:solidFill>
                <a:latin typeface="+mn-lt"/>
              </a:rPr>
              <a:t>A</a:t>
            </a:r>
            <a:r>
              <a:rPr lang="en-US" sz="1600" dirty="0">
                <a:solidFill>
                  <a:srgbClr val="FF0000"/>
                </a:solidFill>
                <a:latin typeface="+mn-lt"/>
              </a:rPr>
              <a:t>∣</a:t>
            </a:r>
            <a:r>
              <a:rPr lang="en-US" sz="1600" i="1" dirty="0">
                <a:solidFill>
                  <a:schemeClr val="accent2"/>
                </a:solidFill>
                <a:latin typeface="+mn-lt"/>
              </a:rPr>
              <a:t>B</a:t>
            </a:r>
            <a:r>
              <a:rPr lang="en-US" sz="1600" dirty="0" smtClean="0">
                <a:solidFill>
                  <a:srgbClr val="FF0000"/>
                </a:solidFill>
                <a:latin typeface="+mn-lt"/>
              </a:rPr>
              <a:t>)</a:t>
            </a:r>
            <a:r>
              <a:rPr lang="en-US" sz="1600" dirty="0" smtClean="0">
                <a:latin typeface="+mn-lt"/>
              </a:rPr>
              <a:t>=</a:t>
            </a:r>
            <a:r>
              <a:rPr lang="en-US" sz="1600" i="1" dirty="0" smtClean="0">
                <a:latin typeface="+mn-lt"/>
              </a:rPr>
              <a:t>P</a:t>
            </a:r>
            <a:r>
              <a:rPr lang="en-US" sz="1600" dirty="0" smtClean="0">
                <a:latin typeface="+mn-lt"/>
              </a:rPr>
              <a:t>(</a:t>
            </a:r>
            <a:r>
              <a:rPr lang="en-US" sz="1600" i="1" dirty="0" smtClean="0">
                <a:latin typeface="+mn-lt"/>
              </a:rPr>
              <a:t>A</a:t>
            </a:r>
            <a:r>
              <a:rPr lang="en-US" sz="1600" dirty="0">
                <a:latin typeface="+mn-lt"/>
              </a:rPr>
              <a:t>∩</a:t>
            </a:r>
            <a:r>
              <a:rPr lang="en-US" sz="1600" i="1" dirty="0">
                <a:latin typeface="+mn-lt"/>
              </a:rPr>
              <a:t>B</a:t>
            </a:r>
            <a:r>
              <a:rPr lang="en-US" sz="1600" dirty="0">
                <a:latin typeface="+mn-lt"/>
              </a:rPr>
              <a:t>)</a:t>
            </a:r>
            <a:r>
              <a:rPr lang="en-US" sz="1600" dirty="0" smtClean="0">
                <a:latin typeface="+mn-lt"/>
              </a:rPr>
              <a:t>​/</a:t>
            </a:r>
            <a:r>
              <a:rPr lang="en-US" sz="1600" i="1" dirty="0"/>
              <a:t>P</a:t>
            </a:r>
            <a:r>
              <a:rPr lang="en-US" sz="1600" dirty="0"/>
              <a:t>(</a:t>
            </a:r>
            <a:r>
              <a:rPr lang="en-US" sz="1600" i="1" dirty="0"/>
              <a:t>B</a:t>
            </a:r>
            <a:r>
              <a:rPr lang="en-US" sz="1600" dirty="0"/>
              <a:t>)</a:t>
            </a:r>
            <a:endParaRPr lang="en-US" sz="1600" dirty="0">
              <a:latin typeface="+mn-lt"/>
            </a:endParaRPr>
          </a:p>
          <a:p>
            <a:pPr algn="just"/>
            <a:r>
              <a:rPr lang="en-US" sz="1600" dirty="0" err="1">
                <a:latin typeface="+mn-lt"/>
              </a:rPr>
              <a:t>trong</a:t>
            </a:r>
            <a:r>
              <a:rPr lang="en-US" sz="1600" dirty="0">
                <a:latin typeface="+mn-lt"/>
              </a:rPr>
              <a:t> </a:t>
            </a:r>
            <a:r>
              <a:rPr lang="en-US" sz="1600" dirty="0" err="1">
                <a:latin typeface="+mn-lt"/>
              </a:rPr>
              <a:t>đó</a:t>
            </a:r>
            <a:r>
              <a:rPr lang="en-US" sz="1600" dirty="0">
                <a:latin typeface="+mn-lt"/>
              </a:rPr>
              <a:t>:</a:t>
            </a:r>
          </a:p>
          <a:p>
            <a:pPr algn="just"/>
            <a:r>
              <a:rPr lang="en-US" sz="1600" i="1" dirty="0" smtClean="0">
                <a:solidFill>
                  <a:schemeClr val="accent2"/>
                </a:solidFill>
                <a:latin typeface="+mn-lt"/>
              </a:rPr>
              <a:t>P</a:t>
            </a:r>
            <a:r>
              <a:rPr lang="en-US" sz="1600" dirty="0" smtClean="0">
                <a:solidFill>
                  <a:schemeClr val="accent2"/>
                </a:solidFill>
                <a:latin typeface="+mn-lt"/>
              </a:rPr>
              <a:t>(</a:t>
            </a:r>
            <a:r>
              <a:rPr lang="en-US" sz="1600" i="1" dirty="0" smtClean="0">
                <a:solidFill>
                  <a:schemeClr val="accent2"/>
                </a:solidFill>
                <a:latin typeface="+mn-lt"/>
              </a:rPr>
              <a:t>A</a:t>
            </a:r>
            <a:r>
              <a:rPr lang="en-US" sz="1600" dirty="0">
                <a:solidFill>
                  <a:schemeClr val="accent2"/>
                </a:solidFill>
                <a:latin typeface="+mn-lt"/>
              </a:rPr>
              <a:t>∣</a:t>
            </a:r>
            <a:r>
              <a:rPr lang="en-US" sz="1600" i="1" dirty="0">
                <a:solidFill>
                  <a:schemeClr val="accent2"/>
                </a:solidFill>
                <a:latin typeface="+mn-lt"/>
              </a:rPr>
              <a:t>B</a:t>
            </a:r>
            <a:r>
              <a:rPr lang="en-US" sz="1600" dirty="0">
                <a:solidFill>
                  <a:schemeClr val="accent2"/>
                </a:solidFill>
                <a:latin typeface="+mn-lt"/>
              </a:rPr>
              <a:t>)</a:t>
            </a:r>
            <a:r>
              <a:rPr lang="en-US" sz="1600" dirty="0">
                <a:latin typeface="+mn-lt"/>
              </a:rPr>
              <a:t> </a:t>
            </a:r>
            <a:r>
              <a:rPr lang="en-US" sz="1600" dirty="0" err="1">
                <a:latin typeface="+mn-lt"/>
              </a:rPr>
              <a:t>đọc</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a:solidFill>
                  <a:schemeClr val="accent2"/>
                </a:solidFill>
                <a:latin typeface="+mn-lt"/>
              </a:rPr>
              <a:t>A </a:t>
            </a:r>
            <a:r>
              <a:rPr lang="en-US" sz="1600" dirty="0" err="1">
                <a:solidFill>
                  <a:schemeClr val="accent2"/>
                </a:solidFill>
                <a:latin typeface="+mn-lt"/>
              </a:rPr>
              <a:t>biết</a:t>
            </a:r>
            <a:r>
              <a:rPr lang="en-US" sz="1600" dirty="0">
                <a:solidFill>
                  <a:schemeClr val="accent2"/>
                </a:solidFill>
                <a:latin typeface="+mn-lt"/>
              </a:rPr>
              <a:t> B</a:t>
            </a:r>
            <a:r>
              <a:rPr lang="en-US" sz="1600" dirty="0">
                <a:latin typeface="+mn-lt"/>
              </a:rPr>
              <a:t>" </a:t>
            </a:r>
            <a:r>
              <a:rPr lang="en-US" sz="1600" dirty="0" err="1">
                <a:latin typeface="+mn-lt"/>
              </a:rPr>
              <a:t>hoặc</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có</a:t>
            </a:r>
            <a:r>
              <a:rPr lang="en-US" sz="1600" dirty="0">
                <a:latin typeface="+mn-lt"/>
              </a:rPr>
              <a:t> </a:t>
            </a:r>
            <a:r>
              <a:rPr lang="en-US" sz="1600" dirty="0" err="1">
                <a:latin typeface="+mn-lt"/>
              </a:rPr>
              <a:t>điều</a:t>
            </a:r>
            <a:r>
              <a:rPr lang="en-US" sz="1600" dirty="0">
                <a:latin typeface="+mn-lt"/>
              </a:rPr>
              <a:t> </a:t>
            </a:r>
            <a:r>
              <a:rPr lang="en-US" sz="1600" dirty="0" err="1">
                <a:latin typeface="+mn-lt"/>
              </a:rPr>
              <a:t>kiện</a:t>
            </a:r>
            <a:r>
              <a:rPr lang="en-US" sz="1600" dirty="0">
                <a:latin typeface="+mn-lt"/>
              </a:rPr>
              <a:t> </a:t>
            </a:r>
            <a:r>
              <a:rPr lang="en-US" sz="1600" dirty="0" err="1">
                <a:latin typeface="+mn-lt"/>
              </a:rPr>
              <a:t>của</a:t>
            </a:r>
            <a:r>
              <a:rPr lang="en-US" sz="1600" dirty="0">
                <a:latin typeface="+mn-lt"/>
              </a:rPr>
              <a:t> </a:t>
            </a:r>
            <a:r>
              <a:rPr lang="en-US" sz="1600" dirty="0">
                <a:solidFill>
                  <a:schemeClr val="accent2"/>
                </a:solidFill>
                <a:latin typeface="+mn-lt"/>
              </a:rPr>
              <a:t>A </a:t>
            </a:r>
            <a:r>
              <a:rPr lang="en-US" sz="1600" dirty="0" err="1">
                <a:solidFill>
                  <a:schemeClr val="accent2"/>
                </a:solidFill>
                <a:latin typeface="+mn-lt"/>
              </a:rPr>
              <a:t>khi</a:t>
            </a:r>
            <a:r>
              <a:rPr lang="en-US" sz="1600" dirty="0">
                <a:solidFill>
                  <a:schemeClr val="accent2"/>
                </a:solidFill>
                <a:latin typeface="+mn-lt"/>
              </a:rPr>
              <a:t> B </a:t>
            </a:r>
            <a:r>
              <a:rPr lang="en-US" sz="1600" dirty="0" err="1">
                <a:solidFill>
                  <a:schemeClr val="accent2"/>
                </a:solidFill>
                <a:latin typeface="+mn-lt"/>
              </a:rPr>
              <a:t>đã</a:t>
            </a:r>
            <a:r>
              <a:rPr lang="en-US" sz="1600" dirty="0">
                <a:solidFill>
                  <a:schemeClr val="accent2"/>
                </a:solidFill>
                <a:latin typeface="+mn-lt"/>
              </a:rPr>
              <a:t> </a:t>
            </a:r>
            <a:r>
              <a:rPr lang="en-US" sz="1600" dirty="0" err="1">
                <a:solidFill>
                  <a:schemeClr val="accent2"/>
                </a:solidFill>
                <a:latin typeface="+mn-lt"/>
              </a:rPr>
              <a:t>xảy</a:t>
            </a:r>
            <a:r>
              <a:rPr lang="en-US" sz="1600" dirty="0">
                <a:solidFill>
                  <a:schemeClr val="accent2"/>
                </a:solidFill>
                <a:latin typeface="+mn-lt"/>
              </a:rPr>
              <a:t> </a:t>
            </a:r>
            <a:r>
              <a:rPr lang="en-US" sz="1600" dirty="0" err="1">
                <a:solidFill>
                  <a:schemeClr val="accent2"/>
                </a:solidFill>
                <a:latin typeface="+mn-lt"/>
              </a:rPr>
              <a:t>ra</a:t>
            </a:r>
            <a:r>
              <a:rPr lang="en-US" sz="1600" dirty="0">
                <a:latin typeface="+mn-lt"/>
              </a:rPr>
              <a:t>".</a:t>
            </a:r>
          </a:p>
          <a:p>
            <a:pPr algn="just"/>
            <a:r>
              <a:rPr lang="en-US" sz="1600" i="1" dirty="0" smtClean="0">
                <a:solidFill>
                  <a:schemeClr val="accent2"/>
                </a:solidFill>
                <a:latin typeface="+mn-lt"/>
              </a:rPr>
              <a:t>P</a:t>
            </a:r>
            <a:r>
              <a:rPr lang="en-US" sz="1600" dirty="0" smtClean="0">
                <a:solidFill>
                  <a:schemeClr val="accent2"/>
                </a:solidFill>
                <a:latin typeface="+mn-lt"/>
              </a:rPr>
              <a:t>(</a:t>
            </a:r>
            <a:r>
              <a:rPr lang="en-US" sz="1600" i="1" dirty="0" smtClean="0">
                <a:solidFill>
                  <a:schemeClr val="accent2"/>
                </a:solidFill>
                <a:latin typeface="+mn-lt"/>
              </a:rPr>
              <a:t>A</a:t>
            </a:r>
            <a:r>
              <a:rPr lang="en-US" sz="1600" dirty="0">
                <a:solidFill>
                  <a:schemeClr val="accent2"/>
                </a:solidFill>
                <a:latin typeface="+mn-lt"/>
              </a:rPr>
              <a:t>∩</a:t>
            </a:r>
            <a:r>
              <a:rPr lang="en-US" sz="1600" i="1" dirty="0">
                <a:solidFill>
                  <a:schemeClr val="accent2"/>
                </a:solidFill>
                <a:latin typeface="+mn-lt"/>
              </a:rPr>
              <a:t>B</a:t>
            </a:r>
            <a:r>
              <a:rPr lang="en-US" sz="1600" dirty="0">
                <a:solidFill>
                  <a:schemeClr val="accent2"/>
                </a:solidFill>
                <a:latin typeface="+mn-lt"/>
              </a:rPr>
              <a:t>)</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cả</a:t>
            </a:r>
            <a:r>
              <a:rPr lang="en-US" sz="1600" dirty="0">
                <a:latin typeface="+mn-lt"/>
              </a:rPr>
              <a:t> </a:t>
            </a:r>
            <a:r>
              <a:rPr lang="en-US" sz="1600" dirty="0" err="1">
                <a:latin typeface="+mn-lt"/>
              </a:rPr>
              <a:t>hai</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 </a:t>
            </a:r>
            <a:r>
              <a:rPr lang="en-US" sz="1600" dirty="0" err="1">
                <a:latin typeface="+mn-lt"/>
              </a:rPr>
              <a:t>và</a:t>
            </a:r>
            <a:r>
              <a:rPr lang="en-US" sz="1600" dirty="0">
                <a:latin typeface="+mn-lt"/>
              </a:rPr>
              <a:t> B </a:t>
            </a:r>
            <a:r>
              <a:rPr lang="en-US" sz="1600" dirty="0" err="1">
                <a:latin typeface="+mn-lt"/>
              </a:rPr>
              <a:t>cùng</a:t>
            </a:r>
            <a:r>
              <a:rPr lang="en-US" sz="1600" dirty="0">
                <a:latin typeface="+mn-lt"/>
              </a:rPr>
              <a:t> </a:t>
            </a:r>
            <a:r>
              <a:rPr lang="en-US" sz="1600" dirty="0" err="1">
                <a:latin typeface="+mn-lt"/>
              </a:rPr>
              <a:t>xảy</a:t>
            </a:r>
            <a:r>
              <a:rPr lang="en-US" sz="1600" dirty="0">
                <a:latin typeface="+mn-lt"/>
              </a:rPr>
              <a:t> </a:t>
            </a:r>
            <a:r>
              <a:rPr lang="en-US" sz="1600" dirty="0" err="1">
                <a:latin typeface="+mn-lt"/>
              </a:rPr>
              <a:t>ra</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giao</a:t>
            </a:r>
            <a:r>
              <a:rPr lang="en-US" sz="1600" dirty="0">
                <a:latin typeface="+mn-lt"/>
              </a:rPr>
              <a:t> </a:t>
            </a:r>
            <a:r>
              <a:rPr lang="en-US" sz="1600" dirty="0" err="1">
                <a:latin typeface="+mn-lt"/>
              </a:rPr>
              <a:t>của</a:t>
            </a:r>
            <a:r>
              <a:rPr lang="en-US" sz="1600" dirty="0">
                <a:latin typeface="+mn-lt"/>
              </a:rPr>
              <a:t> A </a:t>
            </a:r>
            <a:r>
              <a:rPr lang="en-US" sz="1600" dirty="0" err="1">
                <a:latin typeface="+mn-lt"/>
              </a:rPr>
              <a:t>và</a:t>
            </a:r>
            <a:r>
              <a:rPr lang="en-US" sz="1600" dirty="0">
                <a:latin typeface="+mn-lt"/>
              </a:rPr>
              <a:t> B).</a:t>
            </a:r>
          </a:p>
          <a:p>
            <a:pPr algn="just"/>
            <a:r>
              <a:rPr lang="en-US" sz="1600" i="1" dirty="0" smtClean="0">
                <a:solidFill>
                  <a:schemeClr val="accent2"/>
                </a:solidFill>
                <a:latin typeface="+mn-lt"/>
              </a:rPr>
              <a:t>P</a:t>
            </a:r>
            <a:r>
              <a:rPr lang="en-US" sz="1600" dirty="0" smtClean="0">
                <a:solidFill>
                  <a:schemeClr val="accent2"/>
                </a:solidFill>
                <a:latin typeface="+mn-lt"/>
              </a:rPr>
              <a:t>(</a:t>
            </a:r>
            <a:r>
              <a:rPr lang="en-US" sz="1600" i="1" dirty="0" smtClean="0">
                <a:solidFill>
                  <a:schemeClr val="accent2"/>
                </a:solidFill>
                <a:latin typeface="+mn-lt"/>
              </a:rPr>
              <a:t>B</a:t>
            </a:r>
            <a:r>
              <a:rPr lang="en-US" sz="1600" dirty="0">
                <a:solidFill>
                  <a:schemeClr val="accent2"/>
                </a:solidFill>
                <a:latin typeface="+mn-lt"/>
              </a:rPr>
              <a:t>)</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B </a:t>
            </a:r>
            <a:r>
              <a:rPr lang="en-US" sz="1600" dirty="0" err="1">
                <a:latin typeface="+mn-lt"/>
              </a:rPr>
              <a:t>xảy</a:t>
            </a:r>
            <a:r>
              <a:rPr lang="en-US" sz="1600" dirty="0">
                <a:latin typeface="+mn-lt"/>
              </a:rPr>
              <a:t> </a:t>
            </a:r>
            <a:r>
              <a:rPr lang="en-US" sz="1600" dirty="0" err="1">
                <a:latin typeface="+mn-lt"/>
              </a:rPr>
              <a:t>ra</a:t>
            </a:r>
            <a:r>
              <a:rPr lang="en-US" sz="1600" dirty="0">
                <a:latin typeface="+mn-lt"/>
              </a:rPr>
              <a:t>, </a:t>
            </a:r>
            <a:r>
              <a:rPr lang="en-US" sz="1600" dirty="0" err="1">
                <a:latin typeface="+mn-lt"/>
              </a:rPr>
              <a:t>và</a:t>
            </a:r>
            <a:r>
              <a:rPr lang="en-US" sz="1600" dirty="0">
                <a:latin typeface="+mn-lt"/>
              </a:rPr>
              <a:t> </a:t>
            </a:r>
            <a:r>
              <a:rPr lang="en-US" sz="1600" dirty="0" err="1">
                <a:solidFill>
                  <a:schemeClr val="accent2"/>
                </a:solidFill>
                <a:latin typeface="+mn-lt"/>
              </a:rPr>
              <a:t>cần</a:t>
            </a:r>
            <a:r>
              <a:rPr lang="en-US" sz="1600" dirty="0">
                <a:solidFill>
                  <a:schemeClr val="accent2"/>
                </a:solidFill>
                <a:latin typeface="+mn-lt"/>
              </a:rPr>
              <a:t> </a:t>
            </a:r>
            <a:r>
              <a:rPr lang="en-US" sz="1600" dirty="0" err="1">
                <a:solidFill>
                  <a:schemeClr val="accent2"/>
                </a:solidFill>
                <a:latin typeface="+mn-lt"/>
              </a:rPr>
              <a:t>phải</a:t>
            </a:r>
            <a:r>
              <a:rPr lang="en-US" sz="1600" dirty="0">
                <a:solidFill>
                  <a:schemeClr val="accent2"/>
                </a:solidFill>
                <a:latin typeface="+mn-lt"/>
              </a:rPr>
              <a:t> </a:t>
            </a:r>
            <a:r>
              <a:rPr lang="en-US" sz="1600" dirty="0" err="1">
                <a:solidFill>
                  <a:schemeClr val="accent2"/>
                </a:solidFill>
                <a:latin typeface="+mn-lt"/>
              </a:rPr>
              <a:t>khác</a:t>
            </a:r>
            <a:r>
              <a:rPr lang="en-US" sz="1600" dirty="0">
                <a:solidFill>
                  <a:schemeClr val="accent2"/>
                </a:solidFill>
                <a:latin typeface="+mn-lt"/>
              </a:rPr>
              <a:t> 0 </a:t>
            </a:r>
            <a:r>
              <a:rPr lang="en-US" sz="1600" dirty="0" err="1">
                <a:latin typeface="+mn-lt"/>
              </a:rPr>
              <a:t>để</a:t>
            </a:r>
            <a:r>
              <a:rPr lang="en-US" sz="1600" dirty="0">
                <a:latin typeface="+mn-lt"/>
              </a:rPr>
              <a:t> </a:t>
            </a:r>
            <a:r>
              <a:rPr lang="en-US" sz="1600" dirty="0" err="1">
                <a:latin typeface="+mn-lt"/>
              </a:rPr>
              <a:t>công</a:t>
            </a:r>
            <a:r>
              <a:rPr lang="en-US" sz="1600" dirty="0">
                <a:latin typeface="+mn-lt"/>
              </a:rPr>
              <a:t> </a:t>
            </a:r>
            <a:r>
              <a:rPr lang="en-US" sz="1600" dirty="0" err="1">
                <a:latin typeface="+mn-lt"/>
              </a:rPr>
              <a:t>thức</a:t>
            </a:r>
            <a:r>
              <a:rPr lang="en-US" sz="1600" dirty="0">
                <a:latin typeface="+mn-lt"/>
              </a:rPr>
              <a:t> </a:t>
            </a:r>
            <a:r>
              <a:rPr lang="en-US" sz="1600" dirty="0" err="1">
                <a:latin typeface="+mn-lt"/>
              </a:rPr>
              <a:t>có</a:t>
            </a:r>
            <a:r>
              <a:rPr lang="en-US" sz="1600" dirty="0">
                <a:latin typeface="+mn-lt"/>
              </a:rPr>
              <a:t> </a:t>
            </a:r>
            <a:r>
              <a:rPr lang="en-US" sz="1600" dirty="0" err="1">
                <a:latin typeface="+mn-lt"/>
              </a:rPr>
              <a:t>nghĩa</a:t>
            </a:r>
            <a:r>
              <a:rPr lang="en-US" sz="1600" dirty="0">
                <a:latin typeface="+mn-lt"/>
              </a:rPr>
              <a:t>.</a:t>
            </a:r>
          </a:p>
          <a:p>
            <a:pPr algn="just"/>
            <a:r>
              <a:rPr lang="en-US" sz="1600" dirty="0" err="1">
                <a:latin typeface="+mn-lt"/>
              </a:rPr>
              <a:t>Điều</a:t>
            </a:r>
            <a:r>
              <a:rPr lang="en-US" sz="1600" dirty="0">
                <a:latin typeface="+mn-lt"/>
              </a:rPr>
              <a:t> </a:t>
            </a:r>
            <a:r>
              <a:rPr lang="en-US" sz="1600" dirty="0" err="1">
                <a:latin typeface="+mn-lt"/>
              </a:rPr>
              <a:t>kiện</a:t>
            </a:r>
            <a:r>
              <a:rPr lang="en-US" sz="1600" dirty="0">
                <a:latin typeface="+mn-lt"/>
              </a:rPr>
              <a:t> </a:t>
            </a:r>
            <a:r>
              <a:rPr lang="en-US" sz="1600" i="1" dirty="0" smtClean="0">
                <a:latin typeface="+mn-lt"/>
              </a:rPr>
              <a:t>P</a:t>
            </a:r>
            <a:r>
              <a:rPr lang="en-US" sz="1600" dirty="0" smtClean="0">
                <a:latin typeface="+mn-lt"/>
              </a:rPr>
              <a:t>(</a:t>
            </a:r>
            <a:r>
              <a:rPr lang="en-US" sz="1600" i="1" dirty="0" smtClean="0">
                <a:latin typeface="+mn-lt"/>
              </a:rPr>
              <a:t>B</a:t>
            </a:r>
            <a:r>
              <a:rPr lang="en-US" sz="1600" dirty="0" smtClean="0">
                <a:latin typeface="+mn-lt"/>
              </a:rPr>
              <a:t>)#0 </a:t>
            </a:r>
            <a:r>
              <a:rPr lang="en-US" sz="1600" dirty="0" err="1">
                <a:solidFill>
                  <a:schemeClr val="accent2"/>
                </a:solidFill>
                <a:latin typeface="+mn-lt"/>
              </a:rPr>
              <a:t>quan</a:t>
            </a:r>
            <a:r>
              <a:rPr lang="en-US" sz="1600" dirty="0">
                <a:solidFill>
                  <a:schemeClr val="accent2"/>
                </a:solidFill>
                <a:latin typeface="+mn-lt"/>
              </a:rPr>
              <a:t> </a:t>
            </a:r>
            <a:r>
              <a:rPr lang="en-US" sz="1600" dirty="0" err="1">
                <a:solidFill>
                  <a:schemeClr val="accent2"/>
                </a:solidFill>
                <a:latin typeface="+mn-lt"/>
              </a:rPr>
              <a:t>trọng</a:t>
            </a:r>
            <a:r>
              <a:rPr lang="en-US" sz="1600" dirty="0">
                <a:solidFill>
                  <a:schemeClr val="accent2"/>
                </a:solidFill>
                <a:latin typeface="+mn-lt"/>
              </a:rPr>
              <a:t> </a:t>
            </a:r>
            <a:r>
              <a:rPr lang="en-US" sz="1600" dirty="0" err="1">
                <a:solidFill>
                  <a:schemeClr val="accent2"/>
                </a:solidFill>
                <a:latin typeface="+mn-lt"/>
              </a:rPr>
              <a:t>vì</a:t>
            </a:r>
            <a:r>
              <a:rPr lang="en-US" sz="1600" dirty="0">
                <a:solidFill>
                  <a:schemeClr val="accent2"/>
                </a:solidFill>
                <a:latin typeface="+mn-lt"/>
              </a:rPr>
              <a:t> </a:t>
            </a:r>
            <a:r>
              <a:rPr lang="en-US" sz="1600" dirty="0" err="1">
                <a:solidFill>
                  <a:schemeClr val="accent2"/>
                </a:solidFill>
                <a:latin typeface="+mn-lt"/>
              </a:rPr>
              <a:t>bạn</a:t>
            </a:r>
            <a:r>
              <a:rPr lang="en-US" sz="1600" dirty="0">
                <a:solidFill>
                  <a:schemeClr val="accent2"/>
                </a:solidFill>
                <a:latin typeface="+mn-lt"/>
              </a:rPr>
              <a:t> </a:t>
            </a:r>
            <a:r>
              <a:rPr lang="en-US" sz="1600" dirty="0" err="1">
                <a:solidFill>
                  <a:schemeClr val="accent2"/>
                </a:solidFill>
                <a:latin typeface="+mn-lt"/>
              </a:rPr>
              <a:t>không</a:t>
            </a:r>
            <a:r>
              <a:rPr lang="en-US" sz="1600" dirty="0">
                <a:solidFill>
                  <a:schemeClr val="accent2"/>
                </a:solidFill>
                <a:latin typeface="+mn-lt"/>
              </a:rPr>
              <a:t> </a:t>
            </a:r>
            <a:r>
              <a:rPr lang="en-US" sz="1600" dirty="0" err="1">
                <a:solidFill>
                  <a:schemeClr val="accent2"/>
                </a:solidFill>
                <a:latin typeface="+mn-lt"/>
              </a:rPr>
              <a:t>thể</a:t>
            </a:r>
            <a:r>
              <a:rPr lang="en-US" sz="1600" dirty="0">
                <a:solidFill>
                  <a:schemeClr val="accent2"/>
                </a:solidFill>
                <a:latin typeface="+mn-lt"/>
              </a:rPr>
              <a:t> </a:t>
            </a:r>
            <a:r>
              <a:rPr lang="en-US" sz="1600" dirty="0" err="1">
                <a:solidFill>
                  <a:schemeClr val="accent2"/>
                </a:solidFill>
                <a:latin typeface="+mn-lt"/>
              </a:rPr>
              <a:t>có</a:t>
            </a:r>
            <a:r>
              <a:rPr lang="en-US" sz="1600" dirty="0">
                <a:solidFill>
                  <a:schemeClr val="accent2"/>
                </a:solidFill>
                <a:latin typeface="+mn-lt"/>
              </a:rPr>
              <a:t> </a:t>
            </a:r>
            <a:r>
              <a:rPr lang="en-US" sz="1600" dirty="0" err="1">
                <a:solidFill>
                  <a:schemeClr val="accent2"/>
                </a:solidFill>
                <a:latin typeface="+mn-lt"/>
              </a:rPr>
              <a:t>điều</a:t>
            </a:r>
            <a:r>
              <a:rPr lang="en-US" sz="1600" dirty="0">
                <a:solidFill>
                  <a:schemeClr val="accent2"/>
                </a:solidFill>
                <a:latin typeface="+mn-lt"/>
              </a:rPr>
              <a:t> </a:t>
            </a:r>
            <a:r>
              <a:rPr lang="en-US" sz="1600" dirty="0" err="1">
                <a:solidFill>
                  <a:schemeClr val="accent2"/>
                </a:solidFill>
                <a:latin typeface="+mn-lt"/>
              </a:rPr>
              <a:t>kiện</a:t>
            </a:r>
            <a:r>
              <a:rPr lang="en-US" sz="1600" dirty="0">
                <a:solidFill>
                  <a:schemeClr val="accent2"/>
                </a:solidFill>
                <a:latin typeface="+mn-lt"/>
              </a:rPr>
              <a:t> </a:t>
            </a:r>
            <a:r>
              <a:rPr lang="en-US" sz="1600" dirty="0" err="1">
                <a:solidFill>
                  <a:schemeClr val="accent2"/>
                </a:solidFill>
                <a:latin typeface="+mn-lt"/>
              </a:rPr>
              <a:t>trên</a:t>
            </a:r>
            <a:r>
              <a:rPr lang="en-US" sz="1600" dirty="0">
                <a:solidFill>
                  <a:schemeClr val="accent2"/>
                </a:solidFill>
                <a:latin typeface="+mn-lt"/>
              </a:rPr>
              <a:t> </a:t>
            </a:r>
            <a:r>
              <a:rPr lang="en-US" sz="1600" dirty="0" err="1">
                <a:solidFill>
                  <a:schemeClr val="accent2"/>
                </a:solidFill>
                <a:latin typeface="+mn-lt"/>
              </a:rPr>
              <a:t>một</a:t>
            </a:r>
            <a:r>
              <a:rPr lang="en-US" sz="1600" dirty="0">
                <a:solidFill>
                  <a:schemeClr val="accent2"/>
                </a:solidFill>
                <a:latin typeface="+mn-lt"/>
              </a:rPr>
              <a:t> </a:t>
            </a:r>
            <a:r>
              <a:rPr lang="en-US" sz="1600" dirty="0" err="1">
                <a:solidFill>
                  <a:schemeClr val="accent2"/>
                </a:solidFill>
                <a:latin typeface="+mn-lt"/>
              </a:rPr>
              <a:t>sự</a:t>
            </a:r>
            <a:r>
              <a:rPr lang="en-US" sz="1600" dirty="0">
                <a:solidFill>
                  <a:schemeClr val="accent2"/>
                </a:solidFill>
                <a:latin typeface="+mn-lt"/>
              </a:rPr>
              <a:t> </a:t>
            </a:r>
            <a:r>
              <a:rPr lang="en-US" sz="1600" dirty="0" err="1">
                <a:solidFill>
                  <a:schemeClr val="accent2"/>
                </a:solidFill>
                <a:latin typeface="+mn-lt"/>
              </a:rPr>
              <a:t>kiện</a:t>
            </a:r>
            <a:r>
              <a:rPr lang="en-US" sz="1600" dirty="0">
                <a:solidFill>
                  <a:schemeClr val="accent2"/>
                </a:solidFill>
                <a:latin typeface="+mn-lt"/>
              </a:rPr>
              <a:t> </a:t>
            </a:r>
            <a:r>
              <a:rPr lang="en-US" sz="1600" dirty="0" err="1">
                <a:solidFill>
                  <a:schemeClr val="accent2"/>
                </a:solidFill>
                <a:latin typeface="+mn-lt"/>
              </a:rPr>
              <a:t>mà</a:t>
            </a:r>
            <a:r>
              <a:rPr lang="en-US" sz="1600" dirty="0">
                <a:solidFill>
                  <a:schemeClr val="accent2"/>
                </a:solidFill>
                <a:latin typeface="+mn-lt"/>
              </a:rPr>
              <a:t> </a:t>
            </a:r>
            <a:r>
              <a:rPr lang="en-US" sz="1600" dirty="0" err="1">
                <a:solidFill>
                  <a:schemeClr val="accent2"/>
                </a:solidFill>
                <a:latin typeface="+mn-lt"/>
              </a:rPr>
              <a:t>xác</a:t>
            </a:r>
            <a:r>
              <a:rPr lang="en-US" sz="1600" dirty="0">
                <a:solidFill>
                  <a:schemeClr val="accent2"/>
                </a:solidFill>
                <a:latin typeface="+mn-lt"/>
              </a:rPr>
              <a:t> </a:t>
            </a:r>
            <a:r>
              <a:rPr lang="en-US" sz="1600" dirty="0" err="1">
                <a:solidFill>
                  <a:schemeClr val="accent2"/>
                </a:solidFill>
                <a:latin typeface="+mn-lt"/>
              </a:rPr>
              <a:t>suất</a:t>
            </a:r>
            <a:r>
              <a:rPr lang="en-US" sz="1600" dirty="0">
                <a:solidFill>
                  <a:schemeClr val="accent2"/>
                </a:solidFill>
                <a:latin typeface="+mn-lt"/>
              </a:rPr>
              <a:t> </a:t>
            </a:r>
            <a:r>
              <a:rPr lang="en-US" sz="1600" dirty="0" err="1">
                <a:solidFill>
                  <a:schemeClr val="accent2"/>
                </a:solidFill>
                <a:latin typeface="+mn-lt"/>
              </a:rPr>
              <a:t>của</a:t>
            </a:r>
            <a:r>
              <a:rPr lang="en-US" sz="1600" dirty="0">
                <a:solidFill>
                  <a:schemeClr val="accent2"/>
                </a:solidFill>
                <a:latin typeface="+mn-lt"/>
              </a:rPr>
              <a:t> </a:t>
            </a:r>
            <a:r>
              <a:rPr lang="en-US" sz="1600" dirty="0" err="1">
                <a:solidFill>
                  <a:schemeClr val="accent2"/>
                </a:solidFill>
                <a:latin typeface="+mn-lt"/>
              </a:rPr>
              <a:t>nó</a:t>
            </a:r>
            <a:r>
              <a:rPr lang="en-US" sz="1600" dirty="0">
                <a:solidFill>
                  <a:schemeClr val="accent2"/>
                </a:solidFill>
                <a:latin typeface="+mn-lt"/>
              </a:rPr>
              <a:t> </a:t>
            </a:r>
            <a:r>
              <a:rPr lang="en-US" sz="1600" dirty="0" err="1">
                <a:solidFill>
                  <a:schemeClr val="accent2"/>
                </a:solidFill>
                <a:latin typeface="+mn-lt"/>
              </a:rPr>
              <a:t>bằng</a:t>
            </a:r>
            <a:r>
              <a:rPr lang="en-US" sz="1600" dirty="0">
                <a:solidFill>
                  <a:schemeClr val="accent2"/>
                </a:solidFill>
                <a:latin typeface="+mn-lt"/>
              </a:rPr>
              <a:t> </a:t>
            </a:r>
            <a:r>
              <a:rPr lang="en-US" sz="1600" dirty="0" err="1">
                <a:solidFill>
                  <a:schemeClr val="accent2"/>
                </a:solidFill>
                <a:latin typeface="+mn-lt"/>
              </a:rPr>
              <a:t>không</a:t>
            </a:r>
            <a:r>
              <a:rPr lang="en-US" sz="1600" dirty="0" smtClean="0">
                <a:latin typeface="+mn-lt"/>
              </a:rPr>
              <a:t>.</a:t>
            </a:r>
          </a:p>
          <a:p>
            <a:pPr algn="just"/>
            <a:endParaRPr lang="en-US" sz="1600" dirty="0">
              <a:latin typeface="+mn-lt"/>
            </a:endParaRPr>
          </a:p>
          <a:p>
            <a:pPr marL="457200" lvl="0" algn="just">
              <a:lnSpc>
                <a:spcPct val="115000"/>
              </a:lnSpc>
              <a:buSzPts val="2000"/>
            </a:pPr>
            <a:r>
              <a:rPr lang="vi-VN" sz="1600" dirty="0">
                <a:solidFill>
                  <a:schemeClr val="dk1"/>
                </a:solidFill>
                <a:ea typeface="Maven Pro"/>
                <a:cs typeface="Maven Pro"/>
                <a:sym typeface="Maven Pro"/>
              </a:rPr>
              <a:t>Ví dụ:</a:t>
            </a:r>
          </a:p>
          <a:p>
            <a:pPr marL="457200" lvl="0" algn="just">
              <a:lnSpc>
                <a:spcPct val="115000"/>
              </a:lnSpc>
              <a:buSzPts val="2000"/>
            </a:pPr>
            <a:r>
              <a:rPr lang="vi-VN" sz="1600" dirty="0">
                <a:solidFill>
                  <a:schemeClr val="accent2"/>
                </a:solidFill>
                <a:ea typeface="Maven Pro"/>
                <a:cs typeface="Maven Pro"/>
                <a:sym typeface="Maven Pro"/>
              </a:rPr>
              <a:t>A: tung xúc xắc mặt </a:t>
            </a:r>
            <a:r>
              <a:rPr lang="vi-VN" sz="1600" dirty="0" smtClean="0">
                <a:solidFill>
                  <a:schemeClr val="accent2"/>
                </a:solidFill>
                <a:ea typeface="Maven Pro"/>
                <a:cs typeface="Maven Pro"/>
                <a:sym typeface="Maven Pro"/>
              </a:rPr>
              <a:t>6</a:t>
            </a:r>
            <a:r>
              <a:rPr lang="en-US" sz="1600" dirty="0" smtClean="0">
                <a:solidFill>
                  <a:schemeClr val="accent2"/>
                </a:solidFill>
                <a:ea typeface="Maven Pro"/>
                <a:cs typeface="Maven Pro"/>
                <a:sym typeface="Maven Pro"/>
              </a:rPr>
              <a:t> (6)</a:t>
            </a:r>
            <a:endParaRPr lang="vi-VN" sz="1600" dirty="0">
              <a:solidFill>
                <a:schemeClr val="accent2"/>
              </a:solidFill>
              <a:ea typeface="Maven Pro"/>
              <a:cs typeface="Maven Pro"/>
              <a:sym typeface="Maven Pro"/>
            </a:endParaRPr>
          </a:p>
          <a:p>
            <a:pPr marL="457200" lvl="0" algn="just">
              <a:lnSpc>
                <a:spcPct val="115000"/>
              </a:lnSpc>
              <a:buSzPts val="2000"/>
            </a:pPr>
            <a:r>
              <a:rPr lang="vi-VN" sz="1600" dirty="0">
                <a:solidFill>
                  <a:schemeClr val="accent2"/>
                </a:solidFill>
                <a:ea typeface="Maven Pro"/>
                <a:cs typeface="Maven Pro"/>
                <a:sym typeface="Maven Pro"/>
              </a:rPr>
              <a:t>B: tung xúc xắc mặt </a:t>
            </a:r>
            <a:r>
              <a:rPr lang="vi-VN" sz="1600" dirty="0" smtClean="0">
                <a:solidFill>
                  <a:schemeClr val="accent2"/>
                </a:solidFill>
                <a:ea typeface="Maven Pro"/>
                <a:cs typeface="Maven Pro"/>
                <a:sym typeface="Maven Pro"/>
              </a:rPr>
              <a:t>lẻ</a:t>
            </a:r>
            <a:r>
              <a:rPr lang="en-US" sz="1600" dirty="0" smtClean="0">
                <a:solidFill>
                  <a:schemeClr val="accent2"/>
                </a:solidFill>
                <a:ea typeface="Maven Pro"/>
                <a:cs typeface="Maven Pro"/>
                <a:sym typeface="Maven Pro"/>
              </a:rPr>
              <a:t> (1,3,5)</a:t>
            </a:r>
            <a:endParaRPr lang="vi-VN" sz="1600" dirty="0">
              <a:solidFill>
                <a:schemeClr val="accent2"/>
              </a:solidFill>
              <a:ea typeface="Maven Pro"/>
              <a:cs typeface="Maven Pro"/>
              <a:sym typeface="Maven Pro"/>
            </a:endParaRPr>
          </a:p>
          <a:p>
            <a:pPr marL="457200" lvl="0" algn="just">
              <a:lnSpc>
                <a:spcPct val="115000"/>
              </a:lnSpc>
              <a:buSzPts val="2000"/>
            </a:pPr>
            <a:r>
              <a:rPr lang="vi-VN" sz="1600" dirty="0">
                <a:solidFill>
                  <a:schemeClr val="dk1"/>
                </a:solidFill>
                <a:ea typeface="Maven Pro"/>
                <a:cs typeface="Maven Pro"/>
                <a:sym typeface="Maven Pro"/>
              </a:rPr>
              <a:t>P(A|B) =?</a:t>
            </a:r>
            <a:endParaRPr lang="vi-VN" sz="1222" b="1" dirty="0">
              <a:solidFill>
                <a:schemeClr val="dk1"/>
              </a:solidFill>
              <a:latin typeface="Maven Pro"/>
              <a:ea typeface="Maven Pro"/>
              <a:cs typeface="Maven Pro"/>
              <a:sym typeface="Maven Pro"/>
            </a:endParaRPr>
          </a:p>
          <a:p>
            <a:pPr algn="just"/>
            <a:endParaRPr lang="en-US" sz="1600" dirty="0">
              <a:latin typeface="+mn-lt"/>
            </a:endParaRPr>
          </a:p>
          <a:p>
            <a:pPr marL="457200" marR="0" lvl="0" indent="0" algn="just" rtl="0">
              <a:lnSpc>
                <a:spcPct val="115000"/>
              </a:lnSpc>
              <a:spcBef>
                <a:spcPts val="0"/>
              </a:spcBef>
              <a:spcAft>
                <a:spcPts val="0"/>
              </a:spcAft>
              <a:buClr>
                <a:srgbClr val="000000"/>
              </a:buClr>
              <a:buSzPts val="2000"/>
              <a:buFont typeface="Arial"/>
              <a:buNone/>
            </a:pPr>
            <a:endParaRPr sz="1600" b="1" i="0" u="none" strike="noStrike" cap="none" dirty="0">
              <a:solidFill>
                <a:schemeClr val="dk1"/>
              </a:solidFill>
              <a:latin typeface="+mn-lt"/>
              <a:ea typeface="Maven Pro"/>
              <a:cs typeface="Maven Pro"/>
              <a:sym typeface="Maven Pro"/>
            </a:endParaRPr>
          </a:p>
          <a:p>
            <a:pPr marL="0" marR="0" lvl="0" indent="0" algn="just" rtl="0">
              <a:lnSpc>
                <a:spcPct val="115000"/>
              </a:lnSpc>
              <a:spcBef>
                <a:spcPts val="1600"/>
              </a:spcBef>
              <a:spcAft>
                <a:spcPts val="1600"/>
              </a:spcAft>
              <a:buClr>
                <a:srgbClr val="000000"/>
              </a:buClr>
              <a:buSzPts val="2000"/>
              <a:buFont typeface="Arial"/>
              <a:buNone/>
            </a:pPr>
            <a:endParaRPr sz="1600" b="1" i="0" u="none" strike="noStrike" cap="none" dirty="0">
              <a:solidFill>
                <a:schemeClr val="dk1"/>
              </a:solidFill>
              <a:latin typeface="+mn-lt"/>
              <a:ea typeface="Maven Pro"/>
              <a:cs typeface="Maven Pro"/>
              <a:sym typeface="Maven Pro"/>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g23730ebd750_0_47"/>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Xác suất, Xác suất có điều kiện, công thức Bayes</a:t>
            </a:r>
            <a:endParaRPr sz="2400" b="0" i="0" u="none" strike="noStrike" cap="none">
              <a:solidFill>
                <a:schemeClr val="lt1"/>
              </a:solidFill>
              <a:latin typeface="Arial"/>
              <a:ea typeface="Arial"/>
              <a:cs typeface="Arial"/>
              <a:sym typeface="Arial"/>
            </a:endParaRPr>
          </a:p>
        </p:txBody>
      </p:sp>
      <p:sp>
        <p:nvSpPr>
          <p:cNvPr id="139" name="Google Shape;139;g23730ebd750_0_47"/>
          <p:cNvSpPr txBox="1"/>
          <p:nvPr/>
        </p:nvSpPr>
        <p:spPr>
          <a:xfrm>
            <a:off x="304800" y="742066"/>
            <a:ext cx="8469744" cy="12342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Xác suất có điều </a:t>
            </a:r>
            <a:r>
              <a:rPr lang="vi-VN" sz="1600" b="1" i="0" u="none" strike="noStrike" cap="none" dirty="0" smtClean="0">
                <a:solidFill>
                  <a:schemeClr val="dk1"/>
                </a:solidFill>
                <a:latin typeface="+mn-lt"/>
                <a:ea typeface="Maven Pro"/>
                <a:cs typeface="Maven Pro"/>
                <a:sym typeface="Maven Pro"/>
              </a:rPr>
              <a:t>kiện</a:t>
            </a:r>
            <a:endParaRPr lang="en-US" sz="1600" b="1" i="0" u="none" strike="noStrike" cap="none" dirty="0" smtClean="0">
              <a:solidFill>
                <a:schemeClr val="dk1"/>
              </a:solidFill>
              <a:latin typeface="+mn-lt"/>
              <a:ea typeface="Maven Pro"/>
              <a:cs typeface="Maven Pro"/>
              <a:sym typeface="Maven Pro"/>
            </a:endParaRPr>
          </a:p>
          <a:p>
            <a:pPr marL="457200" lvl="0" algn="just">
              <a:lnSpc>
                <a:spcPct val="115000"/>
              </a:lnSpc>
              <a:buSzPts val="2000"/>
            </a:pPr>
            <a:r>
              <a:rPr lang="vi-VN" sz="1600" dirty="0" smtClean="0">
                <a:solidFill>
                  <a:schemeClr val="dk1"/>
                </a:solidFill>
                <a:ea typeface="Maven Pro"/>
                <a:cs typeface="Maven Pro"/>
                <a:sym typeface="Maven Pro"/>
              </a:rPr>
              <a:t>Ví </a:t>
            </a:r>
            <a:r>
              <a:rPr lang="vi-VN" sz="1600" dirty="0">
                <a:solidFill>
                  <a:schemeClr val="dk1"/>
                </a:solidFill>
                <a:ea typeface="Maven Pro"/>
                <a:cs typeface="Maven Pro"/>
                <a:sym typeface="Maven Pro"/>
              </a:rPr>
              <a:t>dụ:</a:t>
            </a:r>
          </a:p>
          <a:p>
            <a:pPr marL="457200" lvl="0" algn="just">
              <a:lnSpc>
                <a:spcPct val="115000"/>
              </a:lnSpc>
              <a:buSzPts val="2000"/>
            </a:pPr>
            <a:r>
              <a:rPr lang="vi-VN" sz="1600" dirty="0">
                <a:solidFill>
                  <a:schemeClr val="dk1"/>
                </a:solidFill>
                <a:ea typeface="Maven Pro"/>
                <a:cs typeface="Maven Pro"/>
                <a:sym typeface="Maven Pro"/>
              </a:rPr>
              <a:t>A: tung xúc xắc mặt 6</a:t>
            </a:r>
          </a:p>
          <a:p>
            <a:pPr marL="457200" lvl="0" algn="just">
              <a:lnSpc>
                <a:spcPct val="115000"/>
              </a:lnSpc>
              <a:buSzPts val="2000"/>
            </a:pPr>
            <a:r>
              <a:rPr lang="vi-VN" sz="1600" dirty="0">
                <a:solidFill>
                  <a:schemeClr val="dk1"/>
                </a:solidFill>
                <a:ea typeface="Maven Pro"/>
                <a:cs typeface="Maven Pro"/>
                <a:sym typeface="Maven Pro"/>
              </a:rPr>
              <a:t>B: tung xúc xắc mặt lẻ</a:t>
            </a:r>
          </a:p>
          <a:p>
            <a:pPr marL="457200" lvl="0" algn="just">
              <a:lnSpc>
                <a:spcPct val="115000"/>
              </a:lnSpc>
              <a:buSzPts val="2000"/>
            </a:pPr>
            <a:r>
              <a:rPr lang="vi-VN" sz="1600" dirty="0">
                <a:solidFill>
                  <a:schemeClr val="dk1"/>
                </a:solidFill>
                <a:ea typeface="Maven Pro"/>
                <a:cs typeface="Maven Pro"/>
                <a:sym typeface="Maven Pro"/>
              </a:rPr>
              <a:t>P(A|B) </a:t>
            </a:r>
            <a:r>
              <a:rPr lang="vi-VN" sz="1600" dirty="0" smtClean="0">
                <a:solidFill>
                  <a:schemeClr val="dk1"/>
                </a:solidFill>
                <a:ea typeface="Maven Pro"/>
                <a:cs typeface="Maven Pro"/>
                <a:sym typeface="Maven Pro"/>
              </a:rPr>
              <a:t>=?</a:t>
            </a:r>
            <a:endParaRPr lang="en-US" sz="1600" dirty="0" smtClean="0">
              <a:solidFill>
                <a:schemeClr val="dk1"/>
              </a:solidFill>
              <a:ea typeface="Maven Pro"/>
              <a:cs typeface="Maven Pro"/>
              <a:sym typeface="Maven Pro"/>
            </a:endParaRPr>
          </a:p>
          <a:p>
            <a:pPr marL="457200" lvl="0" algn="just">
              <a:lnSpc>
                <a:spcPct val="115000"/>
              </a:lnSpc>
              <a:buSzPts val="2000"/>
            </a:pPr>
            <a:endParaRPr lang="en-US" sz="1600" b="1" dirty="0">
              <a:solidFill>
                <a:schemeClr val="dk1"/>
              </a:solidFill>
              <a:latin typeface="Maven Pro"/>
              <a:ea typeface="Maven Pro"/>
              <a:cs typeface="Maven Pro"/>
              <a:sym typeface="Maven Pro"/>
            </a:endParaRPr>
          </a:p>
          <a:p>
            <a:pPr marL="285750" indent="-285750" algn="just">
              <a:buFontTx/>
              <a:buChar char="-"/>
            </a:pPr>
            <a:r>
              <a:rPr lang="en-US" dirty="0" smtClean="0">
                <a:solidFill>
                  <a:srgbClr val="FF0000"/>
                </a:solidFill>
              </a:rPr>
              <a:t>S</a:t>
            </a:r>
            <a:r>
              <a:rPr lang="vi-VN" dirty="0" smtClean="0">
                <a:solidFill>
                  <a:srgbClr val="FF0000"/>
                </a:solidFill>
              </a:rPr>
              <a:t>ự </a:t>
            </a:r>
            <a:r>
              <a:rPr lang="vi-VN" dirty="0">
                <a:solidFill>
                  <a:srgbClr val="FF0000"/>
                </a:solidFill>
              </a:rPr>
              <a:t>kiện A là tung xúc xắc </a:t>
            </a:r>
            <a:r>
              <a:rPr lang="vi-VN" dirty="0" smtClean="0">
                <a:solidFill>
                  <a:srgbClr val="FF0000"/>
                </a:solidFill>
              </a:rPr>
              <a:t>mặt</a:t>
            </a:r>
            <a:r>
              <a:rPr lang="en-US" dirty="0" smtClean="0">
                <a:solidFill>
                  <a:srgbClr val="FF0000"/>
                </a:solidFill>
              </a:rPr>
              <a:t> 6</a:t>
            </a:r>
            <a:r>
              <a:rPr lang="vi-VN" dirty="0" smtClean="0">
                <a:solidFill>
                  <a:srgbClr val="FF0000"/>
                </a:solidFill>
              </a:rPr>
              <a:t>: </a:t>
            </a:r>
            <a:r>
              <a:rPr lang="vi-VN" dirty="0">
                <a:solidFill>
                  <a:srgbClr val="FF0000"/>
                </a:solidFill>
              </a:rPr>
              <a:t>Mặt </a:t>
            </a:r>
            <a:r>
              <a:rPr lang="vi-VN" dirty="0" smtClean="0">
                <a:solidFill>
                  <a:srgbClr val="FF0000"/>
                </a:solidFill>
              </a:rPr>
              <a:t>6</a:t>
            </a:r>
            <a:r>
              <a:rPr lang="vi-VN" dirty="0">
                <a:solidFill>
                  <a:srgbClr val="FF0000"/>
                </a:solidFill>
              </a:rPr>
              <a:t>. </a:t>
            </a:r>
            <a:endParaRPr lang="en-US" dirty="0" smtClean="0">
              <a:solidFill>
                <a:srgbClr val="FF0000"/>
              </a:solidFill>
            </a:endParaRPr>
          </a:p>
          <a:p>
            <a:pPr marL="285750" indent="-285750" algn="just">
              <a:buFontTx/>
              <a:buChar char="-"/>
            </a:pPr>
            <a:r>
              <a:rPr lang="vi-VN" dirty="0" smtClean="0">
                <a:solidFill>
                  <a:srgbClr val="FF0000"/>
                </a:solidFill>
              </a:rPr>
              <a:t>Sự </a:t>
            </a:r>
            <a:r>
              <a:rPr lang="vi-VN" dirty="0">
                <a:solidFill>
                  <a:srgbClr val="FF0000"/>
                </a:solidFill>
              </a:rPr>
              <a:t>kiện B là tung xúc xắc mặt lẻ: Mặt 1, 3, 5</a:t>
            </a:r>
            <a:r>
              <a:rPr lang="vi-VN" dirty="0" smtClean="0">
                <a:solidFill>
                  <a:srgbClr val="FF0000"/>
                </a:solidFill>
              </a:rPr>
              <a:t>.</a:t>
            </a:r>
            <a:endParaRPr lang="en-US" dirty="0" smtClean="0">
              <a:solidFill>
                <a:srgbClr val="FF0000"/>
              </a:solidFill>
            </a:endParaRPr>
          </a:p>
          <a:p>
            <a:pPr marL="285750" indent="-285750" algn="just">
              <a:buFontTx/>
              <a:buChar char="-"/>
            </a:pPr>
            <a:endParaRPr lang="vi-VN" dirty="0"/>
          </a:p>
          <a:p>
            <a:pPr algn="just"/>
            <a:r>
              <a:rPr lang="vi-VN" dirty="0"/>
              <a:t>Với thông tin này, chúng ta có thể tính lại xác suất </a:t>
            </a:r>
            <a:r>
              <a:rPr lang="vi-VN" i="1" dirty="0" smtClean="0">
                <a:solidFill>
                  <a:schemeClr val="accent2"/>
                </a:solidFill>
              </a:rPr>
              <a:t>P</a:t>
            </a:r>
            <a:r>
              <a:rPr lang="vi-VN" dirty="0" smtClean="0">
                <a:solidFill>
                  <a:schemeClr val="accent2"/>
                </a:solidFill>
              </a:rPr>
              <a:t>(</a:t>
            </a:r>
            <a:r>
              <a:rPr lang="vi-VN" i="1" dirty="0" smtClean="0">
                <a:solidFill>
                  <a:schemeClr val="accent2"/>
                </a:solidFill>
              </a:rPr>
              <a:t>A</a:t>
            </a:r>
            <a:r>
              <a:rPr lang="vi-VN" dirty="0">
                <a:solidFill>
                  <a:schemeClr val="accent2"/>
                </a:solidFill>
              </a:rPr>
              <a:t>∣</a:t>
            </a:r>
            <a:r>
              <a:rPr lang="vi-VN" i="1" dirty="0">
                <a:solidFill>
                  <a:schemeClr val="accent2"/>
                </a:solidFill>
              </a:rPr>
              <a:t>B</a:t>
            </a:r>
            <a:r>
              <a:rPr lang="vi-VN" dirty="0">
                <a:solidFill>
                  <a:schemeClr val="accent2"/>
                </a:solidFill>
              </a:rPr>
              <a:t>)</a:t>
            </a:r>
            <a:r>
              <a:rPr lang="vi-VN" dirty="0"/>
              <a:t> như sau</a:t>
            </a:r>
            <a:r>
              <a:rPr lang="vi-VN" dirty="0" smtClean="0"/>
              <a:t>:</a:t>
            </a:r>
            <a:endParaRPr lang="en-US" dirty="0" smtClean="0"/>
          </a:p>
          <a:p>
            <a:pPr algn="just"/>
            <a:r>
              <a:rPr lang="vi-VN" i="1" dirty="0" smtClean="0">
                <a:solidFill>
                  <a:schemeClr val="accent2"/>
                </a:solidFill>
              </a:rPr>
              <a:t>P</a:t>
            </a:r>
            <a:r>
              <a:rPr lang="vi-VN" dirty="0" smtClean="0">
                <a:solidFill>
                  <a:schemeClr val="accent2"/>
                </a:solidFill>
              </a:rPr>
              <a:t>(</a:t>
            </a:r>
            <a:r>
              <a:rPr lang="vi-VN" i="1" dirty="0" smtClean="0">
                <a:solidFill>
                  <a:schemeClr val="accent2"/>
                </a:solidFill>
              </a:rPr>
              <a:t>A</a:t>
            </a:r>
            <a:r>
              <a:rPr lang="vi-VN" dirty="0">
                <a:solidFill>
                  <a:schemeClr val="accent2"/>
                </a:solidFill>
              </a:rPr>
              <a:t>∩</a:t>
            </a:r>
            <a:r>
              <a:rPr lang="vi-VN" i="1" dirty="0">
                <a:solidFill>
                  <a:schemeClr val="accent2"/>
                </a:solidFill>
              </a:rPr>
              <a:t>B</a:t>
            </a:r>
            <a:r>
              <a:rPr lang="vi-VN" dirty="0">
                <a:solidFill>
                  <a:schemeClr val="accent2"/>
                </a:solidFill>
              </a:rPr>
              <a:t>)</a:t>
            </a:r>
            <a:r>
              <a:rPr lang="vi-VN" dirty="0"/>
              <a:t> là xác suất cả hai sự kiện </a:t>
            </a:r>
            <a:r>
              <a:rPr lang="vi-VN" dirty="0">
                <a:solidFill>
                  <a:srgbClr val="FF0000"/>
                </a:solidFill>
              </a:rPr>
              <a:t>A và B cùng xảy ra</a:t>
            </a:r>
            <a:r>
              <a:rPr lang="vi-VN" dirty="0"/>
              <a:t>. Trong trường hợp này, nếu tung xúc xắc và nó hiện mặt 1, 3 hoặc 5, thì cả hai sự kiện A và B cùng xảy ra. Vì có 3 mặt (1, 3, 5) thỏa mãn điều kiện này và tổng cộng có 6 mặt, nên </a:t>
            </a:r>
            <a:r>
              <a:rPr lang="vi-VN" i="1" dirty="0" smtClean="0">
                <a:solidFill>
                  <a:schemeClr val="accent2"/>
                </a:solidFill>
              </a:rPr>
              <a:t>P</a:t>
            </a:r>
            <a:r>
              <a:rPr lang="vi-VN" dirty="0" smtClean="0">
                <a:solidFill>
                  <a:schemeClr val="accent2"/>
                </a:solidFill>
              </a:rPr>
              <a:t>(</a:t>
            </a:r>
            <a:r>
              <a:rPr lang="vi-VN" i="1" dirty="0" smtClean="0">
                <a:solidFill>
                  <a:schemeClr val="accent2"/>
                </a:solidFill>
              </a:rPr>
              <a:t>A</a:t>
            </a:r>
            <a:r>
              <a:rPr lang="vi-VN" dirty="0">
                <a:solidFill>
                  <a:schemeClr val="accent2"/>
                </a:solidFill>
              </a:rPr>
              <a:t>∩</a:t>
            </a:r>
            <a:r>
              <a:rPr lang="vi-VN" i="1" dirty="0">
                <a:solidFill>
                  <a:schemeClr val="accent2"/>
                </a:solidFill>
              </a:rPr>
              <a:t>B</a:t>
            </a:r>
            <a:r>
              <a:rPr lang="vi-VN" dirty="0">
                <a:solidFill>
                  <a:schemeClr val="accent2"/>
                </a:solidFill>
              </a:rPr>
              <a:t>) là </a:t>
            </a:r>
            <a:r>
              <a:rPr lang="en-US" dirty="0" smtClean="0">
                <a:solidFill>
                  <a:schemeClr val="accent2"/>
                </a:solidFill>
              </a:rPr>
              <a:t>1/6</a:t>
            </a:r>
            <a:r>
              <a:rPr lang="vi-VN" dirty="0" smtClean="0"/>
              <a:t>.</a:t>
            </a:r>
            <a:endParaRPr lang="vi-VN" dirty="0"/>
          </a:p>
          <a:p>
            <a:pPr algn="just"/>
            <a:r>
              <a:rPr lang="vi-VN" i="1" dirty="0" smtClean="0"/>
              <a:t>P</a:t>
            </a:r>
            <a:r>
              <a:rPr lang="vi-VN" dirty="0" smtClean="0"/>
              <a:t>(</a:t>
            </a:r>
            <a:r>
              <a:rPr lang="vi-VN" i="1" dirty="0" smtClean="0"/>
              <a:t>B</a:t>
            </a:r>
            <a:r>
              <a:rPr lang="vi-VN" dirty="0"/>
              <a:t>) là xác suất của sự kiện B (tung xúc xắc mặt lẻ). Trong trường hợp này, vì có 3 mặt lẻ (1, 3, 5) trong tổng số 6 mặt của xúc xắc, </a:t>
            </a:r>
            <a:r>
              <a:rPr lang="vi-VN" dirty="0" smtClean="0"/>
              <a:t>nên</a:t>
            </a:r>
            <a:r>
              <a:rPr lang="en-US" dirty="0" smtClean="0"/>
              <a:t> </a:t>
            </a:r>
            <a:r>
              <a:rPr lang="vi-VN" i="1" dirty="0" smtClean="0">
                <a:solidFill>
                  <a:schemeClr val="accent2"/>
                </a:solidFill>
              </a:rPr>
              <a:t>P</a:t>
            </a:r>
            <a:r>
              <a:rPr lang="vi-VN" dirty="0" smtClean="0">
                <a:solidFill>
                  <a:schemeClr val="accent2"/>
                </a:solidFill>
              </a:rPr>
              <a:t>(</a:t>
            </a:r>
            <a:r>
              <a:rPr lang="vi-VN" i="1" dirty="0" smtClean="0">
                <a:solidFill>
                  <a:schemeClr val="accent2"/>
                </a:solidFill>
              </a:rPr>
              <a:t>B</a:t>
            </a:r>
            <a:r>
              <a:rPr lang="vi-VN" dirty="0">
                <a:solidFill>
                  <a:schemeClr val="accent2"/>
                </a:solidFill>
              </a:rPr>
              <a:t>) cũng là </a:t>
            </a:r>
            <a:r>
              <a:rPr lang="en-US" dirty="0" smtClean="0">
                <a:solidFill>
                  <a:schemeClr val="accent2"/>
                </a:solidFill>
              </a:rPr>
              <a:t>3/6</a:t>
            </a:r>
            <a:r>
              <a:rPr lang="vi-VN" dirty="0" smtClean="0">
                <a:solidFill>
                  <a:schemeClr val="accent2"/>
                </a:solidFill>
              </a:rPr>
              <a:t>​ </a:t>
            </a:r>
            <a:r>
              <a:rPr lang="vi-VN" dirty="0">
                <a:solidFill>
                  <a:schemeClr val="accent2"/>
                </a:solidFill>
              </a:rPr>
              <a:t>hoặc </a:t>
            </a:r>
            <a:r>
              <a:rPr lang="en-US" dirty="0" smtClean="0">
                <a:solidFill>
                  <a:schemeClr val="accent2"/>
                </a:solidFill>
              </a:rPr>
              <a:t>1/2</a:t>
            </a:r>
            <a:r>
              <a:rPr lang="vi-VN" dirty="0" smtClean="0">
                <a:solidFill>
                  <a:schemeClr val="accent2"/>
                </a:solidFill>
              </a:rPr>
              <a:t>​</a:t>
            </a:r>
            <a:r>
              <a:rPr lang="vi-VN" dirty="0">
                <a:solidFill>
                  <a:schemeClr val="accent2"/>
                </a:solidFill>
              </a:rPr>
              <a:t>.</a:t>
            </a:r>
          </a:p>
          <a:p>
            <a:pPr algn="just"/>
            <a:r>
              <a:rPr lang="vi-VN" dirty="0"/>
              <a:t>Bây giờ, bạn có thể tính </a:t>
            </a:r>
            <a:r>
              <a:rPr lang="vi-VN" i="1" dirty="0" smtClean="0"/>
              <a:t>P</a:t>
            </a:r>
            <a:r>
              <a:rPr lang="vi-VN" dirty="0" smtClean="0"/>
              <a:t>(</a:t>
            </a:r>
            <a:r>
              <a:rPr lang="vi-VN" i="1" dirty="0" smtClean="0"/>
              <a:t>A</a:t>
            </a:r>
            <a:r>
              <a:rPr lang="vi-VN" dirty="0"/>
              <a:t>∣</a:t>
            </a:r>
            <a:r>
              <a:rPr lang="vi-VN" i="1" dirty="0"/>
              <a:t>B</a:t>
            </a:r>
            <a:r>
              <a:rPr lang="vi-VN" dirty="0"/>
              <a:t>) bằng cách sử dụng công thức:</a:t>
            </a:r>
          </a:p>
          <a:p>
            <a:pPr algn="just"/>
            <a:r>
              <a:rPr lang="vi-VN" i="1" dirty="0" smtClean="0"/>
              <a:t>P</a:t>
            </a:r>
            <a:r>
              <a:rPr lang="vi-VN" dirty="0" smtClean="0"/>
              <a:t>(</a:t>
            </a:r>
            <a:r>
              <a:rPr lang="vi-VN" i="1" dirty="0" smtClean="0"/>
              <a:t>A</a:t>
            </a:r>
            <a:r>
              <a:rPr lang="vi-VN" dirty="0"/>
              <a:t>∣</a:t>
            </a:r>
            <a:r>
              <a:rPr lang="vi-VN" i="1" dirty="0"/>
              <a:t>B</a:t>
            </a:r>
            <a:r>
              <a:rPr lang="vi-VN" dirty="0" smtClean="0"/>
              <a:t>)=</a:t>
            </a:r>
            <a:r>
              <a:rPr lang="vi-VN" i="1" dirty="0" smtClean="0"/>
              <a:t>P</a:t>
            </a:r>
            <a:r>
              <a:rPr lang="vi-VN" dirty="0" smtClean="0"/>
              <a:t>(</a:t>
            </a:r>
            <a:r>
              <a:rPr lang="vi-VN" i="1" dirty="0" smtClean="0"/>
              <a:t>A</a:t>
            </a:r>
            <a:r>
              <a:rPr lang="vi-VN" dirty="0"/>
              <a:t>∩</a:t>
            </a:r>
            <a:r>
              <a:rPr lang="vi-VN" i="1" dirty="0"/>
              <a:t>B</a:t>
            </a:r>
            <a:r>
              <a:rPr lang="vi-VN" dirty="0" smtClean="0"/>
              <a:t>)</a:t>
            </a:r>
            <a:r>
              <a:rPr lang="en-US" dirty="0" smtClean="0"/>
              <a:t>/</a:t>
            </a:r>
            <a:r>
              <a:rPr lang="vi-VN" i="1" dirty="0"/>
              <a:t>P</a:t>
            </a:r>
            <a:r>
              <a:rPr lang="vi-VN" dirty="0"/>
              <a:t>(</a:t>
            </a:r>
            <a:r>
              <a:rPr lang="vi-VN" i="1" dirty="0"/>
              <a:t>B</a:t>
            </a:r>
            <a:r>
              <a:rPr lang="vi-VN" dirty="0"/>
              <a:t>)</a:t>
            </a:r>
            <a:r>
              <a:rPr lang="vi-VN" dirty="0" smtClean="0"/>
              <a:t>​=</a:t>
            </a:r>
            <a:r>
              <a:rPr lang="en-US" dirty="0" smtClean="0"/>
              <a:t>1/6 / 1/2</a:t>
            </a:r>
            <a:r>
              <a:rPr lang="vi-VN" dirty="0" smtClean="0"/>
              <a:t>​​=</a:t>
            </a:r>
            <a:r>
              <a:rPr lang="en-US" dirty="0" smtClean="0"/>
              <a:t>1/3</a:t>
            </a:r>
            <a:r>
              <a:rPr lang="vi-VN" dirty="0" smtClean="0"/>
              <a:t>​</a:t>
            </a:r>
            <a:endParaRPr lang="vi-VN" dirty="0"/>
          </a:p>
          <a:p>
            <a:pPr algn="just"/>
            <a:r>
              <a:rPr lang="vi-VN" dirty="0"/>
              <a:t>Vậy </a:t>
            </a:r>
            <a:r>
              <a:rPr lang="vi-VN" i="1" dirty="0" smtClean="0"/>
              <a:t>P</a:t>
            </a:r>
            <a:r>
              <a:rPr lang="vi-VN" dirty="0" smtClean="0"/>
              <a:t>(</a:t>
            </a:r>
            <a:r>
              <a:rPr lang="vi-VN" i="1" dirty="0" smtClean="0"/>
              <a:t>A</a:t>
            </a:r>
            <a:r>
              <a:rPr lang="vi-VN" dirty="0"/>
              <a:t>∣</a:t>
            </a:r>
            <a:r>
              <a:rPr lang="vi-VN" i="1" dirty="0"/>
              <a:t>B</a:t>
            </a:r>
            <a:r>
              <a:rPr lang="vi-VN" dirty="0" smtClean="0"/>
              <a:t>)=</a:t>
            </a:r>
            <a:r>
              <a:rPr lang="en-US" dirty="0" smtClean="0"/>
              <a:t>1/3</a:t>
            </a:r>
            <a:r>
              <a:rPr lang="vi-VN" dirty="0" smtClean="0"/>
              <a:t>​</a:t>
            </a:r>
            <a:r>
              <a:rPr lang="vi-VN" dirty="0"/>
              <a:t>, tức là xác suất của sự kiện A (tung xúc xắc có 6 mặt) khi biết rằng sự kiện B (tung xúc xắc mặt lẻ) đã xảy ra là </a:t>
            </a:r>
            <a:r>
              <a:rPr lang="en-US" dirty="0" smtClean="0"/>
              <a:t>1/3</a:t>
            </a:r>
            <a:r>
              <a:rPr lang="vi-VN" dirty="0" smtClean="0"/>
              <a:t>​.</a:t>
            </a:r>
            <a:endParaRPr sz="1600" b="1"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3020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g23730ebd750_0_56"/>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Xác suất, Xác suất có điều kiện, công thức Bayes</a:t>
            </a:r>
            <a:endParaRPr sz="2400" b="0" i="0" u="none" strike="noStrike" cap="none">
              <a:solidFill>
                <a:schemeClr val="lt1"/>
              </a:solidFill>
              <a:latin typeface="Arial"/>
              <a:ea typeface="Arial"/>
              <a:cs typeface="Arial"/>
              <a:sym typeface="Arial"/>
            </a:endParaRPr>
          </a:p>
        </p:txBody>
      </p:sp>
      <p:sp>
        <p:nvSpPr>
          <p:cNvPr id="147" name="Google Shape;147;g23730ebd750_0_56"/>
          <p:cNvSpPr txBox="1"/>
          <p:nvPr/>
        </p:nvSpPr>
        <p:spPr>
          <a:xfrm>
            <a:off x="304800" y="788248"/>
            <a:ext cx="8525164" cy="1234200"/>
          </a:xfrm>
          <a:prstGeom prst="rect">
            <a:avLst/>
          </a:prstGeom>
          <a:noFill/>
          <a:ln>
            <a:noFill/>
          </a:ln>
        </p:spPr>
        <p:txBody>
          <a:bodyPr spcFirstLastPara="1" wrap="square" lIns="91425" tIns="91425" rIns="91425" bIns="91425" anchor="t" anchorCtr="0">
            <a:normAutofit/>
          </a:bodyPr>
          <a:lstStyle/>
          <a:p>
            <a:pPr marL="457200" marR="0" lvl="0" indent="0" algn="l" rtl="0">
              <a:lnSpc>
                <a:spcPct val="115000"/>
              </a:lnSpc>
              <a:spcBef>
                <a:spcPts val="0"/>
              </a:spcBef>
              <a:spcAft>
                <a:spcPts val="0"/>
              </a:spcAft>
              <a:buClr>
                <a:srgbClr val="000000"/>
              </a:buClr>
              <a:buSzPts val="2000"/>
              <a:buFont typeface="Arial"/>
              <a:buNone/>
            </a:pPr>
            <a:r>
              <a:rPr lang="vi-VN" sz="2000" b="1" i="0" u="none" strike="noStrike" cap="none" dirty="0">
                <a:solidFill>
                  <a:schemeClr val="dk1"/>
                </a:solidFill>
                <a:latin typeface="Maven Pro"/>
                <a:ea typeface="Maven Pro"/>
                <a:cs typeface="Maven Pro"/>
                <a:sym typeface="Maven Pro"/>
              </a:rPr>
              <a:t>Công thức </a:t>
            </a:r>
            <a:r>
              <a:rPr lang="vi-VN" sz="2000" b="1" i="0" u="none" strike="noStrike" cap="none" dirty="0">
                <a:solidFill>
                  <a:schemeClr val="dk1"/>
                </a:solidFill>
                <a:latin typeface="+mn-lt"/>
                <a:ea typeface="Maven Pro"/>
                <a:cs typeface="Maven Pro"/>
                <a:sym typeface="Maven Pro"/>
              </a:rPr>
              <a:t>Bayes</a:t>
            </a:r>
            <a:endParaRPr sz="20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aven Pro"/>
              <a:ea typeface="Maven Pro"/>
              <a:cs typeface="Maven Pro"/>
              <a:sym typeface="Maven Pro"/>
            </a:endParaRPr>
          </a:p>
        </p:txBody>
      </p:sp>
      <p:pic>
        <p:nvPicPr>
          <p:cNvPr id="148" name="Google Shape;148;g23730ebd750_0_56"/>
          <p:cNvPicPr preferRelativeResize="0"/>
          <p:nvPr/>
        </p:nvPicPr>
        <p:blipFill rotWithShape="1">
          <a:blip r:embed="rId4">
            <a:alphaModFix/>
          </a:blip>
          <a:srcRect/>
          <a:stretch/>
        </p:blipFill>
        <p:spPr>
          <a:xfrm>
            <a:off x="304800" y="1405348"/>
            <a:ext cx="8525165" cy="414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2"/>
        <p:cNvGrpSpPr/>
        <p:nvPr/>
      </p:nvGrpSpPr>
      <p:grpSpPr>
        <a:xfrm>
          <a:off x="0" y="0"/>
          <a:ext cx="0" cy="0"/>
          <a:chOff x="0" y="0"/>
          <a:chExt cx="0" cy="0"/>
        </a:xfrm>
      </p:grpSpPr>
      <p:sp>
        <p:nvSpPr>
          <p:cNvPr id="153" name="Google Shape;153;g23730ebd750_0_64"/>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Xác suất, Xác suất có điều kiện, công thức Bayes</a:t>
            </a:r>
            <a:endParaRPr sz="2400" b="0" i="0" u="none" strike="noStrike" cap="none">
              <a:solidFill>
                <a:schemeClr val="lt1"/>
              </a:solidFill>
              <a:latin typeface="Arial"/>
              <a:ea typeface="Arial"/>
              <a:cs typeface="Arial"/>
              <a:sym typeface="Arial"/>
            </a:endParaRPr>
          </a:p>
        </p:txBody>
      </p:sp>
      <p:sp>
        <p:nvSpPr>
          <p:cNvPr id="154" name="Google Shape;154;g23730ebd750_0_64"/>
          <p:cNvSpPr txBox="1"/>
          <p:nvPr/>
        </p:nvSpPr>
        <p:spPr>
          <a:xfrm>
            <a:off x="304800" y="760538"/>
            <a:ext cx="8451273" cy="1234200"/>
          </a:xfrm>
          <a:prstGeom prst="rect">
            <a:avLst/>
          </a:prstGeom>
          <a:noFill/>
          <a:ln>
            <a:noFill/>
          </a:ln>
        </p:spPr>
        <p:txBody>
          <a:bodyPr spcFirstLastPara="1" wrap="square" lIns="91425" tIns="91425" rIns="91425" bIns="91425" anchor="t" anchorCtr="0">
            <a:normAutofit/>
          </a:bodyPr>
          <a:lstStyle/>
          <a:p>
            <a:pPr marL="457200" marR="0" lvl="0" indent="0" algn="l"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Ví dụ công thức Bayes</a:t>
            </a:r>
            <a:endParaRPr sz="16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aven Pro"/>
              <a:ea typeface="Maven Pro"/>
              <a:cs typeface="Maven Pro"/>
              <a:sym typeface="Maven Pro"/>
            </a:endParaRPr>
          </a:p>
        </p:txBody>
      </p:sp>
      <p:pic>
        <p:nvPicPr>
          <p:cNvPr id="155" name="Google Shape;155;g23730ebd750_0_64"/>
          <p:cNvPicPr preferRelativeResize="0"/>
          <p:nvPr/>
        </p:nvPicPr>
        <p:blipFill rotWithShape="1">
          <a:blip r:embed="rId4">
            <a:alphaModFix/>
          </a:blip>
          <a:srcRect/>
          <a:stretch/>
        </p:blipFill>
        <p:spPr>
          <a:xfrm>
            <a:off x="304800" y="1190186"/>
            <a:ext cx="8451273" cy="434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g23756045f29_0_0"/>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Phân bố xác suất</a:t>
            </a:r>
            <a:endParaRPr sz="2400" b="0" i="0" u="none" strike="noStrike" cap="none">
              <a:solidFill>
                <a:schemeClr val="lt1"/>
              </a:solidFill>
              <a:latin typeface="Arial"/>
              <a:ea typeface="Arial"/>
              <a:cs typeface="Arial"/>
              <a:sym typeface="Arial"/>
            </a:endParaRPr>
          </a:p>
        </p:txBody>
      </p:sp>
      <p:sp>
        <p:nvSpPr>
          <p:cNvPr id="167" name="Google Shape;167;g23756045f29_0_0"/>
          <p:cNvSpPr txBox="1"/>
          <p:nvPr/>
        </p:nvSpPr>
        <p:spPr>
          <a:xfrm>
            <a:off x="334474" y="766618"/>
            <a:ext cx="8475051" cy="1440557"/>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1600"/>
              </a:spcBef>
              <a:spcAft>
                <a:spcPts val="0"/>
              </a:spcAft>
              <a:buClr>
                <a:srgbClr val="000000"/>
              </a:buClr>
              <a:buSzPts val="500"/>
              <a:buFont typeface="Arial"/>
              <a:buNone/>
            </a:pPr>
            <a:r>
              <a:rPr lang="vi-VN" sz="8400" b="1" i="0" u="none" strike="noStrike" cap="none" dirty="0">
                <a:solidFill>
                  <a:schemeClr val="dk1"/>
                </a:solidFill>
                <a:latin typeface="Maven Pro"/>
                <a:ea typeface="Maven Pro"/>
                <a:cs typeface="Maven Pro"/>
                <a:sym typeface="Maven Pro"/>
              </a:rPr>
              <a:t>      </a:t>
            </a:r>
            <a:r>
              <a:rPr lang="vi-VN" sz="7800" b="0" i="0" u="none" strike="noStrike" cap="none" dirty="0">
                <a:solidFill>
                  <a:schemeClr val="dk1"/>
                </a:solidFill>
                <a:latin typeface="Arial"/>
                <a:ea typeface="Arial"/>
                <a:cs typeface="Arial"/>
                <a:sym typeface="Arial"/>
              </a:rPr>
              <a:t>Hàm trọng </a:t>
            </a:r>
            <a:r>
              <a:rPr lang="vi-VN" sz="7800" b="0" i="0" u="none" strike="noStrike" cap="none" dirty="0" smtClean="0">
                <a:solidFill>
                  <a:schemeClr val="dk1"/>
                </a:solidFill>
                <a:latin typeface="Arial"/>
                <a:ea typeface="Arial"/>
                <a:cs typeface="Arial"/>
                <a:sym typeface="Arial"/>
              </a:rPr>
              <a:t>số</a:t>
            </a:r>
            <a:r>
              <a:rPr lang="en-US" sz="7800" b="0" i="0" u="none" strike="noStrike" cap="none" dirty="0" smtClean="0">
                <a:solidFill>
                  <a:schemeClr val="dk1"/>
                </a:solidFill>
                <a:latin typeface="Arial"/>
                <a:ea typeface="Arial"/>
                <a:cs typeface="Arial"/>
                <a:sym typeface="Arial"/>
              </a:rPr>
              <a:t> </a:t>
            </a:r>
            <a:r>
              <a:rPr lang="vi-VN" sz="7800" b="0" i="0" u="none" strike="noStrike" cap="none" dirty="0" smtClean="0">
                <a:solidFill>
                  <a:schemeClr val="dk1"/>
                </a:solidFill>
                <a:latin typeface="Arial"/>
                <a:ea typeface="Arial"/>
                <a:cs typeface="Arial"/>
                <a:sym typeface="Arial"/>
              </a:rPr>
              <a:t>- </a:t>
            </a:r>
            <a:r>
              <a:rPr lang="vi-VN" sz="7800" b="0" i="0" u="none" strike="noStrike" cap="none" dirty="0">
                <a:solidFill>
                  <a:schemeClr val="dk1"/>
                </a:solidFill>
                <a:latin typeface="Arial"/>
                <a:ea typeface="Arial"/>
                <a:cs typeface="Arial"/>
                <a:sym typeface="Arial"/>
              </a:rPr>
              <a:t>Probability mass </a:t>
            </a:r>
            <a:r>
              <a:rPr lang="vi-VN" sz="7800" b="0" i="0" u="none" strike="noStrike" cap="none" dirty="0" smtClean="0">
                <a:solidFill>
                  <a:schemeClr val="dk1"/>
                </a:solidFill>
                <a:latin typeface="Arial"/>
                <a:ea typeface="Arial"/>
                <a:cs typeface="Arial"/>
                <a:sym typeface="Arial"/>
              </a:rPr>
              <a:t>function</a:t>
            </a:r>
            <a:r>
              <a:rPr lang="en-US" sz="7800" b="0" i="0" u="none" strike="noStrike" cap="none" dirty="0" smtClean="0">
                <a:solidFill>
                  <a:schemeClr val="dk1"/>
                </a:solidFill>
                <a:latin typeface="Arial"/>
                <a:ea typeface="Arial"/>
                <a:cs typeface="Arial"/>
                <a:sym typeface="Arial"/>
              </a:rPr>
              <a:t> </a:t>
            </a:r>
            <a:r>
              <a:rPr lang="vi-VN" sz="7800" b="0" i="0" u="none" strike="noStrike" cap="none" dirty="0" smtClean="0">
                <a:solidFill>
                  <a:schemeClr val="dk1"/>
                </a:solidFill>
                <a:latin typeface="Arial"/>
                <a:ea typeface="Arial"/>
                <a:cs typeface="Arial"/>
                <a:sym typeface="Arial"/>
              </a:rPr>
              <a:t>- </a:t>
            </a:r>
            <a:r>
              <a:rPr lang="vi-VN" sz="7800" b="0" i="0" u="none" strike="noStrike" cap="none" dirty="0">
                <a:solidFill>
                  <a:schemeClr val="dk1"/>
                </a:solidFill>
                <a:latin typeface="Arial"/>
                <a:ea typeface="Arial"/>
                <a:cs typeface="Arial"/>
                <a:sym typeface="Arial"/>
              </a:rPr>
              <a:t>PMF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168" name="Google Shape;168;g23756045f29_0_0"/>
          <p:cNvPicPr preferRelativeResize="0"/>
          <p:nvPr/>
        </p:nvPicPr>
        <p:blipFill rotWithShape="1">
          <a:blip r:embed="rId4">
            <a:alphaModFix/>
          </a:blip>
          <a:srcRect/>
          <a:stretch/>
        </p:blipFill>
        <p:spPr>
          <a:xfrm>
            <a:off x="334475" y="1647525"/>
            <a:ext cx="8475050" cy="384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g23756045f29_0_8"/>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Phân bố xác suất</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174" name="Google Shape;174;g23756045f29_0_8"/>
          <p:cNvSpPr txBox="1"/>
          <p:nvPr/>
        </p:nvSpPr>
        <p:spPr>
          <a:xfrm>
            <a:off x="304799" y="779011"/>
            <a:ext cx="8492551" cy="1234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1600"/>
              </a:spcBef>
              <a:spcAft>
                <a:spcPts val="0"/>
              </a:spcAft>
              <a:buClr>
                <a:schemeClr val="dk1"/>
              </a:buClr>
              <a:buSzPts val="275"/>
              <a:buFont typeface="Arial"/>
              <a:buNone/>
            </a:pPr>
            <a:r>
              <a:rPr lang="en-US" sz="7500" dirty="0">
                <a:solidFill>
                  <a:schemeClr val="dk1"/>
                </a:solidFill>
                <a:highlight>
                  <a:srgbClr val="FFFFFF"/>
                </a:highlight>
              </a:rPr>
              <a:t>	</a:t>
            </a:r>
            <a:r>
              <a:rPr lang="vi-VN" sz="7800" b="0" i="0" u="none" strike="noStrike" cap="none" dirty="0" smtClean="0">
                <a:solidFill>
                  <a:schemeClr val="dk1"/>
                </a:solidFill>
                <a:highlight>
                  <a:srgbClr val="FFFFFF"/>
                </a:highlight>
                <a:latin typeface="Arial"/>
                <a:ea typeface="Arial"/>
                <a:cs typeface="Arial"/>
                <a:sym typeface="Arial"/>
              </a:rPr>
              <a:t>Hàm ph</a:t>
            </a:r>
            <a:r>
              <a:rPr lang="en-US" sz="7800" dirty="0">
                <a:solidFill>
                  <a:schemeClr val="dk1"/>
                </a:solidFill>
                <a:highlight>
                  <a:srgbClr val="FFFFFF"/>
                </a:highlight>
              </a:rPr>
              <a:t>â</a:t>
            </a:r>
            <a:r>
              <a:rPr lang="vi-VN" sz="7800" b="0" i="0" u="none" strike="noStrike" cap="none" dirty="0" smtClean="0">
                <a:solidFill>
                  <a:schemeClr val="dk1"/>
                </a:solidFill>
                <a:highlight>
                  <a:srgbClr val="FFFFFF"/>
                </a:highlight>
                <a:latin typeface="Arial"/>
                <a:ea typeface="Arial"/>
                <a:cs typeface="Arial"/>
                <a:sym typeface="Arial"/>
              </a:rPr>
              <a:t>n </a:t>
            </a:r>
            <a:r>
              <a:rPr lang="vi-VN" sz="7800" b="0" i="0" u="none" strike="noStrike" cap="none" dirty="0">
                <a:solidFill>
                  <a:schemeClr val="dk1"/>
                </a:solidFill>
                <a:highlight>
                  <a:srgbClr val="FFFFFF"/>
                </a:highlight>
                <a:latin typeface="Arial"/>
                <a:ea typeface="Arial"/>
                <a:cs typeface="Arial"/>
                <a:sym typeface="Arial"/>
              </a:rPr>
              <a:t>phối tích luỹ (Cumulative distribution function </a:t>
            </a:r>
            <a:r>
              <a:rPr lang="vi-VN" sz="7800" b="0" i="0" u="none" strike="noStrike" cap="none" dirty="0" smtClean="0">
                <a:solidFill>
                  <a:schemeClr val="dk1"/>
                </a:solidFill>
                <a:highlight>
                  <a:srgbClr val="FFFFFF"/>
                </a:highlight>
                <a:latin typeface="Arial"/>
                <a:ea typeface="Arial"/>
                <a:cs typeface="Arial"/>
                <a:sym typeface="Arial"/>
              </a:rPr>
              <a:t>-</a:t>
            </a:r>
            <a:r>
              <a:rPr lang="en-US" sz="7800" b="0" i="0" u="none" strike="noStrike" cap="none" dirty="0" smtClean="0">
                <a:solidFill>
                  <a:schemeClr val="dk1"/>
                </a:solidFill>
                <a:highlight>
                  <a:srgbClr val="FFFFFF"/>
                </a:highlight>
                <a:latin typeface="Arial"/>
                <a:ea typeface="Arial"/>
                <a:cs typeface="Arial"/>
                <a:sym typeface="Arial"/>
              </a:rPr>
              <a:t> </a:t>
            </a:r>
            <a:r>
              <a:rPr lang="vi-VN" sz="7800" b="0" i="0" u="none" strike="noStrike" cap="none" dirty="0" smtClean="0">
                <a:solidFill>
                  <a:schemeClr val="dk1"/>
                </a:solidFill>
                <a:highlight>
                  <a:srgbClr val="FFFFFF"/>
                </a:highlight>
                <a:latin typeface="Arial"/>
                <a:ea typeface="Arial"/>
                <a:cs typeface="Arial"/>
                <a:sym typeface="Arial"/>
              </a:rPr>
              <a:t>CDF</a:t>
            </a: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175" name="Google Shape;175;g23756045f29_0_8"/>
          <p:cNvPicPr preferRelativeResize="0"/>
          <p:nvPr/>
        </p:nvPicPr>
        <p:blipFill rotWithShape="1">
          <a:blip r:embed="rId4">
            <a:alphaModFix/>
          </a:blip>
          <a:srcRect/>
          <a:stretch/>
        </p:blipFill>
        <p:spPr>
          <a:xfrm>
            <a:off x="346650" y="1563075"/>
            <a:ext cx="8450701" cy="4208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80" name="Google Shape;180;g23756045f29_0_16"/>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Phân bố xác suất</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181" name="Google Shape;181;g23756045f29_0_16"/>
          <p:cNvSpPr txBox="1"/>
          <p:nvPr/>
        </p:nvSpPr>
        <p:spPr>
          <a:xfrm>
            <a:off x="304799" y="480291"/>
            <a:ext cx="8506691" cy="1475284"/>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1600"/>
              </a:spcBef>
              <a:spcAft>
                <a:spcPts val="0"/>
              </a:spcAft>
              <a:buClr>
                <a:schemeClr val="dk1"/>
              </a:buClr>
              <a:buSzPts val="275"/>
              <a:buFont typeface="Arial"/>
              <a:buNone/>
            </a:pPr>
            <a:r>
              <a:rPr lang="vi-VN" sz="14200" b="0" i="0" u="none" strike="noStrike" cap="none" dirty="0">
                <a:solidFill>
                  <a:srgbClr val="000000"/>
                </a:solidFill>
                <a:latin typeface="Arial"/>
                <a:ea typeface="Arial"/>
                <a:cs typeface="Arial"/>
                <a:sym typeface="Arial"/>
              </a:rPr>
              <a:t>    </a:t>
            </a:r>
            <a:r>
              <a:rPr lang="vi-VN" sz="7800" b="0" i="0" u="none" strike="noStrike" cap="none" dirty="0">
                <a:solidFill>
                  <a:srgbClr val="000000"/>
                </a:solidFill>
                <a:highlight>
                  <a:srgbClr val="FFFFFF"/>
                </a:highlight>
                <a:latin typeface="Arial"/>
                <a:ea typeface="Arial"/>
                <a:cs typeface="Arial"/>
                <a:sym typeface="Arial"/>
              </a:rPr>
              <a:t>Hàm </a:t>
            </a:r>
            <a:r>
              <a:rPr lang="en-US" sz="7800" b="0" i="0" u="none" strike="noStrike" cap="none" dirty="0" err="1" smtClean="0">
                <a:solidFill>
                  <a:srgbClr val="000000"/>
                </a:solidFill>
                <a:highlight>
                  <a:srgbClr val="FFFFFF"/>
                </a:highlight>
                <a:latin typeface="Arial"/>
                <a:ea typeface="Arial"/>
                <a:cs typeface="Arial"/>
                <a:sym typeface="Arial"/>
              </a:rPr>
              <a:t>mật</a:t>
            </a:r>
            <a:r>
              <a:rPr lang="en-US" sz="7800" b="0" i="0" u="none" strike="noStrike" cap="none" dirty="0" smtClean="0">
                <a:solidFill>
                  <a:srgbClr val="000000"/>
                </a:solidFill>
                <a:highlight>
                  <a:srgbClr val="FFFFFF"/>
                </a:highlight>
                <a:latin typeface="Arial"/>
                <a:ea typeface="Arial"/>
                <a:cs typeface="Arial"/>
                <a:sym typeface="Arial"/>
              </a:rPr>
              <a:t> </a:t>
            </a:r>
            <a:r>
              <a:rPr lang="en-US" sz="7800" b="0" i="0" u="none" strike="noStrike" cap="none" dirty="0" err="1" smtClean="0">
                <a:solidFill>
                  <a:srgbClr val="000000"/>
                </a:solidFill>
                <a:highlight>
                  <a:srgbClr val="FFFFFF"/>
                </a:highlight>
                <a:latin typeface="Arial"/>
                <a:ea typeface="Arial"/>
                <a:cs typeface="Arial"/>
                <a:sym typeface="Arial"/>
              </a:rPr>
              <a:t>độ</a:t>
            </a:r>
            <a:r>
              <a:rPr lang="vi-VN" sz="7800" b="0" i="0" u="none" strike="noStrike" cap="none" dirty="0" smtClean="0">
                <a:solidFill>
                  <a:srgbClr val="000000"/>
                </a:solidFill>
                <a:highlight>
                  <a:srgbClr val="FFFFFF"/>
                </a:highlight>
                <a:latin typeface="Arial"/>
                <a:ea typeface="Arial"/>
                <a:cs typeface="Arial"/>
                <a:sym typeface="Arial"/>
              </a:rPr>
              <a:t> </a:t>
            </a:r>
            <a:r>
              <a:rPr lang="vi-VN" sz="7800" b="0" i="0" u="none" strike="noStrike" cap="none" dirty="0">
                <a:solidFill>
                  <a:srgbClr val="000000"/>
                </a:solidFill>
                <a:highlight>
                  <a:srgbClr val="FFFFFF"/>
                </a:highlight>
                <a:latin typeface="Arial"/>
                <a:ea typeface="Arial"/>
                <a:cs typeface="Arial"/>
                <a:sym typeface="Arial"/>
              </a:rPr>
              <a:t>(Density probability </a:t>
            </a:r>
            <a:r>
              <a:rPr lang="vi-VN" sz="7800" b="0" i="0" u="none" strike="noStrike" cap="none" dirty="0" smtClean="0">
                <a:solidFill>
                  <a:srgbClr val="000000"/>
                </a:solidFill>
                <a:highlight>
                  <a:srgbClr val="FFFFFF"/>
                </a:highlight>
                <a:latin typeface="Arial"/>
                <a:ea typeface="Arial"/>
                <a:cs typeface="Arial"/>
                <a:sym typeface="Arial"/>
              </a:rPr>
              <a:t>function</a:t>
            </a:r>
            <a:r>
              <a:rPr lang="en-US" sz="7800" b="0" i="0" u="none" strike="noStrike" cap="none" dirty="0" smtClean="0">
                <a:solidFill>
                  <a:srgbClr val="000000"/>
                </a:solidFill>
                <a:highlight>
                  <a:srgbClr val="FFFFFF"/>
                </a:highlight>
                <a:latin typeface="Arial"/>
                <a:ea typeface="Arial"/>
                <a:cs typeface="Arial"/>
                <a:sym typeface="Arial"/>
              </a:rPr>
              <a:t> </a:t>
            </a:r>
            <a:r>
              <a:rPr lang="vi-VN" sz="7800" b="0" i="0" u="none" strike="noStrike" cap="none" dirty="0" smtClean="0">
                <a:solidFill>
                  <a:srgbClr val="000000"/>
                </a:solidFill>
                <a:highlight>
                  <a:srgbClr val="FFFFFF"/>
                </a:highlight>
                <a:latin typeface="Arial"/>
                <a:ea typeface="Arial"/>
                <a:cs typeface="Arial"/>
                <a:sym typeface="Arial"/>
              </a:rPr>
              <a:t>- </a:t>
            </a:r>
            <a:r>
              <a:rPr lang="vi-VN" sz="7800" b="0" i="0" u="none" strike="noStrike" cap="none" dirty="0">
                <a:solidFill>
                  <a:srgbClr val="000000"/>
                </a:solidFill>
                <a:highlight>
                  <a:srgbClr val="FFFFFF"/>
                </a:highlight>
                <a:latin typeface="Arial"/>
                <a:ea typeface="Arial"/>
                <a:cs typeface="Arial"/>
                <a:sym typeface="Arial"/>
              </a:rPr>
              <a:t>PDF) </a:t>
            </a:r>
            <a:endParaRPr sz="7800" b="0" i="0" u="none" strike="noStrike" cap="none" dirty="0">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182" name="Google Shape;182;g23756045f29_0_16"/>
          <p:cNvPicPr preferRelativeResize="0"/>
          <p:nvPr/>
        </p:nvPicPr>
        <p:blipFill rotWithShape="1">
          <a:blip r:embed="rId4">
            <a:alphaModFix/>
          </a:blip>
          <a:srcRect/>
          <a:stretch/>
        </p:blipFill>
        <p:spPr>
          <a:xfrm>
            <a:off x="264163" y="1395869"/>
            <a:ext cx="8615675" cy="404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g2376c15cbf6_0_0"/>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Một số phân bố quan trọng</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188" name="Google Shape;188;g2376c15cbf6_0_0"/>
          <p:cNvSpPr txBox="1"/>
          <p:nvPr/>
        </p:nvSpPr>
        <p:spPr>
          <a:xfrm>
            <a:off x="304800" y="570025"/>
            <a:ext cx="8515927" cy="1234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       Phân phối nhị thức:</a:t>
            </a:r>
            <a:endParaRPr sz="2600" b="0" i="0" u="none" strike="noStrike" cap="none" dirty="0">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189" name="Google Shape;189;g2376c15cbf6_0_0"/>
          <p:cNvPicPr preferRelativeResize="0"/>
          <p:nvPr/>
        </p:nvPicPr>
        <p:blipFill rotWithShape="1">
          <a:blip r:embed="rId4">
            <a:alphaModFix/>
          </a:blip>
          <a:srcRect/>
          <a:stretch/>
        </p:blipFill>
        <p:spPr>
          <a:xfrm>
            <a:off x="304800" y="1401025"/>
            <a:ext cx="8515927" cy="4346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g255d90ab845_0_0"/>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Một số phân bố quan trọng</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195" name="Google Shape;195;g255d90ab845_0_0"/>
          <p:cNvSpPr txBox="1"/>
          <p:nvPr/>
        </p:nvSpPr>
        <p:spPr>
          <a:xfrm>
            <a:off x="304800" y="754616"/>
            <a:ext cx="8525164" cy="1234200"/>
          </a:xfrm>
          <a:prstGeom prst="rect">
            <a:avLst/>
          </a:prstGeom>
          <a:noFill/>
          <a:ln>
            <a:noFill/>
          </a:ln>
        </p:spPr>
        <p:txBody>
          <a:bodyPr spcFirstLastPara="1" wrap="square" lIns="91425" tIns="91425" rIns="91425" bIns="91425" anchor="t" anchorCtr="0">
            <a:normAutofit fontScale="25000" lnSpcReduction="20000"/>
          </a:bodyPr>
          <a:lstStyle/>
          <a:p>
            <a:pPr marL="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Một số tính chất về giá trị trung bình và phương sai </a:t>
            </a:r>
            <a:endParaRPr sz="9000" b="0" i="0" u="none" strike="noStrike" cap="none" dirty="0">
              <a:solidFill>
                <a:srgbClr val="000000"/>
              </a:solidFill>
              <a:latin typeface="Arial"/>
              <a:ea typeface="Arial"/>
              <a:cs typeface="Arial"/>
              <a:sym typeface="Arial"/>
            </a:endParaRPr>
          </a:p>
          <a:p>
            <a:pPr marL="457200" marR="0" lvl="0" indent="-352425" algn="l" rtl="0">
              <a:lnSpc>
                <a:spcPct val="115000"/>
              </a:lnSpc>
              <a:spcBef>
                <a:spcPts val="1600"/>
              </a:spcBef>
              <a:spcAft>
                <a:spcPts val="0"/>
              </a:spcAft>
              <a:buClr>
                <a:schemeClr val="dk1"/>
              </a:buClr>
              <a:buSzPct val="100000"/>
              <a:buFont typeface="Arial"/>
              <a:buChar char="-"/>
            </a:pPr>
            <a:r>
              <a:rPr lang="vi-VN" sz="7800" b="0" i="0" u="none" strike="noStrike" cap="none" dirty="0">
                <a:solidFill>
                  <a:schemeClr val="dk1"/>
                </a:solidFill>
                <a:latin typeface="Arial"/>
                <a:ea typeface="Arial"/>
                <a:cs typeface="Arial"/>
                <a:sym typeface="Arial"/>
              </a:rPr>
              <a:t>E(A + B) = E(A) + E(B)</a:t>
            </a:r>
            <a:endParaRPr sz="7800" b="0" i="0" u="none" strike="noStrike" cap="none" dirty="0">
              <a:solidFill>
                <a:schemeClr val="dk1"/>
              </a:solidFill>
              <a:latin typeface="Arial"/>
              <a:ea typeface="Arial"/>
              <a:cs typeface="Arial"/>
              <a:sym typeface="Arial"/>
            </a:endParaRPr>
          </a:p>
          <a:p>
            <a:pPr marL="457200" marR="0" lvl="0" indent="-352425" algn="l" rtl="0">
              <a:lnSpc>
                <a:spcPct val="115000"/>
              </a:lnSpc>
              <a:spcBef>
                <a:spcPts val="0"/>
              </a:spcBef>
              <a:spcAft>
                <a:spcPts val="0"/>
              </a:spcAft>
              <a:buClr>
                <a:schemeClr val="dk1"/>
              </a:buClr>
              <a:buSzPct val="100000"/>
              <a:buFont typeface="Arial"/>
              <a:buChar char="-"/>
            </a:pPr>
            <a:r>
              <a:rPr lang="vi-VN" sz="7800" b="0" i="0" u="none" strike="noStrike" cap="none" dirty="0">
                <a:solidFill>
                  <a:schemeClr val="dk1"/>
                </a:solidFill>
                <a:latin typeface="Arial"/>
                <a:ea typeface="Arial"/>
                <a:cs typeface="Arial"/>
                <a:sym typeface="Arial"/>
              </a:rPr>
              <a:t>Var(A + B) = Var(A) + Var(B) - 2Cov(A, B) </a:t>
            </a:r>
            <a:endParaRPr sz="7800" b="0" i="0" u="none" strike="noStrike" cap="none" dirty="0">
              <a:solidFill>
                <a:schemeClr val="dk1"/>
              </a:solidFill>
              <a:latin typeface="Arial"/>
              <a:ea typeface="Arial"/>
              <a:cs typeface="Arial"/>
              <a:sym typeface="Arial"/>
            </a:endParaRPr>
          </a:p>
          <a:p>
            <a:pPr marL="457200" marR="0" lvl="0" indent="0" algn="l" rtl="0">
              <a:lnSpc>
                <a:spcPct val="115000"/>
              </a:lnSpc>
              <a:spcBef>
                <a:spcPts val="1600"/>
              </a:spcBef>
              <a:spcAft>
                <a:spcPts val="0"/>
              </a:spcAft>
              <a:buClr>
                <a:srgbClr val="000000"/>
              </a:buClr>
              <a:buSzPct val="100000"/>
              <a:buFont typeface="Arial"/>
              <a:buNone/>
            </a:pPr>
            <a:r>
              <a:rPr lang="vi-VN" sz="7800" b="0" i="0" u="none" strike="noStrike" cap="none" dirty="0">
                <a:solidFill>
                  <a:schemeClr val="dk1"/>
                </a:solidFill>
                <a:latin typeface="Arial"/>
                <a:ea typeface="Arial"/>
                <a:cs typeface="Arial"/>
                <a:sym typeface="Arial"/>
              </a:rPr>
              <a:t>-&gt; Liên tưởng tưởng expected return và risk trong tối ưu danh mục?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13849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vi-VN" sz="2800" b="1" i="1" u="none" strike="noStrike" cap="none" dirty="0">
                <a:solidFill>
                  <a:srgbClr val="FF0000"/>
                </a:solidFill>
                <a:latin typeface="Arial"/>
                <a:ea typeface="Arial"/>
                <a:cs typeface="Arial"/>
                <a:sym typeface="Arial"/>
              </a:rPr>
              <a:t>Chủ đề: </a:t>
            </a:r>
            <a:r>
              <a:rPr lang="en-US" sz="2800" b="1" i="1" u="none" strike="noStrike" cap="none" dirty="0" err="1" smtClean="0">
                <a:solidFill>
                  <a:srgbClr val="FF0000"/>
                </a:solidFill>
                <a:latin typeface="Arial"/>
                <a:ea typeface="Arial"/>
                <a:cs typeface="Arial"/>
                <a:sym typeface="Arial"/>
              </a:rPr>
              <a:t>Giới</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thiệu</a:t>
            </a:r>
            <a:r>
              <a:rPr lang="en-US" sz="2800" b="1" i="1" u="none" strike="noStrike" cap="none" dirty="0" smtClean="0">
                <a:solidFill>
                  <a:srgbClr val="FF0000"/>
                </a:solidFill>
                <a:latin typeface="Arial"/>
                <a:ea typeface="Arial"/>
                <a:cs typeface="Arial"/>
                <a:sym typeface="Arial"/>
              </a:rPr>
              <a:t> </a:t>
            </a:r>
            <a:r>
              <a:rPr lang="en-US" sz="2800" b="1" i="1" u="none" strike="noStrike" cap="none" dirty="0" err="1" smtClean="0">
                <a:solidFill>
                  <a:srgbClr val="FF0000"/>
                </a:solidFill>
                <a:latin typeface="Arial"/>
                <a:ea typeface="Arial"/>
                <a:cs typeface="Arial"/>
                <a:sym typeface="Arial"/>
              </a:rPr>
              <a:t>về</a:t>
            </a:r>
            <a:r>
              <a:rPr lang="en-US" sz="2800" b="1" i="1" dirty="0">
                <a:solidFill>
                  <a:srgbClr val="FF0000"/>
                </a:solidFill>
              </a:rPr>
              <a:t> </a:t>
            </a:r>
            <a:r>
              <a:rPr lang="en-US" sz="2800" b="1" i="1" dirty="0" err="1" smtClean="0">
                <a:solidFill>
                  <a:srgbClr val="FF0000"/>
                </a:solidFill>
              </a:rPr>
              <a:t>xác</a:t>
            </a:r>
            <a:r>
              <a:rPr lang="en-US" sz="2800" b="1" i="1" dirty="0" smtClean="0">
                <a:solidFill>
                  <a:srgbClr val="FF0000"/>
                </a:solidFill>
              </a:rPr>
              <a:t> </a:t>
            </a:r>
            <a:r>
              <a:rPr lang="en-US" sz="2800" b="1" i="1" dirty="0" err="1" smtClean="0">
                <a:solidFill>
                  <a:srgbClr val="FF0000"/>
                </a:solidFill>
              </a:rPr>
              <a:t>xuất</a:t>
            </a:r>
            <a:r>
              <a:rPr lang="en-US" sz="2800" b="1" i="1" dirty="0" smtClean="0">
                <a:solidFill>
                  <a:srgbClr val="FF0000"/>
                </a:solidFill>
              </a:rPr>
              <a:t> </a:t>
            </a:r>
            <a:r>
              <a:rPr lang="en-US" sz="2800" b="1" i="1" dirty="0" err="1" smtClean="0">
                <a:solidFill>
                  <a:srgbClr val="FF0000"/>
                </a:solidFill>
              </a:rPr>
              <a:t>thống</a:t>
            </a:r>
            <a:r>
              <a:rPr lang="en-US" sz="2800" b="1" i="1" dirty="0" smtClean="0">
                <a:solidFill>
                  <a:srgbClr val="FF0000"/>
                </a:solidFill>
              </a:rPr>
              <a:t> </a:t>
            </a:r>
            <a:r>
              <a:rPr lang="en-US" sz="2800" b="1" i="1" dirty="0" err="1" smtClean="0">
                <a:solidFill>
                  <a:srgbClr val="FF0000"/>
                </a:solidFill>
              </a:rPr>
              <a:t>kê</a:t>
            </a:r>
            <a:r>
              <a:rPr lang="en-US" sz="2800" b="1" i="1" dirty="0" smtClean="0">
                <a:solidFill>
                  <a:srgbClr val="FF0000"/>
                </a:solidFill>
              </a:rPr>
              <a:t> </a:t>
            </a:r>
            <a:r>
              <a:rPr lang="en-US" sz="2800" b="1" i="1" dirty="0" err="1" smtClean="0">
                <a:solidFill>
                  <a:srgbClr val="FF0000"/>
                </a:solidFill>
              </a:rPr>
              <a:t>và</a:t>
            </a:r>
            <a:r>
              <a:rPr lang="en-US" sz="2800" b="1" i="1" dirty="0" smtClean="0">
                <a:solidFill>
                  <a:srgbClr val="FF0000"/>
                </a:solidFill>
              </a:rPr>
              <a:t> </a:t>
            </a:r>
            <a:r>
              <a:rPr lang="en-US" sz="2800" b="1" i="1" dirty="0" err="1" smtClean="0">
                <a:solidFill>
                  <a:srgbClr val="FF0000"/>
                </a:solidFill>
              </a:rPr>
              <a:t>phân</a:t>
            </a:r>
            <a:r>
              <a:rPr lang="en-US" sz="2800" b="1" i="1" dirty="0" smtClean="0">
                <a:solidFill>
                  <a:srgbClr val="FF0000"/>
                </a:solidFill>
              </a:rPr>
              <a:t> </a:t>
            </a:r>
            <a:r>
              <a:rPr lang="en-US" sz="2800" b="1" i="1" dirty="0" err="1" smtClean="0">
                <a:solidFill>
                  <a:srgbClr val="FF0000"/>
                </a:solidFill>
              </a:rPr>
              <a:t>tích</a:t>
            </a:r>
            <a:r>
              <a:rPr lang="en-US" sz="2800" b="1" i="1" dirty="0" smtClean="0">
                <a:solidFill>
                  <a:srgbClr val="FF0000"/>
                </a:solidFill>
              </a:rPr>
              <a:t> </a:t>
            </a:r>
            <a:r>
              <a:rPr lang="en-US" sz="2800" b="1" i="1" dirty="0" err="1" smtClean="0">
                <a:solidFill>
                  <a:srgbClr val="FF0000"/>
                </a:solidFill>
              </a:rPr>
              <a:t>định</a:t>
            </a:r>
            <a:r>
              <a:rPr lang="en-US" sz="2800" b="1" i="1" dirty="0" smtClean="0">
                <a:solidFill>
                  <a:srgbClr val="FF0000"/>
                </a:solidFill>
              </a:rPr>
              <a:t> </a:t>
            </a:r>
            <a:r>
              <a:rPr lang="en-US" sz="2800" b="1" i="1" dirty="0" err="1" smtClean="0">
                <a:solidFill>
                  <a:srgbClr val="FF0000"/>
                </a:solidFill>
              </a:rPr>
              <a:t>lượng</a:t>
            </a:r>
            <a:endParaRPr sz="2800" b="1" i="1" u="none" strike="noStrike" cap="none" dirty="0">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1" i="1" u="none" strike="noStrike" cap="none" dirty="0">
              <a:solidFill>
                <a:srgbClr val="FF0000"/>
              </a:solidFill>
              <a:latin typeface="Arial"/>
              <a:ea typeface="Arial"/>
              <a:cs typeface="Arial"/>
              <a:sym typeface="Arial"/>
            </a:endParaRPr>
          </a:p>
        </p:txBody>
      </p:sp>
      <p:sp>
        <p:nvSpPr>
          <p:cNvPr id="95" name="Google Shape;95;p2"/>
          <p:cNvSpPr txBox="1"/>
          <p:nvPr/>
        </p:nvSpPr>
        <p:spPr>
          <a:xfrm>
            <a:off x="5482523" y="4841000"/>
            <a:ext cx="34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1" u="none" strike="noStrike" cap="none">
                <a:solidFill>
                  <a:schemeClr val="dk1"/>
                </a:solidFill>
                <a:latin typeface="Arial"/>
                <a:ea typeface="Arial"/>
                <a:cs typeface="Arial"/>
                <a:sym typeface="Arial"/>
              </a:rPr>
              <a:t>GV.</a:t>
            </a:r>
            <a:r>
              <a:rPr lang="vi-VN" sz="2800" i="1">
                <a:solidFill>
                  <a:schemeClr val="dk1"/>
                </a:solidFill>
              </a:rPr>
              <a:t>Đặng Trí Thanh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9"/>
        <p:cNvGrpSpPr/>
        <p:nvPr/>
      </p:nvGrpSpPr>
      <p:grpSpPr>
        <a:xfrm>
          <a:off x="0" y="0"/>
          <a:ext cx="0" cy="0"/>
          <a:chOff x="0" y="0"/>
          <a:chExt cx="0" cy="0"/>
        </a:xfrm>
      </p:grpSpPr>
      <p:sp>
        <p:nvSpPr>
          <p:cNvPr id="200" name="Google Shape;200;g2376c15cbf6_0_14"/>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Một số phân bố quan trọng</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01" name="Google Shape;201;g2376c15cbf6_0_14"/>
          <p:cNvSpPr txBox="1"/>
          <p:nvPr/>
        </p:nvSpPr>
        <p:spPr>
          <a:xfrm>
            <a:off x="304800" y="570025"/>
            <a:ext cx="8562110"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Phân phối chuẩn tắc</a:t>
            </a:r>
            <a:endParaRPr sz="2600" b="0" i="0" u="none" strike="noStrike" cap="none" dirty="0">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02" name="Google Shape;202;g2376c15cbf6_0_14"/>
          <p:cNvPicPr preferRelativeResize="0"/>
          <p:nvPr/>
        </p:nvPicPr>
        <p:blipFill rotWithShape="1">
          <a:blip r:embed="rId4">
            <a:alphaModFix/>
          </a:blip>
          <a:srcRect/>
          <a:stretch/>
        </p:blipFill>
        <p:spPr>
          <a:xfrm>
            <a:off x="166255" y="1187125"/>
            <a:ext cx="8839199" cy="430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
        <p:cNvGrpSpPr/>
        <p:nvPr/>
      </p:nvGrpSpPr>
      <p:grpSpPr>
        <a:xfrm>
          <a:off x="0" y="0"/>
          <a:ext cx="0" cy="0"/>
          <a:chOff x="0" y="0"/>
          <a:chExt cx="0" cy="0"/>
        </a:xfrm>
      </p:grpSpPr>
      <p:sp>
        <p:nvSpPr>
          <p:cNvPr id="207" name="Google Shape;207;g2376c15cbf6_0_22"/>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Một số phân bố quan trọng</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08" name="Google Shape;208;g2376c15cbf6_0_22"/>
          <p:cNvSpPr txBox="1"/>
          <p:nvPr/>
        </p:nvSpPr>
        <p:spPr>
          <a:xfrm>
            <a:off x="304800" y="585732"/>
            <a:ext cx="8543636"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Phân phối Khi bình phương</a:t>
            </a:r>
            <a:endParaRPr sz="2600" b="0" i="0" u="none" strike="noStrike" cap="none" dirty="0">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09" name="Google Shape;209;g2376c15cbf6_0_22"/>
          <p:cNvPicPr preferRelativeResize="0"/>
          <p:nvPr/>
        </p:nvPicPr>
        <p:blipFill rotWithShape="1">
          <a:blip r:embed="rId4">
            <a:alphaModFix/>
          </a:blip>
          <a:srcRect/>
          <a:stretch/>
        </p:blipFill>
        <p:spPr>
          <a:xfrm>
            <a:off x="304800" y="1202832"/>
            <a:ext cx="8543636" cy="402532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3"/>
          <p:cNvSpPr txBox="1"/>
          <p:nvPr/>
        </p:nvSpPr>
        <p:spPr>
          <a:xfrm>
            <a:off x="387832" y="2630254"/>
            <a:ext cx="8331201" cy="3467400"/>
          </a:xfrm>
          <a:prstGeom prst="rect">
            <a:avLst/>
          </a:prstGeom>
          <a:noFill/>
          <a:ln>
            <a:noFill/>
          </a:ln>
        </p:spPr>
        <p:txBody>
          <a:bodyPr spcFirstLastPara="1" wrap="square" lIns="91425" tIns="91425" rIns="91425" bIns="91425" anchor="t" anchorCtr="0">
            <a:normAutofit/>
          </a:bodyPr>
          <a:lstStyle/>
          <a:p>
            <a:pPr marL="558800" marR="0" lvl="0" indent="-457200" algn="ctr" rtl="0">
              <a:lnSpc>
                <a:spcPct val="115000"/>
              </a:lnSpc>
              <a:spcBef>
                <a:spcPts val="1600"/>
              </a:spcBef>
              <a:spcAft>
                <a:spcPts val="0"/>
              </a:spcAft>
              <a:buClr>
                <a:schemeClr val="dk1"/>
              </a:buClr>
              <a:buSzPts val="2000"/>
              <a:buFont typeface="+mj-lt"/>
              <a:buAutoNum type="arabicPeriod" startAt="2"/>
            </a:pPr>
            <a:r>
              <a:rPr lang="en-US" sz="2000" b="1" i="0" u="none" strike="noStrike" cap="none" dirty="0" err="1" smtClean="0">
                <a:solidFill>
                  <a:schemeClr val="dk1"/>
                </a:solidFill>
                <a:latin typeface="+mn-lt"/>
                <a:ea typeface="Maven Pro"/>
                <a:cs typeface="Maven Pro"/>
                <a:sym typeface="Maven Pro"/>
              </a:rPr>
              <a:t>Thống</a:t>
            </a:r>
            <a:r>
              <a:rPr lang="en-US" sz="2000" b="1" i="0" u="none" strike="noStrike" cap="none" dirty="0" smtClean="0">
                <a:solidFill>
                  <a:schemeClr val="dk1"/>
                </a:solidFill>
                <a:latin typeface="+mn-lt"/>
                <a:ea typeface="Maven Pro"/>
                <a:cs typeface="Maven Pro"/>
                <a:sym typeface="Maven Pro"/>
              </a:rPr>
              <a:t> </a:t>
            </a:r>
            <a:r>
              <a:rPr lang="en-US" sz="2000" b="1" i="0" u="none" strike="noStrike" cap="none" dirty="0" err="1" smtClean="0">
                <a:solidFill>
                  <a:schemeClr val="dk1"/>
                </a:solidFill>
                <a:latin typeface="+mn-lt"/>
                <a:ea typeface="Maven Pro"/>
                <a:cs typeface="Maven Pro"/>
                <a:sym typeface="Maven Pro"/>
              </a:rPr>
              <a:t>kê</a:t>
            </a:r>
            <a:endParaRPr lang="en-US" dirty="0" smtClean="0"/>
          </a:p>
          <a:p>
            <a:r>
              <a:rPr lang="vi-VN" sz="2000" dirty="0"/>
              <a:t/>
            </a:r>
            <a:br>
              <a:rPr lang="vi-VN" sz="2000" dirty="0"/>
            </a:br>
            <a:endParaRPr sz="20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88697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Google Shape;214;g2376c15cbf6_0_30"/>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4" name="Google Shape;208;g2376c15cbf6_0_22"/>
          <p:cNvSpPr txBox="1"/>
          <p:nvPr/>
        </p:nvSpPr>
        <p:spPr>
          <a:xfrm>
            <a:off x="304800" y="585732"/>
            <a:ext cx="8543636" cy="1234200"/>
          </a:xfrm>
          <a:prstGeom prst="rect">
            <a:avLst/>
          </a:prstGeom>
          <a:noFill/>
          <a:ln>
            <a:noFill/>
          </a:ln>
        </p:spPr>
        <p:txBody>
          <a:bodyPr spcFirstLastPara="1" wrap="square" lIns="91425" tIns="91425" rIns="91425" bIns="91425" anchor="t" anchorCtr="0">
            <a:normAutofit fontScale="25000" lnSpcReduction="20000"/>
          </a:bodyPr>
          <a:lstStyle/>
          <a:p>
            <a:pPr marL="457200" lvl="0" algn="just">
              <a:lnSpc>
                <a:spcPct val="115000"/>
              </a:lnSpc>
              <a:spcBef>
                <a:spcPts val="1600"/>
              </a:spcBef>
              <a:buClr>
                <a:schemeClr val="dk1"/>
              </a:buClr>
              <a:buSzPts val="275"/>
            </a:pPr>
            <a:r>
              <a:rPr lang="vi-VN" sz="9000" dirty="0"/>
              <a:t>Tổng </a:t>
            </a:r>
            <a:r>
              <a:rPr lang="vi-VN" sz="9000" dirty="0" smtClean="0"/>
              <a:t>thể:</a:t>
            </a:r>
            <a:endParaRPr lang="en-US" sz="9000" dirty="0" smtClean="0"/>
          </a:p>
          <a:p>
            <a:pPr marL="457200" lvl="0" algn="just">
              <a:lnSpc>
                <a:spcPct val="115000"/>
              </a:lnSpc>
              <a:spcBef>
                <a:spcPts val="1600"/>
              </a:spcBef>
              <a:buClr>
                <a:schemeClr val="dk1"/>
              </a:buClr>
              <a:buSzPts val="275"/>
            </a:pPr>
            <a:r>
              <a:rPr lang="vi-VN" sz="6400" dirty="0" smtClean="0"/>
              <a:t>Khi </a:t>
            </a:r>
            <a:r>
              <a:rPr lang="vi-VN" sz="6400" dirty="0"/>
              <a:t>nghiên cứu về một vấn đề nào đó, người ta thường khảo sát trên một dấu hiệu nào đó, </a:t>
            </a:r>
            <a:r>
              <a:rPr lang="vi-VN" sz="6400" dirty="0">
                <a:solidFill>
                  <a:schemeClr val="accent2"/>
                </a:solidFill>
              </a:rPr>
              <a:t>các dấu hiệu này được thể hiện trên </a:t>
            </a:r>
            <a:r>
              <a:rPr lang="vi-VN" sz="7200" b="1" dirty="0">
                <a:solidFill>
                  <a:srgbClr val="FF0000"/>
                </a:solidFill>
              </a:rPr>
              <a:t>nhiều</a:t>
            </a:r>
            <a:r>
              <a:rPr lang="vi-VN" sz="6400" dirty="0">
                <a:solidFill>
                  <a:schemeClr val="accent2"/>
                </a:solidFill>
              </a:rPr>
              <a:t> phần tử</a:t>
            </a:r>
            <a:r>
              <a:rPr lang="vi-VN" sz="6400" dirty="0"/>
              <a:t>.</a:t>
            </a:r>
          </a:p>
          <a:p>
            <a:pPr marL="457200" lvl="0" algn="just">
              <a:lnSpc>
                <a:spcPct val="115000"/>
              </a:lnSpc>
              <a:spcBef>
                <a:spcPts val="1600"/>
              </a:spcBef>
              <a:buClr>
                <a:schemeClr val="dk1"/>
              </a:buClr>
              <a:buSzPts val="275"/>
            </a:pPr>
            <a:r>
              <a:rPr lang="vi-VN" sz="9000" dirty="0" smtClean="0"/>
              <a:t>Definition</a:t>
            </a:r>
            <a:r>
              <a:rPr lang="vi-VN" sz="9000" dirty="0"/>
              <a:t>:</a:t>
            </a:r>
          </a:p>
          <a:p>
            <a:pPr marL="457200" lvl="0" algn="just">
              <a:lnSpc>
                <a:spcPct val="115000"/>
              </a:lnSpc>
              <a:spcBef>
                <a:spcPts val="1600"/>
              </a:spcBef>
              <a:buClr>
                <a:schemeClr val="dk1"/>
              </a:buClr>
              <a:buSzPts val="275"/>
            </a:pPr>
            <a:r>
              <a:rPr lang="vi-VN" sz="6400" dirty="0"/>
              <a:t>Tập hợp các phần tử mang dấu hiệu ta quan tâm được gọi là </a:t>
            </a:r>
            <a:r>
              <a:rPr lang="vi-VN" sz="6400" b="1" dirty="0">
                <a:solidFill>
                  <a:srgbClr val="FF0000"/>
                </a:solidFill>
              </a:rPr>
              <a:t>tổng thể </a:t>
            </a:r>
            <a:r>
              <a:rPr lang="vi-VN" sz="6400" dirty="0"/>
              <a:t>hay </a:t>
            </a:r>
            <a:r>
              <a:rPr lang="vi-VN" sz="6400" b="1" dirty="0">
                <a:solidFill>
                  <a:srgbClr val="FF0000"/>
                </a:solidFill>
              </a:rPr>
              <a:t>đám đông </a:t>
            </a:r>
            <a:r>
              <a:rPr lang="vi-VN" sz="6400" dirty="0"/>
              <a:t>(population).</a:t>
            </a:r>
          </a:p>
          <a:p>
            <a:pPr marL="457200" lvl="0" algn="just">
              <a:lnSpc>
                <a:spcPct val="115000"/>
              </a:lnSpc>
              <a:spcBef>
                <a:spcPts val="1600"/>
              </a:spcBef>
              <a:buClr>
                <a:schemeClr val="dk1"/>
              </a:buClr>
              <a:buSzPts val="275"/>
            </a:pPr>
            <a:r>
              <a:rPr lang="vi-VN" sz="6400" dirty="0" smtClean="0"/>
              <a:t>Trong </a:t>
            </a:r>
            <a:r>
              <a:rPr lang="vi-VN" sz="6400" dirty="0"/>
              <a:t>thống kê, "</a:t>
            </a:r>
            <a:r>
              <a:rPr lang="vi-VN" sz="6400" b="1" dirty="0"/>
              <a:t>tổng thể" hoặc "population" là tập hợp toàn bộ các cá thể hoặc phần tử mà từ đó mẫu được lấy ra để nghiên cứu hoặc phân tích. </a:t>
            </a:r>
            <a:endParaRPr sz="6400" b="1" i="0" u="none" strike="noStrike" cap="none" dirty="0">
              <a:solidFill>
                <a:srgbClr val="000000"/>
              </a:solidFill>
              <a:highlight>
                <a:srgbClr val="FFFFFF"/>
              </a:highlight>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g2376c15cbf6_0_37"/>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22" name="Google Shape;222;g2376c15cbf6_0_37"/>
          <p:cNvSpPr txBox="1"/>
          <p:nvPr/>
        </p:nvSpPr>
        <p:spPr>
          <a:xfrm>
            <a:off x="304800" y="570025"/>
            <a:ext cx="8506692" cy="12342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rgbClr val="000000"/>
                </a:solidFill>
                <a:latin typeface="+mn-lt"/>
                <a:sym typeface="Arial"/>
              </a:rPr>
              <a:t>Một số lý do không thể khảo sát toàn bộ </a:t>
            </a:r>
            <a:r>
              <a:rPr lang="vi-VN" sz="1600" b="1" i="0" u="none" strike="noStrike" cap="none" dirty="0">
                <a:solidFill>
                  <a:srgbClr val="FF0000"/>
                </a:solidFill>
                <a:latin typeface="+mn-lt"/>
                <a:sym typeface="Arial"/>
              </a:rPr>
              <a:t>tổng </a:t>
            </a:r>
            <a:r>
              <a:rPr lang="vi-VN" sz="1600" b="1" i="0" u="none" strike="noStrike" cap="none" dirty="0" smtClean="0">
                <a:solidFill>
                  <a:srgbClr val="FF0000"/>
                </a:solidFill>
                <a:latin typeface="+mn-lt"/>
                <a:sym typeface="Arial"/>
              </a:rPr>
              <a:t>thể</a:t>
            </a:r>
            <a:endParaRPr lang="en-US" sz="1600" b="1" i="0" u="none" strike="noStrike" cap="none" dirty="0" smtClean="0">
              <a:solidFill>
                <a:srgbClr val="FF0000"/>
              </a:solidFill>
              <a:latin typeface="+mn-lt"/>
              <a:sym typeface="Arial"/>
            </a:endParaRPr>
          </a:p>
          <a:p>
            <a:pPr marL="457200" lvl="0" algn="just">
              <a:lnSpc>
                <a:spcPct val="115000"/>
              </a:lnSpc>
              <a:spcBef>
                <a:spcPts val="1600"/>
              </a:spcBef>
              <a:buClr>
                <a:schemeClr val="dk1"/>
              </a:buClr>
              <a:buSzPts val="275"/>
            </a:pPr>
            <a:r>
              <a:rPr lang="vi-VN" sz="1600" b="1" dirty="0">
                <a:highlight>
                  <a:srgbClr val="FFFFFF"/>
                </a:highlight>
                <a:latin typeface="+mn-lt"/>
              </a:rPr>
              <a:t>Giới hạn về </a:t>
            </a:r>
            <a:r>
              <a:rPr lang="vi-VN" sz="1600" b="1" dirty="0">
                <a:solidFill>
                  <a:srgbClr val="FF0000"/>
                </a:solidFill>
                <a:highlight>
                  <a:srgbClr val="FFFFFF"/>
                </a:highlight>
                <a:latin typeface="+mn-lt"/>
              </a:rPr>
              <a:t>thời gian, tài chính:</a:t>
            </a:r>
            <a:r>
              <a:rPr lang="vi-VN" sz="1600" b="1" dirty="0">
                <a:highlight>
                  <a:srgbClr val="FFFFFF"/>
                </a:highlight>
                <a:latin typeface="+mn-lt"/>
              </a:rPr>
              <a:t> </a:t>
            </a:r>
            <a:r>
              <a:rPr lang="vi-VN" sz="1600" dirty="0">
                <a:highlight>
                  <a:srgbClr val="FFFFFF"/>
                </a:highlight>
                <a:latin typeface="+mn-lt"/>
              </a:rPr>
              <a:t>Đề cập đến các hạn chế thực tế khi tiến hành nghiên cứu trên quy mô lớn. </a:t>
            </a:r>
            <a:r>
              <a:rPr lang="vi-VN" sz="1600" dirty="0">
                <a:solidFill>
                  <a:schemeClr val="accent2"/>
                </a:solidFill>
                <a:highlight>
                  <a:srgbClr val="FFFFFF"/>
                </a:highlight>
                <a:latin typeface="+mn-lt"/>
              </a:rPr>
              <a:t>Ví dụ, nếu muốn khảo sát xem chiều cao của thanh niên Việt Nam có tăng lên hay không</a:t>
            </a:r>
            <a:r>
              <a:rPr lang="vi-VN" sz="1600" dirty="0">
                <a:highlight>
                  <a:srgbClr val="FFFFFF"/>
                </a:highlight>
                <a:latin typeface="+mn-lt"/>
              </a:rPr>
              <a:t>, việc khảo sát toàn bộ thanh niên Việt Nam (</a:t>
            </a:r>
            <a:r>
              <a:rPr lang="vi-VN" sz="1600" dirty="0">
                <a:solidFill>
                  <a:srgbClr val="FF0000"/>
                </a:solidFill>
                <a:highlight>
                  <a:srgbClr val="FFFFFF"/>
                </a:highlight>
                <a:latin typeface="+mn-lt"/>
              </a:rPr>
              <a:t>khoảng 40 triệu người</a:t>
            </a:r>
            <a:r>
              <a:rPr lang="vi-VN" sz="1600" dirty="0">
                <a:highlight>
                  <a:srgbClr val="FFFFFF"/>
                </a:highlight>
                <a:latin typeface="+mn-lt"/>
              </a:rPr>
              <a:t>) sẽ tốn rất nhiều </a:t>
            </a:r>
            <a:r>
              <a:rPr lang="vi-VN" sz="1600" dirty="0">
                <a:solidFill>
                  <a:schemeClr val="accent2"/>
                </a:solidFill>
                <a:highlight>
                  <a:srgbClr val="FFFFFF"/>
                </a:highlight>
                <a:latin typeface="+mn-lt"/>
              </a:rPr>
              <a:t>thời gian và kinh phí</a:t>
            </a:r>
            <a:r>
              <a:rPr lang="vi-VN" sz="1600" dirty="0">
                <a:highlight>
                  <a:srgbClr val="FFFFFF"/>
                </a:highlight>
                <a:latin typeface="+mn-lt"/>
              </a:rPr>
              <a:t>.</a:t>
            </a:r>
          </a:p>
          <a:p>
            <a:pPr marL="457200" lvl="0" algn="just">
              <a:lnSpc>
                <a:spcPct val="115000"/>
              </a:lnSpc>
              <a:spcBef>
                <a:spcPts val="1600"/>
              </a:spcBef>
              <a:buClr>
                <a:schemeClr val="dk1"/>
              </a:buClr>
              <a:buSzPts val="275"/>
            </a:pPr>
            <a:r>
              <a:rPr lang="vi-VN" sz="1600" b="1" dirty="0" smtClean="0">
                <a:highlight>
                  <a:srgbClr val="FFFFFF"/>
                </a:highlight>
                <a:latin typeface="+mn-lt"/>
              </a:rPr>
              <a:t>Phá </a:t>
            </a:r>
            <a:r>
              <a:rPr lang="vi-VN" sz="1600" b="1" dirty="0">
                <a:highlight>
                  <a:srgbClr val="FFFFFF"/>
                </a:highlight>
                <a:latin typeface="+mn-lt"/>
              </a:rPr>
              <a:t>vỡ tổng thể nghiên cứu: </a:t>
            </a:r>
            <a:r>
              <a:rPr lang="vi-VN" sz="1600" dirty="0">
                <a:highlight>
                  <a:srgbClr val="FFFFFF"/>
                </a:highlight>
                <a:latin typeface="+mn-lt"/>
              </a:rPr>
              <a:t>Mô tả việc lấy một mẫu từ tổng thể để tiến hành nghiên cứu khi không thể khảo sát toàn bộ tổng thể. Ví dụ, </a:t>
            </a:r>
            <a:r>
              <a:rPr lang="vi-VN" sz="1600" dirty="0">
                <a:solidFill>
                  <a:schemeClr val="accent2"/>
                </a:solidFill>
                <a:highlight>
                  <a:srgbClr val="FFFFFF"/>
                </a:highlight>
                <a:latin typeface="+mn-lt"/>
              </a:rPr>
              <a:t>ta có một kho chứa 10,000 hộp sản phẩm và muốn biết tỷ lệ hỏng hóc sau một năm bảo quản</a:t>
            </a:r>
            <a:r>
              <a:rPr lang="vi-VN" sz="1600" dirty="0">
                <a:highlight>
                  <a:srgbClr val="FFFFFF"/>
                </a:highlight>
                <a:latin typeface="+mn-lt"/>
              </a:rPr>
              <a:t>. Việc kiểm tra từng hộp để xác định số hộp hỏng là không thực tế.</a:t>
            </a:r>
          </a:p>
          <a:p>
            <a:pPr marL="457200" lvl="0" algn="just">
              <a:lnSpc>
                <a:spcPct val="115000"/>
              </a:lnSpc>
              <a:spcBef>
                <a:spcPts val="1600"/>
              </a:spcBef>
              <a:buClr>
                <a:schemeClr val="dk1"/>
              </a:buClr>
              <a:buSzPts val="275"/>
            </a:pPr>
            <a:r>
              <a:rPr lang="vi-VN" sz="1600" b="1" dirty="0" smtClean="0">
                <a:highlight>
                  <a:srgbClr val="FFFFFF"/>
                </a:highlight>
                <a:latin typeface="+mn-lt"/>
              </a:rPr>
              <a:t>Không </a:t>
            </a:r>
            <a:r>
              <a:rPr lang="vi-VN" sz="1600" b="1" dirty="0">
                <a:highlight>
                  <a:srgbClr val="FFFFFF"/>
                </a:highlight>
                <a:latin typeface="+mn-lt"/>
              </a:rPr>
              <a:t>xác định được chính xác tổng thể: </a:t>
            </a:r>
            <a:r>
              <a:rPr lang="vi-VN" sz="1600" dirty="0">
                <a:highlight>
                  <a:srgbClr val="FFFFFF"/>
                </a:highlight>
                <a:latin typeface="+mn-lt"/>
              </a:rPr>
              <a:t>Trong một số trường hợp, không thể xác định chính xác kích thước của tổng thể mà bạn muốn nghiên cứu. Ví dụ</a:t>
            </a:r>
            <a:r>
              <a:rPr lang="vi-VN" sz="1600" dirty="0">
                <a:solidFill>
                  <a:schemeClr val="accent2"/>
                </a:solidFill>
                <a:highlight>
                  <a:srgbClr val="FFFFFF"/>
                </a:highlight>
                <a:latin typeface="+mn-lt"/>
              </a:rPr>
              <a:t>, nếu muốn khảo sát tỷ lệ người nhiễm HIV qua đường tiêm chích</a:t>
            </a:r>
            <a:r>
              <a:rPr lang="vi-VN" sz="1600" dirty="0">
                <a:highlight>
                  <a:srgbClr val="FFFFFF"/>
                </a:highlight>
                <a:latin typeface="+mn-lt"/>
              </a:rPr>
              <a:t>, tổng thể lúc này là toàn bộ người bị nhiễm HIV, </a:t>
            </a:r>
            <a:r>
              <a:rPr lang="vi-VN" sz="1600" dirty="0">
                <a:solidFill>
                  <a:schemeClr val="accent2"/>
                </a:solidFill>
                <a:highlight>
                  <a:srgbClr val="FFFFFF"/>
                </a:highlight>
                <a:latin typeface="+mn-lt"/>
              </a:rPr>
              <a:t>nhưng ta không thể xác định chính xác là bao nhiêu người</a:t>
            </a:r>
            <a:r>
              <a:rPr lang="vi-VN" sz="1600" dirty="0">
                <a:highlight>
                  <a:srgbClr val="FFFFFF"/>
                </a:highlight>
                <a:latin typeface="+mn-lt"/>
              </a:rPr>
              <a:t>. Thêm vào đó, số lượng người nhiễm mới và số người chết do HIV thay đổi liên tục, làm cho tổng thể cũng biến đổi theo thời gian.</a:t>
            </a:r>
            <a:endParaRPr sz="1600" b="0" i="0" u="none" strike="noStrike" cap="none" dirty="0">
              <a:solidFill>
                <a:srgbClr val="000000"/>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ts val="275"/>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ts val="275"/>
              <a:buFont typeface="Arial"/>
              <a:buNone/>
            </a:pP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rgbClr val="000000"/>
              </a:buClr>
              <a:buSzPts val="500"/>
              <a:buFont typeface="Arial"/>
              <a:buNone/>
            </a:pPr>
            <a:endParaRPr sz="1600" b="1" i="0" u="none" strike="noStrike" cap="none" dirty="0">
              <a:solidFill>
                <a:schemeClr val="dk1"/>
              </a:solidFill>
              <a:latin typeface="+mn-lt"/>
              <a:ea typeface="Maven Pro"/>
              <a:cs typeface="Maven Pro"/>
              <a:sym typeface="Maven Pro"/>
            </a:endParaRPr>
          </a:p>
          <a:p>
            <a:pPr marL="0" marR="0" lvl="0" indent="0" algn="just" rtl="0">
              <a:lnSpc>
                <a:spcPct val="115000"/>
              </a:lnSpc>
              <a:spcBef>
                <a:spcPts val="1600"/>
              </a:spcBef>
              <a:spcAft>
                <a:spcPts val="0"/>
              </a:spcAft>
              <a:buClr>
                <a:srgbClr val="000000"/>
              </a:buClr>
              <a:buSzPct val="181818"/>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highlight>
                  <a:srgbClr val="FFFFFF"/>
                </a:highlight>
                <a:latin typeface="+mn-lt"/>
                <a:sym typeface="Arial"/>
              </a:rPr>
              <a:t>			</a:t>
            </a:r>
            <a:endParaRPr sz="1600" b="0" i="0" u="none" strike="noStrike" cap="none" dirty="0">
              <a:solidFill>
                <a:schemeClr val="dk1"/>
              </a:solidFill>
              <a:highlight>
                <a:srgbClr val="FFFFFF"/>
              </a:highlight>
              <a:latin typeface="+mn-lt"/>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600" b="0" i="0" u="none" strike="noStrike" cap="none" dirty="0">
                <a:solidFill>
                  <a:schemeClr val="dk1"/>
                </a:solidFill>
                <a:latin typeface="+mn-lt"/>
                <a:sym typeface="Arial"/>
              </a:rPr>
              <a:t>		</a:t>
            </a:r>
            <a:endParaRPr sz="1600" b="0" i="0" u="none" strike="noStrike" cap="none" dirty="0">
              <a:solidFill>
                <a:schemeClr val="dk1"/>
              </a:solidFill>
              <a:latin typeface="+mn-lt"/>
              <a:sym typeface="Arial"/>
            </a:endParaRPr>
          </a:p>
          <a:p>
            <a:pPr marL="0" marR="0" lvl="0" indent="0" algn="just" rtl="0">
              <a:lnSpc>
                <a:spcPct val="115000"/>
              </a:lnSpc>
              <a:spcBef>
                <a:spcPts val="1600"/>
              </a:spcBef>
              <a:spcAft>
                <a:spcPts val="1600"/>
              </a:spcAft>
              <a:buClr>
                <a:srgbClr val="000000"/>
              </a:buClr>
              <a:buSzPct val="100000"/>
              <a:buFont typeface="Arial"/>
              <a:buNone/>
            </a:pPr>
            <a:endParaRPr sz="1600" b="1" i="0" u="none" strike="noStrike" cap="none" dirty="0">
              <a:solidFill>
                <a:schemeClr val="dk1"/>
              </a:solidFill>
              <a:latin typeface="+mn-lt"/>
              <a:ea typeface="Maven Pro"/>
              <a:cs typeface="Maven Pro"/>
              <a:sym typeface="Maven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6"/>
        <p:cNvGrpSpPr/>
        <p:nvPr/>
      </p:nvGrpSpPr>
      <p:grpSpPr>
        <a:xfrm>
          <a:off x="0" y="0"/>
          <a:ext cx="0" cy="0"/>
          <a:chOff x="0" y="0"/>
          <a:chExt cx="0" cy="0"/>
        </a:xfrm>
      </p:grpSpPr>
      <p:sp>
        <p:nvSpPr>
          <p:cNvPr id="227" name="Google Shape;227;g2376c15cbf6_0_44"/>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28" name="Google Shape;228;g2376c15cbf6_0_44"/>
          <p:cNvSpPr txBox="1"/>
          <p:nvPr/>
        </p:nvSpPr>
        <p:spPr>
          <a:xfrm>
            <a:off x="304800" y="570025"/>
            <a:ext cx="8460510"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Tập mẫu</a:t>
            </a:r>
            <a:endParaRPr sz="2600" b="0" i="0" u="none" strike="noStrike" cap="none" dirty="0">
              <a:solidFill>
                <a:srgbClr val="000000"/>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29" name="Google Shape;229;g2376c15cbf6_0_44"/>
          <p:cNvPicPr preferRelativeResize="0"/>
          <p:nvPr/>
        </p:nvPicPr>
        <p:blipFill rotWithShape="1">
          <a:blip r:embed="rId4">
            <a:alphaModFix/>
          </a:blip>
          <a:srcRect/>
          <a:stretch/>
        </p:blipFill>
        <p:spPr>
          <a:xfrm>
            <a:off x="304800" y="1187125"/>
            <a:ext cx="8562109" cy="42749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g2376c15cbf6_0_58"/>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35" name="Google Shape;235;g2376c15cbf6_0_58"/>
          <p:cNvSpPr txBox="1"/>
          <p:nvPr/>
        </p:nvSpPr>
        <p:spPr>
          <a:xfrm>
            <a:off x="304799" y="594968"/>
            <a:ext cx="8506691"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Một số thống kê cơ bản</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1600"/>
              </a:spcBef>
              <a:spcAft>
                <a:spcPts val="0"/>
              </a:spcAft>
              <a:buClr>
                <a:srgbClr val="000000"/>
              </a:buClr>
              <a:buSzPct val="100000"/>
              <a:buFont typeface="Arial"/>
              <a:buChar char="-"/>
            </a:pPr>
            <a:r>
              <a:rPr lang="vi-VN" sz="9000" b="0" i="0" u="none" strike="noStrike" cap="none" dirty="0" smtClean="0">
                <a:solidFill>
                  <a:srgbClr val="000000"/>
                </a:solidFill>
                <a:latin typeface="Arial"/>
                <a:ea typeface="Arial"/>
                <a:cs typeface="Arial"/>
                <a:sym typeface="Arial"/>
              </a:rPr>
              <a:t>Min</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0"/>
              </a:spcBef>
              <a:spcAft>
                <a:spcPts val="0"/>
              </a:spcAft>
              <a:buClr>
                <a:srgbClr val="000000"/>
              </a:buClr>
              <a:buSzPct val="100000"/>
              <a:buFont typeface="Arial"/>
              <a:buChar char="-"/>
            </a:pPr>
            <a:r>
              <a:rPr lang="vi-VN" sz="9000" b="0" i="0" u="none" strike="noStrike" cap="none" dirty="0">
                <a:solidFill>
                  <a:srgbClr val="000000"/>
                </a:solidFill>
                <a:latin typeface="Arial"/>
                <a:ea typeface="Arial"/>
                <a:cs typeface="Arial"/>
                <a:sym typeface="Arial"/>
              </a:rPr>
              <a:t>Max</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0"/>
              </a:spcBef>
              <a:spcAft>
                <a:spcPts val="0"/>
              </a:spcAft>
              <a:buClr>
                <a:srgbClr val="000000"/>
              </a:buClr>
              <a:buSzPct val="100000"/>
              <a:buFont typeface="Arial"/>
              <a:buChar char="-"/>
            </a:pPr>
            <a:r>
              <a:rPr lang="vi-VN" sz="9000" b="0" i="0" u="none" strike="noStrike" cap="none" dirty="0">
                <a:solidFill>
                  <a:srgbClr val="000000"/>
                </a:solidFill>
                <a:latin typeface="Arial"/>
                <a:ea typeface="Arial"/>
                <a:cs typeface="Arial"/>
                <a:sym typeface="Arial"/>
              </a:rPr>
              <a:t>Giá trị trung bình</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0"/>
              </a:spcBef>
              <a:spcAft>
                <a:spcPts val="0"/>
              </a:spcAft>
              <a:buClr>
                <a:srgbClr val="000000"/>
              </a:buClr>
              <a:buSzPct val="100000"/>
              <a:buFont typeface="Arial"/>
              <a:buChar char="-"/>
            </a:pPr>
            <a:r>
              <a:rPr lang="vi-VN" sz="9000" b="0" i="0" u="none" strike="noStrike" cap="none" dirty="0">
                <a:solidFill>
                  <a:srgbClr val="000000"/>
                </a:solidFill>
                <a:latin typeface="Arial"/>
                <a:ea typeface="Arial"/>
                <a:cs typeface="Arial"/>
                <a:sym typeface="Arial"/>
              </a:rPr>
              <a:t>Độ lệch chuẩn</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0"/>
              </a:spcBef>
              <a:spcAft>
                <a:spcPts val="0"/>
              </a:spcAft>
              <a:buClr>
                <a:srgbClr val="000000"/>
              </a:buClr>
              <a:buSzPct val="100000"/>
              <a:buFont typeface="Arial"/>
              <a:buChar char="-"/>
            </a:pPr>
            <a:r>
              <a:rPr lang="vi-VN" sz="9000" b="0" i="0" u="none" strike="noStrike" cap="none" dirty="0">
                <a:solidFill>
                  <a:srgbClr val="000000"/>
                </a:solidFill>
                <a:latin typeface="Arial"/>
                <a:ea typeface="Arial"/>
                <a:cs typeface="Arial"/>
                <a:sym typeface="Arial"/>
              </a:rPr>
              <a:t>Mode</a:t>
            </a:r>
            <a:endParaRPr sz="9000" b="0" i="0" u="none" strike="noStrike" cap="none" dirty="0">
              <a:solidFill>
                <a:srgbClr val="000000"/>
              </a:solidFill>
              <a:latin typeface="Arial"/>
              <a:ea typeface="Arial"/>
              <a:cs typeface="Arial"/>
              <a:sym typeface="Arial"/>
            </a:endParaRPr>
          </a:p>
          <a:p>
            <a:pPr marL="457200" marR="0" lvl="0" indent="-371475" algn="l" rtl="0">
              <a:lnSpc>
                <a:spcPct val="115000"/>
              </a:lnSpc>
              <a:spcBef>
                <a:spcPts val="0"/>
              </a:spcBef>
              <a:spcAft>
                <a:spcPts val="0"/>
              </a:spcAft>
              <a:buClr>
                <a:srgbClr val="000000"/>
              </a:buClr>
              <a:buSzPct val="100000"/>
              <a:buFont typeface="Arial"/>
              <a:buChar char="-"/>
            </a:pPr>
            <a:r>
              <a:rPr lang="vi-VN" sz="9000" b="0" i="0" u="none" strike="noStrike" cap="none" dirty="0">
                <a:solidFill>
                  <a:srgbClr val="000000"/>
                </a:solidFill>
                <a:latin typeface="Arial"/>
                <a:ea typeface="Arial"/>
                <a:cs typeface="Arial"/>
                <a:sym typeface="Arial"/>
              </a:rPr>
              <a:t>Quantile</a:t>
            </a:r>
            <a:endParaRPr sz="90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36" name="Google Shape;236;g2376c15cbf6_0_58"/>
          <p:cNvPicPr preferRelativeResize="0"/>
          <p:nvPr/>
        </p:nvPicPr>
        <p:blipFill rotWithShape="1">
          <a:blip r:embed="rId4">
            <a:alphaModFix/>
          </a:blip>
          <a:srcRect/>
          <a:stretch/>
        </p:blipFill>
        <p:spPr>
          <a:xfrm>
            <a:off x="2936657" y="1317191"/>
            <a:ext cx="6286500" cy="2219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0"/>
        <p:cNvGrpSpPr/>
        <p:nvPr/>
      </p:nvGrpSpPr>
      <p:grpSpPr>
        <a:xfrm>
          <a:off x="0" y="0"/>
          <a:ext cx="0" cy="0"/>
          <a:chOff x="0" y="0"/>
          <a:chExt cx="0" cy="0"/>
        </a:xfrm>
      </p:grpSpPr>
      <p:sp>
        <p:nvSpPr>
          <p:cNvPr id="241" name="Google Shape;241;g238a50ef644_0_7"/>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42" name="Google Shape;242;g238a50ef644_0_7"/>
          <p:cNvSpPr txBox="1"/>
          <p:nvPr/>
        </p:nvSpPr>
        <p:spPr>
          <a:xfrm>
            <a:off x="337127" y="570025"/>
            <a:ext cx="8469746"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Ước lượng</a:t>
            </a:r>
            <a:endParaRPr sz="9000" b="0" i="0" u="none" strike="noStrike" cap="none" dirty="0">
              <a:solidFill>
                <a:srgbClr val="000000"/>
              </a:solidFill>
              <a:latin typeface="Arial"/>
              <a:ea typeface="Arial"/>
              <a:cs typeface="Arial"/>
              <a:sym typeface="Arial"/>
            </a:endParaRPr>
          </a:p>
          <a:p>
            <a:pPr marL="457200" marR="0" lvl="0" indent="0" algn="l" rtl="0">
              <a:lnSpc>
                <a:spcPct val="115000"/>
              </a:lnSpc>
              <a:spcBef>
                <a:spcPts val="1600"/>
              </a:spcBef>
              <a:spcAft>
                <a:spcPts val="0"/>
              </a:spcAft>
              <a:buClr>
                <a:schemeClr val="dk1"/>
              </a:buClr>
              <a:buSzPts val="275"/>
              <a:buFont typeface="Arial"/>
              <a:buNone/>
            </a:pPr>
            <a:endParaRPr sz="9000" b="0" i="0" u="none" strike="noStrike" cap="none" dirty="0">
              <a:solidFill>
                <a:srgbClr val="000000"/>
              </a:solidFill>
              <a:latin typeface="Arial"/>
              <a:ea typeface="Arial"/>
              <a:cs typeface="Arial"/>
              <a:sym typeface="Arial"/>
            </a:endParaRPr>
          </a:p>
          <a:p>
            <a:pPr marL="914400" marR="0" lvl="0" indent="0" algn="l" rtl="0">
              <a:lnSpc>
                <a:spcPct val="115000"/>
              </a:lnSpc>
              <a:spcBef>
                <a:spcPts val="1600"/>
              </a:spcBef>
              <a:spcAft>
                <a:spcPts val="0"/>
              </a:spcAft>
              <a:buClr>
                <a:srgbClr val="000000"/>
              </a:buClr>
              <a:buSzPct val="100000"/>
              <a:buFont typeface="Arial"/>
              <a:buNone/>
            </a:pPr>
            <a:endParaRPr sz="90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43" name="Google Shape;243;g238a50ef644_0_7"/>
          <p:cNvPicPr preferRelativeResize="0"/>
          <p:nvPr/>
        </p:nvPicPr>
        <p:blipFill rotWithShape="1">
          <a:blip r:embed="rId4">
            <a:alphaModFix/>
          </a:blip>
          <a:srcRect/>
          <a:stretch/>
        </p:blipFill>
        <p:spPr>
          <a:xfrm>
            <a:off x="304800" y="1266391"/>
            <a:ext cx="8502073" cy="26881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8" name="Google Shape;248;g238a50ef644_0_0"/>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49" name="Google Shape;249;g238a50ef644_0_0"/>
          <p:cNvSpPr txBox="1"/>
          <p:nvPr/>
        </p:nvSpPr>
        <p:spPr>
          <a:xfrm>
            <a:off x="249324" y="570025"/>
            <a:ext cx="8571345"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a:solidFill>
                  <a:srgbClr val="000000"/>
                </a:solidFill>
                <a:latin typeface="Arial"/>
                <a:ea typeface="Arial"/>
                <a:cs typeface="Arial"/>
                <a:sym typeface="Arial"/>
              </a:rPr>
              <a:t>Ước lượng</a:t>
            </a:r>
            <a:endParaRPr sz="9000" b="0" i="0" u="none" strike="noStrike" cap="none">
              <a:solidFill>
                <a:srgbClr val="000000"/>
              </a:solidFill>
              <a:latin typeface="Arial"/>
              <a:ea typeface="Arial"/>
              <a:cs typeface="Arial"/>
              <a:sym typeface="Arial"/>
            </a:endParaRPr>
          </a:p>
          <a:p>
            <a:pPr marL="457200" marR="0" lvl="0" indent="0" algn="l" rtl="0">
              <a:lnSpc>
                <a:spcPct val="115000"/>
              </a:lnSpc>
              <a:spcBef>
                <a:spcPts val="1600"/>
              </a:spcBef>
              <a:spcAft>
                <a:spcPts val="0"/>
              </a:spcAft>
              <a:buClr>
                <a:schemeClr val="dk1"/>
              </a:buClr>
              <a:buSzPts val="275"/>
              <a:buFont typeface="Arial"/>
              <a:buNone/>
            </a:pPr>
            <a:endParaRPr sz="9000" b="0" i="0" u="none" strike="noStrike" cap="none">
              <a:solidFill>
                <a:srgbClr val="000000"/>
              </a:solidFill>
              <a:latin typeface="Arial"/>
              <a:ea typeface="Arial"/>
              <a:cs typeface="Arial"/>
              <a:sym typeface="Arial"/>
            </a:endParaRPr>
          </a:p>
          <a:p>
            <a:pPr marL="914400" marR="0" lvl="0" indent="0" algn="l" rtl="0">
              <a:lnSpc>
                <a:spcPct val="115000"/>
              </a:lnSpc>
              <a:spcBef>
                <a:spcPts val="1600"/>
              </a:spcBef>
              <a:spcAft>
                <a:spcPts val="0"/>
              </a:spcAft>
              <a:buClr>
                <a:srgbClr val="000000"/>
              </a:buClr>
              <a:buSzPct val="100000"/>
              <a:buFont typeface="Arial"/>
              <a:buNone/>
            </a:pPr>
            <a:endParaRPr sz="9000" b="0" i="0" u="none" strike="noStrike" cap="none">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latin typeface="Arial"/>
                <a:ea typeface="Arial"/>
                <a:cs typeface="Arial"/>
                <a:sym typeface="Arial"/>
              </a:rPr>
              <a:t>	 	 		</a:t>
            </a:r>
            <a:endParaRPr sz="7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latin typeface="Arial"/>
                <a:ea typeface="Arial"/>
                <a:cs typeface="Arial"/>
                <a:sym typeface="Arial"/>
              </a:rPr>
              <a:t>			</a:t>
            </a:r>
            <a:endParaRPr sz="7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highlight>
                  <a:srgbClr val="FFFFFF"/>
                </a:highlight>
                <a:latin typeface="Arial"/>
                <a:ea typeface="Arial"/>
                <a:cs typeface="Arial"/>
                <a:sym typeface="Arial"/>
              </a:rPr>
              <a:t>			</a:t>
            </a:r>
            <a:endParaRPr sz="78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a:solidFill>
                  <a:schemeClr val="dk1"/>
                </a:solidFill>
                <a:latin typeface="Arial"/>
                <a:ea typeface="Arial"/>
                <a:cs typeface="Arial"/>
                <a:sym typeface="Arial"/>
              </a:rPr>
              <a:t>		</a:t>
            </a:r>
            <a:endParaRPr sz="78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highlight>
                  <a:srgbClr val="FFFFFF"/>
                </a:highlight>
                <a:latin typeface="Arial"/>
                <a:ea typeface="Arial"/>
                <a:cs typeface="Arial"/>
                <a:sym typeface="Arial"/>
              </a:rPr>
              <a:t>			</a:t>
            </a:r>
            <a:endParaRPr sz="1100" b="0" i="0" u="none" strike="noStrike" cap="none">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a:solidFill>
                  <a:schemeClr val="dk1"/>
                </a:solidFill>
                <a:latin typeface="Arial"/>
                <a:ea typeface="Arial"/>
                <a:cs typeface="Arial"/>
                <a:sym typeface="Arial"/>
              </a:rPr>
              <a:t>		</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a:solidFill>
                <a:schemeClr val="dk1"/>
              </a:solidFill>
              <a:latin typeface="Maven Pro"/>
              <a:ea typeface="Maven Pro"/>
              <a:cs typeface="Maven Pro"/>
              <a:sym typeface="Maven Pro"/>
            </a:endParaRPr>
          </a:p>
        </p:txBody>
      </p:sp>
      <p:pic>
        <p:nvPicPr>
          <p:cNvPr id="250" name="Google Shape;250;g238a50ef644_0_0"/>
          <p:cNvPicPr preferRelativeResize="0"/>
          <p:nvPr/>
        </p:nvPicPr>
        <p:blipFill rotWithShape="1">
          <a:blip r:embed="rId4">
            <a:alphaModFix/>
          </a:blip>
          <a:srcRect/>
          <a:stretch/>
        </p:blipFill>
        <p:spPr>
          <a:xfrm>
            <a:off x="304800" y="1196361"/>
            <a:ext cx="8571345" cy="401910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4"/>
        <p:cNvGrpSpPr/>
        <p:nvPr/>
      </p:nvGrpSpPr>
      <p:grpSpPr>
        <a:xfrm>
          <a:off x="0" y="0"/>
          <a:ext cx="0" cy="0"/>
          <a:chOff x="0" y="0"/>
          <a:chExt cx="0" cy="0"/>
        </a:xfrm>
      </p:grpSpPr>
      <p:sp>
        <p:nvSpPr>
          <p:cNvPr id="255" name="Google Shape;255;g238a50ef644_0_14"/>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56" name="Google Shape;256;g238a50ef644_0_14"/>
          <p:cNvSpPr txBox="1"/>
          <p:nvPr/>
        </p:nvSpPr>
        <p:spPr>
          <a:xfrm>
            <a:off x="304800" y="610757"/>
            <a:ext cx="8506690"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l"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Kiểm thử giả thiết</a:t>
            </a:r>
            <a:endParaRPr sz="9000" b="0" i="0" u="none" strike="noStrike" cap="none" dirty="0">
              <a:solidFill>
                <a:srgbClr val="000000"/>
              </a:solidFill>
              <a:latin typeface="Arial"/>
              <a:ea typeface="Arial"/>
              <a:cs typeface="Arial"/>
              <a:sym typeface="Arial"/>
            </a:endParaRPr>
          </a:p>
          <a:p>
            <a:pPr marL="914400" marR="0" lvl="0" indent="0" algn="l" rtl="0">
              <a:lnSpc>
                <a:spcPct val="115000"/>
              </a:lnSpc>
              <a:spcBef>
                <a:spcPts val="1600"/>
              </a:spcBef>
              <a:spcAft>
                <a:spcPts val="0"/>
              </a:spcAft>
              <a:buClr>
                <a:srgbClr val="000000"/>
              </a:buClr>
              <a:buSzPct val="100000"/>
              <a:buFont typeface="Arial"/>
              <a:buNone/>
            </a:pPr>
            <a:endParaRPr sz="9000" b="0" i="0" u="none" strike="noStrike" cap="none" dirty="0">
              <a:solidFill>
                <a:srgbClr val="000000"/>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l"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l"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57" name="Google Shape;257;g238a50ef644_0_14"/>
          <p:cNvPicPr preferRelativeResize="0"/>
          <p:nvPr/>
        </p:nvPicPr>
        <p:blipFill rotWithShape="1">
          <a:blip r:embed="rId4">
            <a:alphaModFix/>
          </a:blip>
          <a:srcRect/>
          <a:stretch/>
        </p:blipFill>
        <p:spPr>
          <a:xfrm>
            <a:off x="304799" y="1312025"/>
            <a:ext cx="8506691" cy="3228634"/>
          </a:xfrm>
          <a:prstGeom prst="rect">
            <a:avLst/>
          </a:prstGeom>
          <a:noFill/>
          <a:ln>
            <a:noFill/>
          </a:ln>
        </p:spPr>
      </p:pic>
      <p:pic>
        <p:nvPicPr>
          <p:cNvPr id="258" name="Google Shape;258;g238a50ef644_0_14"/>
          <p:cNvPicPr preferRelativeResize="0"/>
          <p:nvPr/>
        </p:nvPicPr>
        <p:blipFill rotWithShape="1">
          <a:blip r:embed="rId5">
            <a:alphaModFix/>
          </a:blip>
          <a:srcRect/>
          <a:stretch/>
        </p:blipFill>
        <p:spPr>
          <a:xfrm>
            <a:off x="286326" y="4240384"/>
            <a:ext cx="8534400" cy="11927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387832" y="2630254"/>
            <a:ext cx="8331201" cy="3467400"/>
          </a:xfrm>
          <a:prstGeom prst="rect">
            <a:avLst/>
          </a:prstGeom>
          <a:noFill/>
          <a:ln>
            <a:noFill/>
          </a:ln>
        </p:spPr>
        <p:txBody>
          <a:bodyPr spcFirstLastPara="1" wrap="square" lIns="91425" tIns="91425" rIns="91425" bIns="91425" anchor="t" anchorCtr="0">
            <a:normAutofit/>
          </a:bodyPr>
          <a:lstStyle/>
          <a:p>
            <a:pPr marL="457200" marR="0" lvl="0" indent="-355600" algn="ctr" rtl="0">
              <a:lnSpc>
                <a:spcPct val="115000"/>
              </a:lnSpc>
              <a:spcBef>
                <a:spcPts val="1600"/>
              </a:spcBef>
              <a:spcAft>
                <a:spcPts val="0"/>
              </a:spcAft>
              <a:buClr>
                <a:schemeClr val="dk1"/>
              </a:buClr>
              <a:buSzPts val="2000"/>
              <a:buFont typeface="Maven Pro"/>
              <a:buAutoNum type="arabicPeriod"/>
            </a:pPr>
            <a:r>
              <a:rPr lang="vi-VN" sz="2000" b="1" i="0" u="none" strike="noStrike" cap="none" dirty="0">
                <a:solidFill>
                  <a:schemeClr val="dk1"/>
                </a:solidFill>
                <a:latin typeface="+mn-lt"/>
                <a:ea typeface="Maven Pro"/>
                <a:cs typeface="Maven Pro"/>
                <a:sym typeface="Maven Pro"/>
              </a:rPr>
              <a:t>Xác </a:t>
            </a:r>
            <a:r>
              <a:rPr lang="vi-VN" sz="2000" b="1" i="0" u="none" strike="noStrike" cap="none" dirty="0" smtClean="0">
                <a:solidFill>
                  <a:schemeClr val="dk1"/>
                </a:solidFill>
                <a:latin typeface="+mn-lt"/>
                <a:ea typeface="Maven Pro"/>
                <a:cs typeface="Maven Pro"/>
                <a:sym typeface="Maven Pro"/>
              </a:rPr>
              <a:t>suất</a:t>
            </a:r>
            <a:r>
              <a:rPr lang="en-US" sz="2000" b="1" i="0" u="none" strike="noStrike" cap="none" dirty="0" smtClean="0">
                <a:solidFill>
                  <a:schemeClr val="dk1"/>
                </a:solidFill>
                <a:latin typeface="+mn-lt"/>
                <a:ea typeface="Maven Pro"/>
                <a:cs typeface="Maven Pro"/>
                <a:sym typeface="Maven Pro"/>
              </a:rPr>
              <a:t> t</a:t>
            </a:r>
            <a:r>
              <a:rPr lang="vi-VN" sz="2000" b="1" i="0" u="none" strike="noStrike" cap="none" dirty="0" smtClean="0">
                <a:solidFill>
                  <a:schemeClr val="dk1"/>
                </a:solidFill>
                <a:latin typeface="+mn-lt"/>
                <a:ea typeface="Maven Pro"/>
                <a:cs typeface="Maven Pro"/>
                <a:sym typeface="Maven Pro"/>
              </a:rPr>
              <a:t>hống kê</a:t>
            </a:r>
            <a:endParaRPr lang="en-US" dirty="0" smtClean="0"/>
          </a:p>
          <a:p>
            <a:r>
              <a:rPr lang="vi-VN" sz="2000" dirty="0"/>
              <a:t/>
            </a:r>
            <a:br>
              <a:rPr lang="vi-VN" sz="2000" dirty="0"/>
            </a:br>
            <a:endParaRPr sz="20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n-lt"/>
              <a:ea typeface="Maven Pro"/>
              <a:cs typeface="Maven Pro"/>
              <a:sym typeface="Maven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g238a50ef644_0_26"/>
          <p:cNvSpPr txBox="1"/>
          <p:nvPr/>
        </p:nvSpPr>
        <p:spPr>
          <a:xfrm>
            <a:off x="304800" y="154525"/>
            <a:ext cx="80994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chemeClr val="lt1"/>
              </a:solidFill>
              <a:latin typeface="Arial"/>
              <a:ea typeface="Arial"/>
              <a:cs typeface="Arial"/>
              <a:sym typeface="Arial"/>
            </a:endParaRPr>
          </a:p>
        </p:txBody>
      </p:sp>
      <p:sp>
        <p:nvSpPr>
          <p:cNvPr id="264" name="Google Shape;264;g238a50ef644_0_26"/>
          <p:cNvSpPr txBox="1"/>
          <p:nvPr/>
        </p:nvSpPr>
        <p:spPr>
          <a:xfrm>
            <a:off x="304800" y="594968"/>
            <a:ext cx="8571346" cy="1234200"/>
          </a:xfrm>
          <a:prstGeom prst="rect">
            <a:avLst/>
          </a:prstGeom>
          <a:noFill/>
          <a:ln>
            <a:noFill/>
          </a:ln>
        </p:spPr>
        <p:txBody>
          <a:bodyPr spcFirstLastPara="1" wrap="square" lIns="91425" tIns="91425" rIns="91425" bIns="91425" anchor="t" anchorCtr="0">
            <a:normAutofit fontScale="25000" lnSpcReduction="20000"/>
          </a:bodyPr>
          <a:lstStyle/>
          <a:p>
            <a:pPr marL="457200" marR="0" lvl="0" indent="0" algn="just" rtl="0">
              <a:lnSpc>
                <a:spcPct val="115000"/>
              </a:lnSpc>
              <a:spcBef>
                <a:spcPts val="1600"/>
              </a:spcBef>
              <a:spcAft>
                <a:spcPts val="0"/>
              </a:spcAft>
              <a:buClr>
                <a:schemeClr val="dk1"/>
              </a:buClr>
              <a:buSzPts val="275"/>
              <a:buFont typeface="Arial"/>
              <a:buNone/>
            </a:pPr>
            <a:r>
              <a:rPr lang="vi-VN" sz="9000" b="0" i="0" u="none" strike="noStrike" cap="none" dirty="0">
                <a:solidFill>
                  <a:srgbClr val="000000"/>
                </a:solidFill>
                <a:latin typeface="Arial"/>
                <a:ea typeface="Arial"/>
                <a:cs typeface="Arial"/>
                <a:sym typeface="Arial"/>
              </a:rPr>
              <a:t>Kiểm thử giả thiết</a:t>
            </a:r>
            <a:endParaRPr sz="9000" b="0" i="0" u="none" strike="noStrike" cap="none" dirty="0">
              <a:solidFill>
                <a:srgbClr val="000000"/>
              </a:solidFill>
              <a:latin typeface="Arial"/>
              <a:ea typeface="Arial"/>
              <a:cs typeface="Arial"/>
              <a:sym typeface="Arial"/>
            </a:endParaRPr>
          </a:p>
          <a:p>
            <a:pPr marL="457200" marR="0" lvl="0" indent="0" algn="just" rtl="0">
              <a:lnSpc>
                <a:spcPct val="115000"/>
              </a:lnSpc>
              <a:spcBef>
                <a:spcPts val="1600"/>
              </a:spcBef>
              <a:spcAft>
                <a:spcPts val="0"/>
              </a:spcAft>
              <a:buClr>
                <a:schemeClr val="dk1"/>
              </a:buClr>
              <a:buSzPts val="275"/>
              <a:buFont typeface="Arial"/>
              <a:buNone/>
            </a:pPr>
            <a:endParaRPr sz="7600" b="0" i="0" u="none" strike="noStrike" cap="none" dirty="0">
              <a:solidFill>
                <a:srgbClr val="000000"/>
              </a:solidFill>
              <a:latin typeface="Roboto"/>
              <a:ea typeface="Roboto"/>
              <a:cs typeface="Roboto"/>
              <a:sym typeface="Roboto"/>
            </a:endParaRPr>
          </a:p>
          <a:p>
            <a:pPr marL="457200" marR="0" lvl="0" indent="0" algn="just" rtl="0">
              <a:lnSpc>
                <a:spcPct val="115000"/>
              </a:lnSpc>
              <a:spcBef>
                <a:spcPts val="1600"/>
              </a:spcBef>
              <a:spcAft>
                <a:spcPts val="0"/>
              </a:spcAft>
              <a:buClr>
                <a:schemeClr val="dk1"/>
              </a:buClr>
              <a:buSzPts val="275"/>
              <a:buFont typeface="Arial"/>
              <a:buNone/>
            </a:pPr>
            <a:endParaRPr sz="7600" b="0" i="0" u="none" strike="noStrike" cap="none" dirty="0">
              <a:solidFill>
                <a:srgbClr val="000000"/>
              </a:solidFill>
              <a:latin typeface="Roboto"/>
              <a:ea typeface="Roboto"/>
              <a:cs typeface="Roboto"/>
              <a:sym typeface="Roboto"/>
            </a:endParaRPr>
          </a:p>
          <a:p>
            <a:pPr marL="457200" marR="0" lvl="0" indent="0" algn="just" rtl="0">
              <a:lnSpc>
                <a:spcPct val="115000"/>
              </a:lnSpc>
              <a:spcBef>
                <a:spcPts val="1600"/>
              </a:spcBef>
              <a:spcAft>
                <a:spcPts val="0"/>
              </a:spcAft>
              <a:buClr>
                <a:schemeClr val="dk1"/>
              </a:buClr>
              <a:buSzPts val="275"/>
              <a:buFont typeface="Arial"/>
              <a:buNone/>
            </a:pPr>
            <a:r>
              <a:rPr lang="vi-VN" sz="6400" b="0" i="0" u="none" strike="noStrike" cap="none" dirty="0" smtClean="0">
                <a:solidFill>
                  <a:srgbClr val="000000"/>
                </a:solidFill>
                <a:latin typeface="+mn-lt"/>
                <a:ea typeface="Roboto"/>
                <a:cs typeface="Roboto"/>
                <a:sym typeface="Roboto"/>
              </a:rPr>
              <a:t>Nói </a:t>
            </a:r>
            <a:r>
              <a:rPr lang="vi-VN" sz="6400" b="0" i="0" u="none" strike="noStrike" cap="none" dirty="0">
                <a:solidFill>
                  <a:srgbClr val="000000"/>
                </a:solidFill>
                <a:latin typeface="+mn-lt"/>
                <a:ea typeface="Roboto"/>
                <a:cs typeface="Roboto"/>
                <a:sym typeface="Roboto"/>
              </a:rPr>
              <a:t>cách khác, nếu H0 là đúng, thì có khoảng p% khả năng thu được kết quả kiểm định hoặc kết quả tương tự.</a:t>
            </a:r>
            <a:endParaRPr sz="6400" b="0" i="0" u="none" strike="noStrike" cap="none" dirty="0">
              <a:solidFill>
                <a:srgbClr val="000000"/>
              </a:solidFill>
              <a:latin typeface="+mn-lt"/>
              <a:sym typeface="Arial"/>
            </a:endParaRPr>
          </a:p>
          <a:p>
            <a:pPr marL="914400" marR="0" lvl="0" indent="0" algn="just" rtl="0">
              <a:lnSpc>
                <a:spcPct val="115000"/>
              </a:lnSpc>
              <a:spcBef>
                <a:spcPts val="1600"/>
              </a:spcBef>
              <a:spcAft>
                <a:spcPts val="0"/>
              </a:spcAft>
              <a:buClr>
                <a:srgbClr val="000000"/>
              </a:buClr>
              <a:buSzPct val="100000"/>
              <a:buFont typeface="Arial"/>
              <a:buNone/>
            </a:pPr>
            <a:endParaRPr sz="9000" b="0" i="0" u="none" strike="noStrike" cap="none" dirty="0">
              <a:solidFill>
                <a:srgbClr val="000000"/>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just"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pic>
        <p:nvPicPr>
          <p:cNvPr id="265" name="Google Shape;265;g238a50ef644_0_26"/>
          <p:cNvPicPr preferRelativeResize="0"/>
          <p:nvPr/>
        </p:nvPicPr>
        <p:blipFill rotWithShape="1">
          <a:blip r:embed="rId4">
            <a:alphaModFix/>
          </a:blip>
          <a:srcRect/>
          <a:stretch/>
        </p:blipFill>
        <p:spPr>
          <a:xfrm>
            <a:off x="304800" y="1232799"/>
            <a:ext cx="8839200" cy="119273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387832" y="2630254"/>
            <a:ext cx="8331201" cy="3467400"/>
          </a:xfrm>
          <a:prstGeom prst="rect">
            <a:avLst/>
          </a:prstGeom>
          <a:noFill/>
          <a:ln>
            <a:noFill/>
          </a:ln>
        </p:spPr>
        <p:txBody>
          <a:bodyPr spcFirstLastPara="1" wrap="square" lIns="91425" tIns="91425" rIns="91425" bIns="91425" anchor="t" anchorCtr="0">
            <a:normAutofit/>
          </a:bodyPr>
          <a:lstStyle/>
          <a:p>
            <a:pPr marL="558800" lvl="0" indent="-457200" algn="ctr">
              <a:lnSpc>
                <a:spcPct val="115000"/>
              </a:lnSpc>
              <a:spcBef>
                <a:spcPts val="1600"/>
              </a:spcBef>
              <a:buClr>
                <a:schemeClr val="dk1"/>
              </a:buClr>
              <a:buSzPts val="2000"/>
              <a:buFont typeface="+mj-lt"/>
              <a:buAutoNum type="arabicPeriod" startAt="2"/>
            </a:pPr>
            <a:r>
              <a:rPr lang="vi-VN" sz="2000" b="1" dirty="0">
                <a:solidFill>
                  <a:schemeClr val="dk1"/>
                </a:solidFill>
                <a:ea typeface="Maven Pro"/>
                <a:cs typeface="Maven Pro"/>
                <a:sym typeface="Maven Pro"/>
              </a:rPr>
              <a:t>Phân tích định </a:t>
            </a:r>
            <a:r>
              <a:rPr lang="vi-VN" sz="2000" b="1" dirty="0" smtClean="0">
                <a:solidFill>
                  <a:schemeClr val="dk1"/>
                </a:solidFill>
                <a:ea typeface="Maven Pro"/>
                <a:cs typeface="Maven Pro"/>
                <a:sym typeface="Maven Pro"/>
              </a:rPr>
              <a:t>lượng</a:t>
            </a:r>
            <a:r>
              <a:rPr lang="vi-VN" sz="2000" dirty="0"/>
              <a:t/>
            </a:r>
            <a:br>
              <a:rPr lang="vi-VN" sz="2000" dirty="0"/>
            </a:br>
            <a:endParaRPr sz="20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b="1"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906821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Google Shape;214;g2376c15cbf6_0_30"/>
          <p:cNvSpPr txBox="1"/>
          <p:nvPr/>
        </p:nvSpPr>
        <p:spPr>
          <a:xfrm>
            <a:off x="304800" y="154525"/>
            <a:ext cx="8099400" cy="156962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vi-VN" sz="2400" b="1" dirty="0" smtClean="0">
                <a:solidFill>
                  <a:schemeClr val="bg1"/>
                </a:solidFill>
                <a:ea typeface="Maven Pro"/>
                <a:cs typeface="Maven Pro"/>
                <a:sym typeface="Maven Pro"/>
              </a:rPr>
              <a:t>Phân </a:t>
            </a:r>
            <a:r>
              <a:rPr lang="vi-VN" sz="2400" b="1" dirty="0">
                <a:solidFill>
                  <a:schemeClr val="bg1"/>
                </a:solidFill>
                <a:ea typeface="Maven Pro"/>
                <a:cs typeface="Maven Pro"/>
                <a:sym typeface="Maven Pro"/>
              </a:rPr>
              <a:t>tích định lượng</a:t>
            </a:r>
            <a:r>
              <a:rPr lang="vi-VN" sz="2400" dirty="0">
                <a:solidFill>
                  <a:schemeClr val="bg1"/>
                </a:solidFill>
              </a:rPr>
              <a:t/>
            </a:r>
            <a:br>
              <a:rPr lang="vi-VN" sz="2400" dirty="0">
                <a:solidFill>
                  <a:schemeClr val="bg1"/>
                </a:solidFill>
              </a:rPr>
            </a:br>
            <a:endParaRPr lang="vi-VN"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chemeClr val="dk1"/>
              </a:buClr>
              <a:buSzPts val="2000"/>
              <a:buFont typeface="Arial"/>
              <a:buNone/>
            </a:pPr>
            <a:endParaRPr sz="2400" b="0" i="0" u="none" strike="noStrike" cap="none" dirty="0" smtClean="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4" name="Google Shape;208;g2376c15cbf6_0_22"/>
          <p:cNvSpPr txBox="1"/>
          <p:nvPr/>
        </p:nvSpPr>
        <p:spPr>
          <a:xfrm>
            <a:off x="304800" y="585732"/>
            <a:ext cx="8543636" cy="1234200"/>
          </a:xfrm>
          <a:prstGeom prst="rect">
            <a:avLst/>
          </a:prstGeom>
          <a:noFill/>
          <a:ln>
            <a:noFill/>
          </a:ln>
        </p:spPr>
        <p:txBody>
          <a:bodyPr spcFirstLastPara="1" wrap="square" lIns="91425" tIns="91425" rIns="91425" bIns="91425" anchor="t" anchorCtr="0">
            <a:normAutofit fontScale="25000" lnSpcReduction="20000"/>
          </a:bodyPr>
          <a:lstStyle/>
          <a:p>
            <a:pPr marL="457200" lvl="0" algn="just">
              <a:lnSpc>
                <a:spcPct val="115000"/>
              </a:lnSpc>
              <a:spcBef>
                <a:spcPts val="1600"/>
              </a:spcBef>
              <a:buClr>
                <a:schemeClr val="dk1"/>
              </a:buClr>
              <a:buSzPts val="275"/>
            </a:pPr>
            <a:r>
              <a:rPr lang="vi-VN" sz="6400" dirty="0"/>
              <a:t>Phân tích định lượng là quá trình sử dụng kỹ thuật toán học và thống kê để mô hình hóa và phân tích các biến số với mục đích đưa ra dự báo, đánh giá hiệu quả, và hỗ trợ quyết định. Phương pháp này được áp dụng rộng rãi trong nhiều lĩnh vực như tài chính, kinh doanh, kỹ thuật, y học, và nghiên cứu thị trường</a:t>
            </a:r>
            <a:r>
              <a:rPr lang="vi-VN" sz="6400" dirty="0" smtClean="0"/>
              <a:t>.</a:t>
            </a:r>
            <a:endParaRPr lang="en-US" sz="6400" dirty="0" smtClean="0"/>
          </a:p>
          <a:p>
            <a:pPr marL="457200" lvl="0" algn="just">
              <a:lnSpc>
                <a:spcPct val="115000"/>
              </a:lnSpc>
              <a:spcBef>
                <a:spcPts val="1600"/>
              </a:spcBef>
              <a:buClr>
                <a:schemeClr val="dk1"/>
              </a:buClr>
              <a:buSzPts val="275"/>
            </a:pPr>
            <a:r>
              <a:rPr lang="vi-VN" sz="4800" u="sng" dirty="0">
                <a:solidFill>
                  <a:srgbClr val="FF0000"/>
                </a:solidFill>
              </a:rPr>
              <a:t>Thu thập dữ liệu</a:t>
            </a:r>
            <a:r>
              <a:rPr lang="vi-VN" sz="4800" u="sng" dirty="0">
                <a:solidFill>
                  <a:schemeClr val="accent2"/>
                </a:solidFill>
              </a:rPr>
              <a:t>: </a:t>
            </a:r>
            <a:r>
              <a:rPr lang="vi-VN" sz="4800" dirty="0">
                <a:solidFill>
                  <a:schemeClr val="dk1"/>
                </a:solidFill>
              </a:rPr>
              <a:t>Bước đầu tiên của quá trình phân tích định lượng là thu </a:t>
            </a:r>
            <a:r>
              <a:rPr lang="vi-VN" sz="4800" dirty="0">
                <a:solidFill>
                  <a:schemeClr val="accent2"/>
                </a:solidFill>
              </a:rPr>
              <a:t>thập dữ liệu liên quan </a:t>
            </a:r>
            <a:r>
              <a:rPr lang="vi-VN" sz="4800" dirty="0">
                <a:solidFill>
                  <a:schemeClr val="dk1"/>
                </a:solidFill>
              </a:rPr>
              <a:t>đến vấn đề nghiên cứu. Dữ liệu có thể đến từ các nguồn khác nhau như khảo sát, thí nghiệm, cơ sở dữ liệu, và ghi chép lịch sử.</a:t>
            </a:r>
          </a:p>
          <a:p>
            <a:pPr marL="457200" lvl="0" algn="just">
              <a:lnSpc>
                <a:spcPct val="115000"/>
              </a:lnSpc>
              <a:spcBef>
                <a:spcPts val="1600"/>
              </a:spcBef>
              <a:buClr>
                <a:schemeClr val="dk1"/>
              </a:buClr>
              <a:buSzPts val="275"/>
            </a:pPr>
            <a:r>
              <a:rPr lang="vi-VN" sz="4800" u="sng" dirty="0" smtClean="0">
                <a:solidFill>
                  <a:schemeClr val="accent2"/>
                </a:solidFill>
              </a:rPr>
              <a:t>Xử </a:t>
            </a:r>
            <a:r>
              <a:rPr lang="vi-VN" sz="4800" u="sng" dirty="0">
                <a:solidFill>
                  <a:schemeClr val="accent2"/>
                </a:solidFill>
              </a:rPr>
              <a:t>lý dữ liệu: </a:t>
            </a:r>
            <a:r>
              <a:rPr lang="vi-VN" sz="4800" dirty="0">
                <a:solidFill>
                  <a:schemeClr val="dk1"/>
                </a:solidFill>
              </a:rPr>
              <a:t>Dữ liệu thu thập được thường cần được làm sạch và xử lý để loại bỏ các ngoại lệ, lỗi nhập liệu, và điền vào những thông tin bị thiếu.</a:t>
            </a:r>
          </a:p>
          <a:p>
            <a:pPr marL="457200" lvl="0" algn="just">
              <a:lnSpc>
                <a:spcPct val="115000"/>
              </a:lnSpc>
              <a:spcBef>
                <a:spcPts val="1600"/>
              </a:spcBef>
              <a:buClr>
                <a:schemeClr val="dk1"/>
              </a:buClr>
              <a:buSzPts val="275"/>
            </a:pPr>
            <a:r>
              <a:rPr lang="vi-VN" sz="4800" u="sng" dirty="0" smtClean="0">
                <a:solidFill>
                  <a:schemeClr val="accent2"/>
                </a:solidFill>
              </a:rPr>
              <a:t>Mô </a:t>
            </a:r>
            <a:r>
              <a:rPr lang="vi-VN" sz="4800" u="sng" dirty="0">
                <a:solidFill>
                  <a:schemeClr val="accent2"/>
                </a:solidFill>
              </a:rPr>
              <a:t>hình hóa: </a:t>
            </a:r>
            <a:r>
              <a:rPr lang="vi-VN" sz="4800" dirty="0">
                <a:solidFill>
                  <a:schemeClr val="dk1"/>
                </a:solidFill>
              </a:rPr>
              <a:t>Sử dụng các mô hình thống kê và toán học để phân tích dữ liệu. Mô hình hóa có thể bao gồm phân tích </a:t>
            </a:r>
            <a:r>
              <a:rPr lang="vi-VN" sz="4800" dirty="0">
                <a:solidFill>
                  <a:schemeClr val="accent2"/>
                </a:solidFill>
              </a:rPr>
              <a:t>hồi quy</a:t>
            </a:r>
            <a:r>
              <a:rPr lang="vi-VN" sz="4800" dirty="0">
                <a:solidFill>
                  <a:schemeClr val="dk1"/>
                </a:solidFill>
              </a:rPr>
              <a:t>, phân tích </a:t>
            </a:r>
            <a:r>
              <a:rPr lang="vi-VN" sz="4800" dirty="0">
                <a:solidFill>
                  <a:schemeClr val="accent2"/>
                </a:solidFill>
              </a:rPr>
              <a:t>chuỗi thời gian</a:t>
            </a:r>
            <a:r>
              <a:rPr lang="vi-VN" sz="4800" dirty="0">
                <a:solidFill>
                  <a:schemeClr val="dk1"/>
                </a:solidFill>
              </a:rPr>
              <a:t>, </a:t>
            </a:r>
            <a:r>
              <a:rPr lang="vi-VN" sz="4800" dirty="0">
                <a:solidFill>
                  <a:schemeClr val="accent2"/>
                </a:solidFill>
              </a:rPr>
              <a:t>phân tích phân loại</a:t>
            </a:r>
            <a:r>
              <a:rPr lang="vi-VN" sz="4800" dirty="0">
                <a:solidFill>
                  <a:schemeClr val="dk1"/>
                </a:solidFill>
              </a:rPr>
              <a:t>, </a:t>
            </a:r>
            <a:r>
              <a:rPr lang="vi-VN" sz="4800" dirty="0">
                <a:solidFill>
                  <a:schemeClr val="accent2"/>
                </a:solidFill>
              </a:rPr>
              <a:t>và các phương pháp khác</a:t>
            </a:r>
            <a:r>
              <a:rPr lang="vi-VN" sz="4800" dirty="0">
                <a:solidFill>
                  <a:schemeClr val="dk1"/>
                </a:solidFill>
              </a:rPr>
              <a:t>.</a:t>
            </a:r>
          </a:p>
          <a:p>
            <a:pPr marL="457200" lvl="0" algn="just">
              <a:lnSpc>
                <a:spcPct val="115000"/>
              </a:lnSpc>
              <a:spcBef>
                <a:spcPts val="1600"/>
              </a:spcBef>
              <a:buClr>
                <a:schemeClr val="dk1"/>
              </a:buClr>
              <a:buSzPts val="275"/>
            </a:pPr>
            <a:r>
              <a:rPr lang="vi-VN" sz="4800" u="sng" dirty="0" smtClean="0">
                <a:solidFill>
                  <a:schemeClr val="accent2"/>
                </a:solidFill>
              </a:rPr>
              <a:t>Phân </a:t>
            </a:r>
            <a:r>
              <a:rPr lang="vi-VN" sz="4800" u="sng" dirty="0">
                <a:solidFill>
                  <a:schemeClr val="accent2"/>
                </a:solidFill>
              </a:rPr>
              <a:t>tích dữ liệu: </a:t>
            </a:r>
            <a:r>
              <a:rPr lang="vi-VN" sz="4800" dirty="0">
                <a:solidFill>
                  <a:schemeClr val="dk1"/>
                </a:solidFill>
              </a:rPr>
              <a:t>Áp dụng các phương pháp thống kê để khám phá và kiểm tra các mối quan hệ giữa các biến số. Điều này bao gồm việc ước lượng các tham số, kiểm định giả thuyết, và đánh giá độ chính xác của mô hình.</a:t>
            </a:r>
          </a:p>
          <a:p>
            <a:pPr marL="457200" lvl="0" algn="just">
              <a:lnSpc>
                <a:spcPct val="115000"/>
              </a:lnSpc>
              <a:spcBef>
                <a:spcPts val="1600"/>
              </a:spcBef>
              <a:buClr>
                <a:schemeClr val="dk1"/>
              </a:buClr>
              <a:buSzPts val="275"/>
            </a:pPr>
            <a:r>
              <a:rPr lang="vi-VN" sz="4800" u="sng" dirty="0" smtClean="0">
                <a:solidFill>
                  <a:schemeClr val="accent2"/>
                </a:solidFill>
              </a:rPr>
              <a:t>Đưa </a:t>
            </a:r>
            <a:r>
              <a:rPr lang="vi-VN" sz="4800" u="sng" dirty="0">
                <a:solidFill>
                  <a:schemeClr val="accent2"/>
                </a:solidFill>
              </a:rPr>
              <a:t>ra dự báo và kết luận: </a:t>
            </a:r>
            <a:r>
              <a:rPr lang="vi-VN" sz="4800" dirty="0">
                <a:solidFill>
                  <a:schemeClr val="dk1"/>
                </a:solidFill>
              </a:rPr>
              <a:t>Sử dụng mô hình đã được xác thực để dự báo và đưa ra kết luận. Phân tích định lượng giúp đưa ra quyết định dựa trên dữ liệu và giảm thiểu sự không chắc chắn.</a:t>
            </a:r>
          </a:p>
          <a:p>
            <a:pPr marL="457200" lvl="0" algn="just">
              <a:lnSpc>
                <a:spcPct val="115000"/>
              </a:lnSpc>
              <a:spcBef>
                <a:spcPts val="1600"/>
              </a:spcBef>
              <a:buClr>
                <a:schemeClr val="dk1"/>
              </a:buClr>
              <a:buSzPts val="275"/>
            </a:pPr>
            <a:r>
              <a:rPr lang="vi-VN" sz="4800" u="sng" dirty="0" smtClean="0">
                <a:solidFill>
                  <a:schemeClr val="accent2"/>
                </a:solidFill>
              </a:rPr>
              <a:t>Trình </a:t>
            </a:r>
            <a:r>
              <a:rPr lang="vi-VN" sz="4800" u="sng" dirty="0">
                <a:solidFill>
                  <a:schemeClr val="accent2"/>
                </a:solidFill>
              </a:rPr>
              <a:t>bày kết quả: </a:t>
            </a:r>
            <a:r>
              <a:rPr lang="vi-VN" sz="4800" dirty="0">
                <a:solidFill>
                  <a:schemeClr val="dk1"/>
                </a:solidFill>
              </a:rPr>
              <a:t>Trình bày kết quả của quá trình phân tích thông qua báo cáo, </a:t>
            </a:r>
            <a:r>
              <a:rPr lang="vi-VN" sz="4800" dirty="0">
                <a:solidFill>
                  <a:schemeClr val="accent2"/>
                </a:solidFill>
              </a:rPr>
              <a:t>biểu đồ</a:t>
            </a:r>
            <a:r>
              <a:rPr lang="vi-VN" sz="4800" dirty="0">
                <a:solidFill>
                  <a:schemeClr val="dk1"/>
                </a:solidFill>
              </a:rPr>
              <a:t>, và các công cụ trực quan hóa dữ liệu để giao tiếp hiệu quả với người đọc hoặc người đưa ra quyết định.</a:t>
            </a:r>
          </a:p>
          <a:p>
            <a:pPr marL="457200" lvl="0" algn="just">
              <a:lnSpc>
                <a:spcPct val="115000"/>
              </a:lnSpc>
              <a:spcBef>
                <a:spcPts val="1600"/>
              </a:spcBef>
              <a:buClr>
                <a:schemeClr val="dk1"/>
              </a:buClr>
              <a:buSzPts val="275"/>
            </a:pPr>
            <a:r>
              <a:rPr lang="vi-VN" sz="4800" dirty="0" smtClean="0">
                <a:solidFill>
                  <a:schemeClr val="dk1"/>
                </a:solidFill>
              </a:rPr>
              <a:t>Phân </a:t>
            </a:r>
            <a:r>
              <a:rPr lang="vi-VN" sz="4800" dirty="0">
                <a:solidFill>
                  <a:schemeClr val="dk1"/>
                </a:solidFill>
              </a:rPr>
              <a:t>tích định lượng đòi hỏi sự hiểu biết về thống kê, lập trình, và năng lực phân tích dữ liệu. Các công cụ phần mềm như R, </a:t>
            </a:r>
            <a:r>
              <a:rPr lang="vi-VN" sz="4800" b="1" dirty="0">
                <a:solidFill>
                  <a:schemeClr val="accent2"/>
                </a:solidFill>
              </a:rPr>
              <a:t>Python</a:t>
            </a:r>
            <a:r>
              <a:rPr lang="vi-VN" sz="4800" dirty="0">
                <a:solidFill>
                  <a:schemeClr val="dk1"/>
                </a:solidFill>
              </a:rPr>
              <a:t>, MATLAB, và Excel thường được sử dụng để hỗ trợ trong quá trình này.</a:t>
            </a:r>
            <a:endParaRPr sz="4800" b="0" i="0" u="none" strike="noStrike" cap="none" dirty="0">
              <a:solidFill>
                <a:schemeClr val="dk1"/>
              </a:solidFil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highlight>
                  <a:srgbClr val="FFFFFF"/>
                </a:highlight>
                <a:latin typeface="Arial"/>
                <a:ea typeface="Arial"/>
                <a:cs typeface="Arial"/>
                <a:sym typeface="Arial"/>
              </a:rPr>
              <a:t>			</a:t>
            </a:r>
            <a:endParaRPr sz="78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r>
              <a:rPr lang="vi-VN" sz="7800" b="0" i="0" u="none" strike="noStrike" cap="none" dirty="0">
                <a:solidFill>
                  <a:schemeClr val="dk1"/>
                </a:solidFill>
                <a:latin typeface="Arial"/>
                <a:ea typeface="Arial"/>
                <a:cs typeface="Arial"/>
                <a:sym typeface="Arial"/>
              </a:rPr>
              <a:t>		</a:t>
            </a:r>
            <a:endParaRPr sz="78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ts val="275"/>
              <a:buFont typeface="Arial"/>
              <a:buNone/>
            </a:pPr>
            <a:endParaRPr sz="75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rgbClr val="000000"/>
              </a:buClr>
              <a:buSzPts val="500"/>
              <a:buFont typeface="Arial"/>
              <a:buNone/>
            </a:pPr>
            <a:endParaRPr sz="8400" b="1" i="0" u="none" strike="noStrike" cap="none" dirty="0">
              <a:solidFill>
                <a:schemeClr val="dk1"/>
              </a:solidFill>
              <a:latin typeface="Maven Pro"/>
              <a:ea typeface="Maven Pro"/>
              <a:cs typeface="Maven Pro"/>
              <a:sym typeface="Maven Pro"/>
            </a:endParaRPr>
          </a:p>
          <a:p>
            <a:pPr marL="0" marR="0" lvl="0" indent="0" algn="just" rtl="0">
              <a:lnSpc>
                <a:spcPct val="115000"/>
              </a:lnSpc>
              <a:spcBef>
                <a:spcPts val="1600"/>
              </a:spcBef>
              <a:spcAft>
                <a:spcPts val="0"/>
              </a:spcAft>
              <a:buClr>
                <a:srgbClr val="000000"/>
              </a:buClr>
              <a:buSzPct val="181818"/>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highlight>
                  <a:srgbClr val="FFFFFF"/>
                </a:highlight>
                <a:latin typeface="Arial"/>
                <a:ea typeface="Arial"/>
                <a:cs typeface="Arial"/>
                <a:sym typeface="Arial"/>
              </a:rPr>
              <a:t>			</a:t>
            </a:r>
            <a:endParaRPr sz="1100" b="0" i="0" u="none" strike="noStrike" cap="none" dirty="0">
              <a:solidFill>
                <a:schemeClr val="dk1"/>
              </a:solidFill>
              <a:highlight>
                <a:srgbClr val="FFFFFF"/>
              </a:highlight>
              <a:latin typeface="Arial"/>
              <a:ea typeface="Arial"/>
              <a:cs typeface="Arial"/>
              <a:sym typeface="Arial"/>
            </a:endParaRPr>
          </a:p>
          <a:p>
            <a:pPr marL="0" marR="0" lvl="0" indent="0" algn="just" rtl="0">
              <a:lnSpc>
                <a:spcPct val="115000"/>
              </a:lnSpc>
              <a:spcBef>
                <a:spcPts val="1600"/>
              </a:spcBef>
              <a:spcAft>
                <a:spcPts val="0"/>
              </a:spcAft>
              <a:buClr>
                <a:schemeClr val="dk1"/>
              </a:buClr>
              <a:buSzPct val="100000"/>
              <a:buFont typeface="Arial"/>
              <a:buNone/>
            </a:pPr>
            <a:r>
              <a:rPr lang="vi-VN" sz="1100" b="0" i="0" u="none" strike="noStrike" cap="none" dirty="0">
                <a:solidFill>
                  <a:schemeClr val="dk1"/>
                </a:solidFill>
                <a:latin typeface="Arial"/>
                <a:ea typeface="Arial"/>
                <a:cs typeface="Arial"/>
                <a:sym typeface="Arial"/>
              </a:rPr>
              <a:t>		</a:t>
            </a:r>
            <a:endParaRPr sz="1100" b="0" i="0" u="none" strike="noStrike" cap="none" dirty="0">
              <a:solidFill>
                <a:schemeClr val="dk1"/>
              </a:solidFill>
              <a:latin typeface="Arial"/>
              <a:ea typeface="Arial"/>
              <a:cs typeface="Arial"/>
              <a:sym typeface="Arial"/>
            </a:endParaRPr>
          </a:p>
          <a:p>
            <a:pPr marL="0" marR="0" lvl="0" indent="0" algn="just" rtl="0">
              <a:lnSpc>
                <a:spcPct val="115000"/>
              </a:lnSpc>
              <a:spcBef>
                <a:spcPts val="1600"/>
              </a:spcBef>
              <a:spcAft>
                <a:spcPts val="1600"/>
              </a:spcAft>
              <a:buClr>
                <a:srgbClr val="000000"/>
              </a:buClr>
              <a:buSzPct val="100000"/>
              <a:buFont typeface="Arial"/>
              <a:buNone/>
            </a:pPr>
            <a:endParaRPr sz="2000" b="1" i="0" u="none" strike="noStrike" cap="none" dirty="0">
              <a:solidFill>
                <a:schemeClr val="dk1"/>
              </a:solidFill>
              <a:latin typeface="Maven Pro"/>
              <a:ea typeface="Maven Pro"/>
              <a:cs typeface="Maven Pro"/>
              <a:sym typeface="Maven Pro"/>
            </a:endParaRPr>
          </a:p>
        </p:txBody>
      </p:sp>
    </p:spTree>
    <p:extLst>
      <p:ext uri="{BB962C8B-B14F-4D97-AF65-F5344CB8AC3E}">
        <p14:creationId xmlns:p14="http://schemas.microsoft.com/office/powerpoint/2010/main" val="367147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3"/>
        <p:cNvGrpSpPr/>
        <p:nvPr/>
      </p:nvGrpSpPr>
      <p:grpSpPr>
        <a:xfrm>
          <a:off x="0" y="0"/>
          <a:ext cx="0" cy="0"/>
          <a:chOff x="0" y="0"/>
          <a:chExt cx="0" cy="0"/>
        </a:xfrm>
      </p:grpSpPr>
      <p:sp>
        <p:nvSpPr>
          <p:cNvPr id="214" name="Google Shape;214;g2376c15cbf6_0_30"/>
          <p:cNvSpPr txBox="1"/>
          <p:nvPr/>
        </p:nvSpPr>
        <p:spPr>
          <a:xfrm>
            <a:off x="304800" y="154525"/>
            <a:ext cx="8099400" cy="1569620"/>
          </a:xfrm>
          <a:prstGeom prst="rect">
            <a:avLst/>
          </a:prstGeom>
          <a:noFill/>
          <a:ln>
            <a:noFill/>
          </a:ln>
        </p:spPr>
        <p:txBody>
          <a:bodyPr spcFirstLastPara="1" wrap="square" lIns="91425" tIns="45700" rIns="91425" bIns="45700" anchor="t" anchorCtr="0">
            <a:spAutoFit/>
          </a:bodyPr>
          <a:lstStyle/>
          <a:p>
            <a:pPr>
              <a:buClr>
                <a:schemeClr val="dk1"/>
              </a:buClr>
              <a:buSzPts val="2000"/>
            </a:pPr>
            <a:r>
              <a:rPr lang="vi-VN" sz="2400" b="1" dirty="0" smtClean="0">
                <a:solidFill>
                  <a:schemeClr val="bg1"/>
                </a:solidFill>
                <a:ea typeface="Maven Pro"/>
                <a:cs typeface="Maven Pro"/>
                <a:sym typeface="Maven Pro"/>
              </a:rPr>
              <a:t>Phân </a:t>
            </a:r>
            <a:r>
              <a:rPr lang="vi-VN" sz="2400" b="1" dirty="0">
                <a:solidFill>
                  <a:schemeClr val="bg1"/>
                </a:solidFill>
                <a:ea typeface="Maven Pro"/>
                <a:cs typeface="Maven Pro"/>
                <a:sym typeface="Maven Pro"/>
              </a:rPr>
              <a:t>tích định lượng</a:t>
            </a:r>
            <a:r>
              <a:rPr lang="vi-VN" sz="2400" dirty="0">
                <a:solidFill>
                  <a:schemeClr val="bg1"/>
                </a:solidFill>
              </a:rPr>
              <a:t/>
            </a:r>
            <a:br>
              <a:rPr lang="vi-VN" sz="2400" dirty="0">
                <a:solidFill>
                  <a:schemeClr val="bg1"/>
                </a:solidFill>
              </a:rPr>
            </a:br>
            <a:endParaRPr lang="vi-VN" sz="2400" b="1" dirty="0">
              <a:solidFill>
                <a:schemeClr val="bg1"/>
              </a:solidFill>
              <a:ea typeface="Maven Pro"/>
              <a:cs typeface="Maven Pro"/>
              <a:sym typeface="Maven Pro"/>
            </a:endParaRPr>
          </a:p>
          <a:p>
            <a:pPr marL="0" marR="0" lvl="0" indent="0" algn="l" rtl="0">
              <a:lnSpc>
                <a:spcPct val="100000"/>
              </a:lnSpc>
              <a:spcBef>
                <a:spcPts val="0"/>
              </a:spcBef>
              <a:spcAft>
                <a:spcPts val="0"/>
              </a:spcAft>
              <a:buClr>
                <a:schemeClr val="dk1"/>
              </a:buClr>
              <a:buSzPts val="2000"/>
              <a:buFont typeface="Arial"/>
              <a:buNone/>
            </a:pPr>
            <a:endParaRPr sz="2400" b="0" i="0" u="none" strike="noStrike" cap="none" dirty="0" smtClean="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dirty="0">
              <a:solidFill>
                <a:schemeClr val="lt1"/>
              </a:solidFill>
              <a:latin typeface="Arial"/>
              <a:ea typeface="Arial"/>
              <a:cs typeface="Arial"/>
              <a:sym typeface="Arial"/>
            </a:endParaRPr>
          </a:p>
        </p:txBody>
      </p:sp>
      <p:sp>
        <p:nvSpPr>
          <p:cNvPr id="4" name="Google Shape;208;g2376c15cbf6_0_22"/>
          <p:cNvSpPr txBox="1"/>
          <p:nvPr/>
        </p:nvSpPr>
        <p:spPr>
          <a:xfrm>
            <a:off x="304800" y="585732"/>
            <a:ext cx="8543636" cy="1234200"/>
          </a:xfrm>
          <a:prstGeom prst="rect">
            <a:avLst/>
          </a:prstGeom>
          <a:noFill/>
          <a:ln>
            <a:noFill/>
          </a:ln>
        </p:spPr>
        <p:txBody>
          <a:bodyPr spcFirstLastPara="1" wrap="square" lIns="91425" tIns="91425" rIns="91425" bIns="91425" anchor="t" anchorCtr="0">
            <a:normAutofit/>
          </a:bodyPr>
          <a:lstStyle/>
          <a:p>
            <a:pPr marL="0" marR="0" lvl="0" indent="0" algn="just" rtl="0">
              <a:lnSpc>
                <a:spcPct val="115000"/>
              </a:lnSpc>
              <a:spcBef>
                <a:spcPts val="1600"/>
              </a:spcBef>
              <a:spcAft>
                <a:spcPts val="1600"/>
              </a:spcAft>
              <a:buClr>
                <a:srgbClr val="000000"/>
              </a:buClr>
              <a:buSzPct val="100000"/>
              <a:buFont typeface="Arial"/>
              <a:buNone/>
            </a:pPr>
            <a:r>
              <a:rPr lang="en-US" sz="1600" i="0" u="none" strike="noStrike" cap="none" dirty="0" err="1" smtClean="0">
                <a:solidFill>
                  <a:schemeClr val="dk1"/>
                </a:solidFill>
                <a:latin typeface="+mj-lt"/>
                <a:ea typeface="Maven Pro"/>
                <a:cs typeface="Maven Pro"/>
                <a:sym typeface="Maven Pro"/>
              </a:rPr>
              <a:t>Mô</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hình</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hóa</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dự</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đoán</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giá</a:t>
            </a:r>
            <a:r>
              <a:rPr lang="en-US" sz="1600" i="0" u="none" strike="noStrike" cap="none" dirty="0" smtClean="0">
                <a:solidFill>
                  <a:schemeClr val="dk1"/>
                </a:solidFill>
                <a:latin typeface="+mj-lt"/>
                <a:ea typeface="Maven Pro"/>
                <a:cs typeface="Maven Pro"/>
                <a:sym typeface="Maven Pro"/>
              </a:rPr>
              <a:t> </a:t>
            </a:r>
            <a:r>
              <a:rPr lang="en-US" sz="1600" i="0" u="none" strike="noStrike" cap="none" dirty="0" err="1" smtClean="0">
                <a:solidFill>
                  <a:schemeClr val="dk1"/>
                </a:solidFill>
                <a:latin typeface="+mj-lt"/>
                <a:ea typeface="Maven Pro"/>
                <a:cs typeface="Maven Pro"/>
                <a:sym typeface="Maven Pro"/>
              </a:rPr>
              <a:t>nhà</a:t>
            </a:r>
            <a:endParaRPr lang="en-US" sz="1600" i="0" u="none" strike="noStrike" cap="none" dirty="0" smtClean="0">
              <a:solidFill>
                <a:schemeClr val="dk1"/>
              </a:solidFill>
              <a:latin typeface="+mj-lt"/>
              <a:ea typeface="Maven Pro"/>
              <a:cs typeface="Maven Pro"/>
              <a:sym typeface="Maven Pro"/>
            </a:endParaRPr>
          </a:p>
          <a:p>
            <a:pPr marL="0" marR="0" lvl="0" indent="0" algn="just" rtl="0">
              <a:lnSpc>
                <a:spcPct val="115000"/>
              </a:lnSpc>
              <a:spcBef>
                <a:spcPts val="1600"/>
              </a:spcBef>
              <a:spcAft>
                <a:spcPts val="1600"/>
              </a:spcAft>
              <a:buClr>
                <a:srgbClr val="000000"/>
              </a:buClr>
              <a:buSzPct val="100000"/>
              <a:buFont typeface="Arial"/>
              <a:buNone/>
            </a:pPr>
            <a:endParaRPr sz="1600" i="0" u="none" strike="noStrike" cap="none" dirty="0">
              <a:solidFill>
                <a:schemeClr val="dk1"/>
              </a:solidFill>
              <a:latin typeface="+mj-lt"/>
              <a:ea typeface="Maven Pro"/>
              <a:cs typeface="Maven Pro"/>
              <a:sym typeface="Maven Pro"/>
            </a:endParaRPr>
          </a:p>
        </p:txBody>
      </p:sp>
      <p:pic>
        <p:nvPicPr>
          <p:cNvPr id="2" name="Picture 1"/>
          <p:cNvPicPr>
            <a:picLocks noChangeAspect="1"/>
          </p:cNvPicPr>
          <p:nvPr/>
        </p:nvPicPr>
        <p:blipFill>
          <a:blip r:embed="rId4"/>
          <a:stretch>
            <a:fillRect/>
          </a:stretch>
        </p:blipFill>
        <p:spPr>
          <a:xfrm>
            <a:off x="417253" y="1430111"/>
            <a:ext cx="5563669" cy="3757598"/>
          </a:xfrm>
          <a:prstGeom prst="rect">
            <a:avLst/>
          </a:prstGeom>
        </p:spPr>
      </p:pic>
    </p:spTree>
    <p:extLst>
      <p:ext uri="{BB962C8B-B14F-4D97-AF65-F5344CB8AC3E}">
        <p14:creationId xmlns:p14="http://schemas.microsoft.com/office/powerpoint/2010/main" val="337065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1" name="Google Shape;101;p3"/>
          <p:cNvSpPr txBox="1"/>
          <p:nvPr/>
        </p:nvSpPr>
        <p:spPr>
          <a:xfrm>
            <a:off x="397163" y="493541"/>
            <a:ext cx="8331201" cy="34674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1600"/>
              </a:spcBef>
              <a:spcAft>
                <a:spcPts val="0"/>
              </a:spcAft>
              <a:buClr>
                <a:schemeClr val="dk1"/>
              </a:buClr>
              <a:buSzPts val="2000"/>
              <a:buFont typeface="Maven Pro"/>
              <a:buAutoNum type="arabicPeriod"/>
            </a:pPr>
            <a:r>
              <a:rPr lang="vi-VN" sz="1600" b="1" i="0" u="none" strike="noStrike" cap="none" dirty="0">
                <a:solidFill>
                  <a:schemeClr val="dk1"/>
                </a:solidFill>
                <a:latin typeface="+mn-lt"/>
                <a:ea typeface="Maven Pro"/>
                <a:cs typeface="Maven Pro"/>
                <a:sym typeface="Maven Pro"/>
              </a:rPr>
              <a:t>Xác </a:t>
            </a:r>
            <a:r>
              <a:rPr lang="vi-VN" sz="1600" b="1" i="0" u="none" strike="noStrike" cap="none" dirty="0" smtClean="0">
                <a:solidFill>
                  <a:schemeClr val="dk1"/>
                </a:solidFill>
                <a:latin typeface="+mn-lt"/>
                <a:ea typeface="Maven Pro"/>
                <a:cs typeface="Maven Pro"/>
                <a:sym typeface="Maven Pro"/>
              </a:rPr>
              <a:t>suất</a:t>
            </a:r>
            <a:r>
              <a:rPr lang="en-US" sz="1600" b="1" i="0" u="none" strike="noStrike" cap="none" dirty="0" smtClean="0">
                <a:solidFill>
                  <a:schemeClr val="dk1"/>
                </a:solidFill>
                <a:latin typeface="+mn-lt"/>
                <a:ea typeface="Maven Pro"/>
                <a:cs typeface="Maven Pro"/>
                <a:sym typeface="Maven Pro"/>
              </a:rPr>
              <a:t> t</a:t>
            </a:r>
            <a:r>
              <a:rPr lang="vi-VN" sz="1600" b="1" i="0" u="none" strike="noStrike" cap="none" dirty="0" smtClean="0">
                <a:solidFill>
                  <a:schemeClr val="dk1"/>
                </a:solidFill>
                <a:latin typeface="+mn-lt"/>
                <a:ea typeface="Maven Pro"/>
                <a:cs typeface="Maven Pro"/>
                <a:sym typeface="Maven Pro"/>
              </a:rPr>
              <a:t>hống kê</a:t>
            </a:r>
            <a:endParaRPr lang="en-US" sz="1600" b="1" i="0" u="none" strike="noStrike" cap="none" dirty="0" smtClean="0">
              <a:solidFill>
                <a:schemeClr val="dk1"/>
              </a:solidFill>
              <a:latin typeface="+mn-lt"/>
              <a:ea typeface="Maven Pro"/>
              <a:cs typeface="Maven Pro"/>
              <a:sym typeface="Maven Pro"/>
            </a:endParaRPr>
          </a:p>
          <a:p>
            <a:pPr marL="101600" lvl="0">
              <a:lnSpc>
                <a:spcPct val="115000"/>
              </a:lnSpc>
              <a:spcBef>
                <a:spcPts val="1600"/>
              </a:spcBef>
              <a:buClr>
                <a:schemeClr val="dk1"/>
              </a:buClr>
              <a:buSzPts val="2000"/>
            </a:pPr>
            <a:r>
              <a:rPr lang="vi-VN" sz="1600" dirty="0">
                <a:latin typeface="+mn-lt"/>
              </a:rPr>
              <a:t>Xác suất thống kê liên quan đến việc nghiên cứu và mô hình hóa </a:t>
            </a:r>
            <a:r>
              <a:rPr lang="vi-VN" sz="1600" b="1" dirty="0">
                <a:latin typeface="+mn-lt"/>
              </a:rPr>
              <a:t>sự không chắc chắn trong các hiện tượng</a:t>
            </a:r>
            <a:r>
              <a:rPr lang="vi-VN" sz="1600" dirty="0">
                <a:latin typeface="+mn-lt"/>
              </a:rPr>
              <a:t>. Nó bao gồm các khái niệm sau</a:t>
            </a:r>
            <a:r>
              <a:rPr lang="vi-VN" sz="1600" dirty="0" smtClean="0">
                <a:latin typeface="+mn-lt"/>
              </a:rPr>
              <a:t>:</a:t>
            </a:r>
            <a:endParaRPr lang="en-US" sz="1600" dirty="0" smtClean="0">
              <a:latin typeface="+mn-lt"/>
            </a:endParaRPr>
          </a:p>
          <a:p>
            <a:pPr marL="387350" lvl="0" indent="-285750" algn="just">
              <a:lnSpc>
                <a:spcPct val="115000"/>
              </a:lnSpc>
              <a:spcBef>
                <a:spcPts val="1600"/>
              </a:spcBef>
              <a:buClr>
                <a:schemeClr val="dk1"/>
              </a:buClr>
              <a:buSzPts val="2000"/>
              <a:buFontTx/>
              <a:buChar char="-"/>
            </a:pPr>
            <a:r>
              <a:rPr lang="vi-VN" sz="1600" b="1" dirty="0" smtClean="0">
                <a:latin typeface="+mn-lt"/>
              </a:rPr>
              <a:t>Khái </a:t>
            </a:r>
            <a:r>
              <a:rPr lang="vi-VN" sz="1600" b="1" dirty="0">
                <a:latin typeface="+mn-lt"/>
              </a:rPr>
              <a:t>niệm Xác Suất:</a:t>
            </a:r>
            <a:r>
              <a:rPr lang="vi-VN" sz="1600" dirty="0">
                <a:latin typeface="+mn-lt"/>
              </a:rPr>
              <a:t> Xác suất đo lường mức độ chắc chắn của một sự kiện xảy ra. Nó nằm trong khoảng </a:t>
            </a:r>
            <a:r>
              <a:rPr lang="vi-VN" sz="1600" b="1" dirty="0">
                <a:latin typeface="+mn-lt"/>
              </a:rPr>
              <a:t>từ 0 (không xảy ra) đến 1 (chắc chắn xảy ra</a:t>
            </a:r>
            <a:r>
              <a:rPr lang="vi-VN" sz="1600" b="1" dirty="0" smtClean="0">
                <a:latin typeface="+mn-lt"/>
              </a:rPr>
              <a:t>).</a:t>
            </a:r>
            <a:endParaRPr lang="en-US" sz="1600" b="1" dirty="0" smtClean="0">
              <a:latin typeface="+mn-lt"/>
            </a:endParaRPr>
          </a:p>
          <a:p>
            <a:endParaRPr lang="en-US" sz="1600" dirty="0" smtClean="0">
              <a:latin typeface="+mn-lt"/>
            </a:endParaRPr>
          </a:p>
          <a:p>
            <a:r>
              <a:rPr lang="vi-VN" sz="1600" dirty="0">
                <a:latin typeface="+mn-lt"/>
              </a:rPr>
              <a:t/>
            </a:r>
            <a:br>
              <a:rPr lang="vi-VN" sz="1600" dirty="0">
                <a:latin typeface="+mn-lt"/>
              </a:rPr>
            </a:br>
            <a:endParaRPr sz="16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600" b="1"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408059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3730ebd750_0_0"/>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Xác suất</a:t>
            </a:r>
            <a:endParaRPr sz="2400" b="0" i="0" u="none" strike="noStrike" cap="none" dirty="0">
              <a:solidFill>
                <a:schemeClr val="lt1"/>
              </a:solidFill>
              <a:latin typeface="Arial"/>
              <a:ea typeface="Arial"/>
              <a:cs typeface="Arial"/>
              <a:sym typeface="Arial"/>
            </a:endParaRPr>
          </a:p>
        </p:txBody>
      </p:sp>
      <p:sp>
        <p:nvSpPr>
          <p:cNvPr id="107" name="Google Shape;107;g23730ebd750_0_0"/>
          <p:cNvSpPr txBox="1"/>
          <p:nvPr/>
        </p:nvSpPr>
        <p:spPr>
          <a:xfrm>
            <a:off x="424873" y="616225"/>
            <a:ext cx="8349673" cy="3467400"/>
          </a:xfrm>
          <a:prstGeom prst="rect">
            <a:avLst/>
          </a:prstGeom>
          <a:noFill/>
          <a:ln>
            <a:noFill/>
          </a:ln>
        </p:spPr>
        <p:txBody>
          <a:bodyPr spcFirstLastPara="1" wrap="square" lIns="91425" tIns="91425" rIns="91425" bIns="91425" anchor="t" anchorCtr="0">
            <a:normAutofit/>
          </a:bodyPr>
          <a:lstStyle/>
          <a:p>
            <a:pPr marL="457200" marR="0" lvl="0" indent="-355600" algn="l" rtl="0">
              <a:lnSpc>
                <a:spcPct val="115000"/>
              </a:lnSpc>
              <a:spcBef>
                <a:spcPts val="160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Xác suất, Xác suất có điều kiện, Công thức Bayes</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Biến ngẫu nhiên và phân bố xác suất</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Một số phân bố xác suất quan trọng</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Véc tơ ngẫu nhiên</a:t>
            </a:r>
            <a:endParaRPr sz="2000"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4460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1"/>
        <p:cNvGrpSpPr/>
        <p:nvPr/>
      </p:nvGrpSpPr>
      <p:grpSpPr>
        <a:xfrm>
          <a:off x="0" y="0"/>
          <a:ext cx="0" cy="0"/>
          <a:chOff x="0" y="0"/>
          <a:chExt cx="0" cy="0"/>
        </a:xfrm>
      </p:grpSpPr>
      <p:sp>
        <p:nvSpPr>
          <p:cNvPr id="112" name="Google Shape;112;g23730ebd750_0_9"/>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Thống kê</a:t>
            </a:r>
            <a:endParaRPr sz="2400" b="0" i="0" u="none" strike="noStrike" cap="none">
              <a:solidFill>
                <a:schemeClr val="lt1"/>
              </a:solidFill>
              <a:latin typeface="Arial"/>
              <a:ea typeface="Arial"/>
              <a:cs typeface="Arial"/>
              <a:sym typeface="Arial"/>
            </a:endParaRPr>
          </a:p>
        </p:txBody>
      </p:sp>
      <p:sp>
        <p:nvSpPr>
          <p:cNvPr id="113" name="Google Shape;113;g23730ebd750_0_9"/>
          <p:cNvSpPr txBox="1"/>
          <p:nvPr/>
        </p:nvSpPr>
        <p:spPr>
          <a:xfrm>
            <a:off x="378691" y="616225"/>
            <a:ext cx="8386618" cy="3467400"/>
          </a:xfrm>
          <a:prstGeom prst="rect">
            <a:avLst/>
          </a:prstGeom>
          <a:noFill/>
          <a:ln>
            <a:noFill/>
          </a:ln>
        </p:spPr>
        <p:txBody>
          <a:bodyPr spcFirstLastPara="1" wrap="square" lIns="91425" tIns="91425" rIns="91425" bIns="91425" anchor="t" anchorCtr="0">
            <a:normAutofit/>
          </a:bodyPr>
          <a:lstStyle/>
          <a:p>
            <a:pPr marL="457200" marR="0" lvl="0" indent="-355600" algn="l" rtl="0">
              <a:lnSpc>
                <a:spcPct val="115000"/>
              </a:lnSpc>
              <a:spcBef>
                <a:spcPts val="160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Thống kê mô tả (Descriptive statistics)</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PHÂN BỐ MẪU NGẪU NHIÊN (SAMPLING DISTRIBUTION)</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VẤN ĐỀ ƯỚC LƯỢNG (ESTIMATION)</a:t>
            </a:r>
            <a:endParaRPr sz="2000" i="0" u="none" strike="noStrike" cap="none" dirty="0">
              <a:solidFill>
                <a:schemeClr val="dk1"/>
              </a:solidFill>
              <a:latin typeface="+mn-lt"/>
              <a:ea typeface="Maven Pro"/>
              <a:cs typeface="Maven Pro"/>
              <a:sym typeface="Maven Pro"/>
            </a:endParaRPr>
          </a:p>
          <a:p>
            <a:pPr marL="457200" marR="0" lvl="0" indent="-355600" algn="l" rtl="0">
              <a:lnSpc>
                <a:spcPct val="115000"/>
              </a:lnSpc>
              <a:spcBef>
                <a:spcPts val="0"/>
              </a:spcBef>
              <a:spcAft>
                <a:spcPts val="0"/>
              </a:spcAft>
              <a:buClr>
                <a:schemeClr val="dk1"/>
              </a:buClr>
              <a:buSzPts val="2000"/>
              <a:buFont typeface="Maven Pro"/>
              <a:buAutoNum type="arabicPeriod"/>
            </a:pPr>
            <a:r>
              <a:rPr lang="vi-VN" sz="2000" i="0" u="none" strike="noStrike" cap="none" dirty="0">
                <a:solidFill>
                  <a:schemeClr val="dk1"/>
                </a:solidFill>
                <a:latin typeface="+mn-lt"/>
                <a:ea typeface="Maven Pro"/>
                <a:cs typeface="Maven Pro"/>
                <a:sym typeface="Maven Pro"/>
              </a:rPr>
              <a:t>KIỂM ĐỊNH GIẢ THUYẾT</a:t>
            </a:r>
            <a:endParaRPr sz="2000"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222" i="0" u="none" strike="noStrike" cap="none" dirty="0">
              <a:solidFill>
                <a:schemeClr val="dk1"/>
              </a:solidFill>
              <a:latin typeface="Maven Pro"/>
              <a:ea typeface="Maven Pro"/>
              <a:cs typeface="Maven Pro"/>
              <a:sym typeface="Maven Pr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g23730ebd750_0_23"/>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Xác suất, Xác suất có điều kiện, công thức Bayes</a:t>
            </a:r>
            <a:endParaRPr sz="2400" b="0" i="0" u="none" strike="noStrike" cap="none" dirty="0">
              <a:solidFill>
                <a:schemeClr val="lt1"/>
              </a:solidFill>
              <a:latin typeface="Arial"/>
              <a:ea typeface="Arial"/>
              <a:cs typeface="Arial"/>
              <a:sym typeface="Arial"/>
            </a:endParaRPr>
          </a:p>
        </p:txBody>
      </p:sp>
      <p:sp>
        <p:nvSpPr>
          <p:cNvPr id="119" name="Google Shape;119;g23730ebd750_0_23"/>
          <p:cNvSpPr txBox="1"/>
          <p:nvPr/>
        </p:nvSpPr>
        <p:spPr>
          <a:xfrm>
            <a:off x="383308" y="779008"/>
            <a:ext cx="8377382" cy="12342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Các khái niệm cơ bản về sự kiện</a:t>
            </a:r>
            <a:endParaRPr sz="1600" b="1" i="0" u="none" strike="noStrike" cap="none" dirty="0">
              <a:solidFill>
                <a:schemeClr val="dk1"/>
              </a:solidFill>
              <a:latin typeface="+mn-lt"/>
              <a:ea typeface="Maven Pro"/>
              <a:cs typeface="Maven Pro"/>
              <a:sym typeface="Maven Pro"/>
            </a:endParaRPr>
          </a:p>
          <a:p>
            <a:pPr lvl="1" algn="just">
              <a:spcBef>
                <a:spcPts val="1600"/>
              </a:spcBef>
              <a:spcAft>
                <a:spcPts val="1600"/>
              </a:spcAft>
              <a:buSzPts val="2000"/>
            </a:pPr>
            <a:r>
              <a:rPr lang="vi-VN" sz="1600" b="1" dirty="0" smtClean="0">
                <a:latin typeface="+mn-lt"/>
              </a:rPr>
              <a:t>Không </a:t>
            </a:r>
            <a:r>
              <a:rPr lang="vi-VN" sz="1600" b="1" dirty="0">
                <a:latin typeface="+mn-lt"/>
              </a:rPr>
              <a:t>gian mẫu </a:t>
            </a:r>
            <a:r>
              <a:rPr lang="vi-VN" sz="1600" b="1" dirty="0">
                <a:solidFill>
                  <a:srgbClr val="FF0000"/>
                </a:solidFill>
                <a:latin typeface="+mn-lt"/>
              </a:rPr>
              <a:t>S</a:t>
            </a:r>
            <a:r>
              <a:rPr lang="vi-VN" sz="1600" dirty="0">
                <a:latin typeface="+mn-lt"/>
              </a:rPr>
              <a:t>: Là một tập hợp, </a:t>
            </a:r>
            <a:r>
              <a:rPr lang="vi-VN" sz="1600" dirty="0" smtClean="0">
                <a:latin typeface="+mn-lt"/>
              </a:rPr>
              <a:t>s</a:t>
            </a:r>
            <a:r>
              <a:rPr lang="en-US" sz="1600" dirty="0" smtClean="0">
                <a:latin typeface="+mn-lt"/>
              </a:rPr>
              <a:t>ự</a:t>
            </a:r>
            <a:r>
              <a:rPr lang="vi-VN" sz="1600" dirty="0" smtClean="0">
                <a:latin typeface="+mn-lt"/>
              </a:rPr>
              <a:t> </a:t>
            </a:r>
            <a:r>
              <a:rPr lang="vi-VN" sz="1600" dirty="0">
                <a:latin typeface="+mn-lt"/>
              </a:rPr>
              <a:t>kiện là tập con của S nên các mối quan hệ (tập con, tương đương) và các phép toán (hợp, giao, phần bù, trừ) cũng tương tự như kỹ thuật tập </a:t>
            </a:r>
            <a:r>
              <a:rPr lang="vi-VN" sz="1600" dirty="0" smtClean="0">
                <a:latin typeface="+mn-lt"/>
              </a:rPr>
              <a:t>hợp.</a:t>
            </a:r>
            <a:r>
              <a:rPr lang="en-US" sz="1600" dirty="0">
                <a:latin typeface="+mn-lt"/>
              </a:rPr>
              <a:t> </a:t>
            </a:r>
            <a:r>
              <a:rPr lang="en-US" sz="1600" dirty="0" err="1" smtClean="0">
                <a:latin typeface="+mn-lt"/>
              </a:rPr>
              <a:t>Ví</a:t>
            </a:r>
            <a:r>
              <a:rPr lang="en-US" sz="1600" dirty="0" smtClean="0">
                <a:latin typeface="+mn-lt"/>
              </a:rPr>
              <a:t> </a:t>
            </a:r>
            <a:r>
              <a:rPr lang="en-US" sz="1600" dirty="0" err="1" smtClean="0">
                <a:latin typeface="+mn-lt"/>
              </a:rPr>
              <a:t>dụ</a:t>
            </a:r>
            <a:r>
              <a:rPr lang="en-US" sz="1600" dirty="0" smtClean="0">
                <a:latin typeface="+mn-lt"/>
              </a:rPr>
              <a:t>: </a:t>
            </a:r>
            <a:r>
              <a:rPr lang="en-US" sz="1600" dirty="0" err="1">
                <a:solidFill>
                  <a:srgbClr val="FF0000"/>
                </a:solidFill>
                <a:latin typeface="+mn-lt"/>
              </a:rPr>
              <a:t>Khi</a:t>
            </a:r>
            <a:r>
              <a:rPr lang="en-US" sz="1600" dirty="0">
                <a:solidFill>
                  <a:srgbClr val="FF0000"/>
                </a:solidFill>
                <a:latin typeface="+mn-lt"/>
              </a:rPr>
              <a:t> </a:t>
            </a:r>
            <a:r>
              <a:rPr lang="en-US" sz="1600" dirty="0" err="1">
                <a:solidFill>
                  <a:srgbClr val="FF0000"/>
                </a:solidFill>
                <a:latin typeface="+mn-lt"/>
              </a:rPr>
              <a:t>tung</a:t>
            </a:r>
            <a:r>
              <a:rPr lang="en-US" sz="1600" dirty="0">
                <a:solidFill>
                  <a:srgbClr val="FF0000"/>
                </a:solidFill>
                <a:latin typeface="+mn-lt"/>
              </a:rPr>
              <a:t> </a:t>
            </a:r>
            <a:r>
              <a:rPr lang="en-US" sz="1600" dirty="0" err="1">
                <a:solidFill>
                  <a:srgbClr val="FF0000"/>
                </a:solidFill>
                <a:latin typeface="+mn-lt"/>
              </a:rPr>
              <a:t>một</a:t>
            </a:r>
            <a:r>
              <a:rPr lang="en-US" sz="1600" dirty="0">
                <a:solidFill>
                  <a:srgbClr val="FF0000"/>
                </a:solidFill>
                <a:latin typeface="+mn-lt"/>
              </a:rPr>
              <a:t> </a:t>
            </a:r>
            <a:r>
              <a:rPr lang="en-US" sz="1600" dirty="0" err="1">
                <a:solidFill>
                  <a:srgbClr val="FF0000"/>
                </a:solidFill>
                <a:latin typeface="+mn-lt"/>
              </a:rPr>
              <a:t>đồng</a:t>
            </a:r>
            <a:r>
              <a:rPr lang="en-US" sz="1600" dirty="0">
                <a:solidFill>
                  <a:srgbClr val="FF0000"/>
                </a:solidFill>
                <a:latin typeface="+mn-lt"/>
              </a:rPr>
              <a:t> </a:t>
            </a:r>
            <a:r>
              <a:rPr lang="en-US" sz="1600" dirty="0" err="1">
                <a:solidFill>
                  <a:srgbClr val="FF0000"/>
                </a:solidFill>
                <a:latin typeface="+mn-lt"/>
              </a:rPr>
              <a:t>xu</a:t>
            </a:r>
            <a:r>
              <a:rPr lang="en-US" sz="1600" dirty="0">
                <a:latin typeface="+mn-lt"/>
              </a:rPr>
              <a:t>, </a:t>
            </a:r>
            <a:r>
              <a:rPr lang="en-US" sz="1600" dirty="0" err="1">
                <a:latin typeface="+mn-lt"/>
              </a:rPr>
              <a:t>có</a:t>
            </a:r>
            <a:r>
              <a:rPr lang="en-US" sz="1600" dirty="0">
                <a:latin typeface="+mn-lt"/>
              </a:rPr>
              <a:t> </a:t>
            </a:r>
            <a:r>
              <a:rPr lang="en-US" sz="1600" dirty="0" err="1">
                <a:latin typeface="+mn-lt"/>
              </a:rPr>
              <a:t>hai</a:t>
            </a:r>
            <a:r>
              <a:rPr lang="en-US" sz="1600" dirty="0">
                <a:latin typeface="+mn-lt"/>
              </a:rPr>
              <a:t> </a:t>
            </a: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có</a:t>
            </a:r>
            <a:r>
              <a:rPr lang="en-US" sz="1600" dirty="0">
                <a:latin typeface="+mn-lt"/>
              </a:rPr>
              <a:t> </a:t>
            </a:r>
            <a:r>
              <a:rPr lang="en-US" sz="1600" dirty="0" err="1">
                <a:latin typeface="+mn-lt"/>
              </a:rPr>
              <a:t>thể</a:t>
            </a:r>
            <a:r>
              <a:rPr lang="en-US" sz="1600" dirty="0">
                <a:latin typeface="+mn-lt"/>
              </a:rPr>
              <a:t> </a:t>
            </a:r>
            <a:r>
              <a:rPr lang="en-US" sz="1600" dirty="0" err="1">
                <a:latin typeface="+mn-lt"/>
              </a:rPr>
              <a:t>xảy</a:t>
            </a:r>
            <a:r>
              <a:rPr lang="en-US" sz="1600" dirty="0">
                <a:latin typeface="+mn-lt"/>
              </a:rPr>
              <a:t> </a:t>
            </a:r>
            <a:r>
              <a:rPr lang="en-US" sz="1600" dirty="0" err="1">
                <a:latin typeface="+mn-lt"/>
              </a:rPr>
              <a:t>ra</a:t>
            </a:r>
            <a:r>
              <a:rPr lang="en-US" sz="1600" dirty="0">
                <a:latin typeface="+mn-lt"/>
              </a:rPr>
              <a:t>: </a:t>
            </a:r>
            <a:r>
              <a:rPr lang="en-US" sz="1600" dirty="0">
                <a:solidFill>
                  <a:srgbClr val="FF0000"/>
                </a:solidFill>
                <a:latin typeface="+mn-lt"/>
              </a:rPr>
              <a:t>"</a:t>
            </a:r>
            <a:r>
              <a:rPr lang="en-US" sz="1600" dirty="0" err="1">
                <a:solidFill>
                  <a:srgbClr val="FF0000"/>
                </a:solidFill>
                <a:latin typeface="+mn-lt"/>
              </a:rPr>
              <a:t>Sấp</a:t>
            </a:r>
            <a:r>
              <a:rPr lang="en-US" sz="1600" dirty="0">
                <a:solidFill>
                  <a:srgbClr val="FF0000"/>
                </a:solidFill>
                <a:latin typeface="+mn-lt"/>
              </a:rPr>
              <a:t>" (S) </a:t>
            </a:r>
            <a:r>
              <a:rPr lang="en-US" sz="1600" dirty="0" err="1">
                <a:solidFill>
                  <a:srgbClr val="FF0000"/>
                </a:solidFill>
                <a:latin typeface="+mn-lt"/>
              </a:rPr>
              <a:t>hoặc</a:t>
            </a:r>
            <a:r>
              <a:rPr lang="en-US" sz="1600" dirty="0">
                <a:solidFill>
                  <a:srgbClr val="FF0000"/>
                </a:solidFill>
                <a:latin typeface="+mn-lt"/>
              </a:rPr>
              <a:t> "</a:t>
            </a:r>
            <a:r>
              <a:rPr lang="en-US" sz="1600" dirty="0" err="1">
                <a:solidFill>
                  <a:srgbClr val="FF0000"/>
                </a:solidFill>
                <a:latin typeface="+mn-lt"/>
              </a:rPr>
              <a:t>Ngửa</a:t>
            </a:r>
            <a:r>
              <a:rPr lang="en-US" sz="1600" dirty="0">
                <a:solidFill>
                  <a:srgbClr val="FF0000"/>
                </a:solidFill>
                <a:latin typeface="+mn-lt"/>
              </a:rPr>
              <a:t>" (N). </a:t>
            </a:r>
            <a:r>
              <a:rPr lang="en-US" sz="1600" dirty="0" err="1" smtClean="0">
                <a:latin typeface="+mn-lt"/>
              </a:rPr>
              <a:t>Vậy</a:t>
            </a:r>
            <a:r>
              <a:rPr lang="en-US" sz="1600" dirty="0" smtClean="0">
                <a:latin typeface="+mn-lt"/>
              </a:rPr>
              <a:t> </a:t>
            </a:r>
            <a:r>
              <a:rPr lang="en-US" sz="1600" dirty="0" err="1">
                <a:latin typeface="+mn-lt"/>
              </a:rPr>
              <a:t>không</a:t>
            </a:r>
            <a:r>
              <a:rPr lang="en-US" sz="1600" dirty="0">
                <a:latin typeface="+mn-lt"/>
              </a:rPr>
              <a:t> </a:t>
            </a:r>
            <a:r>
              <a:rPr lang="en-US" sz="1600" dirty="0" err="1">
                <a:latin typeface="+mn-lt"/>
              </a:rPr>
              <a:t>gian</a:t>
            </a:r>
            <a:r>
              <a:rPr lang="en-US" sz="1600" dirty="0">
                <a:latin typeface="+mn-lt"/>
              </a:rPr>
              <a:t> </a:t>
            </a:r>
            <a:r>
              <a:rPr lang="en-US" sz="1600" dirty="0" err="1">
                <a:latin typeface="+mn-lt"/>
              </a:rPr>
              <a:t>mẫu</a:t>
            </a:r>
            <a:r>
              <a:rPr lang="en-US" sz="1600" dirty="0">
                <a:latin typeface="+mn-lt"/>
              </a:rPr>
              <a:t> S </a:t>
            </a:r>
            <a:r>
              <a:rPr lang="en-US" sz="1600" dirty="0" err="1">
                <a:latin typeface="+mn-lt"/>
              </a:rPr>
              <a:t>sẽ</a:t>
            </a:r>
            <a:r>
              <a:rPr lang="en-US" sz="1600" dirty="0">
                <a:latin typeface="+mn-lt"/>
              </a:rPr>
              <a:t> </a:t>
            </a:r>
            <a:r>
              <a:rPr lang="en-US" sz="1600" dirty="0" err="1">
                <a:latin typeface="+mn-lt"/>
              </a:rPr>
              <a:t>là</a:t>
            </a:r>
            <a:r>
              <a:rPr lang="en-US" sz="1600" dirty="0" smtClean="0">
                <a:latin typeface="+mn-lt"/>
              </a:rPr>
              <a:t>: </a:t>
            </a:r>
            <a:r>
              <a:rPr lang="en-US" sz="1600" dirty="0" smtClean="0">
                <a:solidFill>
                  <a:srgbClr val="FF0000"/>
                </a:solidFill>
                <a:latin typeface="+mn-lt"/>
              </a:rPr>
              <a:t>S = {S, N} </a:t>
            </a:r>
          </a:p>
          <a:p>
            <a:pPr marL="285750" lvl="0" indent="-285750" algn="just">
              <a:buSzPts val="2000"/>
              <a:buFontTx/>
              <a:buChar char="-"/>
            </a:pPr>
            <a:r>
              <a:rPr lang="vi-VN" sz="1450" dirty="0">
                <a:latin typeface="+mn-lt"/>
              </a:rPr>
              <a:t>Tập hợp: Không gian mẫu được xem là một </a:t>
            </a:r>
            <a:r>
              <a:rPr lang="vi-VN" sz="1450" dirty="0">
                <a:solidFill>
                  <a:srgbClr val="FF0000"/>
                </a:solidFill>
                <a:latin typeface="+mn-lt"/>
              </a:rPr>
              <a:t>tập hợp </a:t>
            </a:r>
            <a:r>
              <a:rPr lang="vi-VN" sz="1450" dirty="0">
                <a:latin typeface="+mn-lt"/>
              </a:rPr>
              <a:t>trong toán học, nơi mà mỗi phần tử của tập hợp đại diện cho một kết quả có thể xảy ra.</a:t>
            </a:r>
            <a:r>
              <a:rPr lang="en-US" sz="1450" dirty="0">
                <a:latin typeface="+mn-lt"/>
              </a:rPr>
              <a:t> </a:t>
            </a:r>
            <a:r>
              <a:rPr lang="vi-VN" sz="1450" dirty="0">
                <a:latin typeface="+mn-lt"/>
              </a:rPr>
              <a:t>Trong trường hợp này, </a:t>
            </a:r>
            <a:r>
              <a:rPr lang="vi-VN" sz="1450" dirty="0">
                <a:solidFill>
                  <a:srgbClr val="FF0000"/>
                </a:solidFill>
                <a:latin typeface="+mn-lt"/>
              </a:rPr>
              <a:t>mỗi kết quả có thể ("Sấp" hoặc "Ngửa") là một tập hợp</a:t>
            </a:r>
            <a:r>
              <a:rPr lang="vi-VN" sz="1450" dirty="0">
                <a:latin typeface="+mn-lt"/>
              </a:rPr>
              <a:t>. Ví dụ, chúng ta có thể xác định tập hợp A là sự kiện rằng đồng xu xuất hiện "Sấp": </a:t>
            </a:r>
            <a:r>
              <a:rPr lang="vi-VN" sz="1450" dirty="0">
                <a:solidFill>
                  <a:srgbClr val="FF0000"/>
                </a:solidFill>
                <a:latin typeface="+mn-lt"/>
              </a:rPr>
              <a:t>A={S} </a:t>
            </a:r>
            <a:r>
              <a:rPr lang="vi-VN" sz="1450" dirty="0">
                <a:latin typeface="+mn-lt"/>
              </a:rPr>
              <a:t>và tập hợp B là sự kiện rằng đồng xu xuất hiện "Ngửa": </a:t>
            </a:r>
            <a:r>
              <a:rPr lang="vi-VN" sz="1450" dirty="0">
                <a:solidFill>
                  <a:srgbClr val="FF0000"/>
                </a:solidFill>
                <a:latin typeface="+mn-lt"/>
              </a:rPr>
              <a:t>B={N}</a:t>
            </a:r>
            <a:endParaRPr lang="en-US" sz="1450" dirty="0">
              <a:solidFill>
                <a:srgbClr val="FF0000"/>
              </a:solidFill>
              <a:latin typeface="+mn-lt"/>
            </a:endParaRPr>
          </a:p>
          <a:p>
            <a:pPr marL="285750" indent="-285750" algn="just">
              <a:buFontTx/>
              <a:buChar char="-"/>
            </a:pPr>
            <a:r>
              <a:rPr lang="vi-VN" sz="1450" b="1" dirty="0" smtClean="0">
                <a:latin typeface="+mn-lt"/>
              </a:rPr>
              <a:t>Sự kiện</a:t>
            </a:r>
            <a:r>
              <a:rPr lang="en-US" sz="1450" b="1" dirty="0" smtClean="0">
                <a:latin typeface="+mn-lt"/>
              </a:rPr>
              <a:t>: </a:t>
            </a:r>
            <a:r>
              <a:rPr lang="vi-VN" sz="1450" dirty="0" smtClean="0">
                <a:latin typeface="+mn-lt"/>
              </a:rPr>
              <a:t>Một </a:t>
            </a:r>
            <a:r>
              <a:rPr lang="vi-VN" sz="1450" dirty="0">
                <a:latin typeface="+mn-lt"/>
              </a:rPr>
              <a:t>sự kiện là một hoặc một tập hợp của các kết quả từ không gian mẫu. Trong trường hợp này, chúng ta có hai sự kiện đơn giản là </a:t>
            </a:r>
            <a:r>
              <a:rPr lang="vi-VN" sz="1450" dirty="0">
                <a:solidFill>
                  <a:srgbClr val="FF0000"/>
                </a:solidFill>
                <a:latin typeface="+mn-lt"/>
              </a:rPr>
              <a:t>A (đồng xu sấp) và B (đồng xu ngửa). </a:t>
            </a:r>
            <a:r>
              <a:rPr lang="vi-VN" sz="1450" dirty="0">
                <a:latin typeface="+mn-lt"/>
              </a:rPr>
              <a:t>Nếu chúng ta xét sự kiện C là </a:t>
            </a:r>
            <a:r>
              <a:rPr lang="vi-VN" sz="1450" dirty="0">
                <a:solidFill>
                  <a:srgbClr val="FF0000"/>
                </a:solidFill>
                <a:latin typeface="+mn-lt"/>
              </a:rPr>
              <a:t>"đồng xu không xuất hiện sấp", </a:t>
            </a:r>
            <a:r>
              <a:rPr lang="vi-VN" sz="1450" dirty="0">
                <a:latin typeface="+mn-lt"/>
              </a:rPr>
              <a:t>thì sự kiện C này chính là phần bù của A, và trong trường hợp này là </a:t>
            </a:r>
            <a:r>
              <a:rPr lang="vi-VN" sz="1450" dirty="0" smtClean="0">
                <a:latin typeface="+mn-lt"/>
              </a:rPr>
              <a:t>B:</a:t>
            </a:r>
            <a:r>
              <a:rPr lang="en-US" sz="1450" dirty="0" smtClean="0">
                <a:latin typeface="+mn-lt"/>
              </a:rPr>
              <a:t> </a:t>
            </a:r>
            <a:r>
              <a:rPr lang="vi-VN" sz="1450" i="1" dirty="0" smtClean="0">
                <a:solidFill>
                  <a:srgbClr val="FF0000"/>
                </a:solidFill>
                <a:latin typeface="+mn-lt"/>
              </a:rPr>
              <a:t>C</a:t>
            </a:r>
            <a:r>
              <a:rPr lang="vi-VN" sz="1450" dirty="0" smtClean="0">
                <a:solidFill>
                  <a:srgbClr val="FF0000"/>
                </a:solidFill>
                <a:latin typeface="+mn-lt"/>
              </a:rPr>
              <a:t>=</a:t>
            </a:r>
            <a:r>
              <a:rPr lang="vi-VN" sz="1450" i="1" dirty="0" smtClean="0">
                <a:solidFill>
                  <a:srgbClr val="FF0000"/>
                </a:solidFill>
                <a:latin typeface="+mn-lt"/>
              </a:rPr>
              <a:t>A</a:t>
            </a:r>
            <a:r>
              <a:rPr lang="vi-VN" sz="1450" dirty="0">
                <a:solidFill>
                  <a:srgbClr val="FF0000"/>
                </a:solidFill>
                <a:latin typeface="+mn-lt"/>
              </a:rPr>
              <a:t>′={</a:t>
            </a:r>
            <a:r>
              <a:rPr lang="vi-VN" sz="1450" i="1" dirty="0">
                <a:solidFill>
                  <a:srgbClr val="FF0000"/>
                </a:solidFill>
                <a:latin typeface="+mn-lt"/>
              </a:rPr>
              <a:t>N</a:t>
            </a:r>
            <a:r>
              <a:rPr lang="vi-VN" sz="1450" dirty="0">
                <a:solidFill>
                  <a:srgbClr val="FF0000"/>
                </a:solidFill>
                <a:latin typeface="+mn-lt"/>
              </a:rPr>
              <a:t>} </a:t>
            </a:r>
            <a:r>
              <a:rPr lang="vi-VN" sz="1450" dirty="0">
                <a:latin typeface="+mn-lt"/>
              </a:rPr>
              <a:t>hoặc ngược lại, sự kiện D là "</a:t>
            </a:r>
            <a:r>
              <a:rPr lang="vi-VN" sz="1450" dirty="0">
                <a:solidFill>
                  <a:srgbClr val="FF0000"/>
                </a:solidFill>
                <a:latin typeface="+mn-lt"/>
              </a:rPr>
              <a:t>đồng xu không xuất hiện ngửa"</a:t>
            </a:r>
            <a:r>
              <a:rPr lang="vi-VN" sz="1450" dirty="0">
                <a:latin typeface="+mn-lt"/>
              </a:rPr>
              <a:t> thì D chính là phần bù của B, </a:t>
            </a:r>
            <a:r>
              <a:rPr lang="vi-VN" sz="1450" dirty="0" smtClean="0">
                <a:latin typeface="+mn-lt"/>
              </a:rPr>
              <a:t>và</a:t>
            </a:r>
            <a:r>
              <a:rPr lang="en-US" sz="1450" dirty="0" smtClean="0">
                <a:latin typeface="+mn-lt"/>
              </a:rPr>
              <a:t> </a:t>
            </a:r>
            <a:r>
              <a:rPr lang="en-US" sz="1450" dirty="0" err="1" smtClean="0">
                <a:latin typeface="+mn-lt"/>
              </a:rPr>
              <a:t>trong</a:t>
            </a:r>
            <a:r>
              <a:rPr lang="en-US" sz="1450" dirty="0" smtClean="0">
                <a:latin typeface="+mn-lt"/>
              </a:rPr>
              <a:t> </a:t>
            </a:r>
            <a:r>
              <a:rPr lang="en-US" sz="1450" dirty="0" err="1" smtClean="0">
                <a:latin typeface="+mn-lt"/>
              </a:rPr>
              <a:t>trường</a:t>
            </a:r>
            <a:r>
              <a:rPr lang="en-US" sz="1450" dirty="0" smtClean="0">
                <a:latin typeface="+mn-lt"/>
              </a:rPr>
              <a:t> </a:t>
            </a:r>
            <a:r>
              <a:rPr lang="en-US" sz="1450" dirty="0" err="1" smtClean="0">
                <a:latin typeface="+mn-lt"/>
              </a:rPr>
              <a:t>hợp</a:t>
            </a:r>
            <a:r>
              <a:rPr lang="en-US" sz="1450" dirty="0" smtClean="0">
                <a:latin typeface="+mn-lt"/>
              </a:rPr>
              <a:t> </a:t>
            </a:r>
            <a:r>
              <a:rPr lang="en-US" sz="1450" dirty="0" err="1" smtClean="0">
                <a:latin typeface="+mn-lt"/>
              </a:rPr>
              <a:t>này</a:t>
            </a:r>
            <a:r>
              <a:rPr lang="vi-VN" sz="1450" dirty="0" smtClean="0">
                <a:latin typeface="+mn-lt"/>
              </a:rPr>
              <a:t> </a:t>
            </a:r>
            <a:r>
              <a:rPr lang="vi-VN" sz="1450" dirty="0">
                <a:latin typeface="+mn-lt"/>
              </a:rPr>
              <a:t>là </a:t>
            </a:r>
            <a:r>
              <a:rPr lang="vi-VN" sz="1450" dirty="0" smtClean="0">
                <a:latin typeface="+mn-lt"/>
              </a:rPr>
              <a:t>A</a:t>
            </a:r>
            <a:r>
              <a:rPr lang="en-US" sz="1450" dirty="0" smtClean="0">
                <a:latin typeface="+mn-lt"/>
              </a:rPr>
              <a:t>: </a:t>
            </a:r>
            <a:r>
              <a:rPr lang="vi-VN" sz="1450" i="1" dirty="0" smtClean="0">
                <a:solidFill>
                  <a:srgbClr val="FF0000"/>
                </a:solidFill>
                <a:latin typeface="+mn-lt"/>
              </a:rPr>
              <a:t>D</a:t>
            </a:r>
            <a:r>
              <a:rPr lang="vi-VN" sz="1450" dirty="0" smtClean="0">
                <a:solidFill>
                  <a:srgbClr val="FF0000"/>
                </a:solidFill>
                <a:latin typeface="+mn-lt"/>
              </a:rPr>
              <a:t>=</a:t>
            </a:r>
            <a:r>
              <a:rPr lang="vi-VN" sz="1450" i="1" dirty="0" smtClean="0">
                <a:solidFill>
                  <a:srgbClr val="FF0000"/>
                </a:solidFill>
                <a:latin typeface="+mn-lt"/>
              </a:rPr>
              <a:t>B</a:t>
            </a:r>
            <a:r>
              <a:rPr lang="vi-VN" sz="1450" dirty="0">
                <a:solidFill>
                  <a:srgbClr val="FF0000"/>
                </a:solidFill>
                <a:latin typeface="+mn-lt"/>
              </a:rPr>
              <a:t>′={</a:t>
            </a:r>
            <a:r>
              <a:rPr lang="vi-VN" sz="1450" i="1" dirty="0">
                <a:solidFill>
                  <a:srgbClr val="FF0000"/>
                </a:solidFill>
                <a:latin typeface="+mn-lt"/>
              </a:rPr>
              <a:t>S</a:t>
            </a:r>
            <a:r>
              <a:rPr lang="vi-VN" sz="1450" dirty="0" smtClean="0">
                <a:solidFill>
                  <a:srgbClr val="FF0000"/>
                </a:solidFill>
                <a:latin typeface="+mn-lt"/>
              </a:rPr>
              <a:t>}</a:t>
            </a:r>
            <a:endParaRPr lang="en-US" sz="1450" dirty="0" smtClean="0">
              <a:solidFill>
                <a:srgbClr val="FF0000"/>
              </a:solidFill>
              <a:latin typeface="+mn-lt"/>
            </a:endParaRPr>
          </a:p>
          <a:p>
            <a:pPr marL="285750" lvl="1" indent="-285750" algn="just">
              <a:buFontTx/>
              <a:buChar char="-"/>
            </a:pPr>
            <a:r>
              <a:rPr lang="vi-VN" sz="1450" b="1" dirty="0">
                <a:latin typeface="+mn-lt"/>
              </a:rPr>
              <a:t>Kết hợp các Sự </a:t>
            </a:r>
            <a:r>
              <a:rPr lang="vi-VN" sz="1450" b="1" dirty="0" smtClean="0">
                <a:latin typeface="+mn-lt"/>
              </a:rPr>
              <a:t>kiện</a:t>
            </a:r>
            <a:r>
              <a:rPr lang="en-US" sz="1450" b="1" dirty="0" smtClean="0">
                <a:latin typeface="+mn-lt"/>
              </a:rPr>
              <a:t>: </a:t>
            </a:r>
            <a:r>
              <a:rPr lang="vi-VN" sz="1450" dirty="0" smtClean="0">
                <a:latin typeface="+mn-lt"/>
              </a:rPr>
              <a:t>Nếu </a:t>
            </a:r>
            <a:r>
              <a:rPr lang="vi-VN" sz="1450" dirty="0">
                <a:latin typeface="+mn-lt"/>
              </a:rPr>
              <a:t>chúng ta xét sự kiện E là "đồng xu xuất hiện sấp hoặc ngửa", thì sự kiện E này là hợp của A và </a:t>
            </a:r>
            <a:r>
              <a:rPr lang="vi-VN" sz="1450" dirty="0" smtClean="0">
                <a:latin typeface="+mn-lt"/>
              </a:rPr>
              <a:t>B:</a:t>
            </a:r>
            <a:r>
              <a:rPr lang="en-US" sz="1450" dirty="0" smtClean="0">
                <a:latin typeface="+mn-lt"/>
              </a:rPr>
              <a:t> </a:t>
            </a:r>
            <a:r>
              <a:rPr lang="vi-VN" sz="1450" i="1" dirty="0" smtClean="0">
                <a:solidFill>
                  <a:srgbClr val="FF0000"/>
                </a:solidFill>
                <a:latin typeface="+mn-lt"/>
              </a:rPr>
              <a:t>E</a:t>
            </a:r>
            <a:r>
              <a:rPr lang="vi-VN" sz="1450" dirty="0" smtClean="0">
                <a:solidFill>
                  <a:srgbClr val="FF0000"/>
                </a:solidFill>
                <a:latin typeface="+mn-lt"/>
              </a:rPr>
              <a:t>=</a:t>
            </a:r>
            <a:r>
              <a:rPr lang="vi-VN" sz="1450" i="1" dirty="0" smtClean="0">
                <a:solidFill>
                  <a:srgbClr val="FF0000"/>
                </a:solidFill>
                <a:latin typeface="+mn-lt"/>
              </a:rPr>
              <a:t>A</a:t>
            </a:r>
            <a:r>
              <a:rPr lang="vi-VN" sz="1450" dirty="0">
                <a:solidFill>
                  <a:srgbClr val="FF0000"/>
                </a:solidFill>
                <a:latin typeface="+mn-lt"/>
              </a:rPr>
              <a:t>∪</a:t>
            </a:r>
            <a:r>
              <a:rPr lang="vi-VN" sz="1450" i="1" dirty="0">
                <a:solidFill>
                  <a:srgbClr val="FF0000"/>
                </a:solidFill>
                <a:latin typeface="+mn-lt"/>
              </a:rPr>
              <a:t>B</a:t>
            </a:r>
            <a:r>
              <a:rPr lang="vi-VN" sz="1450" dirty="0">
                <a:solidFill>
                  <a:srgbClr val="FF0000"/>
                </a:solidFill>
                <a:latin typeface="+mn-lt"/>
              </a:rPr>
              <a:t>={</a:t>
            </a:r>
            <a:r>
              <a:rPr lang="vi-VN" sz="1450" i="1" dirty="0">
                <a:solidFill>
                  <a:srgbClr val="FF0000"/>
                </a:solidFill>
                <a:latin typeface="+mn-lt"/>
              </a:rPr>
              <a:t>S</a:t>
            </a:r>
            <a:r>
              <a:rPr lang="vi-VN" sz="1450" dirty="0">
                <a:solidFill>
                  <a:srgbClr val="FF0000"/>
                </a:solidFill>
                <a:latin typeface="+mn-lt"/>
              </a:rPr>
              <a:t>,</a:t>
            </a:r>
            <a:r>
              <a:rPr lang="vi-VN" sz="1450" i="1" dirty="0">
                <a:solidFill>
                  <a:srgbClr val="FF0000"/>
                </a:solidFill>
                <a:latin typeface="+mn-lt"/>
              </a:rPr>
              <a:t>N</a:t>
            </a:r>
            <a:r>
              <a:rPr lang="vi-VN" sz="1450" dirty="0">
                <a:solidFill>
                  <a:srgbClr val="FF0000"/>
                </a:solidFill>
                <a:latin typeface="+mn-lt"/>
              </a:rPr>
              <a:t>} </a:t>
            </a:r>
            <a:r>
              <a:rPr lang="vi-VN" sz="1450" dirty="0">
                <a:latin typeface="+mn-lt"/>
              </a:rPr>
              <a:t>Trong trường hợp này, E chính là không gian mẫu S, </a:t>
            </a:r>
            <a:r>
              <a:rPr lang="vi-VN" sz="1450" dirty="0">
                <a:solidFill>
                  <a:srgbClr val="FF0000"/>
                </a:solidFill>
                <a:latin typeface="+mn-lt"/>
              </a:rPr>
              <a:t>bởi vì nó chứa tất cả các kết quả có thể</a:t>
            </a:r>
            <a:r>
              <a:rPr lang="vi-VN" sz="1450" dirty="0" smtClean="0">
                <a:latin typeface="+mn-lt"/>
              </a:rPr>
              <a:t>.</a:t>
            </a:r>
            <a:endParaRPr lang="en-US" sz="1450" dirty="0" smtClean="0">
              <a:latin typeface="+mn-lt"/>
            </a:endParaRPr>
          </a:p>
          <a:p>
            <a:pPr marL="285750" indent="-285750" algn="just">
              <a:buFontTx/>
              <a:buChar char="-"/>
            </a:pPr>
            <a:r>
              <a:rPr lang="en-US" sz="1450" b="1" dirty="0" err="1" smtClean="0">
                <a:latin typeface="+mn-lt"/>
              </a:rPr>
              <a:t>Giao</a:t>
            </a:r>
            <a:r>
              <a:rPr lang="en-US" sz="1450" b="1" dirty="0" smtClean="0">
                <a:latin typeface="+mn-lt"/>
              </a:rPr>
              <a:t> </a:t>
            </a:r>
            <a:r>
              <a:rPr lang="en-US" sz="1450" b="1" dirty="0" err="1">
                <a:latin typeface="+mn-lt"/>
              </a:rPr>
              <a:t>của</a:t>
            </a:r>
            <a:r>
              <a:rPr lang="en-US" sz="1450" b="1" dirty="0">
                <a:latin typeface="+mn-lt"/>
              </a:rPr>
              <a:t> </a:t>
            </a:r>
            <a:r>
              <a:rPr lang="en-US" sz="1450" b="1" dirty="0" err="1">
                <a:latin typeface="+mn-lt"/>
              </a:rPr>
              <a:t>Sự</a:t>
            </a:r>
            <a:r>
              <a:rPr lang="en-US" sz="1450" b="1" dirty="0">
                <a:latin typeface="+mn-lt"/>
              </a:rPr>
              <a:t> </a:t>
            </a:r>
            <a:r>
              <a:rPr lang="en-US" sz="1450" b="1" dirty="0" err="1" smtClean="0">
                <a:latin typeface="+mn-lt"/>
              </a:rPr>
              <a:t>kiện</a:t>
            </a:r>
            <a:r>
              <a:rPr lang="en-US" sz="1450" b="1" dirty="0" smtClean="0">
                <a:latin typeface="+mn-lt"/>
              </a:rPr>
              <a:t>: </a:t>
            </a:r>
            <a:r>
              <a:rPr lang="en-US" sz="1450" dirty="0" err="1" smtClean="0">
                <a:latin typeface="+mn-lt"/>
              </a:rPr>
              <a:t>Nếu</a:t>
            </a:r>
            <a:r>
              <a:rPr lang="en-US" sz="1450" dirty="0" smtClean="0">
                <a:latin typeface="+mn-lt"/>
              </a:rPr>
              <a:t> </a:t>
            </a:r>
            <a:r>
              <a:rPr lang="en-US" sz="1450" dirty="0" err="1">
                <a:latin typeface="+mn-lt"/>
              </a:rPr>
              <a:t>chúng</a:t>
            </a:r>
            <a:r>
              <a:rPr lang="en-US" sz="1450" dirty="0">
                <a:latin typeface="+mn-lt"/>
              </a:rPr>
              <a:t> ta </a:t>
            </a:r>
            <a:r>
              <a:rPr lang="en-US" sz="1450" dirty="0" err="1">
                <a:latin typeface="+mn-lt"/>
              </a:rPr>
              <a:t>xét</a:t>
            </a:r>
            <a:r>
              <a:rPr lang="en-US" sz="1450" dirty="0">
                <a:latin typeface="+mn-lt"/>
              </a:rPr>
              <a:t> </a:t>
            </a:r>
            <a:r>
              <a:rPr lang="en-US" sz="1450" dirty="0" err="1">
                <a:latin typeface="+mn-lt"/>
              </a:rPr>
              <a:t>giao</a:t>
            </a:r>
            <a:r>
              <a:rPr lang="en-US" sz="1450" dirty="0">
                <a:latin typeface="+mn-lt"/>
              </a:rPr>
              <a:t> </a:t>
            </a:r>
            <a:r>
              <a:rPr lang="en-US" sz="1450" dirty="0" err="1">
                <a:latin typeface="+mn-lt"/>
              </a:rPr>
              <a:t>của</a:t>
            </a:r>
            <a:r>
              <a:rPr lang="en-US" sz="1450" dirty="0">
                <a:latin typeface="+mn-lt"/>
              </a:rPr>
              <a:t> A </a:t>
            </a:r>
            <a:r>
              <a:rPr lang="en-US" sz="1450" dirty="0" err="1">
                <a:latin typeface="+mn-lt"/>
              </a:rPr>
              <a:t>và</a:t>
            </a:r>
            <a:r>
              <a:rPr lang="en-US" sz="1450" dirty="0">
                <a:latin typeface="+mn-lt"/>
              </a:rPr>
              <a:t> B, </a:t>
            </a:r>
            <a:r>
              <a:rPr lang="en-US" sz="1450" dirty="0" err="1">
                <a:latin typeface="+mn-lt"/>
              </a:rPr>
              <a:t>chúng</a:t>
            </a:r>
            <a:r>
              <a:rPr lang="en-US" sz="1450" dirty="0">
                <a:latin typeface="+mn-lt"/>
              </a:rPr>
              <a:t> ta </a:t>
            </a:r>
            <a:r>
              <a:rPr lang="en-US" sz="1450" dirty="0" err="1">
                <a:latin typeface="+mn-lt"/>
              </a:rPr>
              <a:t>sẽ</a:t>
            </a:r>
            <a:r>
              <a:rPr lang="en-US" sz="1450" dirty="0">
                <a:latin typeface="+mn-lt"/>
              </a:rPr>
              <a:t> </a:t>
            </a:r>
            <a:r>
              <a:rPr lang="en-US" sz="1450" dirty="0" err="1">
                <a:latin typeface="+mn-lt"/>
              </a:rPr>
              <a:t>có</a:t>
            </a:r>
            <a:r>
              <a:rPr lang="en-US" sz="1450" dirty="0">
                <a:latin typeface="+mn-lt"/>
              </a:rPr>
              <a:t>: </a:t>
            </a:r>
            <a:r>
              <a:rPr lang="en-US" sz="1450" i="1" dirty="0" smtClean="0">
                <a:solidFill>
                  <a:srgbClr val="FF0000"/>
                </a:solidFill>
                <a:latin typeface="+mn-lt"/>
              </a:rPr>
              <a:t>A</a:t>
            </a:r>
            <a:r>
              <a:rPr lang="en-US" sz="1450" dirty="0">
                <a:solidFill>
                  <a:srgbClr val="FF0000"/>
                </a:solidFill>
                <a:latin typeface="+mn-lt"/>
              </a:rPr>
              <a:t>∩</a:t>
            </a:r>
            <a:r>
              <a:rPr lang="en-US" sz="1450" i="1" dirty="0">
                <a:solidFill>
                  <a:srgbClr val="FF0000"/>
                </a:solidFill>
                <a:latin typeface="+mn-lt"/>
              </a:rPr>
              <a:t>B</a:t>
            </a:r>
            <a:r>
              <a:rPr lang="en-US" sz="1450" dirty="0">
                <a:solidFill>
                  <a:srgbClr val="FF0000"/>
                </a:solidFill>
                <a:latin typeface="+mn-lt"/>
              </a:rPr>
              <a:t>=∅</a:t>
            </a:r>
            <a:r>
              <a:rPr lang="en-US" sz="1450" dirty="0">
                <a:latin typeface="+mn-lt"/>
              </a:rPr>
              <a:t> </a:t>
            </a:r>
            <a:r>
              <a:rPr lang="en-US" sz="1450" dirty="0" err="1">
                <a:latin typeface="+mn-lt"/>
              </a:rPr>
              <a:t>Điều</a:t>
            </a:r>
            <a:r>
              <a:rPr lang="en-US" sz="1450" dirty="0">
                <a:latin typeface="+mn-lt"/>
              </a:rPr>
              <a:t> </a:t>
            </a:r>
            <a:r>
              <a:rPr lang="en-US" sz="1450" dirty="0" err="1">
                <a:latin typeface="+mn-lt"/>
              </a:rPr>
              <a:t>này</a:t>
            </a:r>
            <a:r>
              <a:rPr lang="en-US" sz="1450" dirty="0">
                <a:latin typeface="+mn-lt"/>
              </a:rPr>
              <a:t> </a:t>
            </a:r>
            <a:r>
              <a:rPr lang="en-US" sz="1450" dirty="0" err="1">
                <a:latin typeface="+mn-lt"/>
              </a:rPr>
              <a:t>có</a:t>
            </a:r>
            <a:r>
              <a:rPr lang="en-US" sz="1450" dirty="0">
                <a:latin typeface="+mn-lt"/>
              </a:rPr>
              <a:t> </a:t>
            </a:r>
            <a:r>
              <a:rPr lang="en-US" sz="1450" dirty="0" err="1">
                <a:latin typeface="+mn-lt"/>
              </a:rPr>
              <a:t>nghĩa</a:t>
            </a:r>
            <a:r>
              <a:rPr lang="en-US" sz="1450" dirty="0">
                <a:latin typeface="+mn-lt"/>
              </a:rPr>
              <a:t> </a:t>
            </a:r>
            <a:r>
              <a:rPr lang="en-US" sz="1450" dirty="0" err="1">
                <a:latin typeface="+mn-lt"/>
              </a:rPr>
              <a:t>là</a:t>
            </a:r>
            <a:r>
              <a:rPr lang="en-US" sz="1450" dirty="0">
                <a:latin typeface="+mn-lt"/>
              </a:rPr>
              <a:t> </a:t>
            </a:r>
            <a:r>
              <a:rPr lang="en-US" sz="1450" dirty="0" err="1">
                <a:latin typeface="+mn-lt"/>
              </a:rPr>
              <a:t>không</a:t>
            </a:r>
            <a:r>
              <a:rPr lang="en-US" sz="1450" dirty="0">
                <a:latin typeface="+mn-lt"/>
              </a:rPr>
              <a:t> </a:t>
            </a:r>
            <a:r>
              <a:rPr lang="en-US" sz="1450" dirty="0" err="1">
                <a:latin typeface="+mn-lt"/>
              </a:rPr>
              <a:t>có</a:t>
            </a:r>
            <a:r>
              <a:rPr lang="en-US" sz="1450" dirty="0">
                <a:latin typeface="+mn-lt"/>
              </a:rPr>
              <a:t> </a:t>
            </a:r>
            <a:r>
              <a:rPr lang="en-US" sz="1450" dirty="0" err="1">
                <a:latin typeface="+mn-lt"/>
              </a:rPr>
              <a:t>kết</a:t>
            </a:r>
            <a:r>
              <a:rPr lang="en-US" sz="1450" dirty="0">
                <a:latin typeface="+mn-lt"/>
              </a:rPr>
              <a:t> </a:t>
            </a:r>
            <a:r>
              <a:rPr lang="en-US" sz="1450" dirty="0" err="1">
                <a:latin typeface="+mn-lt"/>
              </a:rPr>
              <a:t>quả</a:t>
            </a:r>
            <a:r>
              <a:rPr lang="en-US" sz="1450" dirty="0">
                <a:latin typeface="+mn-lt"/>
              </a:rPr>
              <a:t> </a:t>
            </a:r>
            <a:r>
              <a:rPr lang="en-US" sz="1450" dirty="0" err="1">
                <a:latin typeface="+mn-lt"/>
              </a:rPr>
              <a:t>nào</a:t>
            </a:r>
            <a:r>
              <a:rPr lang="en-US" sz="1450" dirty="0">
                <a:latin typeface="+mn-lt"/>
              </a:rPr>
              <a:t> </a:t>
            </a:r>
            <a:r>
              <a:rPr lang="en-US" sz="1450" dirty="0" err="1">
                <a:latin typeface="+mn-lt"/>
              </a:rPr>
              <a:t>cả</a:t>
            </a:r>
            <a:r>
              <a:rPr lang="en-US" sz="1450" dirty="0">
                <a:latin typeface="+mn-lt"/>
              </a:rPr>
              <a:t> </a:t>
            </a:r>
            <a:r>
              <a:rPr lang="en-US" sz="1450" dirty="0" err="1">
                <a:latin typeface="+mn-lt"/>
              </a:rPr>
              <a:t>trong</a:t>
            </a:r>
            <a:r>
              <a:rPr lang="en-US" sz="1450" dirty="0">
                <a:latin typeface="+mn-lt"/>
              </a:rPr>
              <a:t> </a:t>
            </a:r>
            <a:r>
              <a:rPr lang="en-US" sz="1450" dirty="0">
                <a:solidFill>
                  <a:srgbClr val="FF0000"/>
                </a:solidFill>
                <a:latin typeface="+mn-lt"/>
              </a:rPr>
              <a:t>A </a:t>
            </a:r>
            <a:r>
              <a:rPr lang="en-US" sz="1450" dirty="0" err="1">
                <a:solidFill>
                  <a:srgbClr val="FF0000"/>
                </a:solidFill>
                <a:latin typeface="+mn-lt"/>
              </a:rPr>
              <a:t>và</a:t>
            </a:r>
            <a:r>
              <a:rPr lang="en-US" sz="1450" dirty="0">
                <a:solidFill>
                  <a:srgbClr val="FF0000"/>
                </a:solidFill>
                <a:latin typeface="+mn-lt"/>
              </a:rPr>
              <a:t> B </a:t>
            </a:r>
            <a:r>
              <a:rPr lang="en-US" sz="1450" dirty="0" err="1">
                <a:solidFill>
                  <a:srgbClr val="FF0000"/>
                </a:solidFill>
                <a:latin typeface="+mn-lt"/>
              </a:rPr>
              <a:t>cùng</a:t>
            </a:r>
            <a:r>
              <a:rPr lang="en-US" sz="1450" dirty="0">
                <a:solidFill>
                  <a:srgbClr val="FF0000"/>
                </a:solidFill>
                <a:latin typeface="+mn-lt"/>
              </a:rPr>
              <a:t> </a:t>
            </a:r>
            <a:r>
              <a:rPr lang="en-US" sz="1450" dirty="0" err="1">
                <a:solidFill>
                  <a:srgbClr val="FF0000"/>
                </a:solidFill>
                <a:latin typeface="+mn-lt"/>
              </a:rPr>
              <a:t>một</a:t>
            </a:r>
            <a:r>
              <a:rPr lang="en-US" sz="1450" dirty="0">
                <a:solidFill>
                  <a:srgbClr val="FF0000"/>
                </a:solidFill>
                <a:latin typeface="+mn-lt"/>
              </a:rPr>
              <a:t> </a:t>
            </a:r>
            <a:r>
              <a:rPr lang="en-US" sz="1450" dirty="0" err="1">
                <a:solidFill>
                  <a:srgbClr val="FF0000"/>
                </a:solidFill>
                <a:latin typeface="+mn-lt"/>
              </a:rPr>
              <a:t>lúc</a:t>
            </a:r>
            <a:r>
              <a:rPr lang="en-US" sz="1450" dirty="0">
                <a:latin typeface="+mn-lt"/>
              </a:rPr>
              <a:t>, </a:t>
            </a:r>
            <a:r>
              <a:rPr lang="en-US" sz="1450" dirty="0" err="1">
                <a:latin typeface="+mn-lt"/>
              </a:rPr>
              <a:t>vì</a:t>
            </a:r>
            <a:r>
              <a:rPr lang="en-US" sz="1450" dirty="0">
                <a:latin typeface="+mn-lt"/>
              </a:rPr>
              <a:t> </a:t>
            </a:r>
            <a:r>
              <a:rPr lang="en-US" sz="1450" dirty="0" err="1">
                <a:latin typeface="+mn-lt"/>
              </a:rPr>
              <a:t>đồng</a:t>
            </a:r>
            <a:r>
              <a:rPr lang="en-US" sz="1450" dirty="0">
                <a:latin typeface="+mn-lt"/>
              </a:rPr>
              <a:t> </a:t>
            </a:r>
            <a:r>
              <a:rPr lang="en-US" sz="1450" dirty="0" err="1">
                <a:latin typeface="+mn-lt"/>
              </a:rPr>
              <a:t>xu</a:t>
            </a:r>
            <a:r>
              <a:rPr lang="en-US" sz="1450" dirty="0">
                <a:latin typeface="+mn-lt"/>
              </a:rPr>
              <a:t> </a:t>
            </a:r>
            <a:r>
              <a:rPr lang="en-US" sz="1450" dirty="0" err="1">
                <a:latin typeface="+mn-lt"/>
              </a:rPr>
              <a:t>không</a:t>
            </a:r>
            <a:r>
              <a:rPr lang="en-US" sz="1450" dirty="0">
                <a:latin typeface="+mn-lt"/>
              </a:rPr>
              <a:t> </a:t>
            </a:r>
            <a:r>
              <a:rPr lang="en-US" sz="1450" dirty="0" err="1">
                <a:latin typeface="+mn-lt"/>
              </a:rPr>
              <a:t>thể</a:t>
            </a:r>
            <a:r>
              <a:rPr lang="en-US" sz="1450" dirty="0">
                <a:latin typeface="+mn-lt"/>
              </a:rPr>
              <a:t> </a:t>
            </a:r>
            <a:r>
              <a:rPr lang="en-US" sz="1450" dirty="0" err="1">
                <a:latin typeface="+mn-lt"/>
              </a:rPr>
              <a:t>cùng</a:t>
            </a:r>
            <a:r>
              <a:rPr lang="en-US" sz="1450" dirty="0">
                <a:latin typeface="+mn-lt"/>
              </a:rPr>
              <a:t> </a:t>
            </a:r>
            <a:r>
              <a:rPr lang="en-US" sz="1450" dirty="0" err="1">
                <a:latin typeface="+mn-lt"/>
              </a:rPr>
              <a:t>lúc</a:t>
            </a:r>
            <a:r>
              <a:rPr lang="en-US" sz="1450" dirty="0">
                <a:latin typeface="+mn-lt"/>
              </a:rPr>
              <a:t> </a:t>
            </a:r>
            <a:r>
              <a:rPr lang="en-US" sz="1450" dirty="0" err="1">
                <a:latin typeface="+mn-lt"/>
              </a:rPr>
              <a:t>xuất</a:t>
            </a:r>
            <a:r>
              <a:rPr lang="en-US" sz="1450" dirty="0">
                <a:latin typeface="+mn-lt"/>
              </a:rPr>
              <a:t> </a:t>
            </a:r>
            <a:r>
              <a:rPr lang="en-US" sz="1450" dirty="0" err="1">
                <a:latin typeface="+mn-lt"/>
              </a:rPr>
              <a:t>hiện</a:t>
            </a:r>
            <a:r>
              <a:rPr lang="en-US" sz="1450" dirty="0">
                <a:latin typeface="+mn-lt"/>
              </a:rPr>
              <a:t> </a:t>
            </a:r>
            <a:r>
              <a:rPr lang="en-US" sz="1450" dirty="0" err="1">
                <a:latin typeface="+mn-lt"/>
              </a:rPr>
              <a:t>cả</a:t>
            </a:r>
            <a:r>
              <a:rPr lang="en-US" sz="1450" dirty="0">
                <a:latin typeface="+mn-lt"/>
              </a:rPr>
              <a:t> </a:t>
            </a:r>
            <a:r>
              <a:rPr lang="en-US" sz="1450" dirty="0" err="1">
                <a:latin typeface="+mn-lt"/>
              </a:rPr>
              <a:t>sấp</a:t>
            </a:r>
            <a:r>
              <a:rPr lang="en-US" sz="1450" dirty="0">
                <a:latin typeface="+mn-lt"/>
              </a:rPr>
              <a:t> </a:t>
            </a:r>
            <a:r>
              <a:rPr lang="en-US" sz="1450" dirty="0" err="1">
                <a:latin typeface="+mn-lt"/>
              </a:rPr>
              <a:t>và</a:t>
            </a:r>
            <a:r>
              <a:rPr lang="en-US" sz="1450" dirty="0">
                <a:latin typeface="+mn-lt"/>
              </a:rPr>
              <a:t> </a:t>
            </a:r>
            <a:r>
              <a:rPr lang="en-US" sz="1450" dirty="0" err="1">
                <a:latin typeface="+mn-lt"/>
              </a:rPr>
              <a:t>ngửa</a:t>
            </a:r>
            <a:r>
              <a:rPr lang="en-US" sz="1450" dirty="0">
                <a:latin typeface="+mn-lt"/>
              </a:rPr>
              <a:t>, </a:t>
            </a:r>
            <a:r>
              <a:rPr lang="en-US" sz="1450" dirty="0" err="1">
                <a:latin typeface="+mn-lt"/>
              </a:rPr>
              <a:t>nên</a:t>
            </a:r>
            <a:r>
              <a:rPr lang="en-US" sz="1450" dirty="0">
                <a:latin typeface="+mn-lt"/>
              </a:rPr>
              <a:t> </a:t>
            </a:r>
            <a:r>
              <a:rPr lang="en-US" sz="1450" dirty="0" err="1">
                <a:latin typeface="+mn-lt"/>
              </a:rPr>
              <a:t>sự</a:t>
            </a:r>
            <a:r>
              <a:rPr lang="en-US" sz="1450" dirty="0">
                <a:latin typeface="+mn-lt"/>
              </a:rPr>
              <a:t> </a:t>
            </a:r>
            <a:r>
              <a:rPr lang="en-US" sz="1450" dirty="0" err="1">
                <a:latin typeface="+mn-lt"/>
              </a:rPr>
              <a:t>kiện</a:t>
            </a:r>
            <a:r>
              <a:rPr lang="en-US" sz="1450" dirty="0">
                <a:latin typeface="+mn-lt"/>
              </a:rPr>
              <a:t> </a:t>
            </a:r>
            <a:r>
              <a:rPr lang="en-US" sz="1450" dirty="0" err="1">
                <a:latin typeface="+mn-lt"/>
              </a:rPr>
              <a:t>này</a:t>
            </a:r>
            <a:r>
              <a:rPr lang="en-US" sz="1450" dirty="0">
                <a:latin typeface="+mn-lt"/>
              </a:rPr>
              <a:t> </a:t>
            </a:r>
            <a:r>
              <a:rPr lang="en-US" sz="1450" dirty="0" err="1">
                <a:latin typeface="+mn-lt"/>
              </a:rPr>
              <a:t>là</a:t>
            </a:r>
            <a:r>
              <a:rPr lang="en-US" sz="1450" dirty="0">
                <a:latin typeface="+mn-lt"/>
              </a:rPr>
              <a:t> </a:t>
            </a:r>
            <a:r>
              <a:rPr lang="en-US" sz="1450" dirty="0" err="1">
                <a:latin typeface="+mn-lt"/>
              </a:rPr>
              <a:t>không</a:t>
            </a:r>
            <a:r>
              <a:rPr lang="en-US" sz="1450" dirty="0">
                <a:latin typeface="+mn-lt"/>
              </a:rPr>
              <a:t> </a:t>
            </a:r>
            <a:r>
              <a:rPr lang="en-US" sz="1450" dirty="0" err="1">
                <a:latin typeface="+mn-lt"/>
              </a:rPr>
              <a:t>thể</a:t>
            </a:r>
            <a:r>
              <a:rPr lang="en-US" sz="1450" dirty="0" smtClean="0">
                <a:latin typeface="+mn-lt"/>
              </a:rPr>
              <a:t>.</a:t>
            </a:r>
          </a:p>
          <a:p>
            <a:endParaRPr lang="en-US" dirty="0"/>
          </a:p>
          <a:p>
            <a:pPr marL="285750" indent="-285750" algn="just">
              <a:buFontTx/>
              <a:buChar char="-"/>
            </a:pPr>
            <a:endParaRPr lang="vi-VN" dirty="0"/>
          </a:p>
          <a:p>
            <a:r>
              <a:rPr lang="vi-VN" sz="1600" dirty="0">
                <a:latin typeface="+mn-lt"/>
              </a:rPr>
              <a:t/>
            </a:r>
            <a:br>
              <a:rPr lang="vi-VN" sz="1600" dirty="0">
                <a:latin typeface="+mn-lt"/>
              </a:rPr>
            </a:br>
            <a:endParaRPr lang="en-US" sz="1600" dirty="0" smtClean="0">
              <a:latin typeface="+mn-lt"/>
            </a:endParaRPr>
          </a:p>
          <a:p>
            <a:pPr lvl="0" algn="just">
              <a:lnSpc>
                <a:spcPct val="115000"/>
              </a:lnSpc>
              <a:spcBef>
                <a:spcPts val="1600"/>
              </a:spcBef>
              <a:spcAft>
                <a:spcPts val="1600"/>
              </a:spcAft>
              <a:buSzPts val="2000"/>
            </a:pPr>
            <a:endParaRPr sz="1600" b="1" i="0" u="none" strike="noStrike" cap="none" dirty="0">
              <a:solidFill>
                <a:schemeClr val="dk1"/>
              </a:solidFill>
              <a:latin typeface="+mn-lt"/>
              <a:ea typeface="Maven Pro"/>
              <a:cs typeface="Maven Pro"/>
              <a:sym typeface="Maven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7"/>
        <p:cNvGrpSpPr/>
        <p:nvPr/>
      </p:nvGrpSpPr>
      <p:grpSpPr>
        <a:xfrm>
          <a:off x="0" y="0"/>
          <a:ext cx="0" cy="0"/>
          <a:chOff x="0" y="0"/>
          <a:chExt cx="0" cy="0"/>
        </a:xfrm>
      </p:grpSpPr>
      <p:sp>
        <p:nvSpPr>
          <p:cNvPr id="118" name="Google Shape;118;g23730ebd750_0_23"/>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Xác suất, Xác suất có điều kiện, công thức Bayes</a:t>
            </a:r>
            <a:endParaRPr sz="2400" b="0" i="0" u="none" strike="noStrike" cap="none" dirty="0">
              <a:solidFill>
                <a:schemeClr val="lt1"/>
              </a:solidFill>
              <a:latin typeface="Arial"/>
              <a:ea typeface="Arial"/>
              <a:cs typeface="Arial"/>
              <a:sym typeface="Arial"/>
            </a:endParaRPr>
          </a:p>
        </p:txBody>
      </p:sp>
      <p:sp>
        <p:nvSpPr>
          <p:cNvPr id="119" name="Google Shape;119;g23730ebd750_0_23"/>
          <p:cNvSpPr txBox="1"/>
          <p:nvPr/>
        </p:nvSpPr>
        <p:spPr>
          <a:xfrm>
            <a:off x="383308" y="779008"/>
            <a:ext cx="8377382" cy="1234200"/>
          </a:xfrm>
          <a:prstGeom prst="rect">
            <a:avLst/>
          </a:prstGeom>
          <a:noFill/>
          <a:ln>
            <a:noFill/>
          </a:ln>
        </p:spPr>
        <p:txBody>
          <a:bodyPr spcFirstLastPara="1" wrap="square" lIns="91425" tIns="91425" rIns="91425" bIns="91425" anchor="t" anchorCtr="0">
            <a:noAutofit/>
          </a:bodyPr>
          <a:lstStyle/>
          <a:p>
            <a:pPr marL="457200" marR="0" lvl="0" indent="0" algn="just"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Các khái niệm cơ bản về sự kiện</a:t>
            </a:r>
            <a:endParaRPr sz="1600" b="1" i="0" u="none" strike="noStrike" cap="none" dirty="0">
              <a:solidFill>
                <a:schemeClr val="dk1"/>
              </a:solidFill>
              <a:latin typeface="+mn-lt"/>
              <a:ea typeface="Maven Pro"/>
              <a:cs typeface="Maven Pro"/>
              <a:sym typeface="Maven Pro"/>
            </a:endParaRPr>
          </a:p>
          <a:p>
            <a:pPr lvl="0" algn="just">
              <a:spcBef>
                <a:spcPts val="1600"/>
              </a:spcBef>
              <a:spcAft>
                <a:spcPts val="1600"/>
              </a:spcAft>
              <a:buSzPts val="2000"/>
            </a:pPr>
            <a:r>
              <a:rPr lang="vi-VN" sz="1600" b="1" dirty="0" smtClean="0">
                <a:latin typeface="+mn-lt"/>
              </a:rPr>
              <a:t>Tính </a:t>
            </a:r>
            <a:r>
              <a:rPr lang="vi-VN" sz="1600" b="1" dirty="0">
                <a:latin typeface="+mn-lt"/>
              </a:rPr>
              <a:t>xung khắc</a:t>
            </a:r>
            <a:r>
              <a:rPr lang="vi-VN" sz="1600" dirty="0">
                <a:latin typeface="+mn-lt"/>
              </a:rPr>
              <a:t>: A1, ..., An được gọi là xung khắc nếu </a:t>
            </a:r>
            <a:r>
              <a:rPr lang="vi-VN" sz="1600" dirty="0">
                <a:solidFill>
                  <a:srgbClr val="FF0000"/>
                </a:solidFill>
                <a:latin typeface="+mn-lt"/>
              </a:rPr>
              <a:t>Ai ∩ Aj = ∅</a:t>
            </a:r>
            <a:r>
              <a:rPr lang="vi-VN" sz="1600" dirty="0">
                <a:latin typeface="+mn-lt"/>
              </a:rPr>
              <a:t>, ∀i ≠ j. Nghĩa là, </a:t>
            </a:r>
            <a:r>
              <a:rPr lang="vi-VN" sz="1600" dirty="0">
                <a:solidFill>
                  <a:srgbClr val="FF0000"/>
                </a:solidFill>
                <a:latin typeface="+mn-lt"/>
              </a:rPr>
              <a:t>không có phần tử nào chung giữa hai sự kiện bất kỳ trong tập hợp này</a:t>
            </a:r>
            <a:r>
              <a:rPr lang="vi-VN" sz="1600" dirty="0" smtClean="0">
                <a:latin typeface="+mn-lt"/>
              </a:rPr>
              <a:t>.</a:t>
            </a:r>
            <a:endParaRPr lang="en-US" sz="1600" dirty="0" smtClean="0">
              <a:latin typeface="+mn-lt"/>
            </a:endParaRPr>
          </a:p>
          <a:p>
            <a:pPr algn="just"/>
            <a:r>
              <a:rPr lang="vi-VN" sz="1600" b="1" dirty="0">
                <a:latin typeface="+mn-lt"/>
              </a:rPr>
              <a:t>Tính đầy đủ</a:t>
            </a:r>
            <a:r>
              <a:rPr lang="vi-VN" sz="1600" dirty="0">
                <a:latin typeface="+mn-lt"/>
              </a:rPr>
              <a:t>: A1, ..., An được gọi là đầy đủ nếu </a:t>
            </a:r>
            <a:r>
              <a:rPr lang="vi-VN" sz="1600" dirty="0">
                <a:solidFill>
                  <a:srgbClr val="FF0000"/>
                </a:solidFill>
                <a:latin typeface="+mn-lt"/>
              </a:rPr>
              <a:t>Ai ∪ ... ∪ An = S</a:t>
            </a:r>
            <a:r>
              <a:rPr lang="vi-VN" sz="1600" dirty="0">
                <a:latin typeface="+mn-lt"/>
              </a:rPr>
              <a:t>. Điều này có nghĩa là khi gộp tất cả các sự kiện lại, ta sẽ thu được toàn bộ không gian mẫu</a:t>
            </a:r>
            <a:r>
              <a:rPr lang="vi-VN" sz="1600" dirty="0" smtClean="0">
                <a:latin typeface="+mn-lt"/>
              </a:rPr>
              <a:t>.</a:t>
            </a:r>
            <a:endParaRPr lang="en-US" sz="1600" dirty="0" smtClean="0">
              <a:latin typeface="+mn-lt"/>
            </a:endParaRPr>
          </a:p>
          <a:p>
            <a:pPr algn="just"/>
            <a:endParaRPr lang="en-US" sz="1600" dirty="0" smtClean="0">
              <a:latin typeface="+mn-lt"/>
            </a:endParaRPr>
          </a:p>
          <a:p>
            <a:pPr algn="just"/>
            <a:r>
              <a:rPr lang="vi-VN" sz="1600" dirty="0">
                <a:latin typeface="+mn-lt"/>
              </a:rPr>
              <a:t>Không gian các sự kiện: A1, ..., An được gọi là một không gian các sự kiện nếu nó </a:t>
            </a:r>
            <a:r>
              <a:rPr lang="vi-VN" sz="1600" dirty="0">
                <a:solidFill>
                  <a:srgbClr val="FF0000"/>
                </a:solidFill>
                <a:latin typeface="+mn-lt"/>
              </a:rPr>
              <a:t>vừa xung khắc, vừa đầy đủ.</a:t>
            </a:r>
          </a:p>
          <a:p>
            <a:r>
              <a:rPr lang="vi-VN" sz="1600" dirty="0">
                <a:latin typeface="+mn-lt"/>
              </a:rPr>
              <a:t/>
            </a:r>
            <a:br>
              <a:rPr lang="vi-VN" sz="1600" dirty="0">
                <a:latin typeface="+mn-lt"/>
              </a:rPr>
            </a:br>
            <a:endParaRPr lang="en-US" sz="1600" dirty="0" smtClean="0">
              <a:latin typeface="+mn-lt"/>
            </a:endParaRPr>
          </a:p>
          <a:p>
            <a:pPr lvl="0" algn="just">
              <a:lnSpc>
                <a:spcPct val="115000"/>
              </a:lnSpc>
              <a:spcBef>
                <a:spcPts val="1600"/>
              </a:spcBef>
              <a:spcAft>
                <a:spcPts val="1600"/>
              </a:spcAft>
              <a:buSzPts val="2000"/>
            </a:pPr>
            <a:endParaRPr sz="1600" b="1" i="0" u="none" strike="noStrike" cap="none" dirty="0">
              <a:solidFill>
                <a:schemeClr val="dk1"/>
              </a:solidFill>
              <a:latin typeface="+mn-lt"/>
              <a:ea typeface="Maven Pro"/>
              <a:cs typeface="Maven Pro"/>
              <a:sym typeface="Maven Pro"/>
            </a:endParaRPr>
          </a:p>
        </p:txBody>
      </p:sp>
    </p:spTree>
    <p:extLst>
      <p:ext uri="{BB962C8B-B14F-4D97-AF65-F5344CB8AC3E}">
        <p14:creationId xmlns:p14="http://schemas.microsoft.com/office/powerpoint/2010/main" val="2615544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g23730ebd750_0_31"/>
          <p:cNvSpPr txBox="1"/>
          <p:nvPr/>
        </p:nvSpPr>
        <p:spPr>
          <a:xfrm>
            <a:off x="304800" y="154525"/>
            <a:ext cx="80994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Xác suất, Xác suất có điều kiện, công thức Bayes</a:t>
            </a:r>
            <a:endParaRPr sz="2400" b="0" i="0" u="none" strike="noStrike" cap="none" dirty="0">
              <a:solidFill>
                <a:schemeClr val="lt1"/>
              </a:solidFill>
              <a:latin typeface="Arial"/>
              <a:ea typeface="Arial"/>
              <a:cs typeface="Arial"/>
              <a:sym typeface="Arial"/>
            </a:endParaRPr>
          </a:p>
        </p:txBody>
      </p:sp>
      <p:sp>
        <p:nvSpPr>
          <p:cNvPr id="126" name="Google Shape;126;g23730ebd750_0_31"/>
          <p:cNvSpPr txBox="1"/>
          <p:nvPr/>
        </p:nvSpPr>
        <p:spPr>
          <a:xfrm>
            <a:off x="304800" y="779010"/>
            <a:ext cx="8478982" cy="1234200"/>
          </a:xfrm>
          <a:prstGeom prst="rect">
            <a:avLst/>
          </a:prstGeom>
          <a:no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2000"/>
              <a:buFont typeface="Arial"/>
              <a:buNone/>
            </a:pPr>
            <a:r>
              <a:rPr lang="vi-VN" sz="1600" b="1" i="0" u="none" strike="noStrike" cap="none" dirty="0">
                <a:solidFill>
                  <a:schemeClr val="dk1"/>
                </a:solidFill>
                <a:latin typeface="+mn-lt"/>
                <a:ea typeface="Maven Pro"/>
                <a:cs typeface="Maven Pro"/>
                <a:sym typeface="Maven Pro"/>
              </a:rPr>
              <a:t>Định nghĩa xác </a:t>
            </a:r>
            <a:r>
              <a:rPr lang="vi-VN" sz="1600" b="1" i="0" u="none" strike="noStrike" cap="none" dirty="0" smtClean="0">
                <a:solidFill>
                  <a:schemeClr val="dk1"/>
                </a:solidFill>
                <a:latin typeface="+mn-lt"/>
                <a:ea typeface="Maven Pro"/>
                <a:cs typeface="Maven Pro"/>
                <a:sym typeface="Maven Pro"/>
              </a:rPr>
              <a:t>suất</a:t>
            </a:r>
            <a:endParaRPr lang="en-US" sz="1600" b="1" dirty="0" smtClean="0">
              <a:solidFill>
                <a:schemeClr val="dk1"/>
              </a:solidFill>
              <a:latin typeface="+mn-lt"/>
              <a:ea typeface="Maven Pro"/>
              <a:cs typeface="Maven Pro"/>
              <a:sym typeface="Maven Pro"/>
            </a:endParaRPr>
          </a:p>
          <a:p>
            <a:pPr marL="457200" marR="0" lvl="0" indent="0" algn="just" rtl="0">
              <a:lnSpc>
                <a:spcPct val="115000"/>
              </a:lnSpc>
              <a:spcBef>
                <a:spcPts val="0"/>
              </a:spcBef>
              <a:spcAft>
                <a:spcPts val="0"/>
              </a:spcAft>
              <a:buClr>
                <a:srgbClr val="000000"/>
              </a:buClr>
              <a:buSzPts val="2000"/>
              <a:buFont typeface="Arial"/>
              <a:buNone/>
            </a:pPr>
            <a:endParaRPr lang="en-US" sz="1600" b="1" dirty="0" smtClean="0">
              <a:solidFill>
                <a:schemeClr val="dk1"/>
              </a:solidFill>
              <a:latin typeface="+mn-lt"/>
              <a:sym typeface="Maven Pro"/>
            </a:endParaRPr>
          </a:p>
          <a:p>
            <a:pPr marL="457200" marR="0" lvl="0" indent="0" algn="just" rtl="0">
              <a:lnSpc>
                <a:spcPct val="115000"/>
              </a:lnSpc>
              <a:spcBef>
                <a:spcPts val="0"/>
              </a:spcBef>
              <a:spcAft>
                <a:spcPts val="0"/>
              </a:spcAft>
              <a:buClr>
                <a:srgbClr val="000000"/>
              </a:buClr>
              <a:buSzPts val="2000"/>
              <a:buFont typeface="Arial"/>
              <a:buNone/>
            </a:pPr>
            <a:r>
              <a:rPr lang="vi-VN" sz="1600" b="1" dirty="0" smtClean="0">
                <a:latin typeface="+mn-lt"/>
              </a:rPr>
              <a:t>Xác </a:t>
            </a:r>
            <a:r>
              <a:rPr lang="vi-VN" sz="1600" b="1" dirty="0">
                <a:latin typeface="+mn-lt"/>
              </a:rPr>
              <a:t>suất của một </a:t>
            </a:r>
            <a:r>
              <a:rPr lang="vi-VN" sz="1600" b="1" dirty="0" smtClean="0">
                <a:latin typeface="+mn-lt"/>
              </a:rPr>
              <a:t>ph</a:t>
            </a:r>
            <a:r>
              <a:rPr lang="en-US" sz="1600" b="1" dirty="0">
                <a:latin typeface="+mn-lt"/>
              </a:rPr>
              <a:t>é</a:t>
            </a:r>
            <a:r>
              <a:rPr lang="vi-VN" sz="1600" b="1" dirty="0" smtClean="0">
                <a:latin typeface="+mn-lt"/>
              </a:rPr>
              <a:t>p </a:t>
            </a:r>
            <a:r>
              <a:rPr lang="vi-VN" sz="1600" b="1" dirty="0">
                <a:latin typeface="+mn-lt"/>
              </a:rPr>
              <a:t>thử là một ánh xạ P(.) từ không gian mẫu vào tập số thực thỏa mãn:</a:t>
            </a:r>
            <a:r>
              <a:rPr lang="vi-VN" sz="1600" dirty="0">
                <a:latin typeface="+mn-lt"/>
              </a:rPr>
              <a:t> Điều này nói rằng xác suất là một hàm số (thường được ký hiệu là P) ánh xạ mỗi sự kiện trong không gian mẫu sang một số thực, và nó phải thỏa mãn ba tiên đề sau đây</a:t>
            </a:r>
            <a:r>
              <a:rPr lang="vi-VN" sz="1600" dirty="0" smtClean="0">
                <a:latin typeface="+mn-lt"/>
              </a:rPr>
              <a:t>:</a:t>
            </a:r>
            <a:endParaRPr lang="en-US" sz="1600" dirty="0" smtClean="0">
              <a:latin typeface="+mn-lt"/>
            </a:endParaRPr>
          </a:p>
          <a:p>
            <a:pPr marL="742950" lvl="0" indent="-285750" algn="just">
              <a:lnSpc>
                <a:spcPct val="115000"/>
              </a:lnSpc>
              <a:buSzPts val="2000"/>
              <a:buFontTx/>
              <a:buChar char="-"/>
            </a:pPr>
            <a:r>
              <a:rPr lang="en-US" sz="1600" b="1" dirty="0" err="1" smtClean="0">
                <a:latin typeface="+mn-lt"/>
              </a:rPr>
              <a:t>Tiên</a:t>
            </a:r>
            <a:r>
              <a:rPr lang="en-US" sz="1600" b="1" dirty="0" smtClean="0">
                <a:latin typeface="+mn-lt"/>
              </a:rPr>
              <a:t> </a:t>
            </a:r>
            <a:r>
              <a:rPr lang="en-US" sz="1600" b="1" dirty="0" err="1">
                <a:latin typeface="+mn-lt"/>
              </a:rPr>
              <a:t>đề</a:t>
            </a:r>
            <a:r>
              <a:rPr lang="en-US" sz="1600" b="1" dirty="0">
                <a:latin typeface="+mn-lt"/>
              </a:rPr>
              <a:t> 1:</a:t>
            </a:r>
            <a:r>
              <a:rPr lang="en-US" sz="1600" dirty="0">
                <a:latin typeface="+mn-lt"/>
              </a:rPr>
              <a:t> </a:t>
            </a:r>
            <a:r>
              <a:rPr lang="en-US" sz="1600" dirty="0" err="1">
                <a:latin typeface="+mn-lt"/>
              </a:rPr>
              <a:t>Với</a:t>
            </a:r>
            <a:r>
              <a:rPr lang="en-US" sz="1600" dirty="0">
                <a:latin typeface="+mn-lt"/>
              </a:rPr>
              <a:t> </a:t>
            </a:r>
            <a:r>
              <a:rPr lang="en-US" sz="1600" dirty="0" err="1">
                <a:latin typeface="+mn-lt"/>
              </a:rPr>
              <a:t>mọi</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 </a:t>
            </a:r>
            <a:r>
              <a:rPr lang="en-US" sz="1600" dirty="0" err="1">
                <a:latin typeface="+mn-lt"/>
              </a:rPr>
              <a:t>thì</a:t>
            </a:r>
            <a:r>
              <a:rPr lang="en-US" sz="1600" dirty="0">
                <a:latin typeface="+mn-lt"/>
              </a:rPr>
              <a:t> </a:t>
            </a:r>
            <a:r>
              <a:rPr lang="en-US" sz="1600" i="1" dirty="0" smtClean="0">
                <a:solidFill>
                  <a:srgbClr val="FF0000"/>
                </a:solidFill>
                <a:latin typeface="+mn-lt"/>
              </a:rPr>
              <a:t>P</a:t>
            </a:r>
            <a:r>
              <a:rPr lang="en-US" sz="1600" dirty="0" smtClean="0">
                <a:solidFill>
                  <a:srgbClr val="FF0000"/>
                </a:solidFill>
                <a:latin typeface="+mn-lt"/>
              </a:rPr>
              <a:t>(</a:t>
            </a:r>
            <a:r>
              <a:rPr lang="en-US" sz="1600" i="1" dirty="0" smtClean="0">
                <a:solidFill>
                  <a:srgbClr val="FF0000"/>
                </a:solidFill>
                <a:latin typeface="+mn-lt"/>
              </a:rPr>
              <a:t>A</a:t>
            </a:r>
            <a:r>
              <a:rPr lang="en-US" sz="1600" dirty="0">
                <a:solidFill>
                  <a:srgbClr val="FF0000"/>
                </a:solidFill>
                <a:latin typeface="+mn-lt"/>
              </a:rPr>
              <a:t>)≥0</a:t>
            </a:r>
            <a:r>
              <a:rPr lang="en-US" sz="1600" dirty="0">
                <a:latin typeface="+mn-lt"/>
              </a:rPr>
              <a:t>. </a:t>
            </a:r>
            <a:r>
              <a:rPr lang="en-US" sz="1600" dirty="0" err="1">
                <a:latin typeface="+mn-lt"/>
              </a:rPr>
              <a:t>Nghĩa</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err="1">
                <a:latin typeface="+mn-lt"/>
              </a:rPr>
              <a:t>bất</a:t>
            </a:r>
            <a:r>
              <a:rPr lang="en-US" sz="1600" dirty="0">
                <a:latin typeface="+mn-lt"/>
              </a:rPr>
              <a:t> </a:t>
            </a:r>
            <a:r>
              <a:rPr lang="en-US" sz="1600" dirty="0" err="1">
                <a:latin typeface="+mn-lt"/>
              </a:rPr>
              <a:t>kỳ</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t>
            </a:r>
            <a:r>
              <a:rPr lang="en-US" sz="1600" dirty="0" err="1">
                <a:latin typeface="+mn-lt"/>
              </a:rPr>
              <a:t>nào</a:t>
            </a:r>
            <a:r>
              <a:rPr lang="en-US" sz="1600" dirty="0">
                <a:latin typeface="+mn-lt"/>
              </a:rPr>
              <a:t> </a:t>
            </a:r>
            <a:r>
              <a:rPr lang="en-US" sz="1600" dirty="0" err="1">
                <a:latin typeface="+mn-lt"/>
              </a:rPr>
              <a:t>không</a:t>
            </a:r>
            <a:r>
              <a:rPr lang="en-US" sz="1600" dirty="0">
                <a:latin typeface="+mn-lt"/>
              </a:rPr>
              <a:t> </a:t>
            </a:r>
            <a:r>
              <a:rPr lang="en-US" sz="1600" dirty="0" err="1">
                <a:latin typeface="+mn-lt"/>
              </a:rPr>
              <a:t>bao</a:t>
            </a:r>
            <a:r>
              <a:rPr lang="en-US" sz="1600" dirty="0">
                <a:latin typeface="+mn-lt"/>
              </a:rPr>
              <a:t> </a:t>
            </a:r>
            <a:r>
              <a:rPr lang="en-US" sz="1600" dirty="0" err="1">
                <a:latin typeface="+mn-lt"/>
              </a:rPr>
              <a:t>giờ</a:t>
            </a:r>
            <a:r>
              <a:rPr lang="en-US" sz="1600" dirty="0">
                <a:latin typeface="+mn-lt"/>
              </a:rPr>
              <a:t> </a:t>
            </a:r>
            <a:r>
              <a:rPr lang="en-US" sz="1600" dirty="0" err="1">
                <a:latin typeface="+mn-lt"/>
              </a:rPr>
              <a:t>âm</a:t>
            </a:r>
            <a:r>
              <a:rPr lang="en-US" sz="1600" dirty="0" smtClean="0">
                <a:latin typeface="+mn-lt"/>
              </a:rPr>
              <a:t>.</a:t>
            </a:r>
          </a:p>
          <a:p>
            <a:pPr marL="742950" lvl="0" indent="-285750" algn="just">
              <a:lnSpc>
                <a:spcPct val="115000"/>
              </a:lnSpc>
              <a:buSzPts val="2000"/>
              <a:buFontTx/>
              <a:buChar char="-"/>
            </a:pPr>
            <a:r>
              <a:rPr lang="en-US" sz="1600" b="1" dirty="0" err="1" smtClean="0">
                <a:latin typeface="+mn-lt"/>
              </a:rPr>
              <a:t>Tiên</a:t>
            </a:r>
            <a:r>
              <a:rPr lang="en-US" sz="1600" b="1" dirty="0" smtClean="0">
                <a:latin typeface="+mn-lt"/>
              </a:rPr>
              <a:t> </a:t>
            </a:r>
            <a:r>
              <a:rPr lang="en-US" sz="1600" b="1" dirty="0" err="1">
                <a:latin typeface="+mn-lt"/>
              </a:rPr>
              <a:t>đề</a:t>
            </a:r>
            <a:r>
              <a:rPr lang="en-US" sz="1600" b="1" dirty="0">
                <a:latin typeface="+mn-lt"/>
              </a:rPr>
              <a:t> 2:</a:t>
            </a:r>
            <a:r>
              <a:rPr lang="en-US" sz="1600" dirty="0">
                <a:latin typeface="+mn-lt"/>
              </a:rPr>
              <a:t> </a:t>
            </a:r>
            <a:r>
              <a:rPr lang="en-US" sz="1600" i="1" dirty="0" smtClean="0">
                <a:latin typeface="+mn-lt"/>
              </a:rPr>
              <a:t>P</a:t>
            </a:r>
            <a:r>
              <a:rPr lang="en-US" sz="1600" dirty="0" smtClean="0">
                <a:latin typeface="+mn-lt"/>
              </a:rPr>
              <a:t>(</a:t>
            </a:r>
            <a:r>
              <a:rPr lang="el-GR" sz="1600" dirty="0">
                <a:latin typeface="+mn-lt"/>
              </a:rPr>
              <a:t>Ω)=1. </a:t>
            </a:r>
            <a:r>
              <a:rPr lang="en-US" sz="1600" dirty="0" err="1">
                <a:latin typeface="+mn-lt"/>
              </a:rPr>
              <a:t>Đây</a:t>
            </a:r>
            <a:r>
              <a:rPr lang="en-US" sz="1600" dirty="0">
                <a:latin typeface="+mn-lt"/>
              </a:rPr>
              <a:t> </a:t>
            </a:r>
            <a:r>
              <a:rPr lang="en-US" sz="1600" dirty="0" err="1">
                <a:latin typeface="+mn-lt"/>
              </a:rPr>
              <a:t>là</a:t>
            </a:r>
            <a:r>
              <a:rPr lang="en-US" sz="1600" dirty="0">
                <a:latin typeface="+mn-lt"/>
              </a:rPr>
              <a:t> </a:t>
            </a:r>
            <a:r>
              <a:rPr lang="en-US" sz="1600" dirty="0" err="1">
                <a:latin typeface="+mn-lt"/>
              </a:rPr>
              <a:t>tiên</a:t>
            </a:r>
            <a:r>
              <a:rPr lang="en-US" sz="1600" dirty="0">
                <a:latin typeface="+mn-lt"/>
              </a:rPr>
              <a:t> </a:t>
            </a:r>
            <a:r>
              <a:rPr lang="en-US" sz="1600" dirty="0" err="1">
                <a:latin typeface="+mn-lt"/>
              </a:rPr>
              <a:t>đề</a:t>
            </a:r>
            <a:r>
              <a:rPr lang="en-US" sz="1600" dirty="0">
                <a:latin typeface="+mn-lt"/>
              </a:rPr>
              <a:t> </a:t>
            </a:r>
            <a:r>
              <a:rPr lang="en-US" sz="1600" dirty="0" err="1">
                <a:latin typeface="+mn-lt"/>
              </a:rPr>
              <a:t>cho</a:t>
            </a:r>
            <a:r>
              <a:rPr lang="en-US" sz="1600" dirty="0">
                <a:latin typeface="+mn-lt"/>
              </a:rPr>
              <a:t> </a:t>
            </a:r>
            <a:r>
              <a:rPr lang="en-US" sz="1600" dirty="0" err="1">
                <a:latin typeface="+mn-lt"/>
              </a:rPr>
              <a:t>biết</a:t>
            </a:r>
            <a:r>
              <a:rPr lang="en-US" sz="1600" dirty="0">
                <a:latin typeface="+mn-lt"/>
              </a:rPr>
              <a:t> </a:t>
            </a:r>
            <a:r>
              <a:rPr lang="en-US" sz="1600" dirty="0" err="1">
                <a:latin typeface="+mn-lt"/>
              </a:rPr>
              <a:t>rằng</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err="1">
                <a:latin typeface="+mn-lt"/>
              </a:rPr>
              <a:t>không</a:t>
            </a:r>
            <a:r>
              <a:rPr lang="en-US" sz="1600" dirty="0">
                <a:latin typeface="+mn-lt"/>
              </a:rPr>
              <a:t> </a:t>
            </a:r>
            <a:r>
              <a:rPr lang="en-US" sz="1600" dirty="0" err="1">
                <a:latin typeface="+mn-lt"/>
              </a:rPr>
              <a:t>gian</a:t>
            </a:r>
            <a:r>
              <a:rPr lang="en-US" sz="1600" dirty="0">
                <a:latin typeface="+mn-lt"/>
              </a:rPr>
              <a:t> </a:t>
            </a:r>
            <a:r>
              <a:rPr lang="en-US" sz="1600" dirty="0" err="1">
                <a:latin typeface="+mn-lt"/>
              </a:rPr>
              <a:t>mẫu</a:t>
            </a:r>
            <a:r>
              <a:rPr lang="en-US" sz="1600" dirty="0">
                <a:latin typeface="+mn-lt"/>
              </a:rPr>
              <a:t> (</a:t>
            </a:r>
            <a:r>
              <a:rPr lang="en-US" sz="1600" dirty="0" err="1">
                <a:latin typeface="+mn-lt"/>
              </a:rPr>
              <a:t>tức</a:t>
            </a:r>
            <a:r>
              <a:rPr lang="en-US" sz="1600" dirty="0">
                <a:latin typeface="+mn-lt"/>
              </a:rPr>
              <a:t> </a:t>
            </a:r>
            <a:r>
              <a:rPr lang="en-US" sz="1600" dirty="0" err="1">
                <a:latin typeface="+mn-lt"/>
              </a:rPr>
              <a:t>là</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mà</a:t>
            </a:r>
            <a:r>
              <a:rPr lang="en-US" sz="1600" dirty="0">
                <a:latin typeface="+mn-lt"/>
              </a:rPr>
              <a:t> </a:t>
            </a:r>
            <a:r>
              <a:rPr lang="en-US" sz="1600" dirty="0" err="1">
                <a:latin typeface="+mn-lt"/>
              </a:rPr>
              <a:t>một</a:t>
            </a:r>
            <a:r>
              <a:rPr lang="en-US" sz="1600" dirty="0">
                <a:latin typeface="+mn-lt"/>
              </a:rPr>
              <a:t> </a:t>
            </a:r>
            <a:r>
              <a:rPr lang="en-US" sz="1600" dirty="0" err="1">
                <a:latin typeface="+mn-lt"/>
              </a:rPr>
              <a:t>trong</a:t>
            </a:r>
            <a:r>
              <a:rPr lang="en-US" sz="1600" dirty="0">
                <a:latin typeface="+mn-lt"/>
              </a:rPr>
              <a:t> </a:t>
            </a:r>
            <a:r>
              <a:rPr lang="en-US" sz="1600" dirty="0" err="1">
                <a:latin typeface="+mn-lt"/>
              </a:rPr>
              <a:t>các</a:t>
            </a:r>
            <a:r>
              <a:rPr lang="en-US" sz="1600" dirty="0">
                <a:latin typeface="+mn-lt"/>
              </a:rPr>
              <a:t> </a:t>
            </a: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trong</a:t>
            </a:r>
            <a:r>
              <a:rPr lang="en-US" sz="1600" dirty="0">
                <a:latin typeface="+mn-lt"/>
              </a:rPr>
              <a:t> </a:t>
            </a:r>
            <a:r>
              <a:rPr lang="en-US" sz="1600" dirty="0" err="1">
                <a:latin typeface="+mn-lt"/>
              </a:rPr>
              <a:t>không</a:t>
            </a:r>
            <a:r>
              <a:rPr lang="en-US" sz="1600" dirty="0">
                <a:latin typeface="+mn-lt"/>
              </a:rPr>
              <a:t> </a:t>
            </a:r>
            <a:r>
              <a:rPr lang="en-US" sz="1600" dirty="0" err="1">
                <a:latin typeface="+mn-lt"/>
              </a:rPr>
              <a:t>gian</a:t>
            </a:r>
            <a:r>
              <a:rPr lang="en-US" sz="1600" dirty="0">
                <a:latin typeface="+mn-lt"/>
              </a:rPr>
              <a:t> </a:t>
            </a:r>
            <a:r>
              <a:rPr lang="en-US" sz="1600" dirty="0" err="1">
                <a:latin typeface="+mn-lt"/>
              </a:rPr>
              <a:t>mẫu</a:t>
            </a:r>
            <a:r>
              <a:rPr lang="en-US" sz="1600" dirty="0">
                <a:latin typeface="+mn-lt"/>
              </a:rPr>
              <a:t> </a:t>
            </a:r>
            <a:r>
              <a:rPr lang="en-US" sz="1600" dirty="0" err="1">
                <a:latin typeface="+mn-lt"/>
              </a:rPr>
              <a:t>sẽ</a:t>
            </a:r>
            <a:r>
              <a:rPr lang="en-US" sz="1600" dirty="0">
                <a:latin typeface="+mn-lt"/>
              </a:rPr>
              <a:t> </a:t>
            </a:r>
            <a:r>
              <a:rPr lang="en-US" sz="1600" dirty="0" err="1">
                <a:latin typeface="+mn-lt"/>
              </a:rPr>
              <a:t>xảy</a:t>
            </a:r>
            <a:r>
              <a:rPr lang="en-US" sz="1600" dirty="0">
                <a:latin typeface="+mn-lt"/>
              </a:rPr>
              <a:t> </a:t>
            </a:r>
            <a:r>
              <a:rPr lang="en-US" sz="1600" dirty="0" err="1">
                <a:latin typeface="+mn-lt"/>
              </a:rPr>
              <a:t>ra</a:t>
            </a:r>
            <a:r>
              <a:rPr lang="en-US" sz="1600" dirty="0">
                <a:latin typeface="+mn-lt"/>
              </a:rPr>
              <a:t>) </a:t>
            </a:r>
            <a:r>
              <a:rPr lang="en-US" sz="1600" dirty="0" err="1">
                <a:latin typeface="+mn-lt"/>
              </a:rPr>
              <a:t>là</a:t>
            </a:r>
            <a:r>
              <a:rPr lang="en-US" sz="1600" dirty="0">
                <a:latin typeface="+mn-lt"/>
              </a:rPr>
              <a:t> 1. </a:t>
            </a:r>
            <a:r>
              <a:rPr lang="en-US" sz="1600" dirty="0" err="1">
                <a:latin typeface="+mn-lt"/>
              </a:rPr>
              <a:t>Điều</a:t>
            </a:r>
            <a:r>
              <a:rPr lang="en-US" sz="1600" dirty="0">
                <a:latin typeface="+mn-lt"/>
              </a:rPr>
              <a:t> </a:t>
            </a:r>
            <a:r>
              <a:rPr lang="en-US" sz="1600" dirty="0" err="1">
                <a:latin typeface="+mn-lt"/>
              </a:rPr>
              <a:t>này</a:t>
            </a:r>
            <a:r>
              <a:rPr lang="en-US" sz="1600" dirty="0">
                <a:latin typeface="+mn-lt"/>
              </a:rPr>
              <a:t> </a:t>
            </a:r>
            <a:r>
              <a:rPr lang="en-US" sz="1600" dirty="0" err="1">
                <a:latin typeface="+mn-lt"/>
              </a:rPr>
              <a:t>thể</a:t>
            </a:r>
            <a:r>
              <a:rPr lang="en-US" sz="1600" dirty="0">
                <a:latin typeface="+mn-lt"/>
              </a:rPr>
              <a:t> </a:t>
            </a:r>
            <a:r>
              <a:rPr lang="en-US" sz="1600" dirty="0" err="1">
                <a:latin typeface="+mn-lt"/>
              </a:rPr>
              <a:t>hiện</a:t>
            </a:r>
            <a:r>
              <a:rPr lang="en-US" sz="1600" dirty="0">
                <a:latin typeface="+mn-lt"/>
              </a:rPr>
              <a:t> </a:t>
            </a:r>
            <a:r>
              <a:rPr lang="en-US" sz="1600" dirty="0" err="1">
                <a:latin typeface="+mn-lt"/>
              </a:rPr>
              <a:t>sự</a:t>
            </a:r>
            <a:r>
              <a:rPr lang="en-US" sz="1600" dirty="0">
                <a:latin typeface="+mn-lt"/>
              </a:rPr>
              <a:t> </a:t>
            </a:r>
            <a:r>
              <a:rPr lang="en-US" sz="1600" dirty="0" err="1">
                <a:latin typeface="+mn-lt"/>
              </a:rPr>
              <a:t>chắc</a:t>
            </a:r>
            <a:r>
              <a:rPr lang="en-US" sz="1600" dirty="0">
                <a:latin typeface="+mn-lt"/>
              </a:rPr>
              <a:t> </a:t>
            </a:r>
            <a:r>
              <a:rPr lang="en-US" sz="1600" dirty="0" err="1">
                <a:latin typeface="+mn-lt"/>
              </a:rPr>
              <a:t>chắn</a:t>
            </a:r>
            <a:r>
              <a:rPr lang="en-US" sz="1600" dirty="0">
                <a:latin typeface="+mn-lt"/>
              </a:rPr>
              <a:t> </a:t>
            </a:r>
            <a:r>
              <a:rPr lang="en-US" sz="1600" dirty="0" err="1">
                <a:latin typeface="+mn-lt"/>
              </a:rPr>
              <a:t>rằng</a:t>
            </a:r>
            <a:r>
              <a:rPr lang="en-US" sz="1600" dirty="0">
                <a:latin typeface="+mn-lt"/>
              </a:rPr>
              <a:t> </a:t>
            </a:r>
            <a:r>
              <a:rPr lang="en-US" sz="1600" dirty="0" err="1">
                <a:latin typeface="+mn-lt"/>
              </a:rPr>
              <a:t>một</a:t>
            </a:r>
            <a:r>
              <a:rPr lang="en-US" sz="1600" dirty="0">
                <a:latin typeface="+mn-lt"/>
              </a:rPr>
              <a:t> </a:t>
            </a: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nào</a:t>
            </a:r>
            <a:r>
              <a:rPr lang="en-US" sz="1600" dirty="0">
                <a:latin typeface="+mn-lt"/>
              </a:rPr>
              <a:t> </a:t>
            </a:r>
            <a:r>
              <a:rPr lang="en-US" sz="1600" dirty="0" err="1">
                <a:latin typeface="+mn-lt"/>
              </a:rPr>
              <a:t>đó</a:t>
            </a:r>
            <a:r>
              <a:rPr lang="en-US" sz="1600" dirty="0">
                <a:latin typeface="+mn-lt"/>
              </a:rPr>
              <a:t> </a:t>
            </a:r>
            <a:r>
              <a:rPr lang="en-US" sz="1600" dirty="0" err="1">
                <a:latin typeface="+mn-lt"/>
              </a:rPr>
              <a:t>sẽ</a:t>
            </a:r>
            <a:r>
              <a:rPr lang="en-US" sz="1600" dirty="0">
                <a:latin typeface="+mn-lt"/>
              </a:rPr>
              <a:t> </a:t>
            </a:r>
            <a:r>
              <a:rPr lang="en-US" sz="1600" dirty="0" err="1">
                <a:latin typeface="+mn-lt"/>
              </a:rPr>
              <a:t>xảy</a:t>
            </a:r>
            <a:r>
              <a:rPr lang="en-US" sz="1600" dirty="0">
                <a:latin typeface="+mn-lt"/>
              </a:rPr>
              <a:t> </a:t>
            </a:r>
            <a:r>
              <a:rPr lang="en-US" sz="1600" dirty="0" err="1">
                <a:latin typeface="+mn-lt"/>
              </a:rPr>
              <a:t>ra</a:t>
            </a:r>
            <a:r>
              <a:rPr lang="en-US" sz="1600" dirty="0" err="1" smtClean="0">
                <a:latin typeface="+mn-lt"/>
              </a:rPr>
              <a:t>.</a:t>
            </a:r>
            <a:endParaRPr lang="en-US" sz="1600" dirty="0" smtClean="0">
              <a:latin typeface="+mn-lt"/>
            </a:endParaRPr>
          </a:p>
          <a:p>
            <a:pPr marL="742950" lvl="0" indent="-285750" algn="just">
              <a:lnSpc>
                <a:spcPct val="115000"/>
              </a:lnSpc>
              <a:buSzPts val="2000"/>
              <a:buFontTx/>
              <a:buChar char="-"/>
            </a:pPr>
            <a:r>
              <a:rPr lang="en-US" sz="1600" b="1" dirty="0" err="1" smtClean="0">
                <a:latin typeface="+mn-lt"/>
              </a:rPr>
              <a:t>Tiên</a:t>
            </a:r>
            <a:r>
              <a:rPr lang="en-US" sz="1600" b="1" dirty="0" smtClean="0">
                <a:latin typeface="+mn-lt"/>
              </a:rPr>
              <a:t> </a:t>
            </a:r>
            <a:r>
              <a:rPr lang="en-US" sz="1600" b="1" dirty="0" err="1">
                <a:latin typeface="+mn-lt"/>
              </a:rPr>
              <a:t>đề</a:t>
            </a:r>
            <a:r>
              <a:rPr lang="en-US" sz="1600" b="1" dirty="0">
                <a:latin typeface="+mn-lt"/>
              </a:rPr>
              <a:t> 3:</a:t>
            </a:r>
            <a:r>
              <a:rPr lang="en-US" sz="1600" dirty="0">
                <a:latin typeface="+mn-lt"/>
              </a:rPr>
              <a:t> Cho </a:t>
            </a:r>
            <a:r>
              <a:rPr lang="en-US" sz="1600" i="1" dirty="0" smtClean="0">
                <a:latin typeface="+mn-lt"/>
              </a:rPr>
              <a:t>A</a:t>
            </a:r>
            <a:r>
              <a:rPr lang="en-US" sz="1600" dirty="0" smtClean="0">
                <a:latin typeface="+mn-lt"/>
              </a:rPr>
              <a:t>1</a:t>
            </a:r>
            <a:r>
              <a:rPr lang="en-US" sz="1600" dirty="0">
                <a:latin typeface="+mn-lt"/>
              </a:rPr>
              <a:t>​</a:t>
            </a:r>
            <a:r>
              <a:rPr lang="en-US" sz="1600" dirty="0" smtClean="0">
                <a:latin typeface="+mn-lt"/>
              </a:rPr>
              <a:t>, </a:t>
            </a:r>
            <a:r>
              <a:rPr lang="en-US" sz="1600" i="1" dirty="0" smtClean="0">
                <a:latin typeface="+mn-lt"/>
              </a:rPr>
              <a:t>A</a:t>
            </a:r>
            <a:r>
              <a:rPr lang="en-US" sz="1600" dirty="0" smtClean="0">
                <a:latin typeface="+mn-lt"/>
              </a:rPr>
              <a:t>2</a:t>
            </a:r>
            <a:r>
              <a:rPr lang="en-US" sz="1600" dirty="0">
                <a:latin typeface="+mn-lt"/>
              </a:rPr>
              <a:t>​,… </a:t>
            </a:r>
            <a:r>
              <a:rPr lang="en-US" sz="1600" dirty="0" err="1">
                <a:latin typeface="+mn-lt"/>
              </a:rPr>
              <a:t>là</a:t>
            </a:r>
            <a:r>
              <a:rPr lang="en-US" sz="1600" dirty="0">
                <a:latin typeface="+mn-lt"/>
              </a:rPr>
              <a:t> </a:t>
            </a:r>
            <a:r>
              <a:rPr lang="en-US" sz="1600" dirty="0" err="1">
                <a:latin typeface="+mn-lt"/>
              </a:rPr>
              <a:t>xung</a:t>
            </a:r>
            <a:r>
              <a:rPr lang="en-US" sz="1600" dirty="0">
                <a:latin typeface="+mn-lt"/>
              </a:rPr>
              <a:t> </a:t>
            </a:r>
            <a:r>
              <a:rPr lang="en-US" sz="1600" dirty="0" err="1">
                <a:latin typeface="+mn-lt"/>
              </a:rPr>
              <a:t>khắc</a:t>
            </a:r>
            <a:r>
              <a:rPr lang="en-US" sz="1600" dirty="0">
                <a:latin typeface="+mn-lt"/>
              </a:rPr>
              <a:t> </a:t>
            </a:r>
            <a:r>
              <a:rPr lang="en-US" sz="1600" dirty="0" err="1">
                <a:latin typeface="+mn-lt"/>
              </a:rPr>
              <a:t>thì</a:t>
            </a:r>
            <a:r>
              <a:rPr lang="en-US" sz="1600" dirty="0">
                <a:latin typeface="+mn-lt"/>
              </a:rPr>
              <a:t> </a:t>
            </a:r>
            <a:r>
              <a:rPr lang="en-US" sz="1600" i="1" dirty="0" smtClean="0">
                <a:latin typeface="+mn-lt"/>
              </a:rPr>
              <a:t>P</a:t>
            </a:r>
            <a:r>
              <a:rPr lang="en-US" sz="1600" dirty="0" smtClean="0">
                <a:latin typeface="+mn-lt"/>
              </a:rPr>
              <a:t>(</a:t>
            </a:r>
            <a:r>
              <a:rPr lang="en-US" sz="1600" i="1" dirty="0" smtClean="0">
                <a:latin typeface="+mn-lt"/>
              </a:rPr>
              <a:t>A</a:t>
            </a:r>
            <a:r>
              <a:rPr lang="en-US" sz="1600" dirty="0" smtClean="0">
                <a:latin typeface="+mn-lt"/>
              </a:rPr>
              <a:t>1</a:t>
            </a:r>
            <a:r>
              <a:rPr lang="en-US" sz="1600" dirty="0">
                <a:latin typeface="+mn-lt"/>
              </a:rPr>
              <a:t>​∪</a:t>
            </a:r>
            <a:r>
              <a:rPr lang="en-US" sz="1600" i="1" dirty="0">
                <a:latin typeface="+mn-lt"/>
              </a:rPr>
              <a:t>A</a:t>
            </a:r>
            <a:r>
              <a:rPr lang="en-US" sz="1600" dirty="0">
                <a:latin typeface="+mn-lt"/>
              </a:rPr>
              <a:t>2​∪…)=</a:t>
            </a:r>
            <a:r>
              <a:rPr lang="en-US" sz="1600" i="1" dirty="0">
                <a:latin typeface="+mn-lt"/>
              </a:rPr>
              <a:t>P</a:t>
            </a:r>
            <a:r>
              <a:rPr lang="en-US" sz="1600" dirty="0">
                <a:latin typeface="+mn-lt"/>
              </a:rPr>
              <a:t>(</a:t>
            </a:r>
            <a:r>
              <a:rPr lang="en-US" sz="1600" i="1" dirty="0">
                <a:latin typeface="+mn-lt"/>
              </a:rPr>
              <a:t>A</a:t>
            </a:r>
            <a:r>
              <a:rPr lang="en-US" sz="1600" dirty="0">
                <a:latin typeface="+mn-lt"/>
              </a:rPr>
              <a:t>1​)+</a:t>
            </a:r>
            <a:r>
              <a:rPr lang="en-US" sz="1600" i="1" dirty="0">
                <a:latin typeface="+mn-lt"/>
              </a:rPr>
              <a:t>P</a:t>
            </a:r>
            <a:r>
              <a:rPr lang="en-US" sz="1600" dirty="0">
                <a:latin typeface="+mn-lt"/>
              </a:rPr>
              <a:t>(</a:t>
            </a:r>
            <a:r>
              <a:rPr lang="en-US" sz="1600" i="1" dirty="0">
                <a:latin typeface="+mn-lt"/>
              </a:rPr>
              <a:t>A</a:t>
            </a:r>
            <a:r>
              <a:rPr lang="en-US" sz="1600" dirty="0">
                <a:latin typeface="+mn-lt"/>
              </a:rPr>
              <a:t>2​)+…. </a:t>
            </a:r>
            <a:r>
              <a:rPr lang="en-US" sz="1600" dirty="0" err="1">
                <a:latin typeface="+mn-lt"/>
              </a:rPr>
              <a:t>Điều</a:t>
            </a:r>
            <a:r>
              <a:rPr lang="en-US" sz="1600" dirty="0">
                <a:latin typeface="+mn-lt"/>
              </a:rPr>
              <a:t> </a:t>
            </a:r>
            <a:r>
              <a:rPr lang="en-US" sz="1600" dirty="0" err="1">
                <a:latin typeface="+mn-lt"/>
              </a:rPr>
              <a:t>này</a:t>
            </a:r>
            <a:r>
              <a:rPr lang="en-US" sz="1600" dirty="0">
                <a:latin typeface="+mn-lt"/>
              </a:rPr>
              <a:t> </a:t>
            </a:r>
            <a:r>
              <a:rPr lang="en-US" sz="1600" dirty="0" err="1">
                <a:latin typeface="+mn-lt"/>
              </a:rPr>
              <a:t>nói</a:t>
            </a:r>
            <a:r>
              <a:rPr lang="en-US" sz="1600" dirty="0">
                <a:latin typeface="+mn-lt"/>
              </a:rPr>
              <a:t> </a:t>
            </a:r>
            <a:r>
              <a:rPr lang="en-US" sz="1600" dirty="0" err="1">
                <a:latin typeface="+mn-lt"/>
              </a:rPr>
              <a:t>rằng</a:t>
            </a:r>
            <a:r>
              <a:rPr lang="en-US" sz="1600" dirty="0">
                <a:latin typeface="+mn-lt"/>
              </a:rPr>
              <a:t> </a:t>
            </a:r>
            <a:r>
              <a:rPr lang="en-US" sz="1600" dirty="0" err="1">
                <a:latin typeface="+mn-lt"/>
              </a:rPr>
              <a:t>nếu</a:t>
            </a:r>
            <a:r>
              <a:rPr lang="en-US" sz="1600" dirty="0">
                <a:latin typeface="+mn-lt"/>
              </a:rPr>
              <a:t> </a:t>
            </a:r>
            <a:r>
              <a:rPr lang="en-US" sz="1600" dirty="0" err="1">
                <a:latin typeface="+mn-lt"/>
              </a:rPr>
              <a:t>có</a:t>
            </a:r>
            <a:r>
              <a:rPr lang="en-US" sz="1600" dirty="0">
                <a:latin typeface="+mn-lt"/>
              </a:rPr>
              <a:t> </a:t>
            </a:r>
            <a:r>
              <a:rPr lang="en-US" sz="1600" dirty="0" err="1">
                <a:latin typeface="+mn-lt"/>
              </a:rPr>
              <a:t>một</a:t>
            </a:r>
            <a:r>
              <a:rPr lang="en-US" sz="1600" dirty="0">
                <a:latin typeface="+mn-lt"/>
              </a:rPr>
              <a:t> </a:t>
            </a:r>
            <a:r>
              <a:rPr lang="en-US" sz="1600" dirty="0" err="1">
                <a:latin typeface="+mn-lt"/>
              </a:rPr>
              <a:t>dãy</a:t>
            </a:r>
            <a:r>
              <a:rPr lang="en-US" sz="1600" dirty="0">
                <a:latin typeface="+mn-lt"/>
              </a:rPr>
              <a:t> </a:t>
            </a:r>
            <a:r>
              <a:rPr lang="en-US" sz="1600" dirty="0" err="1">
                <a:latin typeface="+mn-lt"/>
              </a:rPr>
              <a:t>các</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t>
            </a:r>
            <a:r>
              <a:rPr lang="en-US" sz="1600" dirty="0" err="1">
                <a:latin typeface="+mn-lt"/>
              </a:rPr>
              <a:t>đôi</a:t>
            </a:r>
            <a:r>
              <a:rPr lang="en-US" sz="1600" dirty="0">
                <a:latin typeface="+mn-lt"/>
              </a:rPr>
              <a:t> </a:t>
            </a:r>
            <a:r>
              <a:rPr lang="en-US" sz="1600" dirty="0" err="1">
                <a:latin typeface="+mn-lt"/>
              </a:rPr>
              <a:t>một</a:t>
            </a:r>
            <a:r>
              <a:rPr lang="en-US" sz="1600" dirty="0">
                <a:latin typeface="+mn-lt"/>
              </a:rPr>
              <a:t> </a:t>
            </a:r>
            <a:r>
              <a:rPr lang="en-US" sz="1600" dirty="0" err="1">
                <a:latin typeface="+mn-lt"/>
              </a:rPr>
              <a:t>xung</a:t>
            </a:r>
            <a:r>
              <a:rPr lang="en-US" sz="1600" dirty="0">
                <a:latin typeface="+mn-lt"/>
              </a:rPr>
              <a:t> </a:t>
            </a:r>
            <a:r>
              <a:rPr lang="en-US" sz="1600" dirty="0" err="1">
                <a:latin typeface="+mn-lt"/>
              </a:rPr>
              <a:t>khắc</a:t>
            </a:r>
            <a:r>
              <a:rPr lang="en-US" sz="1600" dirty="0">
                <a:latin typeface="+mn-lt"/>
              </a:rPr>
              <a:t> (</a:t>
            </a:r>
            <a:r>
              <a:rPr lang="en-US" sz="1600" dirty="0" err="1">
                <a:latin typeface="+mn-lt"/>
              </a:rPr>
              <a:t>không</a:t>
            </a:r>
            <a:r>
              <a:rPr lang="en-US" sz="1600" dirty="0">
                <a:latin typeface="+mn-lt"/>
              </a:rPr>
              <a:t> </a:t>
            </a:r>
            <a:r>
              <a:rPr lang="en-US" sz="1600" dirty="0" err="1">
                <a:latin typeface="+mn-lt"/>
              </a:rPr>
              <a:t>có</a:t>
            </a:r>
            <a:r>
              <a:rPr lang="en-US" sz="1600" dirty="0">
                <a:latin typeface="+mn-lt"/>
              </a:rPr>
              <a:t> </a:t>
            </a:r>
            <a:r>
              <a:rPr lang="en-US" sz="1600" dirty="0" err="1">
                <a:latin typeface="+mn-lt"/>
              </a:rPr>
              <a:t>phần</a:t>
            </a:r>
            <a:r>
              <a:rPr lang="en-US" sz="1600" dirty="0">
                <a:latin typeface="+mn-lt"/>
              </a:rPr>
              <a:t> </a:t>
            </a:r>
            <a:r>
              <a:rPr lang="en-US" sz="1600" dirty="0" err="1">
                <a:latin typeface="+mn-lt"/>
              </a:rPr>
              <a:t>tử</a:t>
            </a:r>
            <a:r>
              <a:rPr lang="en-US" sz="1600" dirty="0">
                <a:latin typeface="+mn-lt"/>
              </a:rPr>
              <a:t> </a:t>
            </a:r>
            <a:r>
              <a:rPr lang="en-US" sz="1600" dirty="0" err="1">
                <a:latin typeface="+mn-lt"/>
              </a:rPr>
              <a:t>chung</a:t>
            </a:r>
            <a:r>
              <a:rPr lang="en-US" sz="1600" dirty="0">
                <a:latin typeface="+mn-lt"/>
              </a:rPr>
              <a:t>), </a:t>
            </a:r>
            <a:r>
              <a:rPr lang="en-US" sz="1600" dirty="0" err="1">
                <a:latin typeface="+mn-lt"/>
              </a:rPr>
              <a:t>thì</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để</a:t>
            </a:r>
            <a:r>
              <a:rPr lang="en-US" sz="1600" dirty="0">
                <a:latin typeface="+mn-lt"/>
              </a:rPr>
              <a:t> </a:t>
            </a:r>
            <a:r>
              <a:rPr lang="en-US" sz="1600" dirty="0" err="1">
                <a:latin typeface="+mn-lt"/>
              </a:rPr>
              <a:t>ít</a:t>
            </a:r>
            <a:r>
              <a:rPr lang="en-US" sz="1600" dirty="0">
                <a:latin typeface="+mn-lt"/>
              </a:rPr>
              <a:t> </a:t>
            </a:r>
            <a:r>
              <a:rPr lang="en-US" sz="1600" dirty="0" err="1">
                <a:latin typeface="+mn-lt"/>
              </a:rPr>
              <a:t>nhất</a:t>
            </a:r>
            <a:r>
              <a:rPr lang="en-US" sz="1600" dirty="0">
                <a:latin typeface="+mn-lt"/>
              </a:rPr>
              <a:t> </a:t>
            </a:r>
            <a:r>
              <a:rPr lang="en-US" sz="1600" dirty="0" err="1">
                <a:latin typeface="+mn-lt"/>
              </a:rPr>
              <a:t>một</a:t>
            </a:r>
            <a:r>
              <a:rPr lang="en-US" sz="1600" dirty="0">
                <a:latin typeface="+mn-lt"/>
              </a:rPr>
              <a:t> </a:t>
            </a:r>
            <a:r>
              <a:rPr lang="en-US" sz="1600" dirty="0" err="1">
                <a:latin typeface="+mn-lt"/>
              </a:rPr>
              <a:t>trong</a:t>
            </a:r>
            <a:r>
              <a:rPr lang="en-US" sz="1600" dirty="0">
                <a:latin typeface="+mn-lt"/>
              </a:rPr>
              <a:t> </a:t>
            </a:r>
            <a:r>
              <a:rPr lang="en-US" sz="1600" dirty="0" err="1">
                <a:latin typeface="+mn-lt"/>
              </a:rPr>
              <a:t>các</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t>
            </a:r>
            <a:r>
              <a:rPr lang="en-US" sz="1600" dirty="0" err="1">
                <a:latin typeface="+mn-lt"/>
              </a:rPr>
              <a:t>xảy</a:t>
            </a:r>
            <a:r>
              <a:rPr lang="en-US" sz="1600" dirty="0">
                <a:latin typeface="+mn-lt"/>
              </a:rPr>
              <a:t> </a:t>
            </a:r>
            <a:r>
              <a:rPr lang="en-US" sz="1600" dirty="0" err="1">
                <a:latin typeface="+mn-lt"/>
              </a:rPr>
              <a:t>ra</a:t>
            </a:r>
            <a:r>
              <a:rPr lang="en-US" sz="1600" dirty="0">
                <a:latin typeface="+mn-lt"/>
              </a:rPr>
              <a:t> </a:t>
            </a:r>
            <a:r>
              <a:rPr lang="en-US" sz="1600" dirty="0" err="1">
                <a:latin typeface="+mn-lt"/>
              </a:rPr>
              <a:t>bằng</a:t>
            </a:r>
            <a:r>
              <a:rPr lang="en-US" sz="1600" dirty="0">
                <a:latin typeface="+mn-lt"/>
              </a:rPr>
              <a:t> </a:t>
            </a:r>
            <a:r>
              <a:rPr lang="en-US" sz="1600" dirty="0" err="1">
                <a:latin typeface="+mn-lt"/>
              </a:rPr>
              <a:t>tổng</a:t>
            </a:r>
            <a:r>
              <a:rPr lang="en-US" sz="1600" dirty="0">
                <a:latin typeface="+mn-lt"/>
              </a:rPr>
              <a:t> </a:t>
            </a:r>
            <a:r>
              <a:rPr lang="en-US" sz="1600" dirty="0" err="1">
                <a:latin typeface="+mn-lt"/>
              </a:rPr>
              <a:t>các</a:t>
            </a:r>
            <a:r>
              <a:rPr lang="en-US" sz="1600" dirty="0">
                <a:latin typeface="+mn-lt"/>
              </a:rPr>
              <a:t> </a:t>
            </a:r>
            <a:r>
              <a:rPr lang="en-US" sz="1600" dirty="0" err="1">
                <a:latin typeface="+mn-lt"/>
              </a:rPr>
              <a:t>xác</a:t>
            </a:r>
            <a:r>
              <a:rPr lang="en-US" sz="1600" dirty="0">
                <a:latin typeface="+mn-lt"/>
              </a:rPr>
              <a:t> </a:t>
            </a:r>
            <a:r>
              <a:rPr lang="en-US" sz="1600" dirty="0" err="1">
                <a:latin typeface="+mn-lt"/>
              </a:rPr>
              <a:t>suất</a:t>
            </a:r>
            <a:r>
              <a:rPr lang="en-US" sz="1600" dirty="0">
                <a:latin typeface="+mn-lt"/>
              </a:rPr>
              <a:t> </a:t>
            </a:r>
            <a:r>
              <a:rPr lang="en-US" sz="1600" dirty="0" err="1">
                <a:latin typeface="+mn-lt"/>
              </a:rPr>
              <a:t>của</a:t>
            </a:r>
            <a:r>
              <a:rPr lang="en-US" sz="1600" dirty="0">
                <a:latin typeface="+mn-lt"/>
              </a:rPr>
              <a:t> </a:t>
            </a:r>
            <a:r>
              <a:rPr lang="en-US" sz="1600" dirty="0" err="1">
                <a:latin typeface="+mn-lt"/>
              </a:rPr>
              <a:t>từng</a:t>
            </a:r>
            <a:r>
              <a:rPr lang="en-US" sz="1600" dirty="0">
                <a:latin typeface="+mn-lt"/>
              </a:rPr>
              <a:t> </a:t>
            </a:r>
            <a:r>
              <a:rPr lang="en-US" sz="1600" dirty="0" err="1">
                <a:latin typeface="+mn-lt"/>
              </a:rPr>
              <a:t>sự</a:t>
            </a:r>
            <a:r>
              <a:rPr lang="en-US" sz="1600" dirty="0">
                <a:latin typeface="+mn-lt"/>
              </a:rPr>
              <a:t> </a:t>
            </a:r>
            <a:r>
              <a:rPr lang="en-US" sz="1600" dirty="0" err="1">
                <a:latin typeface="+mn-lt"/>
              </a:rPr>
              <a:t>kiện</a:t>
            </a:r>
            <a:r>
              <a:rPr lang="en-US" sz="1600" dirty="0">
                <a:latin typeface="+mn-lt"/>
              </a:rPr>
              <a:t> </a:t>
            </a:r>
            <a:r>
              <a:rPr lang="en-US" sz="1600" dirty="0" err="1">
                <a:latin typeface="+mn-lt"/>
              </a:rPr>
              <a:t>riêng</a:t>
            </a:r>
            <a:r>
              <a:rPr lang="en-US" sz="1600" dirty="0">
                <a:latin typeface="+mn-lt"/>
              </a:rPr>
              <a:t> </a:t>
            </a:r>
            <a:r>
              <a:rPr lang="en-US" sz="1600" dirty="0" err="1">
                <a:latin typeface="+mn-lt"/>
              </a:rPr>
              <a:t>lẻ</a:t>
            </a:r>
            <a:r>
              <a:rPr lang="en-US" sz="1600" dirty="0" smtClean="0">
                <a:latin typeface="+mn-lt"/>
              </a:rPr>
              <a:t>.</a:t>
            </a:r>
          </a:p>
          <a:p>
            <a:pPr marL="457200" lvl="0" algn="just">
              <a:lnSpc>
                <a:spcPct val="115000"/>
              </a:lnSpc>
              <a:buSzPts val="2000"/>
            </a:pPr>
            <a:r>
              <a:rPr lang="vi-VN" sz="1600" dirty="0">
                <a:latin typeface="+mn-lt"/>
              </a:rPr>
              <a:t>Các tiên đề này là nền tảng cho lý thuyết xác suất hiện đại và được sử dụng để định nghĩa và tính toán xác suất trong mọi tình huống ngẫu nhiên.</a:t>
            </a:r>
            <a:endParaRPr lang="en-US" sz="1600" dirty="0" smtClean="0">
              <a:latin typeface="+mn-lt"/>
            </a:endParaRPr>
          </a:p>
          <a:p>
            <a:pPr marL="457200" lvl="0" algn="just">
              <a:lnSpc>
                <a:spcPct val="115000"/>
              </a:lnSpc>
              <a:buSzPts val="2000"/>
            </a:pPr>
            <a:endParaRPr sz="1600" b="1"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1600" b="1" i="0" u="none" strike="noStrike" cap="none" dirty="0">
              <a:solidFill>
                <a:schemeClr val="dk1"/>
              </a:solidFill>
              <a:latin typeface="+mn-lt"/>
              <a:ea typeface="Maven Pro"/>
              <a:cs typeface="Maven Pro"/>
              <a:sym typeface="Maven Pr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2638</Words>
  <Application>Microsoft Office PowerPoint</Application>
  <PresentationFormat>On-screen Show (4:3)</PresentationFormat>
  <Paragraphs>584</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Roboto</vt:lpstr>
      <vt:lpstr>Calibri</vt:lpstr>
      <vt:lpstr>Arial</vt:lpstr>
      <vt:lpstr>Maven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71</cp:revision>
  <dcterms:created xsi:type="dcterms:W3CDTF">2021-10-18T16:01:56Z</dcterms:created>
  <dcterms:modified xsi:type="dcterms:W3CDTF">2024-01-18T15:10:10Z</dcterms:modified>
</cp:coreProperties>
</file>