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99" r:id="rId5"/>
    <p:sldId id="301" r:id="rId6"/>
    <p:sldId id="303" r:id="rId7"/>
    <p:sldId id="304" r:id="rId8"/>
    <p:sldId id="305"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1" r:id="rId24"/>
    <p:sldId id="320" r:id="rId25"/>
    <p:sldId id="323" r:id="rId26"/>
    <p:sldId id="322" r:id="rId27"/>
    <p:sldId id="324" r:id="rId28"/>
    <p:sldId id="298" r:id="rId29"/>
  </p:sldIdLst>
  <p:sldSz cx="9144000" cy="6858000" type="screen4x3"/>
  <p:notesSz cx="6858000" cy="9144000"/>
  <p:embeddedFontLst>
    <p:embeddedFont>
      <p:font typeface="Maven Pro" panose="020B0604020202020204" charset="0"/>
      <p:regular r:id="rId31"/>
      <p:bold r:id="rId32"/>
    </p:embeddedFont>
    <p:embeddedFont>
      <p:font typeface="Calibri" panose="020F05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2" roundtripDataSignature="AMtx7miLuvLDgVYVs9hyvdZvGAnRWQ2r2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56"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vi-V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0ee0ad7006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g20ee0ad7006_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47388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0092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2487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66774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3094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7388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83905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90636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22120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69572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0256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41186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14378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503759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48376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5737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56214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33654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1" name="Google Shape;351;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37159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89340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66943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8592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0998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6554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7"/>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8"/>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8"/>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9"/>
        <p:cNvGrpSpPr/>
        <p:nvPr/>
      </p:nvGrpSpPr>
      <p:grpSpPr>
        <a:xfrm>
          <a:off x="0" y="0"/>
          <a:ext cx="0" cy="0"/>
          <a:chOff x="0" y="0"/>
          <a:chExt cx="0" cy="0"/>
        </a:xfrm>
      </p:grpSpPr>
      <p:sp>
        <p:nvSpPr>
          <p:cNvPr id="20" name="Google Shape;20;p2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9"/>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29"/>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30"/>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0"/>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9" name="Google Shape;29;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2"/>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2"/>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3"/>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33"/>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3"/>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33"/>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5"/>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5"/>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6"/>
          <p:cNvSpPr>
            <a:spLocks noGrp="1"/>
          </p:cNvSpPr>
          <p:nvPr>
            <p:ph type="pic" idx="2"/>
          </p:nvPr>
        </p:nvSpPr>
        <p:spPr>
          <a:xfrm>
            <a:off x="3887391" y="987426"/>
            <a:ext cx="4629150" cy="4873625"/>
          </a:xfrm>
          <a:prstGeom prst="rect">
            <a:avLst/>
          </a:prstGeom>
          <a:noFill/>
          <a:ln>
            <a:noFill/>
          </a:ln>
        </p:spPr>
      </p:sp>
      <p:sp>
        <p:nvSpPr>
          <p:cNvPr id="68" name="Google Shape;68;p36"/>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g20ee0ad7006_1_0" descr="Logo&#10;&#10;Description automatically generated with medium confidence"/>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830956"/>
          </a:xfrm>
          <a:prstGeom prst="rect">
            <a:avLst/>
          </a:prstGeom>
          <a:noFill/>
          <a:ln>
            <a:noFill/>
          </a:ln>
        </p:spPr>
        <p:txBody>
          <a:bodyPr spcFirstLastPara="1" wrap="square" lIns="91425" tIns="45700" rIns="91425" bIns="45700" anchor="t" anchorCtr="0">
            <a:spAutoFit/>
          </a:bodyPr>
          <a:lstStyle/>
          <a:p>
            <a:pPr>
              <a:buSzPts val="2000"/>
            </a:pPr>
            <a:r>
              <a:rPr lang="en-US" sz="2400" dirty="0" smtClean="0">
                <a:solidFill>
                  <a:schemeClr val="bg1"/>
                </a:solidFill>
              </a:rPr>
              <a:t>I. </a:t>
            </a:r>
            <a:r>
              <a:rPr lang="en-US" sz="2400" b="1" dirty="0" smtClean="0">
                <a:solidFill>
                  <a:schemeClr val="bg1"/>
                </a:solidFill>
                <a:ea typeface="Maven Pro"/>
                <a:cs typeface="Maven Pro"/>
                <a:sym typeface="Maven Pro"/>
              </a:rPr>
              <a:t>Chiến </a:t>
            </a:r>
            <a:r>
              <a:rPr lang="en-US" sz="2400" b="1" dirty="0" err="1">
                <a:solidFill>
                  <a:schemeClr val="bg1"/>
                </a:solidFill>
                <a:ea typeface="Maven Pro"/>
                <a:cs typeface="Maven Pro"/>
                <a:sym typeface="Maven Pro"/>
              </a:rPr>
              <a:t>lược</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để</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vào</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lệnh</a:t>
            </a:r>
            <a:endParaRPr lang="en-US" sz="2400" b="1" dirty="0">
              <a:solidFill>
                <a:schemeClr val="bg1"/>
              </a:solidFill>
              <a:ea typeface="Maven Pro"/>
              <a:cs typeface="Maven Pro"/>
              <a:sym typeface="Maven Pro"/>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dirty="0">
              <a:solidFill>
                <a:schemeClr val="lt1"/>
              </a:solidFill>
              <a:latin typeface="Arial"/>
              <a:ea typeface="Arial"/>
              <a:cs typeface="Arial"/>
              <a:sym typeface="Arial"/>
            </a:endParaRPr>
          </a:p>
        </p:txBody>
      </p:sp>
      <p:sp>
        <p:nvSpPr>
          <p:cNvPr id="101" name="Google Shape;101;p3"/>
          <p:cNvSpPr txBox="1"/>
          <p:nvPr/>
        </p:nvSpPr>
        <p:spPr>
          <a:xfrm>
            <a:off x="424875" y="616224"/>
            <a:ext cx="8285017" cy="5327376"/>
          </a:xfrm>
          <a:prstGeom prst="rect">
            <a:avLst/>
          </a:prstGeom>
          <a:noFill/>
          <a:ln>
            <a:noFill/>
          </a:ln>
        </p:spPr>
        <p:txBody>
          <a:bodyPr spcFirstLastPara="1" wrap="square" lIns="91425" tIns="91425" rIns="91425" bIns="91425" anchor="t" anchorCtr="0">
            <a:noAutofit/>
          </a:bodyPr>
          <a:lstStyle/>
          <a:p>
            <a:pPr marL="101600" lvl="0">
              <a:lnSpc>
                <a:spcPct val="115000"/>
              </a:lnSpc>
              <a:spcBef>
                <a:spcPts val="1600"/>
              </a:spcBef>
              <a:buClr>
                <a:schemeClr val="dk1"/>
              </a:buClr>
              <a:buSzPts val="2000"/>
            </a:pPr>
            <a:r>
              <a:rPr lang="en-US" sz="1600" b="1" dirty="0" smtClean="0">
                <a:solidFill>
                  <a:schemeClr val="tx1"/>
                </a:solidFill>
                <a:ea typeface="Maven Pro"/>
                <a:cs typeface="Maven Pro"/>
                <a:sym typeface="Maven Pro"/>
              </a:rPr>
              <a:t>I.1. </a:t>
            </a:r>
            <a:r>
              <a:rPr lang="en-US" sz="1600" b="1" dirty="0">
                <a:solidFill>
                  <a:schemeClr val="tx1"/>
                </a:solidFill>
                <a:ea typeface="Maven Pro"/>
                <a:cs typeface="Maven Pro"/>
                <a:sym typeface="Maven Pro"/>
              </a:rPr>
              <a:t>Chiến </a:t>
            </a:r>
            <a:r>
              <a:rPr lang="en-US" sz="1600" b="1" dirty="0" err="1">
                <a:solidFill>
                  <a:schemeClr val="tx1"/>
                </a:solidFill>
                <a:ea typeface="Maven Pro"/>
                <a:cs typeface="Maven Pro"/>
                <a:sym typeface="Maven Pro"/>
              </a:rPr>
              <a:t>lược</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nến</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Doji</a:t>
            </a:r>
            <a:r>
              <a:rPr lang="en-US" sz="1600" b="1" dirty="0">
                <a:solidFill>
                  <a:schemeClr val="tx1"/>
                </a:solidFill>
                <a:ea typeface="Maven Pro"/>
                <a:cs typeface="Maven Pro"/>
                <a:sym typeface="Maven Pro"/>
              </a:rPr>
              <a:t> – </a:t>
            </a:r>
            <a:r>
              <a:rPr lang="en-US" sz="1600" b="1" dirty="0" err="1">
                <a:solidFill>
                  <a:schemeClr val="tx1"/>
                </a:solidFill>
                <a:ea typeface="Maven Pro"/>
                <a:cs typeface="Maven Pro"/>
                <a:sym typeface="Maven Pro"/>
              </a:rPr>
              <a:t>Doji</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chân</a:t>
            </a:r>
            <a:r>
              <a:rPr lang="en-US" sz="1600" b="1" dirty="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dài</a:t>
            </a:r>
            <a:endParaRPr lang="en-US" sz="1600" b="1" dirty="0" smtClean="0">
              <a:solidFill>
                <a:schemeClr val="tx1"/>
              </a:solidFill>
              <a:ea typeface="Maven Pro"/>
              <a:cs typeface="Maven Pro"/>
              <a:sym typeface="Maven Pro"/>
            </a:endParaRPr>
          </a:p>
          <a:p>
            <a:pPr marL="444500" indent="-342900">
              <a:lnSpc>
                <a:spcPct val="115000"/>
              </a:lnSpc>
              <a:spcBef>
                <a:spcPts val="1600"/>
              </a:spcBef>
              <a:buClr>
                <a:schemeClr val="dk1"/>
              </a:buClr>
              <a:buSzPts val="2000"/>
              <a:buFont typeface="+mj-lt"/>
              <a:buAutoNum type="alphaLcParenR" startAt="4"/>
            </a:pPr>
            <a:r>
              <a:rPr lang="en-US" sz="1600" b="1" u="sng" dirty="0" smtClean="0">
                <a:solidFill>
                  <a:schemeClr val="tx1"/>
                </a:solidFill>
                <a:sym typeface="Maven Pro"/>
              </a:rPr>
              <a:t>Code </a:t>
            </a:r>
            <a:r>
              <a:rPr lang="en-US" sz="1600" b="1" u="sng" dirty="0" err="1" smtClean="0">
                <a:solidFill>
                  <a:schemeClr val="tx1"/>
                </a:solidFill>
                <a:sym typeface="Maven Pro"/>
              </a:rPr>
              <a:t>chiến</a:t>
            </a:r>
            <a:r>
              <a:rPr lang="en-US" sz="1600" b="1" u="sng" dirty="0" smtClean="0">
                <a:solidFill>
                  <a:schemeClr val="tx1"/>
                </a:solidFill>
                <a:sym typeface="Maven Pro"/>
              </a:rPr>
              <a:t> </a:t>
            </a:r>
            <a:r>
              <a:rPr lang="en-US" sz="1600" b="1" u="sng" dirty="0" err="1" smtClean="0">
                <a:solidFill>
                  <a:schemeClr val="tx1"/>
                </a:solidFill>
                <a:sym typeface="Maven Pro"/>
              </a:rPr>
              <a:t>lược</a:t>
            </a:r>
            <a:r>
              <a:rPr lang="en-US" sz="1600" b="1" u="sng" dirty="0" smtClean="0">
                <a:solidFill>
                  <a:schemeClr val="tx1"/>
                </a:solidFill>
                <a:sym typeface="Maven Pro"/>
              </a:rPr>
              <a:t>: </a:t>
            </a:r>
          </a:p>
          <a:p>
            <a:pPr marL="387350" indent="-285750">
              <a:lnSpc>
                <a:spcPct val="115000"/>
              </a:lnSpc>
              <a:spcBef>
                <a:spcPts val="1600"/>
              </a:spcBef>
              <a:buClr>
                <a:schemeClr val="dk1"/>
              </a:buClr>
              <a:buSzPts val="2000"/>
              <a:buFontTx/>
              <a:buChar char="-"/>
            </a:pPr>
            <a:r>
              <a:rPr lang="en-US" sz="1600" dirty="0" err="1" smtClean="0">
                <a:solidFill>
                  <a:schemeClr val="tx1"/>
                </a:solidFill>
                <a:sym typeface="Maven Pro"/>
              </a:rPr>
              <a:t>Vậy</a:t>
            </a:r>
            <a:r>
              <a:rPr lang="en-US" sz="1600" dirty="0" smtClean="0">
                <a:solidFill>
                  <a:schemeClr val="tx1"/>
                </a:solidFill>
                <a:sym typeface="Maven Pro"/>
              </a:rPr>
              <a:t> </a:t>
            </a:r>
            <a:r>
              <a:rPr lang="en-US" sz="1600" dirty="0" err="1">
                <a:solidFill>
                  <a:schemeClr val="tx1"/>
                </a:solidFill>
                <a:sym typeface="Maven Pro"/>
              </a:rPr>
              <a:t>kiểm</a:t>
            </a:r>
            <a:r>
              <a:rPr lang="en-US" sz="1600" dirty="0">
                <a:solidFill>
                  <a:schemeClr val="tx1"/>
                </a:solidFill>
                <a:sym typeface="Maven Pro"/>
              </a:rPr>
              <a:t> </a:t>
            </a:r>
            <a:r>
              <a:rPr lang="en-US" sz="1600" dirty="0" err="1">
                <a:solidFill>
                  <a:schemeClr val="tx1"/>
                </a:solidFill>
                <a:sym typeface="Maven Pro"/>
              </a:rPr>
              <a:t>tra</a:t>
            </a:r>
            <a:r>
              <a:rPr lang="en-US" sz="1600" dirty="0">
                <a:solidFill>
                  <a:schemeClr val="tx1"/>
                </a:solidFill>
                <a:sym typeface="Maven Pro"/>
              </a:rPr>
              <a:t> </a:t>
            </a:r>
            <a:r>
              <a:rPr lang="en-US" sz="1600" dirty="0" err="1">
                <a:solidFill>
                  <a:schemeClr val="tx1"/>
                </a:solidFill>
                <a:sym typeface="Maven Pro"/>
              </a:rPr>
              <a:t>nến</a:t>
            </a:r>
            <a:r>
              <a:rPr lang="en-US" sz="1600" dirty="0">
                <a:solidFill>
                  <a:schemeClr val="tx1"/>
                </a:solidFill>
                <a:sym typeface="Maven Pro"/>
              </a:rPr>
              <a:t> </a:t>
            </a:r>
            <a:r>
              <a:rPr lang="en-US" sz="1600" dirty="0" err="1">
                <a:solidFill>
                  <a:schemeClr val="tx1"/>
                </a:solidFill>
                <a:sym typeface="Maven Pro"/>
              </a:rPr>
              <a:t>hiện</a:t>
            </a:r>
            <a:r>
              <a:rPr lang="en-US" sz="1600" dirty="0">
                <a:solidFill>
                  <a:schemeClr val="tx1"/>
                </a:solidFill>
                <a:sym typeface="Maven Pro"/>
              </a:rPr>
              <a:t> </a:t>
            </a:r>
            <a:r>
              <a:rPr lang="en-US" sz="1600" dirty="0" err="1">
                <a:solidFill>
                  <a:schemeClr val="tx1"/>
                </a:solidFill>
                <a:sym typeface="Maven Pro"/>
              </a:rPr>
              <a:t>tại</a:t>
            </a:r>
            <a:r>
              <a:rPr lang="en-US" sz="1600" dirty="0">
                <a:solidFill>
                  <a:schemeClr val="tx1"/>
                </a:solidFill>
                <a:sym typeface="Maven Pro"/>
              </a:rPr>
              <a:t> </a:t>
            </a:r>
            <a:r>
              <a:rPr lang="en-US" sz="1600" dirty="0" err="1">
                <a:solidFill>
                  <a:schemeClr val="tx1"/>
                </a:solidFill>
                <a:sym typeface="Maven Pro"/>
              </a:rPr>
              <a:t>có</a:t>
            </a:r>
            <a:r>
              <a:rPr lang="en-US" sz="1600" dirty="0">
                <a:solidFill>
                  <a:schemeClr val="tx1"/>
                </a:solidFill>
                <a:sym typeface="Maven Pro"/>
              </a:rPr>
              <a:t> </a:t>
            </a:r>
            <a:r>
              <a:rPr lang="en-US" sz="1600" dirty="0" err="1">
                <a:solidFill>
                  <a:schemeClr val="tx1"/>
                </a:solidFill>
                <a:sym typeface="Maven Pro"/>
              </a:rPr>
              <a:t>phải</a:t>
            </a:r>
            <a:r>
              <a:rPr lang="en-US" sz="1600" dirty="0">
                <a:solidFill>
                  <a:schemeClr val="tx1"/>
                </a:solidFill>
                <a:sym typeface="Maven Pro"/>
              </a:rPr>
              <a:t> </a:t>
            </a:r>
            <a:r>
              <a:rPr lang="en-US" sz="1600" dirty="0" err="1">
                <a:solidFill>
                  <a:schemeClr val="tx1"/>
                </a:solidFill>
                <a:sym typeface="Maven Pro"/>
              </a:rPr>
              <a:t>là</a:t>
            </a:r>
            <a:r>
              <a:rPr lang="en-US" sz="1600" dirty="0">
                <a:solidFill>
                  <a:schemeClr val="tx1"/>
                </a:solidFill>
                <a:sym typeface="Maven Pro"/>
              </a:rPr>
              <a:t> </a:t>
            </a:r>
            <a:r>
              <a:rPr lang="en-US" sz="1600" dirty="0" err="1">
                <a:solidFill>
                  <a:schemeClr val="tx1"/>
                </a:solidFill>
                <a:sym typeface="Maven Pro"/>
              </a:rPr>
              <a:t>nến</a:t>
            </a:r>
            <a:r>
              <a:rPr lang="en-US" sz="1600" dirty="0">
                <a:solidFill>
                  <a:schemeClr val="tx1"/>
                </a:solidFill>
                <a:sym typeface="Maven Pro"/>
              </a:rPr>
              <a:t> </a:t>
            </a:r>
            <a:r>
              <a:rPr lang="en-US" sz="1600" dirty="0" err="1">
                <a:solidFill>
                  <a:schemeClr val="tx1"/>
                </a:solidFill>
                <a:sym typeface="Maven Pro"/>
              </a:rPr>
              <a:t>tăng</a:t>
            </a:r>
            <a:r>
              <a:rPr lang="en-US" sz="1600" dirty="0">
                <a:solidFill>
                  <a:schemeClr val="tx1"/>
                </a:solidFill>
                <a:sym typeface="Maven Pro"/>
              </a:rPr>
              <a:t> hay </a:t>
            </a:r>
            <a:r>
              <a:rPr lang="en-US" sz="1600" dirty="0" err="1" smtClean="0">
                <a:solidFill>
                  <a:schemeClr val="tx1"/>
                </a:solidFill>
                <a:sym typeface="Maven Pro"/>
              </a:rPr>
              <a:t>không</a:t>
            </a:r>
            <a:r>
              <a:rPr lang="en-US" sz="1600" dirty="0" smtClean="0">
                <a:solidFill>
                  <a:schemeClr val="tx1"/>
                </a:solidFill>
                <a:sym typeface="Maven Pro"/>
              </a:rPr>
              <a:t> =&gt; </a:t>
            </a:r>
            <a:r>
              <a:rPr lang="en-US" sz="1600" dirty="0" err="1">
                <a:solidFill>
                  <a:schemeClr val="tx1"/>
                </a:solidFill>
                <a:sym typeface="Maven Pro"/>
              </a:rPr>
              <a:t>Nếu</a:t>
            </a:r>
            <a:r>
              <a:rPr lang="en-US" sz="1600" dirty="0">
                <a:solidFill>
                  <a:schemeClr val="tx1"/>
                </a:solidFill>
                <a:sym typeface="Maven Pro"/>
              </a:rPr>
              <a:t> </a:t>
            </a:r>
            <a:r>
              <a:rPr lang="en-US" sz="1600" dirty="0" err="1">
                <a:solidFill>
                  <a:schemeClr val="tx1"/>
                </a:solidFill>
                <a:sym typeface="Maven Pro"/>
              </a:rPr>
              <a:t>nến</a:t>
            </a:r>
            <a:r>
              <a:rPr lang="en-US" sz="1600" dirty="0">
                <a:solidFill>
                  <a:schemeClr val="tx1"/>
                </a:solidFill>
                <a:sym typeface="Maven Pro"/>
              </a:rPr>
              <a:t> </a:t>
            </a:r>
            <a:r>
              <a:rPr lang="en-US" sz="1600" dirty="0" err="1">
                <a:solidFill>
                  <a:schemeClr val="tx1"/>
                </a:solidFill>
                <a:sym typeface="Maven Pro"/>
              </a:rPr>
              <a:t>tăng</a:t>
            </a:r>
            <a:r>
              <a:rPr lang="en-US" sz="1600" dirty="0">
                <a:solidFill>
                  <a:schemeClr val="tx1"/>
                </a:solidFill>
                <a:sym typeface="Maven Pro"/>
              </a:rPr>
              <a:t> </a:t>
            </a:r>
            <a:r>
              <a:rPr lang="en-US" sz="1600" dirty="0" err="1">
                <a:solidFill>
                  <a:schemeClr val="tx1"/>
                </a:solidFill>
                <a:sym typeface="Maven Pro"/>
              </a:rPr>
              <a:t>thì</a:t>
            </a:r>
            <a:r>
              <a:rPr lang="en-US" sz="1600" dirty="0">
                <a:solidFill>
                  <a:schemeClr val="tx1"/>
                </a:solidFill>
                <a:sym typeface="Maven Pro"/>
              </a:rPr>
              <a:t> </a:t>
            </a:r>
            <a:r>
              <a:rPr lang="en-US" sz="1600" dirty="0" err="1">
                <a:solidFill>
                  <a:schemeClr val="tx1"/>
                </a:solidFill>
                <a:sym typeface="Maven Pro"/>
              </a:rPr>
              <a:t>kiểm</a:t>
            </a:r>
            <a:r>
              <a:rPr lang="en-US" sz="1600" dirty="0">
                <a:solidFill>
                  <a:schemeClr val="tx1"/>
                </a:solidFill>
                <a:sym typeface="Maven Pro"/>
              </a:rPr>
              <a:t> </a:t>
            </a:r>
            <a:r>
              <a:rPr lang="en-US" sz="1600" dirty="0" err="1">
                <a:solidFill>
                  <a:schemeClr val="tx1"/>
                </a:solidFill>
                <a:sym typeface="Maven Pro"/>
              </a:rPr>
              <a:t>tra</a:t>
            </a:r>
            <a:r>
              <a:rPr lang="en-US" sz="1600" dirty="0">
                <a:solidFill>
                  <a:schemeClr val="tx1"/>
                </a:solidFill>
                <a:sym typeface="Maven Pro"/>
              </a:rPr>
              <a:t> </a:t>
            </a:r>
            <a:r>
              <a:rPr lang="en-US" sz="1600" dirty="0" err="1">
                <a:solidFill>
                  <a:schemeClr val="tx1"/>
                </a:solidFill>
                <a:sym typeface="Maven Pro"/>
              </a:rPr>
              <a:t>nến</a:t>
            </a:r>
            <a:r>
              <a:rPr lang="en-US" sz="1600" dirty="0">
                <a:solidFill>
                  <a:schemeClr val="tx1"/>
                </a:solidFill>
                <a:sym typeface="Maven Pro"/>
              </a:rPr>
              <a:t> </a:t>
            </a:r>
            <a:r>
              <a:rPr lang="en-US" sz="1600" dirty="0" err="1">
                <a:solidFill>
                  <a:schemeClr val="tx1"/>
                </a:solidFill>
                <a:sym typeface="Maven Pro"/>
              </a:rPr>
              <a:t>trước</a:t>
            </a:r>
            <a:r>
              <a:rPr lang="en-US" sz="1600" dirty="0">
                <a:solidFill>
                  <a:schemeClr val="tx1"/>
                </a:solidFill>
                <a:sym typeface="Maven Pro"/>
              </a:rPr>
              <a:t> </a:t>
            </a:r>
            <a:r>
              <a:rPr lang="en-US" sz="1600" dirty="0" err="1">
                <a:solidFill>
                  <a:schemeClr val="tx1"/>
                </a:solidFill>
                <a:sym typeface="Maven Pro"/>
              </a:rPr>
              <a:t>nến</a:t>
            </a:r>
            <a:r>
              <a:rPr lang="en-US" sz="1600" dirty="0">
                <a:solidFill>
                  <a:schemeClr val="tx1"/>
                </a:solidFill>
                <a:sym typeface="Maven Pro"/>
              </a:rPr>
              <a:t> </a:t>
            </a:r>
            <a:r>
              <a:rPr lang="en-US" sz="1600" dirty="0" err="1">
                <a:solidFill>
                  <a:schemeClr val="tx1"/>
                </a:solidFill>
                <a:sym typeface="Maven Pro"/>
              </a:rPr>
              <a:t>hiện</a:t>
            </a:r>
            <a:r>
              <a:rPr lang="en-US" sz="1600" dirty="0">
                <a:solidFill>
                  <a:schemeClr val="tx1"/>
                </a:solidFill>
                <a:sym typeface="Maven Pro"/>
              </a:rPr>
              <a:t> </a:t>
            </a:r>
            <a:r>
              <a:rPr lang="en-US" sz="1600" dirty="0" err="1">
                <a:solidFill>
                  <a:schemeClr val="tx1"/>
                </a:solidFill>
                <a:sym typeface="Maven Pro"/>
              </a:rPr>
              <a:t>tại</a:t>
            </a:r>
            <a:r>
              <a:rPr lang="en-US" sz="1600" dirty="0">
                <a:solidFill>
                  <a:schemeClr val="tx1"/>
                </a:solidFill>
                <a:sym typeface="Maven Pro"/>
              </a:rPr>
              <a:t> 1 </a:t>
            </a:r>
            <a:r>
              <a:rPr lang="en-US" sz="1600" dirty="0" err="1">
                <a:solidFill>
                  <a:schemeClr val="tx1"/>
                </a:solidFill>
                <a:sym typeface="Maven Pro"/>
              </a:rPr>
              <a:t>nến</a:t>
            </a:r>
            <a:r>
              <a:rPr lang="en-US" sz="1600" dirty="0">
                <a:solidFill>
                  <a:schemeClr val="tx1"/>
                </a:solidFill>
                <a:sym typeface="Maven Pro"/>
              </a:rPr>
              <a:t> </a:t>
            </a:r>
            <a:r>
              <a:rPr lang="en-US" sz="1600" dirty="0" err="1">
                <a:solidFill>
                  <a:schemeClr val="tx1"/>
                </a:solidFill>
                <a:sym typeface="Maven Pro"/>
              </a:rPr>
              <a:t>có</a:t>
            </a:r>
            <a:r>
              <a:rPr lang="en-US" sz="1600" dirty="0">
                <a:solidFill>
                  <a:schemeClr val="tx1"/>
                </a:solidFill>
                <a:sym typeface="Maven Pro"/>
              </a:rPr>
              <a:t> </a:t>
            </a:r>
            <a:r>
              <a:rPr lang="en-US" sz="1600" dirty="0" err="1">
                <a:solidFill>
                  <a:schemeClr val="tx1"/>
                </a:solidFill>
                <a:sym typeface="Maven Pro"/>
              </a:rPr>
              <a:t>phải</a:t>
            </a:r>
            <a:r>
              <a:rPr lang="en-US" sz="1600" dirty="0">
                <a:solidFill>
                  <a:schemeClr val="tx1"/>
                </a:solidFill>
                <a:sym typeface="Maven Pro"/>
              </a:rPr>
              <a:t> </a:t>
            </a:r>
            <a:r>
              <a:rPr lang="en-US" sz="1600" dirty="0" err="1">
                <a:solidFill>
                  <a:schemeClr val="tx1"/>
                </a:solidFill>
                <a:sym typeface="Maven Pro"/>
              </a:rPr>
              <a:t>là</a:t>
            </a:r>
            <a:r>
              <a:rPr lang="en-US" sz="1600" dirty="0">
                <a:solidFill>
                  <a:schemeClr val="tx1"/>
                </a:solidFill>
                <a:sym typeface="Maven Pro"/>
              </a:rPr>
              <a:t> </a:t>
            </a:r>
            <a:r>
              <a:rPr lang="en-US" sz="1600" dirty="0" err="1">
                <a:solidFill>
                  <a:schemeClr val="tx1"/>
                </a:solidFill>
                <a:sym typeface="Maven Pro"/>
              </a:rPr>
              <a:t>nến</a:t>
            </a:r>
            <a:r>
              <a:rPr lang="en-US" sz="1600" dirty="0">
                <a:solidFill>
                  <a:schemeClr val="tx1"/>
                </a:solidFill>
                <a:sym typeface="Maven Pro"/>
              </a:rPr>
              <a:t> </a:t>
            </a:r>
            <a:r>
              <a:rPr lang="en-US" sz="1600" dirty="0" err="1">
                <a:solidFill>
                  <a:schemeClr val="tx1"/>
                </a:solidFill>
                <a:sym typeface="Maven Pro"/>
              </a:rPr>
              <a:t>Doji</a:t>
            </a:r>
            <a:r>
              <a:rPr lang="en-US" sz="1600" dirty="0">
                <a:solidFill>
                  <a:schemeClr val="tx1"/>
                </a:solidFill>
                <a:sym typeface="Maven Pro"/>
              </a:rPr>
              <a:t> </a:t>
            </a:r>
            <a:r>
              <a:rPr lang="en-US" sz="1600" dirty="0" err="1">
                <a:solidFill>
                  <a:schemeClr val="tx1"/>
                </a:solidFill>
                <a:sym typeface="Maven Pro"/>
              </a:rPr>
              <a:t>chân</a:t>
            </a:r>
            <a:r>
              <a:rPr lang="en-US" sz="1600" dirty="0">
                <a:solidFill>
                  <a:schemeClr val="tx1"/>
                </a:solidFill>
                <a:sym typeface="Maven Pro"/>
              </a:rPr>
              <a:t> </a:t>
            </a:r>
            <a:r>
              <a:rPr lang="en-US" sz="1600" dirty="0" err="1">
                <a:solidFill>
                  <a:schemeClr val="tx1"/>
                </a:solidFill>
                <a:sym typeface="Maven Pro"/>
              </a:rPr>
              <a:t>dài</a:t>
            </a:r>
            <a:r>
              <a:rPr lang="en-US" sz="1600" dirty="0">
                <a:solidFill>
                  <a:schemeClr val="tx1"/>
                </a:solidFill>
                <a:sym typeface="Maven Pro"/>
              </a:rPr>
              <a:t> hay </a:t>
            </a:r>
            <a:r>
              <a:rPr lang="en-US" sz="1600" dirty="0" err="1" smtClean="0">
                <a:solidFill>
                  <a:schemeClr val="tx1"/>
                </a:solidFill>
                <a:sym typeface="Maven Pro"/>
              </a:rPr>
              <a:t>không</a:t>
            </a:r>
            <a:r>
              <a:rPr lang="en-US" sz="1600" dirty="0" smtClean="0">
                <a:solidFill>
                  <a:schemeClr val="tx1"/>
                </a:solidFill>
                <a:sym typeface="Maven Pro"/>
              </a:rPr>
              <a:t> =&gt; </a:t>
            </a:r>
            <a:r>
              <a:rPr lang="en-US" sz="1600" dirty="0" err="1" smtClean="0">
                <a:solidFill>
                  <a:schemeClr val="tx1"/>
                </a:solidFill>
                <a:sym typeface="Maven Pro"/>
              </a:rPr>
              <a:t>Kiểm</a:t>
            </a:r>
            <a:r>
              <a:rPr lang="en-US" sz="1600" dirty="0" smtClean="0">
                <a:solidFill>
                  <a:schemeClr val="tx1"/>
                </a:solidFill>
                <a:sym typeface="Maven Pro"/>
              </a:rPr>
              <a:t> </a:t>
            </a:r>
            <a:r>
              <a:rPr lang="en-US" sz="1600" dirty="0" err="1" smtClean="0">
                <a:solidFill>
                  <a:schemeClr val="tx1"/>
                </a:solidFill>
                <a:sym typeface="Maven Pro"/>
              </a:rPr>
              <a:t>tra</a:t>
            </a:r>
            <a:r>
              <a:rPr lang="en-US" sz="1600" dirty="0" smtClean="0">
                <a:solidFill>
                  <a:schemeClr val="tx1"/>
                </a:solidFill>
                <a:sym typeface="Maven Pro"/>
              </a:rPr>
              <a:t> </a:t>
            </a:r>
            <a:r>
              <a:rPr lang="en-US" sz="1600" dirty="0" err="1" smtClean="0">
                <a:solidFill>
                  <a:schemeClr val="tx1"/>
                </a:solidFill>
                <a:sym typeface="Maven Pro"/>
              </a:rPr>
              <a:t>nến</a:t>
            </a:r>
            <a:r>
              <a:rPr lang="en-US" sz="1600" dirty="0" smtClean="0">
                <a:solidFill>
                  <a:schemeClr val="tx1"/>
                </a:solidFill>
                <a:sym typeface="Maven Pro"/>
              </a:rPr>
              <a:t> </a:t>
            </a:r>
            <a:r>
              <a:rPr lang="en-US" sz="1600" dirty="0" err="1" smtClean="0">
                <a:solidFill>
                  <a:schemeClr val="tx1"/>
                </a:solidFill>
                <a:sym typeface="Maven Pro"/>
              </a:rPr>
              <a:t>hiện</a:t>
            </a:r>
            <a:r>
              <a:rPr lang="en-US" sz="1600" dirty="0" smtClean="0">
                <a:solidFill>
                  <a:schemeClr val="tx1"/>
                </a:solidFill>
                <a:sym typeface="Maven Pro"/>
              </a:rPr>
              <a:t> </a:t>
            </a:r>
            <a:r>
              <a:rPr lang="en-US" sz="1600" dirty="0" err="1" smtClean="0">
                <a:solidFill>
                  <a:schemeClr val="tx1"/>
                </a:solidFill>
                <a:sym typeface="Maven Pro"/>
              </a:rPr>
              <a:t>tại</a:t>
            </a:r>
            <a:r>
              <a:rPr lang="en-US" sz="1600" dirty="0" smtClean="0">
                <a:solidFill>
                  <a:schemeClr val="tx1"/>
                </a:solidFill>
                <a:sym typeface="Maven Pro"/>
              </a:rPr>
              <a:t> </a:t>
            </a:r>
            <a:r>
              <a:rPr lang="en-US" sz="1600" dirty="0" err="1" smtClean="0">
                <a:solidFill>
                  <a:schemeClr val="tx1"/>
                </a:solidFill>
                <a:sym typeface="Maven Pro"/>
              </a:rPr>
              <a:t>có</a:t>
            </a:r>
            <a:r>
              <a:rPr lang="en-US" sz="1600" dirty="0" smtClean="0">
                <a:solidFill>
                  <a:schemeClr val="tx1"/>
                </a:solidFill>
                <a:sym typeface="Maven Pro"/>
              </a:rPr>
              <a:t> </a:t>
            </a:r>
            <a:r>
              <a:rPr lang="en-US" sz="1600" dirty="0" err="1" smtClean="0">
                <a:solidFill>
                  <a:schemeClr val="tx1"/>
                </a:solidFill>
                <a:sym typeface="Maven Pro"/>
              </a:rPr>
              <a:t>giá</a:t>
            </a:r>
            <a:r>
              <a:rPr lang="en-US" sz="1600" dirty="0" smtClean="0">
                <a:solidFill>
                  <a:schemeClr val="tx1"/>
                </a:solidFill>
                <a:sym typeface="Maven Pro"/>
              </a:rPr>
              <a:t> </a:t>
            </a:r>
            <a:r>
              <a:rPr lang="vi-VN" sz="1600" dirty="0"/>
              <a:t>đóng cửa trên thân nến của Doji, nó có thể là một nến xác nhận tăng giá</a:t>
            </a:r>
            <a:endParaRPr lang="en-US" sz="1600" dirty="0">
              <a:solidFill>
                <a:schemeClr val="tx1"/>
              </a:solidFill>
              <a:sym typeface="Maven Pro"/>
            </a:endParaRPr>
          </a:p>
          <a:p>
            <a:pPr marL="101600">
              <a:lnSpc>
                <a:spcPct val="115000"/>
              </a:lnSpc>
              <a:spcBef>
                <a:spcPts val="1600"/>
              </a:spcBef>
              <a:buClr>
                <a:schemeClr val="dk1"/>
              </a:buClr>
              <a:buSzPts val="2000"/>
            </a:pPr>
            <a:r>
              <a:rPr lang="en-US" sz="1600" dirty="0" smtClean="0">
                <a:solidFill>
                  <a:schemeClr val="tx1"/>
                </a:solidFill>
                <a:sym typeface="Maven Pro"/>
              </a:rPr>
              <a:t>   =&gt; </a:t>
            </a:r>
            <a:r>
              <a:rPr lang="en-US" sz="1600" dirty="0" err="1" smtClean="0">
                <a:solidFill>
                  <a:schemeClr val="tx1"/>
                </a:solidFill>
                <a:sym typeface="Maven Pro"/>
              </a:rPr>
              <a:t>Nếu</a:t>
            </a:r>
            <a:r>
              <a:rPr lang="en-US" sz="1600" dirty="0" smtClean="0">
                <a:solidFill>
                  <a:schemeClr val="tx1"/>
                </a:solidFill>
                <a:sym typeface="Maven Pro"/>
              </a:rPr>
              <a:t> </a:t>
            </a:r>
            <a:r>
              <a:rPr lang="en-US" sz="1600" dirty="0" err="1" smtClean="0">
                <a:solidFill>
                  <a:schemeClr val="tx1"/>
                </a:solidFill>
                <a:sym typeface="Maven Pro"/>
              </a:rPr>
              <a:t>cả</a:t>
            </a:r>
            <a:r>
              <a:rPr lang="en-US" sz="1600" dirty="0" smtClean="0">
                <a:solidFill>
                  <a:schemeClr val="tx1"/>
                </a:solidFill>
                <a:sym typeface="Maven Pro"/>
              </a:rPr>
              <a:t> 2 </a:t>
            </a:r>
            <a:r>
              <a:rPr lang="en-US" sz="1600" dirty="0" err="1" smtClean="0">
                <a:solidFill>
                  <a:schemeClr val="tx1"/>
                </a:solidFill>
                <a:sym typeface="Maven Pro"/>
              </a:rPr>
              <a:t>điều</a:t>
            </a:r>
            <a:r>
              <a:rPr lang="en-US" sz="1600" dirty="0" smtClean="0">
                <a:solidFill>
                  <a:schemeClr val="tx1"/>
                </a:solidFill>
                <a:sym typeface="Maven Pro"/>
              </a:rPr>
              <a:t> </a:t>
            </a:r>
            <a:r>
              <a:rPr lang="en-US" sz="1600" dirty="0" err="1" smtClean="0">
                <a:solidFill>
                  <a:schemeClr val="tx1"/>
                </a:solidFill>
                <a:sym typeface="Maven Pro"/>
              </a:rPr>
              <a:t>kiện</a:t>
            </a:r>
            <a:r>
              <a:rPr lang="en-US" sz="1600" dirty="0" smtClean="0">
                <a:solidFill>
                  <a:schemeClr val="tx1"/>
                </a:solidFill>
                <a:sym typeface="Maven Pro"/>
              </a:rPr>
              <a:t> </a:t>
            </a:r>
            <a:r>
              <a:rPr lang="en-US" sz="1600" dirty="0" err="1" smtClean="0">
                <a:solidFill>
                  <a:schemeClr val="tx1"/>
                </a:solidFill>
                <a:sym typeface="Maven Pro"/>
              </a:rPr>
              <a:t>đó</a:t>
            </a:r>
            <a:r>
              <a:rPr lang="en-US" sz="1600" dirty="0" smtClean="0">
                <a:solidFill>
                  <a:schemeClr val="tx1"/>
                </a:solidFill>
                <a:sym typeface="Maven Pro"/>
              </a:rPr>
              <a:t> </a:t>
            </a:r>
            <a:r>
              <a:rPr lang="en-US" sz="1600" dirty="0" err="1" smtClean="0">
                <a:solidFill>
                  <a:schemeClr val="tx1"/>
                </a:solidFill>
                <a:sym typeface="Maven Pro"/>
              </a:rPr>
              <a:t>thỏa</a:t>
            </a:r>
            <a:r>
              <a:rPr lang="en-US" sz="1600" dirty="0" smtClean="0">
                <a:solidFill>
                  <a:schemeClr val="tx1"/>
                </a:solidFill>
                <a:sym typeface="Maven Pro"/>
              </a:rPr>
              <a:t> </a:t>
            </a:r>
            <a:r>
              <a:rPr lang="en-US" sz="1600" dirty="0" err="1" smtClean="0">
                <a:solidFill>
                  <a:schemeClr val="tx1"/>
                </a:solidFill>
                <a:sym typeface="Maven Pro"/>
              </a:rPr>
              <a:t>thì</a:t>
            </a:r>
            <a:r>
              <a:rPr lang="en-US" sz="1600" dirty="0" smtClean="0">
                <a:solidFill>
                  <a:schemeClr val="tx1"/>
                </a:solidFill>
                <a:sym typeface="Maven Pro"/>
              </a:rPr>
              <a:t> </a:t>
            </a:r>
            <a:r>
              <a:rPr lang="en-US" sz="1600" dirty="0" err="1" smtClean="0">
                <a:solidFill>
                  <a:schemeClr val="tx1"/>
                </a:solidFill>
                <a:sym typeface="Maven Pro"/>
              </a:rPr>
              <a:t>vào</a:t>
            </a:r>
            <a:r>
              <a:rPr lang="en-US" sz="1600" dirty="0" smtClean="0">
                <a:solidFill>
                  <a:schemeClr val="tx1"/>
                </a:solidFill>
                <a:sym typeface="Maven Pro"/>
              </a:rPr>
              <a:t> 1 </a:t>
            </a:r>
            <a:r>
              <a:rPr lang="en-US" sz="1600" dirty="0" err="1" smtClean="0">
                <a:solidFill>
                  <a:schemeClr val="tx1"/>
                </a:solidFill>
                <a:sym typeface="Maven Pro"/>
              </a:rPr>
              <a:t>lệnh</a:t>
            </a:r>
            <a:r>
              <a:rPr lang="en-US" sz="1600" dirty="0" smtClean="0">
                <a:solidFill>
                  <a:schemeClr val="tx1"/>
                </a:solidFill>
                <a:sym typeface="Maven Pro"/>
              </a:rPr>
              <a:t> </a:t>
            </a:r>
            <a:r>
              <a:rPr lang="en-US" sz="1600" dirty="0" err="1" smtClean="0">
                <a:solidFill>
                  <a:schemeClr val="tx1"/>
                </a:solidFill>
                <a:sym typeface="Maven Pro"/>
              </a:rPr>
              <a:t>mua</a:t>
            </a:r>
            <a:endParaRPr lang="en-US" sz="1600" dirty="0" smtClean="0">
              <a:solidFill>
                <a:schemeClr val="tx1"/>
              </a:solidFill>
              <a:sym typeface="Maven Pro"/>
            </a:endParaRPr>
          </a:p>
          <a:p>
            <a:pPr marL="101600">
              <a:lnSpc>
                <a:spcPct val="115000"/>
              </a:lnSpc>
              <a:spcBef>
                <a:spcPts val="1600"/>
              </a:spcBef>
              <a:buClr>
                <a:schemeClr val="dk1"/>
              </a:buClr>
              <a:buSzPts val="2000"/>
            </a:pPr>
            <a:endParaRPr lang="en-US" sz="1600" dirty="0">
              <a:solidFill>
                <a:schemeClr val="tx1"/>
              </a:solidFill>
              <a:ea typeface="Maven Pro"/>
              <a:cs typeface="Maven Pro"/>
              <a:sym typeface="Maven Pro"/>
            </a:endParaRPr>
          </a:p>
          <a:p>
            <a:pPr marL="101600" lvl="0">
              <a:lnSpc>
                <a:spcPct val="115000"/>
              </a:lnSpc>
              <a:spcBef>
                <a:spcPts val="1600"/>
              </a:spcBef>
              <a:buClr>
                <a:schemeClr val="dk1"/>
              </a:buClr>
              <a:buSzPts val="2000"/>
            </a:pPr>
            <a:endParaRPr lang="en-US" sz="1600" dirty="0" smtClean="0">
              <a:solidFill>
                <a:schemeClr val="tx1"/>
              </a:solidFill>
              <a:ea typeface="Maven Pro"/>
              <a:cs typeface="Maven Pro"/>
              <a:sym typeface="Maven Pro"/>
            </a:endParaRPr>
          </a:p>
          <a:p>
            <a:pPr marL="101600" lvl="0">
              <a:lnSpc>
                <a:spcPct val="115000"/>
              </a:lnSpc>
              <a:spcBef>
                <a:spcPts val="1600"/>
              </a:spcBef>
              <a:buClr>
                <a:schemeClr val="dk1"/>
              </a:buClr>
              <a:buSzPts val="2000"/>
            </a:pPr>
            <a:r>
              <a:rPr lang="en-US" sz="1600" b="1" dirty="0" smtClean="0">
                <a:solidFill>
                  <a:schemeClr val="tx1"/>
                </a:solidFill>
                <a:ea typeface="Maven Pro"/>
                <a:cs typeface="Maven Pro"/>
                <a:sym typeface="Maven Pro"/>
              </a:rPr>
              <a:t> </a:t>
            </a:r>
          </a:p>
          <a:p>
            <a:pPr marL="101600" lvl="0">
              <a:lnSpc>
                <a:spcPct val="115000"/>
              </a:lnSpc>
              <a:spcBef>
                <a:spcPts val="1600"/>
              </a:spcBef>
              <a:buClr>
                <a:schemeClr val="dk1"/>
              </a:buClr>
              <a:buSzPts val="2000"/>
            </a:pPr>
            <a:endParaRPr lang="en-US" sz="1600" dirty="0">
              <a:solidFill>
                <a:schemeClr val="tx1"/>
              </a:solidFill>
              <a:ea typeface="Maven Pro"/>
              <a:cs typeface="Maven Pro"/>
              <a:sym typeface="Maven Pro"/>
            </a:endParaRPr>
          </a:p>
          <a:p>
            <a:pPr marL="101600" lvl="0">
              <a:lnSpc>
                <a:spcPct val="115000"/>
              </a:lnSpc>
              <a:spcBef>
                <a:spcPts val="1600"/>
              </a:spcBef>
              <a:buClr>
                <a:schemeClr val="dk1"/>
              </a:buClr>
              <a:buSzPts val="2000"/>
            </a:pPr>
            <a:r>
              <a:rPr lang="en-US" sz="1600" b="1" dirty="0" smtClean="0">
                <a:solidFill>
                  <a:schemeClr val="dk1"/>
                </a:solidFill>
                <a:latin typeface="+mn-lt"/>
                <a:ea typeface="Maven Pro"/>
                <a:cs typeface="Maven Pro"/>
                <a:sym typeface="Maven Pro"/>
              </a:rPr>
              <a:t>   </a:t>
            </a:r>
            <a:endParaRPr sz="1600" b="1" dirty="0">
              <a:solidFill>
                <a:schemeClr val="dk1"/>
              </a:solidFill>
              <a:latin typeface="+mn-lt"/>
              <a:ea typeface="Maven Pro"/>
              <a:cs typeface="Maven Pro"/>
              <a:sym typeface="Maven Pro"/>
            </a:endParaRPr>
          </a:p>
        </p:txBody>
      </p:sp>
    </p:spTree>
    <p:extLst>
      <p:ext uri="{BB962C8B-B14F-4D97-AF65-F5344CB8AC3E}">
        <p14:creationId xmlns:p14="http://schemas.microsoft.com/office/powerpoint/2010/main" val="1106596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830956"/>
          </a:xfrm>
          <a:prstGeom prst="rect">
            <a:avLst/>
          </a:prstGeom>
          <a:noFill/>
          <a:ln>
            <a:noFill/>
          </a:ln>
        </p:spPr>
        <p:txBody>
          <a:bodyPr spcFirstLastPara="1" wrap="square" lIns="91425" tIns="45700" rIns="91425" bIns="45700" anchor="t" anchorCtr="0">
            <a:spAutoFit/>
          </a:bodyPr>
          <a:lstStyle/>
          <a:p>
            <a:pPr>
              <a:buSzPts val="2000"/>
            </a:pPr>
            <a:r>
              <a:rPr lang="en-US" sz="2400" dirty="0" smtClean="0">
                <a:solidFill>
                  <a:schemeClr val="bg1"/>
                </a:solidFill>
              </a:rPr>
              <a:t>I. </a:t>
            </a:r>
            <a:r>
              <a:rPr lang="en-US" sz="2400" b="1" dirty="0" smtClean="0">
                <a:solidFill>
                  <a:schemeClr val="bg1"/>
                </a:solidFill>
                <a:ea typeface="Maven Pro"/>
                <a:cs typeface="Maven Pro"/>
                <a:sym typeface="Maven Pro"/>
              </a:rPr>
              <a:t>Chiến </a:t>
            </a:r>
            <a:r>
              <a:rPr lang="en-US" sz="2400" b="1" dirty="0" err="1">
                <a:solidFill>
                  <a:schemeClr val="bg1"/>
                </a:solidFill>
                <a:ea typeface="Maven Pro"/>
                <a:cs typeface="Maven Pro"/>
                <a:sym typeface="Maven Pro"/>
              </a:rPr>
              <a:t>lược</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để</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vào</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lệnh</a:t>
            </a:r>
            <a:endParaRPr lang="en-US" sz="2400" b="1" dirty="0">
              <a:solidFill>
                <a:schemeClr val="bg1"/>
              </a:solidFill>
              <a:ea typeface="Maven Pro"/>
              <a:cs typeface="Maven Pro"/>
              <a:sym typeface="Maven Pro"/>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dirty="0">
              <a:solidFill>
                <a:schemeClr val="lt1"/>
              </a:solidFill>
              <a:latin typeface="Arial"/>
              <a:ea typeface="Arial"/>
              <a:cs typeface="Arial"/>
              <a:sym typeface="Arial"/>
            </a:endParaRPr>
          </a:p>
        </p:txBody>
      </p:sp>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101600" lvl="0">
              <a:lnSpc>
                <a:spcPct val="115000"/>
              </a:lnSpc>
              <a:spcBef>
                <a:spcPts val="1600"/>
              </a:spcBef>
              <a:buClr>
                <a:schemeClr val="dk1"/>
              </a:buClr>
              <a:buSzPts val="2000"/>
            </a:pPr>
            <a:r>
              <a:rPr lang="en-US" sz="1600" b="1" dirty="0" smtClean="0">
                <a:solidFill>
                  <a:schemeClr val="tx1"/>
                </a:solidFill>
                <a:ea typeface="Maven Pro"/>
                <a:cs typeface="Maven Pro"/>
                <a:sym typeface="Maven Pro"/>
              </a:rPr>
              <a:t>I.2. </a:t>
            </a:r>
            <a:r>
              <a:rPr lang="en-US" sz="1600" b="1" dirty="0">
                <a:solidFill>
                  <a:schemeClr val="tx1"/>
                </a:solidFill>
                <a:ea typeface="Maven Pro"/>
                <a:cs typeface="Maven Pro"/>
                <a:sym typeface="Maven Pro"/>
              </a:rPr>
              <a:t>Chiến </a:t>
            </a:r>
            <a:r>
              <a:rPr lang="en-US" sz="1600" b="1" dirty="0" err="1">
                <a:solidFill>
                  <a:schemeClr val="tx1"/>
                </a:solidFill>
                <a:ea typeface="Maven Pro"/>
                <a:cs typeface="Maven Pro"/>
                <a:sym typeface="Maven Pro"/>
              </a:rPr>
              <a:t>lược</a:t>
            </a:r>
            <a:r>
              <a:rPr lang="en-US" sz="1600" b="1" dirty="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của</a:t>
            </a:r>
            <a:r>
              <a:rPr lang="en-US" sz="1600" b="1" dirty="0" smtClean="0">
                <a:solidFill>
                  <a:schemeClr val="tx1"/>
                </a:solidFill>
                <a:ea typeface="Maven Pro"/>
                <a:cs typeface="Maven Pro"/>
                <a:sym typeface="Maven Pro"/>
              </a:rPr>
              <a:t> 1 </a:t>
            </a:r>
            <a:r>
              <a:rPr lang="en-US" sz="1600" b="1" dirty="0" err="1" smtClean="0">
                <a:solidFill>
                  <a:schemeClr val="tx1"/>
                </a:solidFill>
                <a:ea typeface="Maven Pro"/>
                <a:cs typeface="Maven Pro"/>
                <a:sym typeface="Maven Pro"/>
              </a:rPr>
              <a:t>học</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viên</a:t>
            </a:r>
            <a:endParaRPr lang="en-US" sz="1600" b="1" dirty="0" smtClean="0">
              <a:solidFill>
                <a:schemeClr val="tx1"/>
              </a:solidFill>
              <a:ea typeface="Maven Pro"/>
              <a:cs typeface="Maven Pro"/>
              <a:sym typeface="Maven Pro"/>
            </a:endParaRPr>
          </a:p>
          <a:p>
            <a:pPr marL="387350" lvl="0" indent="-285750">
              <a:lnSpc>
                <a:spcPct val="115000"/>
              </a:lnSpc>
              <a:spcBef>
                <a:spcPts val="1600"/>
              </a:spcBef>
              <a:buClr>
                <a:schemeClr val="dk1"/>
              </a:buClr>
              <a:buSzPts val="2000"/>
              <a:buFontTx/>
              <a:buChar char="-"/>
            </a:pPr>
            <a:r>
              <a:rPr lang="en-US" sz="1600" dirty="0">
                <a:solidFill>
                  <a:schemeClr val="tx1"/>
                </a:solidFill>
                <a:ea typeface="Maven Pro"/>
                <a:cs typeface="Maven Pro"/>
                <a:sym typeface="Maven Pro"/>
              </a:rPr>
              <a:t>C</a:t>
            </a:r>
            <a:r>
              <a:rPr lang="en-US" sz="1600" dirty="0" smtClean="0">
                <a:solidFill>
                  <a:schemeClr val="tx1"/>
                </a:solidFill>
                <a:ea typeface="Maven Pro"/>
                <a:cs typeface="Maven Pro"/>
                <a:sym typeface="Maven Pro"/>
              </a:rPr>
              <a:t>hiến </a:t>
            </a:r>
            <a:r>
              <a:rPr lang="en-US" sz="1600" dirty="0" err="1" smtClean="0">
                <a:solidFill>
                  <a:schemeClr val="tx1"/>
                </a:solidFill>
                <a:ea typeface="Maven Pro"/>
                <a:cs typeface="Maven Pro"/>
                <a:sym typeface="Maven Pro"/>
              </a:rPr>
              <a:t>lược</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của</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học</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viên</a:t>
            </a:r>
            <a:endParaRPr lang="en-US" sz="1600" dirty="0" smtClean="0">
              <a:solidFill>
                <a:schemeClr val="tx1"/>
              </a:solidFill>
              <a:ea typeface="Maven Pro"/>
              <a:cs typeface="Maven Pro"/>
              <a:sym typeface="Maven Pro"/>
            </a:endParaRPr>
          </a:p>
          <a:p>
            <a:pPr marL="387350" lvl="0" indent="-285750">
              <a:lnSpc>
                <a:spcPct val="115000"/>
              </a:lnSpc>
              <a:spcBef>
                <a:spcPts val="1600"/>
              </a:spcBef>
              <a:buClr>
                <a:schemeClr val="dk1"/>
              </a:buClr>
              <a:buSzPts val="2000"/>
              <a:buFontTx/>
              <a:buChar char="-"/>
            </a:pPr>
            <a:endParaRPr lang="en-US" sz="1600" b="1" dirty="0" smtClean="0">
              <a:solidFill>
                <a:schemeClr val="tx1"/>
              </a:solidFill>
              <a:ea typeface="Maven Pro"/>
              <a:cs typeface="Maven Pro"/>
              <a:sym typeface="Maven Pro"/>
            </a:endParaRPr>
          </a:p>
        </p:txBody>
      </p:sp>
    </p:spTree>
    <p:extLst>
      <p:ext uri="{BB962C8B-B14F-4D97-AF65-F5344CB8AC3E}">
        <p14:creationId xmlns:p14="http://schemas.microsoft.com/office/powerpoint/2010/main" val="32475829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830956"/>
          </a:xfrm>
          <a:prstGeom prst="rect">
            <a:avLst/>
          </a:prstGeom>
          <a:noFill/>
          <a:ln>
            <a:noFill/>
          </a:ln>
        </p:spPr>
        <p:txBody>
          <a:bodyPr spcFirstLastPara="1" wrap="square" lIns="91425" tIns="45700" rIns="91425" bIns="45700" anchor="t" anchorCtr="0">
            <a:spAutoFit/>
          </a:bodyPr>
          <a:lstStyle/>
          <a:p>
            <a:pPr>
              <a:buSzPts val="2000"/>
            </a:pPr>
            <a:r>
              <a:rPr lang="en-US" sz="2400" dirty="0" smtClean="0">
                <a:solidFill>
                  <a:schemeClr val="bg1"/>
                </a:solidFill>
              </a:rPr>
              <a:t>I. </a:t>
            </a:r>
            <a:r>
              <a:rPr lang="en-US" sz="2400" b="1" dirty="0" smtClean="0">
                <a:solidFill>
                  <a:schemeClr val="bg1"/>
                </a:solidFill>
                <a:ea typeface="Maven Pro"/>
                <a:cs typeface="Maven Pro"/>
                <a:sym typeface="Maven Pro"/>
              </a:rPr>
              <a:t>Chiến </a:t>
            </a:r>
            <a:r>
              <a:rPr lang="en-US" sz="2400" b="1" dirty="0" err="1">
                <a:solidFill>
                  <a:schemeClr val="bg1"/>
                </a:solidFill>
                <a:ea typeface="Maven Pro"/>
                <a:cs typeface="Maven Pro"/>
                <a:sym typeface="Maven Pro"/>
              </a:rPr>
              <a:t>lược</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để</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vào</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lệnh</a:t>
            </a:r>
            <a:endParaRPr lang="en-US" sz="2400" b="1" dirty="0">
              <a:solidFill>
                <a:schemeClr val="bg1"/>
              </a:solidFill>
              <a:ea typeface="Maven Pro"/>
              <a:cs typeface="Maven Pro"/>
              <a:sym typeface="Maven Pro"/>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dirty="0">
              <a:solidFill>
                <a:schemeClr val="lt1"/>
              </a:solidFill>
              <a:latin typeface="Arial"/>
              <a:ea typeface="Arial"/>
              <a:cs typeface="Arial"/>
              <a:sym typeface="Arial"/>
            </a:endParaRPr>
          </a:p>
        </p:txBody>
      </p:sp>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101600">
              <a:lnSpc>
                <a:spcPct val="115000"/>
              </a:lnSpc>
              <a:spcBef>
                <a:spcPts val="1600"/>
              </a:spcBef>
              <a:buClr>
                <a:schemeClr val="dk1"/>
              </a:buClr>
              <a:buSzPts val="2000"/>
            </a:pPr>
            <a:r>
              <a:rPr lang="en-US" sz="1600" b="1" dirty="0" smtClean="0">
                <a:solidFill>
                  <a:schemeClr val="tx1"/>
                </a:solidFill>
                <a:ea typeface="Maven Pro"/>
                <a:cs typeface="Maven Pro"/>
                <a:sym typeface="Maven Pro"/>
              </a:rPr>
              <a:t>I.3. </a:t>
            </a:r>
            <a:r>
              <a:rPr lang="vi-VN" sz="1600" b="1" dirty="0"/>
              <a:t>Chiến lược giao dịch theo chỉ số biến động</a:t>
            </a:r>
            <a:r>
              <a:rPr lang="en-US" sz="1600" b="1" dirty="0"/>
              <a:t> (</a:t>
            </a:r>
            <a:r>
              <a:rPr lang="en-US" sz="1600" b="1" dirty="0">
                <a:solidFill>
                  <a:schemeClr val="dk1"/>
                </a:solidFill>
                <a:ea typeface="Maven Pro"/>
                <a:cs typeface="Maven Pro"/>
                <a:sym typeface="Maven Pro"/>
              </a:rPr>
              <a:t>Chiến </a:t>
            </a:r>
            <a:r>
              <a:rPr lang="en-US" sz="1600" b="1" dirty="0" err="1">
                <a:solidFill>
                  <a:schemeClr val="dk1"/>
                </a:solidFill>
                <a:ea typeface="Maven Pro"/>
                <a:cs typeface="Maven Pro"/>
                <a:sym typeface="Maven Pro"/>
              </a:rPr>
              <a:t>lược</a:t>
            </a:r>
            <a:r>
              <a:rPr lang="en-US" sz="1600" b="1" dirty="0">
                <a:solidFill>
                  <a:schemeClr val="dk1"/>
                </a:solidFill>
                <a:ea typeface="Maven Pro"/>
                <a:cs typeface="Maven Pro"/>
                <a:sym typeface="Maven Pro"/>
              </a:rPr>
              <a:t> SPY500 – VIX) </a:t>
            </a:r>
          </a:p>
          <a:p>
            <a:pPr marL="444500" indent="-342900" algn="just">
              <a:lnSpc>
                <a:spcPct val="115000"/>
              </a:lnSpc>
              <a:spcBef>
                <a:spcPts val="1600"/>
              </a:spcBef>
              <a:buClr>
                <a:schemeClr val="dk1"/>
              </a:buClr>
              <a:buSzPts val="2000"/>
              <a:buAutoNum type="alphaLcParenR"/>
            </a:pPr>
            <a:r>
              <a:rPr lang="en-US" sz="1600" b="1" dirty="0" err="1" smtClean="0">
                <a:solidFill>
                  <a:schemeClr val="tx1"/>
                </a:solidFill>
                <a:ea typeface="Maven Pro"/>
                <a:cs typeface="Maven Pro"/>
                <a:sym typeface="Maven Pro"/>
              </a:rPr>
              <a:t>Nhận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diện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chiến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lược</a:t>
            </a:r>
            <a:endParaRPr lang="en-US" sz="1600" b="1" dirty="0" smtClean="0">
              <a:solidFill>
                <a:schemeClr val="tx1"/>
              </a:solidFill>
              <a:ea typeface="Maven Pro"/>
              <a:cs typeface="Maven Pro"/>
              <a:sym typeface="Maven Pro"/>
            </a:endParaRPr>
          </a:p>
          <a:p>
            <a:pPr marL="387350" indent="-285750" algn="just">
              <a:lnSpc>
                <a:spcPct val="115000"/>
              </a:lnSpc>
              <a:spcBef>
                <a:spcPts val="1600"/>
              </a:spcBef>
              <a:buClr>
                <a:schemeClr val="dk1"/>
              </a:buClr>
              <a:buSzPts val="2000"/>
              <a:buFontTx/>
              <a:buChar char="-"/>
            </a:pPr>
            <a:r>
              <a:rPr lang="en-US" sz="1600" dirty="0" smtClean="0">
                <a:solidFill>
                  <a:schemeClr val="tx1"/>
                </a:solidFill>
                <a:ea typeface="Maven Pro"/>
                <a:cs typeface="Maven Pro"/>
                <a:sym typeface="Maven Pro"/>
              </a:rPr>
              <a:t>SPY </a:t>
            </a:r>
            <a:r>
              <a:rPr lang="en-US" sz="1600" dirty="0" err="1" smtClean="0">
                <a:solidFill>
                  <a:schemeClr val="tx1"/>
                </a:solidFill>
                <a:ea typeface="Maven Pro"/>
                <a:cs typeface="Maven Pro"/>
                <a:sym typeface="Maven Pro"/>
              </a:rPr>
              <a:t>là</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chứng</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chỉ</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quỹ</a:t>
            </a:r>
            <a:r>
              <a:rPr lang="en-US" sz="1600" dirty="0" smtClean="0">
                <a:solidFill>
                  <a:schemeClr val="tx1"/>
                </a:solidFill>
                <a:ea typeface="Maven Pro"/>
                <a:cs typeface="Maven Pro"/>
                <a:sym typeface="Maven Pro"/>
              </a:rPr>
              <a:t>: </a:t>
            </a:r>
            <a:r>
              <a:rPr lang="vi-VN" dirty="0"/>
              <a:t>S&amp;P 500 ETF (SPY) theo dõi chỉ số S&amp;P 500, một trong những chỉ số chính của thị trường chứng khoán Mỹ, bao gồm cổ phiếu của 500 công ty lớn nhất tại Mỹ. Về lịch sử, S&amp;P 500 thường có xu hướng tăng trưởng trong dài hạn, nhưng không phải mỗi năm đều tăng. Giá trị của SPY, tương tự như S&amp;P 500, biến động dựa trên nhiều yếu tố, bao gồm tình hình kinh tế vĩ mô, chính sách tiền tệ, lợi nhuận của doanh nghiệp, và các sự kiện toàn cầu.</a:t>
            </a:r>
            <a:endParaRPr lang="en-US" sz="1600" dirty="0" smtClean="0">
              <a:solidFill>
                <a:schemeClr val="tx1"/>
              </a:solidFill>
              <a:ea typeface="Maven Pro"/>
              <a:cs typeface="Maven Pro"/>
              <a:sym typeface="Maven Pro"/>
            </a:endParaRPr>
          </a:p>
          <a:p>
            <a:pPr marL="387350" indent="-285750" algn="just">
              <a:lnSpc>
                <a:spcPct val="115000"/>
              </a:lnSpc>
              <a:spcBef>
                <a:spcPts val="1600"/>
              </a:spcBef>
              <a:buClr>
                <a:schemeClr val="dk1"/>
              </a:buClr>
              <a:buSzPts val="2000"/>
              <a:buFontTx/>
              <a:buChar char="-"/>
            </a:pPr>
            <a:r>
              <a:rPr lang="en-US" sz="1600" dirty="0" err="1" smtClean="0">
                <a:solidFill>
                  <a:schemeClr val="tx1"/>
                </a:solidFill>
                <a:ea typeface="Maven Pro"/>
                <a:cs typeface="Maven Pro"/>
                <a:sym typeface="Maven Pro"/>
              </a:rPr>
              <a:t>Giao</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dịch</a:t>
            </a:r>
            <a:r>
              <a:rPr lang="en-US" sz="1600" dirty="0" smtClean="0">
                <a:solidFill>
                  <a:schemeClr val="tx1"/>
                </a:solidFill>
                <a:ea typeface="Maven Pro"/>
                <a:cs typeface="Maven Pro"/>
                <a:sym typeface="Maven Pro"/>
              </a:rPr>
              <a:t> </a:t>
            </a:r>
            <a:r>
              <a:rPr lang="en-US" dirty="0" smtClean="0"/>
              <a:t>SPY </a:t>
            </a:r>
            <a:r>
              <a:rPr lang="en-US" dirty="0" err="1" smtClean="0"/>
              <a:t>dựa</a:t>
            </a:r>
            <a:r>
              <a:rPr lang="en-US" dirty="0" smtClean="0"/>
              <a:t> </a:t>
            </a:r>
            <a:r>
              <a:rPr lang="en-US" dirty="0" err="1" smtClean="0"/>
              <a:t>vào</a:t>
            </a:r>
            <a:r>
              <a:rPr lang="en-US" dirty="0" smtClean="0"/>
              <a:t> </a:t>
            </a:r>
            <a:r>
              <a:rPr lang="en-US" dirty="0" err="1" smtClean="0"/>
              <a:t>chỉ</a:t>
            </a:r>
            <a:r>
              <a:rPr lang="en-US" dirty="0" smtClean="0"/>
              <a:t> </a:t>
            </a:r>
            <a:r>
              <a:rPr lang="en-US" dirty="0" err="1" smtClean="0"/>
              <a:t>số</a:t>
            </a:r>
            <a:r>
              <a:rPr lang="en-US" dirty="0" smtClean="0"/>
              <a:t> </a:t>
            </a:r>
            <a:r>
              <a:rPr lang="en-US" dirty="0" err="1" smtClean="0"/>
              <a:t>biến</a:t>
            </a:r>
            <a:r>
              <a:rPr lang="en-US" dirty="0" smtClean="0"/>
              <a:t> </a:t>
            </a:r>
            <a:r>
              <a:rPr lang="en-US" dirty="0" err="1" smtClean="0"/>
              <a:t>động</a:t>
            </a:r>
            <a:r>
              <a:rPr lang="en-US" dirty="0" smtClean="0"/>
              <a:t> </a:t>
            </a:r>
            <a:r>
              <a:rPr lang="en-US" dirty="0" err="1" smtClean="0"/>
              <a:t>thị</a:t>
            </a:r>
            <a:r>
              <a:rPr lang="en-US" dirty="0" smtClean="0"/>
              <a:t> </a:t>
            </a:r>
            <a:r>
              <a:rPr lang="en-US" dirty="0" err="1" smtClean="0"/>
              <a:t>trường</a:t>
            </a:r>
            <a:r>
              <a:rPr lang="en-US" dirty="0" smtClean="0"/>
              <a:t> (</a:t>
            </a:r>
            <a:r>
              <a:rPr lang="en-US" dirty="0" err="1" smtClean="0"/>
              <a:t>đo</a:t>
            </a:r>
            <a:r>
              <a:rPr lang="en-US" dirty="0" smtClean="0"/>
              <a:t> </a:t>
            </a:r>
            <a:r>
              <a:rPr lang="en-US" dirty="0" err="1" smtClean="0"/>
              <a:t>lường</a:t>
            </a:r>
            <a:r>
              <a:rPr lang="en-US" dirty="0" smtClean="0"/>
              <a:t> </a:t>
            </a:r>
            <a:r>
              <a:rPr lang="en-US" dirty="0" err="1" smtClean="0"/>
              <a:t>bởi</a:t>
            </a:r>
            <a:r>
              <a:rPr lang="en-US" dirty="0" smtClean="0"/>
              <a:t> VIX):</a:t>
            </a:r>
          </a:p>
          <a:p>
            <a:pPr marL="101600" algn="just">
              <a:lnSpc>
                <a:spcPct val="115000"/>
              </a:lnSpc>
              <a:spcBef>
                <a:spcPts val="1600"/>
              </a:spcBef>
              <a:buClr>
                <a:schemeClr val="dk1"/>
              </a:buClr>
              <a:buSzPts val="2000"/>
            </a:pPr>
            <a:r>
              <a:rPr lang="en-US" dirty="0" smtClean="0"/>
              <a:t>   + </a:t>
            </a:r>
            <a:r>
              <a:rPr lang="en-US" dirty="0" err="1" smtClean="0"/>
              <a:t>Mua</a:t>
            </a:r>
            <a:r>
              <a:rPr lang="en-US" dirty="0" smtClean="0"/>
              <a:t> </a:t>
            </a:r>
            <a:r>
              <a:rPr lang="en-US" dirty="0" err="1" smtClean="0"/>
              <a:t>và</a:t>
            </a:r>
            <a:r>
              <a:rPr lang="en-US" dirty="0" smtClean="0"/>
              <a:t> </a:t>
            </a:r>
            <a:r>
              <a:rPr lang="en-US" dirty="0" err="1" smtClean="0"/>
              <a:t>nắm</a:t>
            </a:r>
            <a:r>
              <a:rPr lang="en-US" dirty="0" smtClean="0"/>
              <a:t> </a:t>
            </a:r>
            <a:r>
              <a:rPr lang="en-US" dirty="0" err="1" smtClean="0"/>
              <a:t>giữ</a:t>
            </a:r>
            <a:r>
              <a:rPr lang="en-US" dirty="0" smtClean="0"/>
              <a:t> SPY</a:t>
            </a:r>
          </a:p>
          <a:p>
            <a:pPr marL="101600" algn="just">
              <a:lnSpc>
                <a:spcPct val="115000"/>
              </a:lnSpc>
              <a:spcBef>
                <a:spcPts val="1600"/>
              </a:spcBef>
              <a:buClr>
                <a:schemeClr val="dk1"/>
              </a:buClr>
              <a:buSzPts val="2000"/>
            </a:pPr>
            <a:r>
              <a:rPr lang="en-US" dirty="0" smtClean="0"/>
              <a:t>   + </a:t>
            </a:r>
            <a:r>
              <a:rPr lang="en-US" dirty="0" err="1" smtClean="0"/>
              <a:t>Khi</a:t>
            </a:r>
            <a:r>
              <a:rPr lang="en-US" dirty="0" smtClean="0"/>
              <a:t> </a:t>
            </a:r>
            <a:r>
              <a:rPr lang="en-US" dirty="0" err="1" smtClean="0"/>
              <a:t>thị</a:t>
            </a:r>
            <a:r>
              <a:rPr lang="en-US" dirty="0" smtClean="0"/>
              <a:t> </a:t>
            </a:r>
            <a:r>
              <a:rPr lang="en-US" dirty="0" err="1" smtClean="0"/>
              <a:t>trường</a:t>
            </a:r>
            <a:r>
              <a:rPr lang="en-US" dirty="0" smtClean="0"/>
              <a:t> </a:t>
            </a:r>
            <a:r>
              <a:rPr lang="en-US" dirty="0" err="1" smtClean="0"/>
              <a:t>có</a:t>
            </a:r>
            <a:r>
              <a:rPr lang="en-US" dirty="0" smtClean="0"/>
              <a:t> </a:t>
            </a:r>
            <a:r>
              <a:rPr lang="en-US" dirty="0" err="1" smtClean="0"/>
              <a:t>biến</a:t>
            </a:r>
            <a:r>
              <a:rPr lang="en-US" dirty="0" smtClean="0"/>
              <a:t> </a:t>
            </a:r>
            <a:r>
              <a:rPr lang="en-US" dirty="0" err="1" smtClean="0"/>
              <a:t>động</a:t>
            </a:r>
            <a:r>
              <a:rPr lang="en-US" dirty="0" smtClean="0"/>
              <a:t> (VIX </a:t>
            </a:r>
            <a:r>
              <a:rPr lang="en-US" dirty="0" err="1" smtClean="0"/>
              <a:t>cao</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đề</a:t>
            </a:r>
            <a:r>
              <a:rPr lang="en-US" dirty="0" smtClean="0"/>
              <a:t> </a:t>
            </a:r>
            <a:r>
              <a:rPr lang="en-US" dirty="0" err="1" smtClean="0"/>
              <a:t>xuất</a:t>
            </a:r>
            <a:r>
              <a:rPr lang="en-US" dirty="0" smtClean="0"/>
              <a:t> </a:t>
            </a:r>
            <a:r>
              <a:rPr lang="en-US" dirty="0" err="1" smtClean="0"/>
              <a:t>bán</a:t>
            </a:r>
            <a:r>
              <a:rPr lang="en-US" dirty="0" smtClean="0"/>
              <a:t> </a:t>
            </a:r>
            <a:r>
              <a:rPr lang="en-US" dirty="0" err="1" smtClean="0"/>
              <a:t>để</a:t>
            </a:r>
            <a:r>
              <a:rPr lang="en-US" dirty="0" smtClean="0"/>
              <a:t> </a:t>
            </a:r>
            <a:r>
              <a:rPr lang="en-US" dirty="0" err="1" smtClean="0"/>
              <a:t>giữ</a:t>
            </a:r>
            <a:r>
              <a:rPr lang="en-US" dirty="0" smtClean="0"/>
              <a:t> </a:t>
            </a:r>
            <a:r>
              <a:rPr lang="en-US" dirty="0" err="1" smtClean="0"/>
              <a:t>tiền</a:t>
            </a:r>
            <a:r>
              <a:rPr lang="en-US" dirty="0" smtClean="0"/>
              <a:t> </a:t>
            </a:r>
            <a:r>
              <a:rPr lang="en-US" dirty="0" err="1" smtClean="0"/>
              <a:t>mặt</a:t>
            </a:r>
            <a:endParaRPr lang="en-US" dirty="0" smtClean="0"/>
          </a:p>
          <a:p>
            <a:pPr marL="101600" algn="just">
              <a:lnSpc>
                <a:spcPct val="115000"/>
              </a:lnSpc>
              <a:spcBef>
                <a:spcPts val="1600"/>
              </a:spcBef>
              <a:buClr>
                <a:schemeClr val="dk1"/>
              </a:buClr>
              <a:buSzPts val="2000"/>
            </a:pPr>
            <a:r>
              <a:rPr lang="en-US" dirty="0" smtClean="0"/>
              <a:t>   + </a:t>
            </a:r>
            <a:r>
              <a:rPr lang="vi-VN" dirty="0"/>
              <a:t>Khi thị trường ổn định (VIX thấp), chiến lược lại đề xuất </a:t>
            </a:r>
            <a:r>
              <a:rPr lang="en-US" dirty="0" err="1" smtClean="0"/>
              <a:t>mua</a:t>
            </a:r>
            <a:endParaRPr lang="en-US" dirty="0"/>
          </a:p>
          <a:p>
            <a:pPr marL="387350" lvl="0" indent="-285750">
              <a:lnSpc>
                <a:spcPct val="115000"/>
              </a:lnSpc>
              <a:spcBef>
                <a:spcPts val="1600"/>
              </a:spcBef>
              <a:buClr>
                <a:schemeClr val="dk1"/>
              </a:buClr>
              <a:buSzPts val="2000"/>
              <a:buFontTx/>
              <a:buChar char="-"/>
            </a:pPr>
            <a:endParaRPr lang="en-US" sz="1600" b="1" dirty="0" smtClean="0">
              <a:solidFill>
                <a:schemeClr val="tx1"/>
              </a:solidFill>
              <a:ea typeface="Maven Pro"/>
              <a:cs typeface="Maven Pro"/>
              <a:sym typeface="Maven Pro"/>
            </a:endParaRPr>
          </a:p>
        </p:txBody>
      </p:sp>
    </p:spTree>
    <p:extLst>
      <p:ext uri="{BB962C8B-B14F-4D97-AF65-F5344CB8AC3E}">
        <p14:creationId xmlns:p14="http://schemas.microsoft.com/office/powerpoint/2010/main" val="5808783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830956"/>
          </a:xfrm>
          <a:prstGeom prst="rect">
            <a:avLst/>
          </a:prstGeom>
          <a:noFill/>
          <a:ln>
            <a:noFill/>
          </a:ln>
        </p:spPr>
        <p:txBody>
          <a:bodyPr spcFirstLastPara="1" wrap="square" lIns="91425" tIns="45700" rIns="91425" bIns="45700" anchor="t" anchorCtr="0">
            <a:spAutoFit/>
          </a:bodyPr>
          <a:lstStyle/>
          <a:p>
            <a:pPr>
              <a:buSzPts val="2000"/>
            </a:pPr>
            <a:r>
              <a:rPr lang="en-US" sz="2400" dirty="0" smtClean="0">
                <a:solidFill>
                  <a:schemeClr val="bg1"/>
                </a:solidFill>
              </a:rPr>
              <a:t>I. </a:t>
            </a:r>
            <a:r>
              <a:rPr lang="en-US" sz="2400" b="1" dirty="0" smtClean="0">
                <a:solidFill>
                  <a:schemeClr val="bg1"/>
                </a:solidFill>
                <a:ea typeface="Maven Pro"/>
                <a:cs typeface="Maven Pro"/>
                <a:sym typeface="Maven Pro"/>
              </a:rPr>
              <a:t>Chiến </a:t>
            </a:r>
            <a:r>
              <a:rPr lang="en-US" sz="2400" b="1" dirty="0" err="1">
                <a:solidFill>
                  <a:schemeClr val="bg1"/>
                </a:solidFill>
                <a:ea typeface="Maven Pro"/>
                <a:cs typeface="Maven Pro"/>
                <a:sym typeface="Maven Pro"/>
              </a:rPr>
              <a:t>lược</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để</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vào</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lệnh</a:t>
            </a:r>
            <a:endParaRPr lang="en-US" sz="2400" b="1" dirty="0">
              <a:solidFill>
                <a:schemeClr val="bg1"/>
              </a:solidFill>
              <a:ea typeface="Maven Pro"/>
              <a:cs typeface="Maven Pro"/>
              <a:sym typeface="Maven Pro"/>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dirty="0">
              <a:solidFill>
                <a:schemeClr val="lt1"/>
              </a:solidFill>
              <a:latin typeface="Arial"/>
              <a:ea typeface="Arial"/>
              <a:cs typeface="Arial"/>
              <a:sym typeface="Arial"/>
            </a:endParaRPr>
          </a:p>
        </p:txBody>
      </p:sp>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101600">
              <a:lnSpc>
                <a:spcPct val="115000"/>
              </a:lnSpc>
              <a:spcBef>
                <a:spcPts val="1600"/>
              </a:spcBef>
              <a:buClr>
                <a:schemeClr val="dk1"/>
              </a:buClr>
              <a:buSzPts val="2000"/>
            </a:pPr>
            <a:r>
              <a:rPr lang="en-US" sz="1600" b="1" dirty="0" smtClean="0">
                <a:solidFill>
                  <a:schemeClr val="tx1"/>
                </a:solidFill>
                <a:ea typeface="Maven Pro"/>
                <a:cs typeface="Maven Pro"/>
                <a:sym typeface="Maven Pro"/>
              </a:rPr>
              <a:t>I.3. </a:t>
            </a:r>
            <a:r>
              <a:rPr lang="vi-VN" sz="1600" b="1" dirty="0"/>
              <a:t>Chiến lược giao dịch theo chỉ số biến động</a:t>
            </a:r>
            <a:r>
              <a:rPr lang="en-US" sz="1600" b="1" dirty="0"/>
              <a:t> (</a:t>
            </a:r>
            <a:r>
              <a:rPr lang="en-US" sz="1600" b="1" dirty="0">
                <a:solidFill>
                  <a:schemeClr val="dk1"/>
                </a:solidFill>
                <a:ea typeface="Maven Pro"/>
                <a:cs typeface="Maven Pro"/>
                <a:sym typeface="Maven Pro"/>
              </a:rPr>
              <a:t>Chiến </a:t>
            </a:r>
            <a:r>
              <a:rPr lang="en-US" sz="1600" b="1" dirty="0" err="1">
                <a:solidFill>
                  <a:schemeClr val="dk1"/>
                </a:solidFill>
                <a:ea typeface="Maven Pro"/>
                <a:cs typeface="Maven Pro"/>
                <a:sym typeface="Maven Pro"/>
              </a:rPr>
              <a:t>lược</a:t>
            </a:r>
            <a:r>
              <a:rPr lang="en-US" sz="1600" b="1" dirty="0">
                <a:solidFill>
                  <a:schemeClr val="dk1"/>
                </a:solidFill>
                <a:ea typeface="Maven Pro"/>
                <a:cs typeface="Maven Pro"/>
                <a:sym typeface="Maven Pro"/>
              </a:rPr>
              <a:t> SPY500 – VIX) </a:t>
            </a:r>
          </a:p>
          <a:p>
            <a:pPr marL="285750" indent="-285750" algn="just">
              <a:buFontTx/>
              <a:buChar char="-"/>
            </a:pPr>
            <a:r>
              <a:rPr lang="vi-VN" b="1" dirty="0" smtClean="0"/>
              <a:t>Mua </a:t>
            </a:r>
            <a:r>
              <a:rPr lang="vi-VN" b="1" dirty="0"/>
              <a:t>và Nắm Giữ SPY</a:t>
            </a:r>
            <a:r>
              <a:rPr lang="vi-VN" dirty="0"/>
              <a:t>: Chiến lược này dự định mua và nắm giữ SPY, một quỹ đầu tư ETF theo dõi chỉ số S&amp;P 500, trong những điều kiện nhất định của thị trường</a:t>
            </a:r>
            <a:r>
              <a:rPr lang="vi-VN" dirty="0" smtClean="0"/>
              <a:t>.</a:t>
            </a:r>
            <a:endParaRPr lang="en-US" dirty="0" smtClean="0"/>
          </a:p>
          <a:p>
            <a:pPr marL="285750" indent="-285750" algn="just">
              <a:buFontTx/>
              <a:buChar char="-"/>
            </a:pPr>
            <a:r>
              <a:rPr lang="vi-VN" b="1" dirty="0" smtClean="0"/>
              <a:t>Bán </a:t>
            </a:r>
            <a:r>
              <a:rPr lang="vi-VN" b="1" dirty="0"/>
              <a:t>Khi Biến Động Cao (VIX Cao)</a:t>
            </a:r>
            <a:r>
              <a:rPr lang="vi-VN" dirty="0"/>
              <a:t>: Khi chỉ số biến động VIX vượt qua một ngưỡng nhất định (</a:t>
            </a:r>
            <a:r>
              <a:rPr lang="vi-VN" b="1" dirty="0">
                <a:solidFill>
                  <a:srgbClr val="FF0000"/>
                </a:solidFill>
              </a:rPr>
              <a:t>trong trường hợp này là 30</a:t>
            </a:r>
            <a:r>
              <a:rPr lang="vi-VN" dirty="0"/>
              <a:t>), điều này coi như một dấu hiệu của sự biến động cao trong thị trường. Chiến lược này đề xuất việc bán SPY và giữ tiền mặt trong những thời kỳ như vậy. Điều này dựa trên quan điểm rằng khi thị trường biến động mạnh, việc giữ tiền mặt có thể là an toàn hơn so với việc giữ các tài sản có giá biến động lớn</a:t>
            </a:r>
            <a:r>
              <a:rPr lang="vi-VN" dirty="0" smtClean="0"/>
              <a:t>.</a:t>
            </a:r>
            <a:endParaRPr lang="en-US" dirty="0" smtClean="0"/>
          </a:p>
          <a:p>
            <a:pPr marL="285750" indent="-285750" algn="just">
              <a:buFontTx/>
              <a:buChar char="-"/>
            </a:pPr>
            <a:r>
              <a:rPr lang="vi-VN" b="1" dirty="0" smtClean="0"/>
              <a:t>Mua </a:t>
            </a:r>
            <a:r>
              <a:rPr lang="vi-VN" b="1" dirty="0"/>
              <a:t>Khi Thị Trường Ổn Định (</a:t>
            </a:r>
            <a:r>
              <a:rPr lang="vi-VN" b="1" dirty="0">
                <a:solidFill>
                  <a:srgbClr val="FF0000"/>
                </a:solidFill>
              </a:rPr>
              <a:t>VIX Thấp</a:t>
            </a:r>
            <a:r>
              <a:rPr lang="vi-VN" b="1" dirty="0"/>
              <a:t>)</a:t>
            </a:r>
            <a:r>
              <a:rPr lang="vi-VN" dirty="0"/>
              <a:t>: Ngược lại, khi chỉ số VIX thấp, điều này cho thấy thị trường đang ổn định hơn, chiến lược này đề xuất </a:t>
            </a:r>
            <a:r>
              <a:rPr lang="vi-VN" dirty="0">
                <a:solidFill>
                  <a:srgbClr val="FF0000"/>
                </a:solidFill>
              </a:rPr>
              <a:t>mua SP</a:t>
            </a:r>
            <a:r>
              <a:rPr lang="vi-VN" dirty="0"/>
              <a:t>Y. Quan điểm ở đây là trong môi trường ít biến động, đầu tư vào thị trường chứng khoán (qua SPY) có thể mang lại lợi nhuận tốt hơn so với việc giữ tiền mặt.</a:t>
            </a:r>
          </a:p>
          <a:p>
            <a:pPr marL="387350" lvl="0" indent="-285750">
              <a:lnSpc>
                <a:spcPct val="115000"/>
              </a:lnSpc>
              <a:spcBef>
                <a:spcPts val="1600"/>
              </a:spcBef>
              <a:buClr>
                <a:schemeClr val="dk1"/>
              </a:buClr>
              <a:buSzPts val="2000"/>
              <a:buFontTx/>
              <a:buChar char="-"/>
            </a:pPr>
            <a:endParaRPr lang="en-US" sz="1600" b="1" dirty="0" smtClean="0">
              <a:solidFill>
                <a:schemeClr val="tx1"/>
              </a:solidFill>
              <a:ea typeface="Maven Pro"/>
              <a:cs typeface="Maven Pro"/>
              <a:sym typeface="Maven Pro"/>
            </a:endParaRPr>
          </a:p>
        </p:txBody>
      </p:sp>
    </p:spTree>
    <p:extLst>
      <p:ext uri="{BB962C8B-B14F-4D97-AF65-F5344CB8AC3E}">
        <p14:creationId xmlns:p14="http://schemas.microsoft.com/office/powerpoint/2010/main" val="576713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830956"/>
          </a:xfrm>
          <a:prstGeom prst="rect">
            <a:avLst/>
          </a:prstGeom>
          <a:noFill/>
          <a:ln>
            <a:noFill/>
          </a:ln>
        </p:spPr>
        <p:txBody>
          <a:bodyPr spcFirstLastPara="1" wrap="square" lIns="91425" tIns="45700" rIns="91425" bIns="45700" anchor="t" anchorCtr="0">
            <a:spAutoFit/>
          </a:bodyPr>
          <a:lstStyle/>
          <a:p>
            <a:pPr>
              <a:buSzPts val="2000"/>
            </a:pPr>
            <a:r>
              <a:rPr lang="en-US" sz="2400" dirty="0" smtClean="0">
                <a:solidFill>
                  <a:schemeClr val="bg1"/>
                </a:solidFill>
              </a:rPr>
              <a:t>I. </a:t>
            </a:r>
            <a:r>
              <a:rPr lang="en-US" sz="2400" b="1" dirty="0" smtClean="0">
                <a:solidFill>
                  <a:schemeClr val="bg1"/>
                </a:solidFill>
                <a:ea typeface="Maven Pro"/>
                <a:cs typeface="Maven Pro"/>
                <a:sym typeface="Maven Pro"/>
              </a:rPr>
              <a:t>Chiến </a:t>
            </a:r>
            <a:r>
              <a:rPr lang="en-US" sz="2400" b="1" dirty="0" err="1">
                <a:solidFill>
                  <a:schemeClr val="bg1"/>
                </a:solidFill>
                <a:ea typeface="Maven Pro"/>
                <a:cs typeface="Maven Pro"/>
                <a:sym typeface="Maven Pro"/>
              </a:rPr>
              <a:t>lược</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để</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vào</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lệnh</a:t>
            </a:r>
            <a:endParaRPr lang="en-US" sz="2400" b="1" dirty="0">
              <a:solidFill>
                <a:schemeClr val="bg1"/>
              </a:solidFill>
              <a:ea typeface="Maven Pro"/>
              <a:cs typeface="Maven Pro"/>
              <a:sym typeface="Maven Pro"/>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dirty="0">
              <a:solidFill>
                <a:schemeClr val="lt1"/>
              </a:solidFill>
              <a:latin typeface="Arial"/>
              <a:ea typeface="Arial"/>
              <a:cs typeface="Arial"/>
              <a:sym typeface="Arial"/>
            </a:endParaRPr>
          </a:p>
        </p:txBody>
      </p:sp>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101600">
              <a:lnSpc>
                <a:spcPct val="115000"/>
              </a:lnSpc>
              <a:spcBef>
                <a:spcPts val="1600"/>
              </a:spcBef>
              <a:buClr>
                <a:schemeClr val="dk1"/>
              </a:buClr>
              <a:buSzPts val="2000"/>
            </a:pPr>
            <a:r>
              <a:rPr lang="en-US" sz="1600" b="1" dirty="0" smtClean="0">
                <a:solidFill>
                  <a:schemeClr val="tx1"/>
                </a:solidFill>
                <a:ea typeface="Maven Pro"/>
                <a:cs typeface="Maven Pro"/>
                <a:sym typeface="Maven Pro"/>
              </a:rPr>
              <a:t>I.3. </a:t>
            </a:r>
            <a:r>
              <a:rPr lang="vi-VN" sz="1600" b="1" dirty="0"/>
              <a:t>Chiến lược giao dịch theo chỉ số biến động</a:t>
            </a:r>
            <a:r>
              <a:rPr lang="en-US" sz="1600" b="1" dirty="0"/>
              <a:t> (</a:t>
            </a:r>
            <a:r>
              <a:rPr lang="en-US" sz="1600" b="1" dirty="0">
                <a:solidFill>
                  <a:schemeClr val="dk1"/>
                </a:solidFill>
                <a:ea typeface="Maven Pro"/>
                <a:cs typeface="Maven Pro"/>
                <a:sym typeface="Maven Pro"/>
              </a:rPr>
              <a:t>Chiến </a:t>
            </a:r>
            <a:r>
              <a:rPr lang="en-US" sz="1600" b="1" dirty="0" err="1">
                <a:solidFill>
                  <a:schemeClr val="dk1"/>
                </a:solidFill>
                <a:ea typeface="Maven Pro"/>
                <a:cs typeface="Maven Pro"/>
                <a:sym typeface="Maven Pro"/>
              </a:rPr>
              <a:t>lược</a:t>
            </a:r>
            <a:r>
              <a:rPr lang="en-US" sz="1600" b="1" dirty="0">
                <a:solidFill>
                  <a:schemeClr val="dk1"/>
                </a:solidFill>
                <a:ea typeface="Maven Pro"/>
                <a:cs typeface="Maven Pro"/>
                <a:sym typeface="Maven Pro"/>
              </a:rPr>
              <a:t> SPY500 – VIX) </a:t>
            </a:r>
          </a:p>
          <a:p>
            <a:pPr marL="444500" lvl="0" indent="-342900">
              <a:lnSpc>
                <a:spcPct val="115000"/>
              </a:lnSpc>
              <a:spcBef>
                <a:spcPts val="1600"/>
              </a:spcBef>
              <a:buClr>
                <a:schemeClr val="dk1"/>
              </a:buClr>
              <a:buSzPts val="2000"/>
              <a:buFont typeface="+mj-lt"/>
              <a:buAutoNum type="alphaLcParenR" startAt="2"/>
            </a:pPr>
            <a:r>
              <a:rPr lang="en-US" sz="1600" b="1" dirty="0" smtClean="0">
                <a:solidFill>
                  <a:schemeClr val="tx1"/>
                </a:solidFill>
                <a:ea typeface="Maven Pro"/>
                <a:cs typeface="Maven Pro"/>
                <a:sym typeface="Maven Pro"/>
              </a:rPr>
              <a:t>Code </a:t>
            </a:r>
            <a:r>
              <a:rPr lang="en-US" sz="1600" b="1" dirty="0" err="1" smtClean="0">
                <a:solidFill>
                  <a:schemeClr val="tx1"/>
                </a:solidFill>
                <a:ea typeface="Maven Pro"/>
                <a:cs typeface="Maven Pro"/>
                <a:sym typeface="Maven Pro"/>
              </a:rPr>
              <a:t>chiến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lược</a:t>
            </a:r>
            <a:r>
              <a:rPr lang="en-US" sz="1600" b="1" dirty="0" smtClean="0">
                <a:solidFill>
                  <a:schemeClr val="tx1"/>
                </a:solidFill>
                <a:ea typeface="Maven Pro"/>
                <a:cs typeface="Maven Pro"/>
                <a:sym typeface="Maven Pro"/>
              </a:rPr>
              <a:t>:</a:t>
            </a:r>
          </a:p>
          <a:p>
            <a:pPr marL="387350" lvl="0" indent="-285750">
              <a:lnSpc>
                <a:spcPct val="115000"/>
              </a:lnSpc>
              <a:spcBef>
                <a:spcPts val="1600"/>
              </a:spcBef>
              <a:buClr>
                <a:schemeClr val="dk1"/>
              </a:buClr>
              <a:buSzPts val="2000"/>
              <a:buFontTx/>
              <a:buChar char="-"/>
            </a:pPr>
            <a:r>
              <a:rPr lang="en-US" sz="1600" dirty="0" smtClean="0">
                <a:solidFill>
                  <a:srgbClr val="FF0000"/>
                </a:solidFill>
                <a:ea typeface="Maven Pro"/>
                <a:cs typeface="Maven Pro"/>
                <a:sym typeface="Maven Pro"/>
              </a:rPr>
              <a:t>Load data </a:t>
            </a:r>
            <a:r>
              <a:rPr lang="en-US" sz="1600" dirty="0" err="1" smtClean="0">
                <a:solidFill>
                  <a:srgbClr val="FF0000"/>
                </a:solidFill>
                <a:ea typeface="Maven Pro"/>
                <a:cs typeface="Maven Pro"/>
                <a:sym typeface="Maven Pro"/>
              </a:rPr>
              <a:t>của</a:t>
            </a:r>
            <a:r>
              <a:rPr lang="en-US" sz="1600" dirty="0" smtClean="0">
                <a:solidFill>
                  <a:srgbClr val="FF0000"/>
                </a:solidFill>
                <a:ea typeface="Maven Pro"/>
                <a:cs typeface="Maven Pro"/>
                <a:sym typeface="Maven Pro"/>
              </a:rPr>
              <a:t> 1 </a:t>
            </a:r>
            <a:r>
              <a:rPr lang="en-US" sz="1600" dirty="0" err="1" smtClean="0">
                <a:solidFill>
                  <a:srgbClr val="FF0000"/>
                </a:solidFill>
                <a:ea typeface="Maven Pro"/>
                <a:cs typeface="Maven Pro"/>
                <a:sym typeface="Maven Pro"/>
              </a:rPr>
              <a:t>ngày</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mới</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nhất</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hiện</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tại</a:t>
            </a:r>
            <a:r>
              <a:rPr lang="en-US" sz="1600" dirty="0" smtClean="0">
                <a:solidFill>
                  <a:srgbClr val="FF0000"/>
                </a:solidFill>
                <a:ea typeface="Maven Pro"/>
                <a:cs typeface="Maven Pro"/>
                <a:sym typeface="Maven Pro"/>
              </a:rPr>
              <a:t>)</a:t>
            </a:r>
          </a:p>
          <a:p>
            <a:pPr marL="387350" lvl="0" indent="-285750">
              <a:lnSpc>
                <a:spcPct val="115000"/>
              </a:lnSpc>
              <a:spcBef>
                <a:spcPts val="1600"/>
              </a:spcBef>
              <a:buClr>
                <a:schemeClr val="dk1"/>
              </a:buClr>
              <a:buSzPts val="2000"/>
              <a:buFontTx/>
              <a:buChar char="-"/>
            </a:pPr>
            <a:r>
              <a:rPr lang="en-US" sz="1600" dirty="0" err="1" smtClean="0">
                <a:solidFill>
                  <a:schemeClr val="tx1"/>
                </a:solidFill>
                <a:ea typeface="Maven Pro"/>
                <a:cs typeface="Maven Pro"/>
                <a:sym typeface="Maven Pro"/>
              </a:rPr>
              <a:t>Kiểm</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tra</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xem</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ngưỡng</a:t>
            </a:r>
            <a:r>
              <a:rPr lang="en-US" sz="1600" dirty="0" smtClean="0">
                <a:solidFill>
                  <a:schemeClr val="tx1"/>
                </a:solidFill>
                <a:ea typeface="Maven Pro"/>
                <a:cs typeface="Maven Pro"/>
                <a:sym typeface="Maven Pro"/>
              </a:rPr>
              <a:t> VIX: </a:t>
            </a:r>
            <a:r>
              <a:rPr lang="en-US" sz="1600" dirty="0" err="1" smtClean="0">
                <a:solidFill>
                  <a:schemeClr val="tx1"/>
                </a:solidFill>
                <a:ea typeface="Maven Pro"/>
                <a:cs typeface="Maven Pro"/>
                <a:sym typeface="Maven Pro"/>
              </a:rPr>
              <a:t>nếu</a:t>
            </a:r>
            <a:r>
              <a:rPr lang="en-US" sz="1600" dirty="0" smtClean="0">
                <a:solidFill>
                  <a:schemeClr val="tx1"/>
                </a:solidFill>
                <a:ea typeface="Maven Pro"/>
                <a:cs typeface="Maven Pro"/>
                <a:sym typeface="Maven Pro"/>
              </a:rPr>
              <a:t> VIX </a:t>
            </a:r>
            <a:r>
              <a:rPr lang="en-US" sz="1600" dirty="0" err="1" smtClean="0">
                <a:solidFill>
                  <a:schemeClr val="tx1"/>
                </a:solidFill>
                <a:ea typeface="Maven Pro"/>
                <a:cs typeface="Maven Pro"/>
                <a:sym typeface="Maven Pro"/>
              </a:rPr>
              <a:t>nhỏ</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hơn</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ngưỡng</a:t>
            </a:r>
            <a:r>
              <a:rPr lang="en-US" sz="1600" dirty="0" smtClean="0">
                <a:solidFill>
                  <a:schemeClr val="tx1"/>
                </a:solidFill>
                <a:ea typeface="Maven Pro"/>
                <a:cs typeface="Maven Pro"/>
                <a:sym typeface="Maven Pro"/>
              </a:rPr>
              <a:t> (</a:t>
            </a:r>
            <a:r>
              <a:rPr lang="en-US" sz="1600" dirty="0" err="1" smtClean="0">
                <a:solidFill>
                  <a:srgbClr val="FF0000"/>
                </a:solidFill>
                <a:ea typeface="Maven Pro"/>
                <a:cs typeface="Maven Pro"/>
                <a:sym typeface="Maven Pro"/>
              </a:rPr>
              <a:t>ví</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dụ</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như</a:t>
            </a:r>
            <a:r>
              <a:rPr lang="en-US" sz="1600" dirty="0" smtClean="0">
                <a:solidFill>
                  <a:srgbClr val="FF0000"/>
                </a:solidFill>
                <a:ea typeface="Maven Pro"/>
                <a:cs typeface="Maven Pro"/>
                <a:sym typeface="Maven Pro"/>
              </a:rPr>
              <a:t> 30</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thì</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mua</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ngược</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lại</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nếu</a:t>
            </a:r>
            <a:r>
              <a:rPr lang="en-US" sz="1600" dirty="0" smtClean="0">
                <a:solidFill>
                  <a:schemeClr val="tx1"/>
                </a:solidFill>
                <a:ea typeface="Maven Pro"/>
                <a:cs typeface="Maven Pro"/>
                <a:sym typeface="Maven Pro"/>
              </a:rPr>
              <a:t> VIX </a:t>
            </a:r>
            <a:r>
              <a:rPr lang="en-US" sz="1600" dirty="0" err="1" smtClean="0">
                <a:solidFill>
                  <a:schemeClr val="tx1"/>
                </a:solidFill>
                <a:ea typeface="Maven Pro"/>
                <a:cs typeface="Maven Pro"/>
                <a:sym typeface="Maven Pro"/>
              </a:rPr>
              <a:t>lớn</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hơn</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ngưỡng</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thì</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bán</a:t>
            </a:r>
            <a:endParaRPr lang="en-US" sz="1600" dirty="0" smtClean="0">
              <a:solidFill>
                <a:schemeClr val="tx1"/>
              </a:solidFill>
              <a:ea typeface="Maven Pro"/>
              <a:cs typeface="Maven Pro"/>
              <a:sym typeface="Maven Pro"/>
            </a:endParaRPr>
          </a:p>
        </p:txBody>
      </p:sp>
    </p:spTree>
    <p:extLst>
      <p:ext uri="{BB962C8B-B14F-4D97-AF65-F5344CB8AC3E}">
        <p14:creationId xmlns:p14="http://schemas.microsoft.com/office/powerpoint/2010/main" val="20989825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101600" lvl="0">
              <a:lnSpc>
                <a:spcPct val="115000"/>
              </a:lnSpc>
              <a:spcBef>
                <a:spcPts val="1600"/>
              </a:spcBef>
              <a:buClr>
                <a:schemeClr val="dk1"/>
              </a:buClr>
              <a:buSzPts val="2000"/>
            </a:pPr>
            <a:r>
              <a:rPr lang="en-US" sz="1600" b="1" dirty="0" smtClean="0">
                <a:solidFill>
                  <a:schemeClr val="dk1"/>
                </a:solidFill>
                <a:latin typeface="+mn-lt"/>
                <a:ea typeface="Maven Pro"/>
                <a:cs typeface="Maven Pro"/>
                <a:sym typeface="Maven Pro"/>
              </a:rPr>
              <a:t>   </a:t>
            </a:r>
            <a:endParaRPr sz="1600" b="1" dirty="0">
              <a:solidFill>
                <a:schemeClr val="dk1"/>
              </a:solidFill>
              <a:latin typeface="+mn-lt"/>
              <a:ea typeface="Maven Pro"/>
              <a:cs typeface="Maven Pro"/>
              <a:sym typeface="Maven Pro"/>
            </a:endParaRPr>
          </a:p>
        </p:txBody>
      </p:sp>
      <p:sp>
        <p:nvSpPr>
          <p:cNvPr id="5" name="Google Shape;100;p3"/>
          <p:cNvSpPr txBox="1"/>
          <p:nvPr/>
        </p:nvSpPr>
        <p:spPr>
          <a:xfrm>
            <a:off x="424875" y="3248709"/>
            <a:ext cx="6865800" cy="830956"/>
          </a:xfrm>
          <a:prstGeom prst="rect">
            <a:avLst/>
          </a:prstGeom>
          <a:noFill/>
          <a:ln>
            <a:noFill/>
          </a:ln>
        </p:spPr>
        <p:txBody>
          <a:bodyPr spcFirstLastPara="1" wrap="square" lIns="91425" tIns="45700" rIns="91425" bIns="45700" anchor="t" anchorCtr="0">
            <a:spAutoFit/>
          </a:bodyPr>
          <a:lstStyle/>
          <a:p>
            <a:pPr>
              <a:buSzPts val="2000"/>
            </a:pPr>
            <a:r>
              <a:rPr lang="en-US" sz="2400" dirty="0" smtClean="0">
                <a:solidFill>
                  <a:schemeClr val="tx1"/>
                </a:solidFill>
              </a:rPr>
              <a:t>II. </a:t>
            </a:r>
            <a:r>
              <a:rPr lang="en-US" sz="2400" b="1" dirty="0" err="1" smtClean="0">
                <a:solidFill>
                  <a:schemeClr val="tx1"/>
                </a:solidFill>
                <a:ea typeface="Maven Pro"/>
                <a:cs typeface="Maven Pro"/>
                <a:sym typeface="Maven Pro"/>
              </a:rPr>
              <a:t>Vào</a:t>
            </a:r>
            <a:r>
              <a:rPr lang="en-US" sz="2400" b="1" dirty="0" smtClean="0">
                <a:solidFill>
                  <a:schemeClr val="tx1"/>
                </a:solidFill>
                <a:ea typeface="Maven Pro"/>
                <a:cs typeface="Maven Pro"/>
                <a:sym typeface="Maven Pro"/>
              </a:rPr>
              <a:t> </a:t>
            </a:r>
            <a:r>
              <a:rPr lang="en-US" sz="2400" b="1" dirty="0" err="1" smtClean="0">
                <a:solidFill>
                  <a:schemeClr val="tx1"/>
                </a:solidFill>
                <a:ea typeface="Maven Pro"/>
                <a:cs typeface="Maven Pro"/>
                <a:sym typeface="Maven Pro"/>
              </a:rPr>
              <a:t>lệnh</a:t>
            </a:r>
            <a:r>
              <a:rPr lang="en-US" sz="2400" b="1" dirty="0" smtClean="0">
                <a:solidFill>
                  <a:schemeClr val="tx1"/>
                </a:solidFill>
                <a:ea typeface="Maven Pro"/>
                <a:cs typeface="Maven Pro"/>
                <a:sym typeface="Maven Pro"/>
              </a:rPr>
              <a:t> </a:t>
            </a:r>
            <a:r>
              <a:rPr lang="en-US" sz="2400" b="1" dirty="0" err="1" smtClean="0">
                <a:solidFill>
                  <a:schemeClr val="tx1"/>
                </a:solidFill>
                <a:ea typeface="Maven Pro"/>
                <a:cs typeface="Maven Pro"/>
                <a:sym typeface="Maven Pro"/>
              </a:rPr>
              <a:t>bằng</a:t>
            </a:r>
            <a:r>
              <a:rPr lang="en-US" sz="2400" b="1" dirty="0" smtClean="0">
                <a:solidFill>
                  <a:schemeClr val="tx1"/>
                </a:solidFill>
                <a:ea typeface="Maven Pro"/>
                <a:cs typeface="Maven Pro"/>
                <a:sym typeface="Maven Pro"/>
              </a:rPr>
              <a:t> manual</a:t>
            </a:r>
            <a:endParaRPr lang="en-US" sz="2400" b="1" dirty="0">
              <a:solidFill>
                <a:schemeClr val="tx1"/>
              </a:solidFill>
              <a:ea typeface="Maven Pro"/>
              <a:cs typeface="Maven Pro"/>
              <a:sym typeface="Maven Pro"/>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dirty="0">
              <a:solidFill>
                <a:schemeClr val="tx1"/>
              </a:solidFill>
              <a:latin typeface="Arial"/>
              <a:ea typeface="Arial"/>
              <a:cs typeface="Arial"/>
              <a:sym typeface="Arial"/>
            </a:endParaRPr>
          </a:p>
        </p:txBody>
      </p:sp>
    </p:spTree>
    <p:extLst>
      <p:ext uri="{BB962C8B-B14F-4D97-AF65-F5344CB8AC3E}">
        <p14:creationId xmlns:p14="http://schemas.microsoft.com/office/powerpoint/2010/main" val="38342458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101600" lvl="0">
              <a:lnSpc>
                <a:spcPct val="115000"/>
              </a:lnSpc>
              <a:spcBef>
                <a:spcPts val="1600"/>
              </a:spcBef>
              <a:buClr>
                <a:schemeClr val="dk1"/>
              </a:buClr>
              <a:buSzPts val="2000"/>
            </a:pPr>
            <a:r>
              <a:rPr lang="en-US" sz="1600" b="1" dirty="0" smtClean="0">
                <a:solidFill>
                  <a:schemeClr val="dk1"/>
                </a:solidFill>
                <a:latin typeface="+mn-lt"/>
                <a:ea typeface="Maven Pro"/>
                <a:cs typeface="Maven Pro"/>
                <a:sym typeface="Maven Pro"/>
              </a:rPr>
              <a:t>   </a:t>
            </a:r>
            <a:endParaRPr sz="1600" b="1" dirty="0">
              <a:solidFill>
                <a:schemeClr val="dk1"/>
              </a:solidFill>
              <a:latin typeface="+mn-lt"/>
              <a:ea typeface="Maven Pro"/>
              <a:cs typeface="Maven Pro"/>
              <a:sym typeface="Maven Pro"/>
            </a:endParaRPr>
          </a:p>
        </p:txBody>
      </p:sp>
      <p:sp>
        <p:nvSpPr>
          <p:cNvPr id="5" name="Google Shape;100;p3"/>
          <p:cNvSpPr txBox="1"/>
          <p:nvPr/>
        </p:nvSpPr>
        <p:spPr>
          <a:xfrm>
            <a:off x="424875" y="3248709"/>
            <a:ext cx="6865800" cy="830956"/>
          </a:xfrm>
          <a:prstGeom prst="rect">
            <a:avLst/>
          </a:prstGeom>
          <a:noFill/>
          <a:ln>
            <a:noFill/>
          </a:ln>
        </p:spPr>
        <p:txBody>
          <a:bodyPr spcFirstLastPara="1" wrap="square" lIns="91425" tIns="45700" rIns="91425" bIns="45700" anchor="t" anchorCtr="0">
            <a:spAutoFit/>
          </a:bodyPr>
          <a:lstStyle/>
          <a:p>
            <a:pPr>
              <a:buSzPts val="2000"/>
            </a:pPr>
            <a:r>
              <a:rPr lang="en-US" sz="2400" dirty="0" smtClean="0">
                <a:solidFill>
                  <a:schemeClr val="tx1"/>
                </a:solidFill>
              </a:rPr>
              <a:t>III. </a:t>
            </a:r>
            <a:r>
              <a:rPr lang="en-US" sz="2400" b="1" dirty="0" err="1" smtClean="0">
                <a:solidFill>
                  <a:schemeClr val="tx1"/>
                </a:solidFill>
                <a:ea typeface="Maven Pro"/>
                <a:cs typeface="Maven Pro"/>
                <a:sym typeface="Maven Pro"/>
              </a:rPr>
              <a:t>Vào</a:t>
            </a:r>
            <a:r>
              <a:rPr lang="en-US" sz="2400" b="1" dirty="0" smtClean="0">
                <a:solidFill>
                  <a:schemeClr val="tx1"/>
                </a:solidFill>
                <a:ea typeface="Maven Pro"/>
                <a:cs typeface="Maven Pro"/>
                <a:sym typeface="Maven Pro"/>
              </a:rPr>
              <a:t> </a:t>
            </a:r>
            <a:r>
              <a:rPr lang="en-US" sz="2400" b="1" dirty="0" err="1" smtClean="0">
                <a:solidFill>
                  <a:schemeClr val="tx1"/>
                </a:solidFill>
                <a:ea typeface="Maven Pro"/>
                <a:cs typeface="Maven Pro"/>
                <a:sym typeface="Maven Pro"/>
              </a:rPr>
              <a:t>lệnh</a:t>
            </a:r>
            <a:r>
              <a:rPr lang="en-US" sz="2400" b="1" dirty="0" smtClean="0">
                <a:solidFill>
                  <a:schemeClr val="tx1"/>
                </a:solidFill>
                <a:ea typeface="Maven Pro"/>
                <a:cs typeface="Maven Pro"/>
                <a:sym typeface="Maven Pro"/>
              </a:rPr>
              <a:t> </a:t>
            </a:r>
            <a:r>
              <a:rPr lang="en-US" sz="2400" b="1" dirty="0" err="1" smtClean="0">
                <a:solidFill>
                  <a:schemeClr val="tx1"/>
                </a:solidFill>
                <a:ea typeface="Maven Pro"/>
                <a:cs typeface="Maven Pro"/>
                <a:sym typeface="Maven Pro"/>
              </a:rPr>
              <a:t>bằng</a:t>
            </a:r>
            <a:r>
              <a:rPr lang="en-US" sz="2400" b="1" smtClean="0">
                <a:solidFill>
                  <a:schemeClr val="tx1"/>
                </a:solidFill>
                <a:ea typeface="Maven Pro"/>
                <a:cs typeface="Maven Pro"/>
                <a:sym typeface="Maven Pro"/>
              </a:rPr>
              <a:t> API</a:t>
            </a:r>
            <a:endParaRPr lang="en-US" sz="2400" b="1" dirty="0">
              <a:solidFill>
                <a:schemeClr val="tx1"/>
              </a:solidFill>
              <a:ea typeface="Maven Pro"/>
              <a:cs typeface="Maven Pro"/>
              <a:sym typeface="Maven Pro"/>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dirty="0">
              <a:solidFill>
                <a:schemeClr val="tx1"/>
              </a:solidFill>
              <a:latin typeface="Arial"/>
              <a:ea typeface="Arial"/>
              <a:cs typeface="Arial"/>
              <a:sym typeface="Arial"/>
            </a:endParaRPr>
          </a:p>
        </p:txBody>
      </p:sp>
    </p:spTree>
    <p:extLst>
      <p:ext uri="{BB962C8B-B14F-4D97-AF65-F5344CB8AC3E}">
        <p14:creationId xmlns:p14="http://schemas.microsoft.com/office/powerpoint/2010/main" val="2971661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101600" lvl="0">
              <a:lnSpc>
                <a:spcPct val="115000"/>
              </a:lnSpc>
              <a:spcBef>
                <a:spcPts val="1600"/>
              </a:spcBef>
              <a:buClr>
                <a:schemeClr val="dk1"/>
              </a:buClr>
              <a:buSzPts val="2000"/>
            </a:pPr>
            <a:r>
              <a:rPr lang="en-US" sz="1600" b="1" dirty="0" smtClean="0">
                <a:solidFill>
                  <a:schemeClr val="dk1"/>
                </a:solidFill>
                <a:latin typeface="+mn-lt"/>
                <a:ea typeface="Maven Pro"/>
                <a:cs typeface="Maven Pro"/>
                <a:sym typeface="Maven Pro"/>
              </a:rPr>
              <a:t>   </a:t>
            </a:r>
            <a:endParaRPr sz="1600" b="1" dirty="0">
              <a:solidFill>
                <a:schemeClr val="dk1"/>
              </a:solidFill>
              <a:latin typeface="+mn-lt"/>
              <a:ea typeface="Maven Pro"/>
              <a:cs typeface="Maven Pro"/>
              <a:sym typeface="Maven Pro"/>
            </a:endParaRPr>
          </a:p>
        </p:txBody>
      </p:sp>
      <p:sp>
        <p:nvSpPr>
          <p:cNvPr id="5" name="Google Shape;100;p3"/>
          <p:cNvSpPr txBox="1"/>
          <p:nvPr/>
        </p:nvSpPr>
        <p:spPr>
          <a:xfrm>
            <a:off x="424875" y="3248709"/>
            <a:ext cx="6865800" cy="830956"/>
          </a:xfrm>
          <a:prstGeom prst="rect">
            <a:avLst/>
          </a:prstGeom>
          <a:noFill/>
          <a:ln>
            <a:noFill/>
          </a:ln>
        </p:spPr>
        <p:txBody>
          <a:bodyPr spcFirstLastPara="1" wrap="square" lIns="91425" tIns="45700" rIns="91425" bIns="45700" anchor="t" anchorCtr="0">
            <a:spAutoFit/>
          </a:bodyPr>
          <a:lstStyle/>
          <a:p>
            <a:pPr marL="514350" indent="-514350">
              <a:buSzPts val="2000"/>
              <a:buFont typeface="+mj-lt"/>
              <a:buAutoNum type="romanUcPeriod" startAt="2"/>
            </a:pPr>
            <a:r>
              <a:rPr lang="en-US" sz="2400" b="1" dirty="0" smtClean="0">
                <a:solidFill>
                  <a:schemeClr val="tx1"/>
                </a:solidFill>
                <a:ea typeface="Maven Pro"/>
                <a:cs typeface="Maven Pro"/>
                <a:sym typeface="Maven Pro"/>
              </a:rPr>
              <a:t>Chiến </a:t>
            </a:r>
            <a:r>
              <a:rPr lang="en-US" sz="2400" b="1" dirty="0" err="1">
                <a:solidFill>
                  <a:schemeClr val="tx1"/>
                </a:solidFill>
                <a:ea typeface="Maven Pro"/>
                <a:cs typeface="Maven Pro"/>
                <a:sym typeface="Maven Pro"/>
              </a:rPr>
              <a:t>lược</a:t>
            </a:r>
            <a:r>
              <a:rPr lang="en-US" sz="2400" b="1" dirty="0">
                <a:solidFill>
                  <a:schemeClr val="tx1"/>
                </a:solidFill>
                <a:ea typeface="Maven Pro"/>
                <a:cs typeface="Maven Pro"/>
                <a:sym typeface="Maven Pro"/>
              </a:rPr>
              <a:t> </a:t>
            </a:r>
            <a:r>
              <a:rPr lang="en-US" sz="2400" b="1" dirty="0" err="1">
                <a:solidFill>
                  <a:schemeClr val="tx1"/>
                </a:solidFill>
                <a:ea typeface="Maven Pro"/>
                <a:cs typeface="Maven Pro"/>
                <a:sym typeface="Maven Pro"/>
              </a:rPr>
              <a:t>để</a:t>
            </a:r>
            <a:r>
              <a:rPr lang="en-US" sz="2400" b="1" dirty="0">
                <a:solidFill>
                  <a:schemeClr val="tx1"/>
                </a:solidFill>
                <a:ea typeface="Maven Pro"/>
                <a:cs typeface="Maven Pro"/>
                <a:sym typeface="Maven Pro"/>
              </a:rPr>
              <a:t> </a:t>
            </a:r>
            <a:r>
              <a:rPr lang="en-US" sz="2400" b="1" dirty="0" err="1">
                <a:solidFill>
                  <a:schemeClr val="tx1"/>
                </a:solidFill>
                <a:ea typeface="Maven Pro"/>
                <a:cs typeface="Maven Pro"/>
                <a:sym typeface="Maven Pro"/>
              </a:rPr>
              <a:t>vào</a:t>
            </a:r>
            <a:r>
              <a:rPr lang="en-US" sz="2400" b="1" dirty="0">
                <a:solidFill>
                  <a:schemeClr val="tx1"/>
                </a:solidFill>
                <a:ea typeface="Maven Pro"/>
                <a:cs typeface="Maven Pro"/>
                <a:sym typeface="Maven Pro"/>
              </a:rPr>
              <a:t> </a:t>
            </a:r>
            <a:r>
              <a:rPr lang="en-US" sz="2400" b="1" dirty="0" err="1" smtClean="0">
                <a:solidFill>
                  <a:schemeClr val="tx1"/>
                </a:solidFill>
                <a:ea typeface="Maven Pro"/>
                <a:cs typeface="Maven Pro"/>
                <a:sym typeface="Maven Pro"/>
              </a:rPr>
              <a:t>lệnh</a:t>
            </a:r>
            <a:r>
              <a:rPr lang="en-US" sz="2400" b="1" dirty="0" smtClean="0">
                <a:solidFill>
                  <a:schemeClr val="tx1"/>
                </a:solidFill>
                <a:ea typeface="Maven Pro"/>
                <a:cs typeface="Maven Pro"/>
                <a:sym typeface="Maven Pro"/>
              </a:rPr>
              <a:t> Forex</a:t>
            </a:r>
            <a:endParaRPr lang="en-US" sz="2400" b="1" dirty="0">
              <a:solidFill>
                <a:schemeClr val="tx1"/>
              </a:solidFill>
              <a:ea typeface="Maven Pro"/>
              <a:cs typeface="Maven Pro"/>
              <a:sym typeface="Maven Pro"/>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dirty="0">
              <a:solidFill>
                <a:schemeClr val="tx1"/>
              </a:solidFill>
              <a:latin typeface="Arial"/>
              <a:ea typeface="Arial"/>
              <a:cs typeface="Arial"/>
              <a:sym typeface="Arial"/>
            </a:endParaRPr>
          </a:p>
        </p:txBody>
      </p:sp>
    </p:spTree>
    <p:extLst>
      <p:ext uri="{BB962C8B-B14F-4D97-AF65-F5344CB8AC3E}">
        <p14:creationId xmlns:p14="http://schemas.microsoft.com/office/powerpoint/2010/main" val="1645388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a:solidFill>
                  <a:schemeClr val="lt1"/>
                </a:solidFill>
              </a:rPr>
              <a:t>Nội dung chính</a:t>
            </a:r>
            <a:endParaRPr sz="2400" b="0" i="0" u="none" strike="noStrike" cap="none">
              <a:solidFill>
                <a:schemeClr val="lt1"/>
              </a:solidFill>
              <a:latin typeface="Arial"/>
              <a:ea typeface="Arial"/>
              <a:cs typeface="Arial"/>
              <a:sym typeface="Arial"/>
            </a:endParaRPr>
          </a:p>
        </p:txBody>
      </p:sp>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501650" lvl="0" indent="-400050">
              <a:lnSpc>
                <a:spcPct val="115000"/>
              </a:lnSpc>
              <a:spcBef>
                <a:spcPts val="1600"/>
              </a:spcBef>
              <a:buClr>
                <a:schemeClr val="dk1"/>
              </a:buClr>
              <a:buSzPts val="2000"/>
              <a:buAutoNum type="romanUcPeriod"/>
            </a:pPr>
            <a:r>
              <a:rPr lang="en-US" b="1" dirty="0" smtClean="0">
                <a:solidFill>
                  <a:schemeClr val="dk1"/>
                </a:solidFill>
                <a:latin typeface="+mn-lt"/>
                <a:ea typeface="Maven Pro"/>
                <a:cs typeface="Maven Pro"/>
                <a:sym typeface="Maven Pro"/>
              </a:rPr>
              <a:t>Chiến </a:t>
            </a:r>
            <a:r>
              <a:rPr lang="en-US" b="1" dirty="0" err="1" smtClean="0">
                <a:solidFill>
                  <a:schemeClr val="dk1"/>
                </a:solidFill>
                <a:latin typeface="+mn-lt"/>
                <a:ea typeface="Maven Pro"/>
                <a:cs typeface="Maven Pro"/>
                <a:sym typeface="Maven Pro"/>
              </a:rPr>
              <a:t>lược</a:t>
            </a:r>
            <a:r>
              <a:rPr lang="en-US" b="1" dirty="0" smtClean="0">
                <a:solidFill>
                  <a:schemeClr val="dk1"/>
                </a:solidFill>
                <a:latin typeface="+mn-lt"/>
                <a:ea typeface="Maven Pro"/>
                <a:cs typeface="Maven Pro"/>
                <a:sym typeface="Maven Pro"/>
              </a:rPr>
              <a:t> </a:t>
            </a:r>
            <a:r>
              <a:rPr lang="en-US" b="1" dirty="0" err="1" smtClean="0">
                <a:solidFill>
                  <a:schemeClr val="dk1"/>
                </a:solidFill>
                <a:latin typeface="+mn-lt"/>
                <a:ea typeface="Maven Pro"/>
                <a:cs typeface="Maven Pro"/>
                <a:sym typeface="Maven Pro"/>
              </a:rPr>
              <a:t>để</a:t>
            </a:r>
            <a:r>
              <a:rPr lang="en-US" b="1" dirty="0" smtClean="0">
                <a:solidFill>
                  <a:schemeClr val="dk1"/>
                </a:solidFill>
                <a:latin typeface="+mn-lt"/>
                <a:ea typeface="Maven Pro"/>
                <a:cs typeface="Maven Pro"/>
                <a:sym typeface="Maven Pro"/>
              </a:rPr>
              <a:t> </a:t>
            </a:r>
            <a:r>
              <a:rPr lang="en-US" b="1" dirty="0" err="1" smtClean="0">
                <a:solidFill>
                  <a:schemeClr val="dk1"/>
                </a:solidFill>
                <a:latin typeface="+mn-lt"/>
                <a:ea typeface="Maven Pro"/>
                <a:cs typeface="Maven Pro"/>
                <a:sym typeface="Maven Pro"/>
              </a:rPr>
              <a:t>vào</a:t>
            </a:r>
            <a:r>
              <a:rPr lang="en-US" b="1" dirty="0" smtClean="0">
                <a:solidFill>
                  <a:schemeClr val="dk1"/>
                </a:solidFill>
                <a:latin typeface="+mn-lt"/>
                <a:ea typeface="Maven Pro"/>
                <a:cs typeface="Maven Pro"/>
                <a:sym typeface="Maven Pro"/>
              </a:rPr>
              <a:t> </a:t>
            </a:r>
            <a:r>
              <a:rPr lang="en-US" b="1" dirty="0" err="1" smtClean="0">
                <a:solidFill>
                  <a:schemeClr val="dk1"/>
                </a:solidFill>
                <a:latin typeface="+mn-lt"/>
                <a:ea typeface="Maven Pro"/>
                <a:cs typeface="Maven Pro"/>
                <a:sym typeface="Maven Pro"/>
              </a:rPr>
              <a:t>lệnh</a:t>
            </a:r>
            <a:endParaRPr lang="en-US" b="1" dirty="0" smtClean="0">
              <a:solidFill>
                <a:schemeClr val="dk1"/>
              </a:solidFill>
              <a:latin typeface="+mn-lt"/>
              <a:ea typeface="Maven Pro"/>
              <a:cs typeface="Maven Pro"/>
              <a:sym typeface="Maven Pro"/>
            </a:endParaRPr>
          </a:p>
          <a:p>
            <a:pPr marL="101600" lvl="0">
              <a:lnSpc>
                <a:spcPct val="115000"/>
              </a:lnSpc>
              <a:spcBef>
                <a:spcPts val="1600"/>
              </a:spcBef>
              <a:buClr>
                <a:schemeClr val="dk1"/>
              </a:buClr>
              <a:buSzPts val="2000"/>
            </a:pPr>
            <a:r>
              <a:rPr lang="en-US" b="1" dirty="0" smtClean="0">
                <a:solidFill>
                  <a:srgbClr val="FF0000"/>
                </a:solidFill>
                <a:latin typeface="+mn-lt"/>
                <a:ea typeface="Maven Pro"/>
                <a:cs typeface="Maven Pro"/>
                <a:sym typeface="Maven Pro"/>
              </a:rPr>
              <a:t>   I.1. </a:t>
            </a:r>
            <a:r>
              <a:rPr lang="en-US" b="1" dirty="0" smtClean="0">
                <a:solidFill>
                  <a:srgbClr val="FF0000"/>
                </a:solidFill>
                <a:ea typeface="Maven Pro"/>
                <a:cs typeface="Maven Pro"/>
                <a:sym typeface="Maven Pro"/>
              </a:rPr>
              <a:t>Chiến </a:t>
            </a:r>
            <a:r>
              <a:rPr lang="en-US" b="1" dirty="0" err="1">
                <a:solidFill>
                  <a:srgbClr val="FF0000"/>
                </a:solidFill>
                <a:ea typeface="Maven Pro"/>
                <a:cs typeface="Maven Pro"/>
                <a:sym typeface="Maven Pro"/>
              </a:rPr>
              <a:t>lược</a:t>
            </a:r>
            <a:r>
              <a:rPr lang="en-US" b="1" dirty="0">
                <a:solidFill>
                  <a:srgbClr val="FF0000"/>
                </a:solidFill>
                <a:ea typeface="Maven Pro"/>
                <a:cs typeface="Maven Pro"/>
                <a:sym typeface="Maven Pro"/>
              </a:rPr>
              <a:t> </a:t>
            </a:r>
            <a:r>
              <a:rPr lang="en-US" b="1" dirty="0" smtClean="0">
                <a:solidFill>
                  <a:srgbClr val="FF0000"/>
                </a:solidFill>
                <a:ea typeface="Maven Pro"/>
                <a:cs typeface="Maven Pro"/>
                <a:sym typeface="Maven Pro"/>
              </a:rPr>
              <a:t>MA </a:t>
            </a:r>
            <a:r>
              <a:rPr lang="en-US" b="1" dirty="0" err="1" smtClean="0">
                <a:solidFill>
                  <a:srgbClr val="FF0000"/>
                </a:solidFill>
                <a:ea typeface="Maven Pro"/>
                <a:cs typeface="Maven Pro"/>
                <a:sym typeface="Maven Pro"/>
              </a:rPr>
              <a:t>và</a:t>
            </a:r>
            <a:r>
              <a:rPr lang="en-US" b="1" dirty="0" smtClean="0">
                <a:solidFill>
                  <a:srgbClr val="FF0000"/>
                </a:solidFill>
                <a:ea typeface="Maven Pro"/>
                <a:cs typeface="Maven Pro"/>
                <a:sym typeface="Maven Pro"/>
              </a:rPr>
              <a:t> ATR</a:t>
            </a:r>
            <a:endParaRPr lang="en-US" b="1" dirty="0">
              <a:solidFill>
                <a:srgbClr val="FF0000"/>
              </a:solidFill>
              <a:ea typeface="Maven Pro"/>
              <a:cs typeface="Maven Pro"/>
              <a:sym typeface="Maven Pro"/>
            </a:endParaRPr>
          </a:p>
          <a:p>
            <a:pPr marL="501650" lvl="0" indent="-400050">
              <a:lnSpc>
                <a:spcPct val="115000"/>
              </a:lnSpc>
              <a:spcBef>
                <a:spcPts val="1600"/>
              </a:spcBef>
              <a:buClr>
                <a:schemeClr val="dk1"/>
              </a:buClr>
              <a:buSzPts val="2000"/>
              <a:buFont typeface="+mj-lt"/>
              <a:buAutoNum type="romanUcPeriod" startAt="2"/>
            </a:pPr>
            <a:r>
              <a:rPr lang="en-US" b="1" dirty="0" err="1" smtClean="0">
                <a:solidFill>
                  <a:schemeClr val="dk1"/>
                </a:solidFill>
                <a:latin typeface="+mn-lt"/>
                <a:ea typeface="Maven Pro"/>
                <a:cs typeface="Maven Pro"/>
                <a:sym typeface="Maven Pro"/>
              </a:rPr>
              <a:t>Vào</a:t>
            </a:r>
            <a:r>
              <a:rPr lang="en-US" b="1" dirty="0" smtClean="0">
                <a:solidFill>
                  <a:schemeClr val="dk1"/>
                </a:solidFill>
                <a:latin typeface="+mn-lt"/>
                <a:ea typeface="Maven Pro"/>
                <a:cs typeface="Maven Pro"/>
                <a:sym typeface="Maven Pro"/>
              </a:rPr>
              <a:t> </a:t>
            </a:r>
            <a:r>
              <a:rPr lang="en-US" b="1" dirty="0" err="1" smtClean="0">
                <a:solidFill>
                  <a:schemeClr val="dk1"/>
                </a:solidFill>
                <a:latin typeface="+mn-lt"/>
                <a:ea typeface="Maven Pro"/>
                <a:cs typeface="Maven Pro"/>
                <a:sym typeface="Maven Pro"/>
              </a:rPr>
              <a:t>lệnh</a:t>
            </a:r>
            <a:r>
              <a:rPr lang="en-US" b="1" dirty="0" smtClean="0">
                <a:solidFill>
                  <a:schemeClr val="dk1"/>
                </a:solidFill>
                <a:latin typeface="+mn-lt"/>
                <a:ea typeface="Maven Pro"/>
                <a:cs typeface="Maven Pro"/>
                <a:sym typeface="Maven Pro"/>
              </a:rPr>
              <a:t> </a:t>
            </a:r>
            <a:r>
              <a:rPr lang="en-US" b="1" dirty="0" err="1" smtClean="0">
                <a:solidFill>
                  <a:schemeClr val="dk1"/>
                </a:solidFill>
                <a:latin typeface="+mn-lt"/>
                <a:ea typeface="Maven Pro"/>
                <a:cs typeface="Maven Pro"/>
                <a:sym typeface="Maven Pro"/>
              </a:rPr>
              <a:t>bằng</a:t>
            </a:r>
            <a:r>
              <a:rPr lang="en-US" b="1" dirty="0" smtClean="0">
                <a:solidFill>
                  <a:schemeClr val="dk1"/>
                </a:solidFill>
                <a:latin typeface="+mn-lt"/>
                <a:ea typeface="Maven Pro"/>
                <a:cs typeface="Maven Pro"/>
                <a:sym typeface="Maven Pro"/>
              </a:rPr>
              <a:t> manual</a:t>
            </a:r>
          </a:p>
          <a:p>
            <a:pPr marL="101600" lvl="0">
              <a:lnSpc>
                <a:spcPct val="115000"/>
              </a:lnSpc>
              <a:spcBef>
                <a:spcPts val="1600"/>
              </a:spcBef>
              <a:buClr>
                <a:schemeClr val="dk1"/>
              </a:buClr>
              <a:buSzPts val="2000"/>
            </a:pPr>
            <a:r>
              <a:rPr lang="en-US" b="1" dirty="0" smtClean="0">
                <a:solidFill>
                  <a:schemeClr val="dk1"/>
                </a:solidFill>
                <a:ea typeface="Maven Pro"/>
                <a:cs typeface="Maven Pro"/>
                <a:sym typeface="Maven Pro"/>
              </a:rPr>
              <a:t>   II.1. </a:t>
            </a:r>
            <a:r>
              <a:rPr lang="vi-VN" b="1" dirty="0">
                <a:solidFill>
                  <a:schemeClr val="dk1"/>
                </a:solidFill>
                <a:ea typeface="Maven Pro"/>
                <a:cs typeface="Maven Pro"/>
                <a:sym typeface="Maven Pro"/>
              </a:rPr>
              <a:t>Vào lệnh bằng API MT5</a:t>
            </a:r>
            <a:endParaRPr lang="en-US" b="1" dirty="0" smtClean="0">
              <a:solidFill>
                <a:schemeClr val="dk1"/>
              </a:solidFill>
              <a:latin typeface="+mn-lt"/>
              <a:ea typeface="Maven Pro"/>
              <a:cs typeface="Maven Pro"/>
              <a:sym typeface="Maven Pro"/>
            </a:endParaRPr>
          </a:p>
          <a:p>
            <a:pPr marL="501650" indent="-400050">
              <a:lnSpc>
                <a:spcPct val="115000"/>
              </a:lnSpc>
              <a:spcBef>
                <a:spcPts val="1600"/>
              </a:spcBef>
              <a:buClr>
                <a:schemeClr val="dk1"/>
              </a:buClr>
              <a:buSzPts val="2000"/>
              <a:buFont typeface="+mj-lt"/>
              <a:buAutoNum type="romanUcPeriod" startAt="3"/>
            </a:pPr>
            <a:r>
              <a:rPr lang="en-US" b="1" dirty="0" err="1" smtClean="0">
                <a:solidFill>
                  <a:schemeClr val="dk1"/>
                </a:solidFill>
                <a:latin typeface="+mn-lt"/>
                <a:ea typeface="Maven Pro"/>
                <a:cs typeface="Maven Pro"/>
                <a:sym typeface="Maven Pro"/>
              </a:rPr>
              <a:t>Vào</a:t>
            </a:r>
            <a:r>
              <a:rPr lang="en-US" b="1" dirty="0" smtClean="0">
                <a:solidFill>
                  <a:schemeClr val="dk1"/>
                </a:solidFill>
                <a:latin typeface="+mn-lt"/>
                <a:ea typeface="Maven Pro"/>
                <a:cs typeface="Maven Pro"/>
                <a:sym typeface="Maven Pro"/>
              </a:rPr>
              <a:t> </a:t>
            </a:r>
            <a:r>
              <a:rPr lang="en-US" b="1" dirty="0" err="1">
                <a:solidFill>
                  <a:schemeClr val="dk1"/>
                </a:solidFill>
                <a:latin typeface="+mn-lt"/>
                <a:ea typeface="Maven Pro"/>
                <a:cs typeface="Maven Pro"/>
                <a:sym typeface="Maven Pro"/>
              </a:rPr>
              <a:t>lệnh</a:t>
            </a:r>
            <a:r>
              <a:rPr lang="en-US" b="1" dirty="0">
                <a:solidFill>
                  <a:schemeClr val="dk1"/>
                </a:solidFill>
                <a:latin typeface="+mn-lt"/>
                <a:ea typeface="Maven Pro"/>
                <a:cs typeface="Maven Pro"/>
                <a:sym typeface="Maven Pro"/>
              </a:rPr>
              <a:t> </a:t>
            </a:r>
            <a:r>
              <a:rPr lang="en-US" b="1" dirty="0" err="1">
                <a:solidFill>
                  <a:schemeClr val="dk1"/>
                </a:solidFill>
                <a:latin typeface="+mn-lt"/>
                <a:ea typeface="Maven Pro"/>
                <a:cs typeface="Maven Pro"/>
                <a:sym typeface="Maven Pro"/>
              </a:rPr>
              <a:t>bằng</a:t>
            </a:r>
            <a:r>
              <a:rPr lang="en-US" b="1" dirty="0">
                <a:solidFill>
                  <a:schemeClr val="dk1"/>
                </a:solidFill>
                <a:latin typeface="+mn-lt"/>
                <a:ea typeface="Maven Pro"/>
                <a:cs typeface="Maven Pro"/>
                <a:sym typeface="Maven Pro"/>
              </a:rPr>
              <a:t> API</a:t>
            </a:r>
          </a:p>
          <a:p>
            <a:pPr marL="101600" lvl="0">
              <a:lnSpc>
                <a:spcPct val="115000"/>
              </a:lnSpc>
              <a:spcBef>
                <a:spcPts val="1600"/>
              </a:spcBef>
              <a:buClr>
                <a:schemeClr val="dk1"/>
              </a:buClr>
              <a:buSzPts val="2000"/>
            </a:pPr>
            <a:r>
              <a:rPr lang="en-US" b="1" dirty="0" smtClean="0">
                <a:solidFill>
                  <a:schemeClr val="dk1"/>
                </a:solidFill>
                <a:latin typeface="+mn-lt"/>
                <a:ea typeface="Maven Pro"/>
                <a:cs typeface="Maven Pro"/>
                <a:sym typeface="Maven Pro"/>
              </a:rPr>
              <a:t>   III.1. </a:t>
            </a:r>
            <a:r>
              <a:rPr lang="vi-VN" b="1" dirty="0" smtClean="0">
                <a:solidFill>
                  <a:schemeClr val="dk1"/>
                </a:solidFill>
                <a:latin typeface="+mn-lt"/>
                <a:ea typeface="Maven Pro"/>
                <a:cs typeface="Maven Pro"/>
                <a:sym typeface="Maven Pro"/>
              </a:rPr>
              <a:t>Vào </a:t>
            </a:r>
            <a:r>
              <a:rPr lang="vi-VN" b="1" dirty="0">
                <a:solidFill>
                  <a:schemeClr val="dk1"/>
                </a:solidFill>
                <a:latin typeface="+mn-lt"/>
                <a:ea typeface="Maven Pro"/>
                <a:cs typeface="Maven Pro"/>
                <a:sym typeface="Maven Pro"/>
              </a:rPr>
              <a:t>lệnh bằng API MT5</a:t>
            </a:r>
            <a:endParaRPr lang="en-US" b="1" dirty="0">
              <a:solidFill>
                <a:schemeClr val="dk1"/>
              </a:solidFill>
              <a:latin typeface="+mn-lt"/>
              <a:ea typeface="Maven Pro"/>
              <a:cs typeface="Maven Pro"/>
              <a:sym typeface="Maven Pro"/>
            </a:endParaRPr>
          </a:p>
          <a:p>
            <a:pPr marL="101600" lvl="0">
              <a:lnSpc>
                <a:spcPct val="115000"/>
              </a:lnSpc>
              <a:spcBef>
                <a:spcPts val="1600"/>
              </a:spcBef>
              <a:buClr>
                <a:schemeClr val="dk1"/>
              </a:buClr>
              <a:buSzPts val="2000"/>
            </a:pPr>
            <a:endParaRPr b="1" dirty="0">
              <a:solidFill>
                <a:schemeClr val="dk1"/>
              </a:solidFill>
              <a:latin typeface="+mn-lt"/>
              <a:ea typeface="Maven Pro"/>
              <a:cs typeface="Maven Pro"/>
              <a:sym typeface="Maven Pro"/>
            </a:endParaRPr>
          </a:p>
        </p:txBody>
      </p:sp>
    </p:spTree>
    <p:extLst>
      <p:ext uri="{BB962C8B-B14F-4D97-AF65-F5344CB8AC3E}">
        <p14:creationId xmlns:p14="http://schemas.microsoft.com/office/powerpoint/2010/main" val="41472022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400" dirty="0" smtClean="0">
                <a:solidFill>
                  <a:schemeClr val="lt1"/>
                </a:solidFill>
              </a:rPr>
              <a:t>I. Chiến </a:t>
            </a:r>
            <a:r>
              <a:rPr lang="en-US" sz="2400" dirty="0" err="1" smtClean="0">
                <a:solidFill>
                  <a:schemeClr val="lt1"/>
                </a:solidFill>
              </a:rPr>
              <a:t>lược</a:t>
            </a:r>
            <a:r>
              <a:rPr lang="en-US" sz="2400" dirty="0" smtClean="0">
                <a:solidFill>
                  <a:schemeClr val="lt1"/>
                </a:solidFill>
              </a:rPr>
              <a:t> </a:t>
            </a:r>
            <a:r>
              <a:rPr lang="en-US" sz="2400" dirty="0" err="1" smtClean="0">
                <a:solidFill>
                  <a:schemeClr val="lt1"/>
                </a:solidFill>
              </a:rPr>
              <a:t>vào</a:t>
            </a:r>
            <a:r>
              <a:rPr lang="en-US" sz="2400" dirty="0" smtClean="0">
                <a:solidFill>
                  <a:schemeClr val="lt1"/>
                </a:solidFill>
              </a:rPr>
              <a:t> </a:t>
            </a:r>
            <a:r>
              <a:rPr lang="en-US" sz="2400" dirty="0" err="1" smtClean="0">
                <a:solidFill>
                  <a:schemeClr val="lt1"/>
                </a:solidFill>
              </a:rPr>
              <a:t>lệnh</a:t>
            </a:r>
            <a:endParaRPr sz="2400" b="0" i="0" u="none" strike="noStrike" cap="none" dirty="0">
              <a:solidFill>
                <a:schemeClr val="lt1"/>
              </a:solidFill>
              <a:latin typeface="Arial"/>
              <a:ea typeface="Arial"/>
              <a:cs typeface="Arial"/>
              <a:sym typeface="Arial"/>
            </a:endParaRPr>
          </a:p>
        </p:txBody>
      </p:sp>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101600" lvl="0">
              <a:lnSpc>
                <a:spcPct val="115000"/>
              </a:lnSpc>
              <a:spcBef>
                <a:spcPts val="1600"/>
              </a:spcBef>
              <a:buClr>
                <a:schemeClr val="dk1"/>
              </a:buClr>
              <a:buSzPts val="2000"/>
            </a:pPr>
            <a:r>
              <a:rPr lang="en-US" b="1" dirty="0" smtClean="0">
                <a:solidFill>
                  <a:schemeClr val="dk1"/>
                </a:solidFill>
                <a:latin typeface="+mn-lt"/>
                <a:ea typeface="Maven Pro"/>
                <a:cs typeface="Maven Pro"/>
                <a:sym typeface="Maven Pro"/>
              </a:rPr>
              <a:t>I.1. </a:t>
            </a:r>
            <a:r>
              <a:rPr lang="en-US" b="1" dirty="0" err="1" smtClean="0">
                <a:solidFill>
                  <a:schemeClr val="dk1"/>
                </a:solidFill>
                <a:latin typeface="+mn-lt"/>
                <a:ea typeface="Maven Pro"/>
                <a:cs typeface="Maven Pro"/>
                <a:sym typeface="Maven Pro"/>
              </a:rPr>
              <a:t>Nhận</a:t>
            </a:r>
            <a:r>
              <a:rPr lang="en-US" b="1" dirty="0" smtClean="0">
                <a:solidFill>
                  <a:schemeClr val="dk1"/>
                </a:solidFill>
                <a:latin typeface="+mn-lt"/>
                <a:ea typeface="Maven Pro"/>
                <a:cs typeface="Maven Pro"/>
                <a:sym typeface="Maven Pro"/>
              </a:rPr>
              <a:t> </a:t>
            </a:r>
            <a:r>
              <a:rPr lang="en-US" b="1" dirty="0" err="1" smtClean="0">
                <a:solidFill>
                  <a:schemeClr val="dk1"/>
                </a:solidFill>
                <a:latin typeface="+mn-lt"/>
                <a:ea typeface="Maven Pro"/>
                <a:cs typeface="Maven Pro"/>
                <a:sym typeface="Maven Pro"/>
              </a:rPr>
              <a:t>diện</a:t>
            </a:r>
            <a:r>
              <a:rPr lang="en-US" b="1" dirty="0" smtClean="0">
                <a:solidFill>
                  <a:schemeClr val="dk1"/>
                </a:solidFill>
                <a:latin typeface="+mn-lt"/>
                <a:ea typeface="Maven Pro"/>
                <a:cs typeface="Maven Pro"/>
                <a:sym typeface="Maven Pro"/>
              </a:rPr>
              <a:t> </a:t>
            </a:r>
            <a:r>
              <a:rPr lang="en-US" b="1" dirty="0" err="1" smtClean="0">
                <a:solidFill>
                  <a:schemeClr val="dk1"/>
                </a:solidFill>
                <a:latin typeface="+mn-lt"/>
                <a:ea typeface="Maven Pro"/>
                <a:cs typeface="Maven Pro"/>
                <a:sym typeface="Maven Pro"/>
              </a:rPr>
              <a:t>chiến</a:t>
            </a:r>
            <a:r>
              <a:rPr lang="en-US" b="1" dirty="0" smtClean="0">
                <a:solidFill>
                  <a:schemeClr val="dk1"/>
                </a:solidFill>
                <a:latin typeface="+mn-lt"/>
                <a:ea typeface="Maven Pro"/>
                <a:cs typeface="Maven Pro"/>
                <a:sym typeface="Maven Pro"/>
              </a:rPr>
              <a:t> </a:t>
            </a:r>
            <a:r>
              <a:rPr lang="en-US" b="1" dirty="0" err="1" smtClean="0">
                <a:solidFill>
                  <a:schemeClr val="dk1"/>
                </a:solidFill>
                <a:latin typeface="+mn-lt"/>
                <a:ea typeface="Maven Pro"/>
                <a:cs typeface="Maven Pro"/>
                <a:sym typeface="Maven Pro"/>
              </a:rPr>
              <a:t>lược</a:t>
            </a:r>
            <a:r>
              <a:rPr lang="en-US" b="1" dirty="0" smtClean="0">
                <a:solidFill>
                  <a:schemeClr val="dk1"/>
                </a:solidFill>
                <a:latin typeface="+mn-lt"/>
                <a:ea typeface="Maven Pro"/>
                <a:cs typeface="Maven Pro"/>
                <a:sym typeface="Maven Pro"/>
              </a:rPr>
              <a:t> MA </a:t>
            </a:r>
            <a:r>
              <a:rPr lang="en-US" b="1" dirty="0" err="1" smtClean="0">
                <a:solidFill>
                  <a:schemeClr val="dk1"/>
                </a:solidFill>
                <a:latin typeface="+mn-lt"/>
                <a:ea typeface="Maven Pro"/>
                <a:cs typeface="Maven Pro"/>
                <a:sym typeface="Maven Pro"/>
              </a:rPr>
              <a:t>và</a:t>
            </a:r>
            <a:r>
              <a:rPr lang="en-US" b="1" dirty="0" smtClean="0">
                <a:solidFill>
                  <a:schemeClr val="dk1"/>
                </a:solidFill>
                <a:latin typeface="+mn-lt"/>
                <a:ea typeface="Maven Pro"/>
                <a:cs typeface="Maven Pro"/>
                <a:sym typeface="Maven Pro"/>
              </a:rPr>
              <a:t> ATR</a:t>
            </a:r>
          </a:p>
          <a:p>
            <a:pPr marL="285750" indent="-285750">
              <a:buFontTx/>
              <a:buChar char="-"/>
            </a:pPr>
            <a:r>
              <a:rPr lang="en-US" dirty="0" smtClean="0">
                <a:latin typeface="+mn-lt"/>
              </a:rPr>
              <a:t>symbol </a:t>
            </a:r>
            <a:r>
              <a:rPr lang="en-US" dirty="0">
                <a:latin typeface="+mn-lt"/>
              </a:rPr>
              <a:t>= </a:t>
            </a:r>
            <a:r>
              <a:rPr lang="en-US" dirty="0" smtClean="0">
                <a:latin typeface="+mn-lt"/>
              </a:rPr>
              <a:t>"EUR/USDT" # </a:t>
            </a:r>
            <a:r>
              <a:rPr lang="en-US" dirty="0" err="1">
                <a:latin typeface="+mn-lt"/>
              </a:rPr>
              <a:t>Sử</a:t>
            </a:r>
            <a:r>
              <a:rPr lang="en-US" dirty="0">
                <a:latin typeface="+mn-lt"/>
              </a:rPr>
              <a:t> </a:t>
            </a:r>
            <a:r>
              <a:rPr lang="en-US" dirty="0" err="1">
                <a:latin typeface="+mn-lt"/>
              </a:rPr>
              <a:t>dụng</a:t>
            </a:r>
            <a:r>
              <a:rPr lang="en-US" dirty="0">
                <a:latin typeface="+mn-lt"/>
              </a:rPr>
              <a:t> </a:t>
            </a:r>
            <a:r>
              <a:rPr lang="en-US" dirty="0" err="1">
                <a:latin typeface="+mn-lt"/>
              </a:rPr>
              <a:t>cặp</a:t>
            </a:r>
            <a:r>
              <a:rPr lang="en-US" dirty="0">
                <a:latin typeface="+mn-lt"/>
              </a:rPr>
              <a:t> </a:t>
            </a:r>
            <a:r>
              <a:rPr lang="en-US" dirty="0" err="1">
                <a:latin typeface="+mn-lt"/>
              </a:rPr>
              <a:t>tiền</a:t>
            </a:r>
            <a:r>
              <a:rPr lang="en-US" dirty="0">
                <a:latin typeface="+mn-lt"/>
              </a:rPr>
              <a:t> </a:t>
            </a:r>
            <a:r>
              <a:rPr lang="en-US" dirty="0" err="1">
                <a:latin typeface="+mn-lt"/>
              </a:rPr>
              <a:t>tệ</a:t>
            </a:r>
            <a:r>
              <a:rPr lang="en-US" dirty="0">
                <a:latin typeface="+mn-lt"/>
              </a:rPr>
              <a:t> </a:t>
            </a:r>
            <a:r>
              <a:rPr lang="en-US" dirty="0" smtClean="0">
                <a:latin typeface="+mn-lt"/>
              </a:rPr>
              <a:t>EUR/USDT </a:t>
            </a:r>
            <a:r>
              <a:rPr lang="en-US" dirty="0" err="1">
                <a:latin typeface="+mn-lt"/>
              </a:rPr>
              <a:t>trên</a:t>
            </a:r>
            <a:r>
              <a:rPr lang="en-US" dirty="0">
                <a:latin typeface="+mn-lt"/>
              </a:rPr>
              <a:t> </a:t>
            </a:r>
            <a:r>
              <a:rPr lang="en-US" dirty="0" err="1">
                <a:latin typeface="+mn-lt"/>
              </a:rPr>
              <a:t>sàn</a:t>
            </a:r>
            <a:r>
              <a:rPr lang="en-US" dirty="0">
                <a:latin typeface="+mn-lt"/>
              </a:rPr>
              <a:t> </a:t>
            </a:r>
            <a:r>
              <a:rPr lang="en-US" dirty="0" err="1" smtClean="0">
                <a:latin typeface="+mn-lt"/>
              </a:rPr>
              <a:t>Binance</a:t>
            </a:r>
            <a:endParaRPr lang="en-US" dirty="0" smtClean="0">
              <a:latin typeface="+mn-lt"/>
            </a:endParaRPr>
          </a:p>
          <a:p>
            <a:pPr marL="285750" lvl="1" indent="-285750">
              <a:buFontTx/>
              <a:buChar char="-"/>
            </a:pPr>
            <a:r>
              <a:rPr lang="en-US" dirty="0" err="1" smtClean="0">
                <a:solidFill>
                  <a:srgbClr val="FF0000"/>
                </a:solidFill>
                <a:latin typeface="+mn-lt"/>
              </a:rPr>
              <a:t>ma_fast</a:t>
            </a:r>
            <a:r>
              <a:rPr lang="en-US" dirty="0" err="1" smtClean="0">
                <a:latin typeface="+mn-lt"/>
              </a:rPr>
              <a:t>_period</a:t>
            </a:r>
            <a:r>
              <a:rPr lang="en-US" dirty="0" smtClean="0">
                <a:latin typeface="+mn-lt"/>
              </a:rPr>
              <a:t> </a:t>
            </a:r>
            <a:r>
              <a:rPr lang="en-US" dirty="0">
                <a:latin typeface="+mn-lt"/>
              </a:rPr>
              <a:t>= </a:t>
            </a:r>
            <a:r>
              <a:rPr lang="en-US" b="1" dirty="0" smtClean="0">
                <a:latin typeface="+mn-lt"/>
              </a:rPr>
              <a:t>50</a:t>
            </a:r>
            <a:r>
              <a:rPr lang="en-US" dirty="0" smtClean="0">
                <a:latin typeface="+mn-lt"/>
              </a:rPr>
              <a:t> # </a:t>
            </a:r>
            <a:r>
              <a:rPr lang="en-US" dirty="0" err="1">
                <a:latin typeface="+mn-lt"/>
              </a:rPr>
              <a:t>Gia</a:t>
            </a:r>
            <a:r>
              <a:rPr lang="en-US" dirty="0">
                <a:latin typeface="+mn-lt"/>
              </a:rPr>
              <a:t> tri </a:t>
            </a:r>
            <a:r>
              <a:rPr lang="en-US" dirty="0" err="1">
                <a:latin typeface="+mn-lt"/>
              </a:rPr>
              <a:t>cua</a:t>
            </a:r>
            <a:r>
              <a:rPr lang="en-US" dirty="0">
                <a:latin typeface="+mn-lt"/>
              </a:rPr>
              <a:t> MA </a:t>
            </a:r>
            <a:r>
              <a:rPr lang="en-US" dirty="0" err="1" smtClean="0">
                <a:latin typeface="+mn-lt"/>
              </a:rPr>
              <a:t>nhanh</a:t>
            </a:r>
            <a:endParaRPr lang="en-US" dirty="0" smtClean="0">
              <a:latin typeface="+mn-lt"/>
            </a:endParaRPr>
          </a:p>
          <a:p>
            <a:pPr marL="285750" lvl="1" indent="-285750">
              <a:buFontTx/>
              <a:buChar char="-"/>
            </a:pPr>
            <a:r>
              <a:rPr lang="en-US" dirty="0" err="1" smtClean="0">
                <a:solidFill>
                  <a:srgbClr val="FF0000"/>
                </a:solidFill>
                <a:latin typeface="+mn-lt"/>
              </a:rPr>
              <a:t>ma_slow</a:t>
            </a:r>
            <a:r>
              <a:rPr lang="en-US" dirty="0" err="1" smtClean="0">
                <a:latin typeface="+mn-lt"/>
              </a:rPr>
              <a:t>_period</a:t>
            </a:r>
            <a:r>
              <a:rPr lang="en-US" dirty="0" smtClean="0">
                <a:latin typeface="+mn-lt"/>
              </a:rPr>
              <a:t> = </a:t>
            </a:r>
            <a:r>
              <a:rPr lang="en-US" b="1" dirty="0" smtClean="0">
                <a:latin typeface="+mn-lt"/>
              </a:rPr>
              <a:t>200</a:t>
            </a:r>
            <a:r>
              <a:rPr lang="en-US" dirty="0" smtClean="0">
                <a:latin typeface="+mn-lt"/>
              </a:rPr>
              <a:t> # </a:t>
            </a:r>
            <a:r>
              <a:rPr lang="en-US" dirty="0" err="1">
                <a:latin typeface="+mn-lt"/>
              </a:rPr>
              <a:t>Gia</a:t>
            </a:r>
            <a:r>
              <a:rPr lang="en-US" dirty="0">
                <a:latin typeface="+mn-lt"/>
              </a:rPr>
              <a:t> tri </a:t>
            </a:r>
            <a:r>
              <a:rPr lang="en-US" dirty="0" err="1">
                <a:latin typeface="+mn-lt"/>
              </a:rPr>
              <a:t>cua</a:t>
            </a:r>
            <a:r>
              <a:rPr lang="en-US" dirty="0">
                <a:latin typeface="+mn-lt"/>
              </a:rPr>
              <a:t> MA </a:t>
            </a:r>
            <a:r>
              <a:rPr lang="en-US" dirty="0" err="1" smtClean="0">
                <a:latin typeface="+mn-lt"/>
              </a:rPr>
              <a:t>chậm</a:t>
            </a:r>
            <a:endParaRPr lang="en-US" dirty="0" smtClean="0">
              <a:latin typeface="+mn-lt"/>
            </a:endParaRPr>
          </a:p>
          <a:p>
            <a:pPr marL="285750" lvl="1" indent="-285750">
              <a:buFontTx/>
              <a:buChar char="-"/>
            </a:pPr>
            <a:r>
              <a:rPr lang="en-US" b="1" dirty="0" err="1" smtClean="0">
                <a:solidFill>
                  <a:srgbClr val="FF0000"/>
                </a:solidFill>
                <a:latin typeface="+mn-lt"/>
              </a:rPr>
              <a:t>atr_period</a:t>
            </a:r>
            <a:r>
              <a:rPr lang="en-US" dirty="0" smtClean="0">
                <a:latin typeface="+mn-lt"/>
              </a:rPr>
              <a:t> </a:t>
            </a:r>
            <a:r>
              <a:rPr lang="en-US" dirty="0">
                <a:latin typeface="+mn-lt"/>
              </a:rPr>
              <a:t>= </a:t>
            </a:r>
            <a:r>
              <a:rPr lang="en-US" dirty="0" smtClean="0">
                <a:latin typeface="+mn-lt"/>
              </a:rPr>
              <a:t>14 # </a:t>
            </a:r>
            <a:r>
              <a:rPr lang="en-US" dirty="0" err="1">
                <a:latin typeface="+mn-lt"/>
              </a:rPr>
              <a:t>Gia</a:t>
            </a:r>
            <a:r>
              <a:rPr lang="en-US" dirty="0">
                <a:latin typeface="+mn-lt"/>
              </a:rPr>
              <a:t> tri </a:t>
            </a:r>
            <a:r>
              <a:rPr lang="en-US" dirty="0" err="1">
                <a:latin typeface="+mn-lt"/>
              </a:rPr>
              <a:t>cua</a:t>
            </a:r>
            <a:r>
              <a:rPr lang="en-US" dirty="0">
                <a:latin typeface="+mn-lt"/>
              </a:rPr>
              <a:t> </a:t>
            </a:r>
            <a:r>
              <a:rPr lang="en-US" dirty="0" smtClean="0">
                <a:latin typeface="+mn-lt"/>
              </a:rPr>
              <a:t>ATR</a:t>
            </a:r>
          </a:p>
          <a:p>
            <a:pPr marL="285750" lvl="1" indent="-285750">
              <a:buFontTx/>
              <a:buChar char="-"/>
            </a:pPr>
            <a:endParaRPr lang="en-US" dirty="0">
              <a:latin typeface="+mn-lt"/>
            </a:endParaRPr>
          </a:p>
          <a:p>
            <a:pPr lvl="1"/>
            <a:r>
              <a:rPr lang="vi-VN" dirty="0">
                <a:latin typeface="+mn-lt"/>
              </a:rPr>
              <a:t>Để nhận diện một chiến lược giao dịch sử dụng chỉ báo Moving Average (MA) và Average True Range (ATR) cho cặp tiền tệ </a:t>
            </a:r>
            <a:r>
              <a:rPr lang="vi-VN" b="1" dirty="0">
                <a:latin typeface="+mn-lt"/>
              </a:rPr>
              <a:t>EUR/USDT trên sàn Binance</a:t>
            </a:r>
            <a:r>
              <a:rPr lang="vi-VN" dirty="0" smtClean="0">
                <a:latin typeface="+mn-lt"/>
              </a:rPr>
              <a:t>, cần </a:t>
            </a:r>
            <a:r>
              <a:rPr lang="vi-VN" dirty="0">
                <a:latin typeface="+mn-lt"/>
              </a:rPr>
              <a:t>kết hợp hai chỉ báo này trong phân tích kỹ thuật của mình. </a:t>
            </a:r>
            <a:endParaRPr lang="en-US" dirty="0" smtClean="0">
              <a:latin typeface="+mn-lt"/>
            </a:endParaRPr>
          </a:p>
          <a:p>
            <a:pPr lvl="1"/>
            <a:endParaRPr lang="en-US" dirty="0">
              <a:latin typeface="+mn-lt"/>
            </a:endParaRPr>
          </a:p>
          <a:p>
            <a:pPr lvl="1"/>
            <a:r>
              <a:rPr lang="vi-VN" dirty="0" smtClean="0">
                <a:latin typeface="+mn-lt"/>
              </a:rPr>
              <a:t>Đây </a:t>
            </a:r>
            <a:r>
              <a:rPr lang="vi-VN" dirty="0">
                <a:latin typeface="+mn-lt"/>
              </a:rPr>
              <a:t>là một cách cơ bản để làm điều </a:t>
            </a:r>
            <a:r>
              <a:rPr lang="vi-VN" dirty="0" smtClean="0">
                <a:latin typeface="+mn-lt"/>
              </a:rPr>
              <a:t>này</a:t>
            </a:r>
            <a:r>
              <a:rPr lang="en-US" dirty="0" smtClean="0">
                <a:latin typeface="+mn-lt"/>
              </a:rPr>
              <a:t>:</a:t>
            </a:r>
          </a:p>
          <a:p>
            <a:pPr lvl="1"/>
            <a:r>
              <a:rPr lang="en-US" b="1" dirty="0" smtClean="0">
                <a:solidFill>
                  <a:schemeClr val="dk1"/>
                </a:solidFill>
                <a:latin typeface="+mn-lt"/>
                <a:ea typeface="Maven Pro"/>
                <a:cs typeface="Maven Pro"/>
                <a:sym typeface="Maven Pro"/>
              </a:rPr>
              <a:t> </a:t>
            </a:r>
            <a:endParaRPr b="1" dirty="0">
              <a:solidFill>
                <a:schemeClr val="dk1"/>
              </a:solidFill>
              <a:latin typeface="+mn-lt"/>
              <a:ea typeface="Maven Pro"/>
              <a:cs typeface="Maven Pro"/>
              <a:sym typeface="Maven Pro"/>
            </a:endParaRPr>
          </a:p>
        </p:txBody>
      </p:sp>
    </p:spTree>
    <p:extLst>
      <p:ext uri="{BB962C8B-B14F-4D97-AF65-F5344CB8AC3E}">
        <p14:creationId xmlns:p14="http://schemas.microsoft.com/office/powerpoint/2010/main" val="136597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2"/>
        <p:cNvGrpSpPr/>
        <p:nvPr/>
      </p:nvGrpSpPr>
      <p:grpSpPr>
        <a:xfrm>
          <a:off x="0" y="0"/>
          <a:ext cx="0" cy="0"/>
          <a:chOff x="0" y="0"/>
          <a:chExt cx="0" cy="0"/>
        </a:xfrm>
      </p:grpSpPr>
      <p:sp>
        <p:nvSpPr>
          <p:cNvPr id="93" name="Google Shape;93;p2"/>
          <p:cNvSpPr txBox="1"/>
          <p:nvPr/>
        </p:nvSpPr>
        <p:spPr>
          <a:xfrm>
            <a:off x="1710635" y="1809406"/>
            <a:ext cx="653166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vi-VN" sz="2800" b="1" i="0" u="none" strike="noStrike" cap="none">
                <a:solidFill>
                  <a:srgbClr val="FF0000"/>
                </a:solidFill>
                <a:latin typeface="Arial"/>
                <a:ea typeface="Arial"/>
                <a:cs typeface="Arial"/>
                <a:sym typeface="Arial"/>
              </a:rPr>
              <a:t>Machine Learning For Investment</a:t>
            </a:r>
            <a:endParaRPr sz="2800" b="1" i="0" u="none" strike="noStrike" cap="none">
              <a:solidFill>
                <a:srgbClr val="FF0000"/>
              </a:solidFill>
              <a:latin typeface="Arial"/>
              <a:ea typeface="Arial"/>
              <a:cs typeface="Arial"/>
              <a:sym typeface="Arial"/>
            </a:endParaRPr>
          </a:p>
        </p:txBody>
      </p:sp>
      <p:sp>
        <p:nvSpPr>
          <p:cNvPr id="94" name="Google Shape;94;p2"/>
          <p:cNvSpPr txBox="1"/>
          <p:nvPr/>
        </p:nvSpPr>
        <p:spPr>
          <a:xfrm>
            <a:off x="2781301" y="3025123"/>
            <a:ext cx="6191400" cy="13849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vi-VN" sz="2800" b="1" i="1" u="none" strike="noStrike" cap="none" dirty="0">
                <a:solidFill>
                  <a:srgbClr val="FF0000"/>
                </a:solidFill>
                <a:latin typeface="Arial"/>
                <a:ea typeface="Arial"/>
                <a:cs typeface="Arial"/>
                <a:sym typeface="Arial"/>
              </a:rPr>
              <a:t>Chủ đề</a:t>
            </a:r>
            <a:r>
              <a:rPr lang="vi-VN" sz="2800" b="1" i="1" u="none" strike="noStrike" cap="none" dirty="0" smtClean="0">
                <a:solidFill>
                  <a:srgbClr val="FF0000"/>
                </a:solidFill>
                <a:latin typeface="Arial"/>
                <a:ea typeface="Arial"/>
                <a:cs typeface="Arial"/>
                <a:sym typeface="Arial"/>
              </a:rPr>
              <a:t>:</a:t>
            </a:r>
            <a:r>
              <a:rPr lang="en-US" sz="2800" b="1" i="1" u="none" strike="noStrike" cap="none" dirty="0" smtClean="0">
                <a:solidFill>
                  <a:srgbClr val="FF0000"/>
                </a:solidFill>
                <a:latin typeface="Arial"/>
                <a:ea typeface="Arial"/>
                <a:cs typeface="Arial"/>
                <a:sym typeface="Arial"/>
              </a:rPr>
              <a:t> </a:t>
            </a:r>
            <a:r>
              <a:rPr lang="en-US" sz="2800" b="1" i="1" u="none" strike="noStrike" cap="none" dirty="0" err="1" smtClean="0">
                <a:solidFill>
                  <a:srgbClr val="FF0000"/>
                </a:solidFill>
                <a:latin typeface="Arial"/>
                <a:ea typeface="Arial"/>
                <a:cs typeface="Arial"/>
                <a:sym typeface="Arial"/>
              </a:rPr>
              <a:t>Xây</a:t>
            </a:r>
            <a:r>
              <a:rPr lang="en-US" sz="2800" b="1" i="1" u="none" strike="noStrike" cap="none" dirty="0" smtClean="0">
                <a:solidFill>
                  <a:srgbClr val="FF0000"/>
                </a:solidFill>
                <a:latin typeface="Arial"/>
                <a:ea typeface="Arial"/>
                <a:cs typeface="Arial"/>
                <a:sym typeface="Arial"/>
              </a:rPr>
              <a:t> </a:t>
            </a:r>
            <a:r>
              <a:rPr lang="en-US" sz="2800" b="1" i="1" u="none" strike="noStrike" cap="none" dirty="0" err="1" smtClean="0">
                <a:solidFill>
                  <a:srgbClr val="FF0000"/>
                </a:solidFill>
                <a:latin typeface="Arial"/>
                <a:ea typeface="Arial"/>
                <a:cs typeface="Arial"/>
                <a:sym typeface="Arial"/>
              </a:rPr>
              <a:t>dựng</a:t>
            </a:r>
            <a:r>
              <a:rPr lang="en-US" sz="2800" b="1" i="1" u="none" strike="noStrike" cap="none" dirty="0" smtClean="0">
                <a:solidFill>
                  <a:srgbClr val="FF0000"/>
                </a:solidFill>
                <a:latin typeface="Arial"/>
                <a:ea typeface="Arial"/>
                <a:cs typeface="Arial"/>
                <a:sym typeface="Arial"/>
              </a:rPr>
              <a:t> </a:t>
            </a:r>
            <a:r>
              <a:rPr lang="en-US" sz="2800" b="1" i="1" u="none" strike="noStrike" cap="none" dirty="0" err="1" smtClean="0">
                <a:solidFill>
                  <a:srgbClr val="FF0000"/>
                </a:solidFill>
                <a:latin typeface="Arial"/>
                <a:ea typeface="Arial"/>
                <a:cs typeface="Arial"/>
                <a:sym typeface="Arial"/>
              </a:rPr>
              <a:t>Chiến</a:t>
            </a:r>
            <a:r>
              <a:rPr lang="en-US" sz="2800" b="1" i="1" u="none" strike="noStrike" cap="none" dirty="0" smtClean="0">
                <a:solidFill>
                  <a:srgbClr val="FF0000"/>
                </a:solidFill>
                <a:latin typeface="Arial"/>
                <a:ea typeface="Arial"/>
                <a:cs typeface="Arial"/>
                <a:sym typeface="Arial"/>
              </a:rPr>
              <a:t> </a:t>
            </a:r>
            <a:r>
              <a:rPr lang="en-US" sz="2800" b="1" i="1" u="none" strike="noStrike" cap="none" dirty="0" err="1" smtClean="0">
                <a:solidFill>
                  <a:srgbClr val="FF0000"/>
                </a:solidFill>
                <a:latin typeface="Arial"/>
                <a:ea typeface="Arial"/>
                <a:cs typeface="Arial"/>
                <a:sym typeface="Arial"/>
              </a:rPr>
              <a:t>lược</a:t>
            </a:r>
            <a:r>
              <a:rPr lang="en-US" sz="2800" b="1" i="1" u="none" strike="noStrike" cap="none" dirty="0" smtClean="0">
                <a:solidFill>
                  <a:srgbClr val="FF0000"/>
                </a:solidFill>
                <a:latin typeface="Arial"/>
                <a:ea typeface="Arial"/>
                <a:cs typeface="Arial"/>
                <a:sym typeface="Arial"/>
              </a:rPr>
              <a:t> </a:t>
            </a:r>
            <a:r>
              <a:rPr lang="en-US" sz="2800" b="1" i="1" u="none" strike="noStrike" cap="none" dirty="0" err="1" smtClean="0">
                <a:solidFill>
                  <a:srgbClr val="FF0000"/>
                </a:solidFill>
                <a:latin typeface="Arial"/>
                <a:ea typeface="Arial"/>
                <a:cs typeface="Arial"/>
                <a:sym typeface="Arial"/>
              </a:rPr>
              <a:t>và</a:t>
            </a:r>
            <a:r>
              <a:rPr lang="en-US" sz="2800" b="1" i="1" u="none" strike="noStrike" cap="none" dirty="0" smtClean="0">
                <a:solidFill>
                  <a:srgbClr val="FF0000"/>
                </a:solidFill>
                <a:latin typeface="Arial"/>
                <a:ea typeface="Arial"/>
                <a:cs typeface="Arial"/>
                <a:sym typeface="Arial"/>
              </a:rPr>
              <a:t> </a:t>
            </a:r>
            <a:r>
              <a:rPr lang="en-US" sz="2800" b="1" i="1" u="none" strike="noStrike" cap="none" dirty="0" err="1" smtClean="0">
                <a:solidFill>
                  <a:srgbClr val="FF0000"/>
                </a:solidFill>
                <a:latin typeface="Arial"/>
                <a:ea typeface="Arial"/>
                <a:cs typeface="Arial"/>
                <a:sym typeface="Arial"/>
              </a:rPr>
              <a:t>v</a:t>
            </a:r>
            <a:r>
              <a:rPr lang="en-US" sz="2800" b="1" i="1" dirty="0" err="1" smtClean="0">
                <a:solidFill>
                  <a:srgbClr val="FF0000"/>
                </a:solidFill>
              </a:rPr>
              <a:t>ào</a:t>
            </a:r>
            <a:r>
              <a:rPr lang="en-US" sz="2800" b="1" i="1" dirty="0" smtClean="0">
                <a:solidFill>
                  <a:srgbClr val="FF0000"/>
                </a:solidFill>
              </a:rPr>
              <a:t> </a:t>
            </a:r>
            <a:r>
              <a:rPr lang="en-US" sz="2800" b="1" i="1" dirty="0" err="1" smtClean="0">
                <a:solidFill>
                  <a:srgbClr val="FF0000"/>
                </a:solidFill>
              </a:rPr>
              <a:t>lệnh</a:t>
            </a:r>
            <a:r>
              <a:rPr lang="en-US" sz="2800" b="1" i="1" dirty="0" smtClean="0">
                <a:solidFill>
                  <a:srgbClr val="FF0000"/>
                </a:solidFill>
              </a:rPr>
              <a:t> </a:t>
            </a:r>
            <a:r>
              <a:rPr lang="en-US" sz="2800" b="1" i="1" dirty="0" err="1" smtClean="0">
                <a:solidFill>
                  <a:srgbClr val="FF0000"/>
                </a:solidFill>
              </a:rPr>
              <a:t>giao</a:t>
            </a:r>
            <a:r>
              <a:rPr lang="en-US" sz="2800" b="1" i="1" dirty="0" smtClean="0">
                <a:solidFill>
                  <a:srgbClr val="FF0000"/>
                </a:solidFill>
              </a:rPr>
              <a:t> </a:t>
            </a:r>
            <a:r>
              <a:rPr lang="en-US" sz="2800" b="1" i="1" dirty="0" err="1" smtClean="0">
                <a:solidFill>
                  <a:srgbClr val="FF0000"/>
                </a:solidFill>
              </a:rPr>
              <a:t>dịch</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1" i="1" u="none" strike="noStrike" cap="none" dirty="0">
              <a:solidFill>
                <a:srgbClr val="FF0000"/>
              </a:solidFill>
              <a:latin typeface="Arial"/>
              <a:ea typeface="Arial"/>
              <a:cs typeface="Arial"/>
              <a:sym typeface="Arial"/>
            </a:endParaRPr>
          </a:p>
        </p:txBody>
      </p:sp>
      <p:sp>
        <p:nvSpPr>
          <p:cNvPr id="95" name="Google Shape;95;p2"/>
          <p:cNvSpPr txBox="1"/>
          <p:nvPr/>
        </p:nvSpPr>
        <p:spPr>
          <a:xfrm>
            <a:off x="5482536" y="4841005"/>
            <a:ext cx="3402846"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1" u="none" strike="noStrike" cap="none" dirty="0" smtClean="0">
                <a:solidFill>
                  <a:schemeClr val="dk1"/>
                </a:solidFill>
                <a:latin typeface="Arial"/>
                <a:ea typeface="Arial"/>
                <a:cs typeface="Arial"/>
                <a:sym typeface="Arial"/>
              </a:rPr>
              <a:t>G</a:t>
            </a:r>
            <a:r>
              <a:rPr lang="vi-VN" sz="2800" b="0" i="1" u="none" strike="noStrike" cap="none" dirty="0" smtClean="0">
                <a:solidFill>
                  <a:schemeClr val="dk1"/>
                </a:solidFill>
                <a:latin typeface="Arial"/>
                <a:ea typeface="Arial"/>
                <a:cs typeface="Arial"/>
                <a:sym typeface="Arial"/>
              </a:rPr>
              <a:t>V.</a:t>
            </a:r>
            <a:r>
              <a:rPr lang="en-US" sz="2800" i="1" dirty="0" smtClean="0">
                <a:solidFill>
                  <a:schemeClr val="dk1"/>
                </a:solidFill>
              </a:rPr>
              <a:t>Đặng Trí Thanh</a:t>
            </a:r>
          </a:p>
          <a:p>
            <a:pPr marL="0" marR="0" lvl="0" indent="0" algn="l" rtl="0">
              <a:lnSpc>
                <a:spcPct val="100000"/>
              </a:lnSpc>
              <a:spcBef>
                <a:spcPts val="0"/>
              </a:spcBef>
              <a:spcAft>
                <a:spcPts val="0"/>
              </a:spcAft>
              <a:buClr>
                <a:srgbClr val="000000"/>
              </a:buClr>
              <a:buSzPts val="2800"/>
              <a:buFont typeface="Arial"/>
              <a:buNone/>
            </a:pPr>
            <a:r>
              <a:rPr lang="en-US" sz="2800" b="0" i="1" u="none" strike="noStrike" cap="none" dirty="0" smtClean="0">
                <a:solidFill>
                  <a:schemeClr val="dk1"/>
                </a:solidFill>
                <a:latin typeface="Arial"/>
                <a:ea typeface="Arial"/>
                <a:cs typeface="Arial"/>
                <a:sym typeface="Arial"/>
              </a:rPr>
              <a:t>   </a:t>
            </a:r>
            <a:r>
              <a:rPr lang="en-US" sz="2800" b="0" i="1" u="none" strike="noStrike" cap="none" dirty="0" err="1" smtClean="0">
                <a:solidFill>
                  <a:schemeClr val="dk1"/>
                </a:solidFill>
                <a:latin typeface="Arial"/>
                <a:ea typeface="Arial"/>
                <a:cs typeface="Arial"/>
                <a:sym typeface="Arial"/>
              </a:rPr>
              <a:t>Huỳnh</a:t>
            </a:r>
            <a:r>
              <a:rPr lang="en-US" sz="2800" b="0" i="1" u="none" strike="noStrike" cap="none" dirty="0" smtClean="0">
                <a:solidFill>
                  <a:schemeClr val="dk1"/>
                </a:solidFill>
                <a:latin typeface="Arial"/>
                <a:ea typeface="Arial"/>
                <a:cs typeface="Arial"/>
                <a:sym typeface="Arial"/>
              </a:rPr>
              <a:t> Văn Nam</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400" dirty="0" smtClean="0">
                <a:solidFill>
                  <a:schemeClr val="lt1"/>
                </a:solidFill>
              </a:rPr>
              <a:t>I. Chiến </a:t>
            </a:r>
            <a:r>
              <a:rPr lang="en-US" sz="2400" dirty="0" err="1" smtClean="0">
                <a:solidFill>
                  <a:schemeClr val="lt1"/>
                </a:solidFill>
              </a:rPr>
              <a:t>lược</a:t>
            </a:r>
            <a:r>
              <a:rPr lang="en-US" sz="2400" dirty="0" smtClean="0">
                <a:solidFill>
                  <a:schemeClr val="lt1"/>
                </a:solidFill>
              </a:rPr>
              <a:t> </a:t>
            </a:r>
            <a:r>
              <a:rPr lang="en-US" sz="2400" dirty="0" err="1" smtClean="0">
                <a:solidFill>
                  <a:schemeClr val="lt1"/>
                </a:solidFill>
              </a:rPr>
              <a:t>vào</a:t>
            </a:r>
            <a:r>
              <a:rPr lang="en-US" sz="2400" dirty="0" smtClean="0">
                <a:solidFill>
                  <a:schemeClr val="lt1"/>
                </a:solidFill>
              </a:rPr>
              <a:t> </a:t>
            </a:r>
            <a:r>
              <a:rPr lang="en-US" sz="2400" dirty="0" err="1" smtClean="0">
                <a:solidFill>
                  <a:schemeClr val="lt1"/>
                </a:solidFill>
              </a:rPr>
              <a:t>lệnh</a:t>
            </a:r>
            <a:endParaRPr sz="2400" b="0" i="0" u="none" strike="noStrike" cap="none" dirty="0">
              <a:solidFill>
                <a:schemeClr val="lt1"/>
              </a:solidFill>
              <a:latin typeface="Arial"/>
              <a:ea typeface="Arial"/>
              <a:cs typeface="Arial"/>
              <a:sym typeface="Arial"/>
            </a:endParaRPr>
          </a:p>
        </p:txBody>
      </p:sp>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101600" lvl="0" algn="just">
              <a:lnSpc>
                <a:spcPct val="115000"/>
              </a:lnSpc>
              <a:spcBef>
                <a:spcPts val="1600"/>
              </a:spcBef>
              <a:buClr>
                <a:schemeClr val="dk1"/>
              </a:buClr>
              <a:buSzPts val="2000"/>
            </a:pPr>
            <a:r>
              <a:rPr lang="en-US" b="1" dirty="0" smtClean="0">
                <a:solidFill>
                  <a:schemeClr val="dk1"/>
                </a:solidFill>
                <a:latin typeface="+mn-lt"/>
                <a:ea typeface="Maven Pro"/>
                <a:cs typeface="Maven Pro"/>
                <a:sym typeface="Maven Pro"/>
              </a:rPr>
              <a:t>I.1. </a:t>
            </a:r>
            <a:r>
              <a:rPr lang="en-US" b="1" dirty="0" err="1" smtClean="0">
                <a:solidFill>
                  <a:schemeClr val="dk1"/>
                </a:solidFill>
                <a:latin typeface="+mn-lt"/>
                <a:ea typeface="Maven Pro"/>
                <a:cs typeface="Maven Pro"/>
                <a:sym typeface="Maven Pro"/>
              </a:rPr>
              <a:t>Nhận</a:t>
            </a:r>
            <a:r>
              <a:rPr lang="en-US" b="1" dirty="0" smtClean="0">
                <a:solidFill>
                  <a:schemeClr val="dk1"/>
                </a:solidFill>
                <a:latin typeface="+mn-lt"/>
                <a:ea typeface="Maven Pro"/>
                <a:cs typeface="Maven Pro"/>
                <a:sym typeface="Maven Pro"/>
              </a:rPr>
              <a:t> </a:t>
            </a:r>
            <a:r>
              <a:rPr lang="en-US" b="1" dirty="0" err="1" smtClean="0">
                <a:solidFill>
                  <a:schemeClr val="dk1"/>
                </a:solidFill>
                <a:latin typeface="+mn-lt"/>
                <a:ea typeface="Maven Pro"/>
                <a:cs typeface="Maven Pro"/>
                <a:sym typeface="Maven Pro"/>
              </a:rPr>
              <a:t>diện</a:t>
            </a:r>
            <a:r>
              <a:rPr lang="en-US" b="1" dirty="0" smtClean="0">
                <a:solidFill>
                  <a:schemeClr val="dk1"/>
                </a:solidFill>
                <a:latin typeface="+mn-lt"/>
                <a:ea typeface="Maven Pro"/>
                <a:cs typeface="Maven Pro"/>
                <a:sym typeface="Maven Pro"/>
              </a:rPr>
              <a:t> </a:t>
            </a:r>
            <a:r>
              <a:rPr lang="en-US" b="1" dirty="0" err="1" smtClean="0">
                <a:solidFill>
                  <a:schemeClr val="dk1"/>
                </a:solidFill>
                <a:latin typeface="+mn-lt"/>
                <a:ea typeface="Maven Pro"/>
                <a:cs typeface="Maven Pro"/>
                <a:sym typeface="Maven Pro"/>
              </a:rPr>
              <a:t>chiến</a:t>
            </a:r>
            <a:r>
              <a:rPr lang="en-US" b="1" dirty="0" smtClean="0">
                <a:solidFill>
                  <a:schemeClr val="dk1"/>
                </a:solidFill>
                <a:latin typeface="+mn-lt"/>
                <a:ea typeface="Maven Pro"/>
                <a:cs typeface="Maven Pro"/>
                <a:sym typeface="Maven Pro"/>
              </a:rPr>
              <a:t> </a:t>
            </a:r>
            <a:r>
              <a:rPr lang="en-US" b="1" dirty="0" err="1" smtClean="0">
                <a:solidFill>
                  <a:schemeClr val="dk1"/>
                </a:solidFill>
                <a:latin typeface="+mn-lt"/>
                <a:ea typeface="Maven Pro"/>
                <a:cs typeface="Maven Pro"/>
                <a:sym typeface="Maven Pro"/>
              </a:rPr>
              <a:t>lược</a:t>
            </a:r>
            <a:r>
              <a:rPr lang="en-US" b="1" dirty="0" smtClean="0">
                <a:solidFill>
                  <a:schemeClr val="dk1"/>
                </a:solidFill>
                <a:latin typeface="+mn-lt"/>
                <a:ea typeface="Maven Pro"/>
                <a:cs typeface="Maven Pro"/>
                <a:sym typeface="Maven Pro"/>
              </a:rPr>
              <a:t> MA </a:t>
            </a:r>
            <a:r>
              <a:rPr lang="en-US" b="1" dirty="0" err="1" smtClean="0">
                <a:solidFill>
                  <a:schemeClr val="dk1"/>
                </a:solidFill>
                <a:latin typeface="+mn-lt"/>
                <a:ea typeface="Maven Pro"/>
                <a:cs typeface="Maven Pro"/>
                <a:sym typeface="Maven Pro"/>
              </a:rPr>
              <a:t>và</a:t>
            </a:r>
            <a:r>
              <a:rPr lang="en-US" b="1" dirty="0" smtClean="0">
                <a:solidFill>
                  <a:schemeClr val="dk1"/>
                </a:solidFill>
                <a:latin typeface="+mn-lt"/>
                <a:ea typeface="Maven Pro"/>
                <a:cs typeface="Maven Pro"/>
                <a:sym typeface="Maven Pro"/>
              </a:rPr>
              <a:t> ATR</a:t>
            </a:r>
          </a:p>
          <a:p>
            <a:pPr marL="285750" indent="-285750" algn="just">
              <a:buFontTx/>
              <a:buChar char="-"/>
            </a:pPr>
            <a:r>
              <a:rPr lang="vi-VN" b="1" dirty="0" smtClean="0">
                <a:latin typeface="+mn-lt"/>
              </a:rPr>
              <a:t>Moving </a:t>
            </a:r>
            <a:r>
              <a:rPr lang="vi-VN" b="1" dirty="0">
                <a:latin typeface="+mn-lt"/>
              </a:rPr>
              <a:t>Average (MA</a:t>
            </a:r>
            <a:r>
              <a:rPr lang="vi-VN" b="1" dirty="0" smtClean="0">
                <a:latin typeface="+mn-lt"/>
              </a:rPr>
              <a:t>):</a:t>
            </a:r>
            <a:endParaRPr lang="en-US" b="1" dirty="0" smtClean="0">
              <a:latin typeface="+mn-lt"/>
            </a:endParaRPr>
          </a:p>
          <a:p>
            <a:pPr algn="just"/>
            <a:r>
              <a:rPr lang="en-US" dirty="0" smtClean="0">
                <a:latin typeface="+mn-lt"/>
              </a:rPr>
              <a:t>   </a:t>
            </a:r>
            <a:r>
              <a:rPr lang="vi-VN" dirty="0" smtClean="0">
                <a:latin typeface="+mn-lt"/>
              </a:rPr>
              <a:t>MA </a:t>
            </a:r>
            <a:r>
              <a:rPr lang="vi-VN" dirty="0">
                <a:latin typeface="+mn-lt"/>
              </a:rPr>
              <a:t>là một chỉ báo phổ biến được sử dụng để xác định xu hướng thị trường dựa trên giá </a:t>
            </a:r>
            <a:r>
              <a:rPr lang="vi-VN" b="1" dirty="0">
                <a:latin typeface="+mn-lt"/>
              </a:rPr>
              <a:t>trung bình trong một khoảng thời gian nhất định</a:t>
            </a:r>
            <a:r>
              <a:rPr lang="vi-VN" b="1" dirty="0" smtClean="0">
                <a:latin typeface="+mn-lt"/>
              </a:rPr>
              <a:t>.</a:t>
            </a:r>
            <a:endParaRPr lang="vi-VN" b="1" dirty="0">
              <a:latin typeface="+mn-lt"/>
            </a:endParaRPr>
          </a:p>
          <a:p>
            <a:pPr lvl="1" algn="just"/>
            <a:r>
              <a:rPr lang="en-US" dirty="0" smtClean="0">
                <a:latin typeface="+mn-lt"/>
              </a:rPr>
              <a:t>   </a:t>
            </a:r>
            <a:r>
              <a:rPr lang="vi-VN" dirty="0" smtClean="0">
                <a:latin typeface="+mn-lt"/>
              </a:rPr>
              <a:t>Trong </a:t>
            </a:r>
            <a:r>
              <a:rPr lang="vi-VN" dirty="0">
                <a:latin typeface="+mn-lt"/>
              </a:rPr>
              <a:t>trường hợp này, </a:t>
            </a:r>
            <a:r>
              <a:rPr lang="vi-VN" dirty="0" smtClean="0">
                <a:latin typeface="+mn-lt"/>
              </a:rPr>
              <a:t>sử </a:t>
            </a:r>
            <a:r>
              <a:rPr lang="vi-VN" dirty="0">
                <a:latin typeface="+mn-lt"/>
              </a:rPr>
              <a:t>dụng hai MAs: </a:t>
            </a:r>
            <a:r>
              <a:rPr lang="vi-VN" b="1" dirty="0">
                <a:latin typeface="+mn-lt"/>
              </a:rPr>
              <a:t>một "nhanh" với kỳ hạn 50 </a:t>
            </a:r>
            <a:r>
              <a:rPr lang="vi-VN" dirty="0">
                <a:latin typeface="+mn-lt"/>
              </a:rPr>
              <a:t>và </a:t>
            </a:r>
            <a:r>
              <a:rPr lang="vi-VN" b="1" dirty="0">
                <a:latin typeface="+mn-lt"/>
              </a:rPr>
              <a:t>một "chậm" với kỳ hạn 200</a:t>
            </a:r>
            <a:r>
              <a:rPr lang="vi-VN" dirty="0">
                <a:latin typeface="+mn-lt"/>
              </a:rPr>
              <a:t>. Điều này giúp nhận diện xu hướng bằng cách so sánh hai đường MA.</a:t>
            </a:r>
          </a:p>
          <a:p>
            <a:pPr marL="285750" indent="-285750" algn="just">
              <a:buFontTx/>
              <a:buChar char="-"/>
            </a:pPr>
            <a:r>
              <a:rPr lang="vi-VN" b="1" dirty="0" smtClean="0">
                <a:latin typeface="+mn-lt"/>
              </a:rPr>
              <a:t>Average </a:t>
            </a:r>
            <a:r>
              <a:rPr lang="vi-VN" b="1" dirty="0">
                <a:latin typeface="+mn-lt"/>
              </a:rPr>
              <a:t>True Range (ATR</a:t>
            </a:r>
            <a:r>
              <a:rPr lang="vi-VN" b="1" dirty="0" smtClean="0">
                <a:latin typeface="+mn-lt"/>
              </a:rPr>
              <a:t>):</a:t>
            </a:r>
            <a:endParaRPr lang="en-US" b="1" dirty="0" smtClean="0">
              <a:latin typeface="+mn-lt"/>
            </a:endParaRPr>
          </a:p>
          <a:p>
            <a:pPr algn="just"/>
            <a:r>
              <a:rPr lang="en-US" b="1" dirty="0" smtClean="0">
                <a:latin typeface="+mn-lt"/>
              </a:rPr>
              <a:t>   </a:t>
            </a:r>
            <a:r>
              <a:rPr lang="vi-VN" dirty="0" smtClean="0">
                <a:latin typeface="+mn-lt"/>
              </a:rPr>
              <a:t>ATR </a:t>
            </a:r>
            <a:r>
              <a:rPr lang="vi-VN" dirty="0">
                <a:latin typeface="+mn-lt"/>
              </a:rPr>
              <a:t>là một chỉ báo đo lường biến động thị trường. Nó không chỉ ra hướng đi của giá, mà chỉ ra mức độ biến động.</a:t>
            </a:r>
          </a:p>
          <a:p>
            <a:pPr lvl="1" algn="just"/>
            <a:r>
              <a:rPr lang="en-US" dirty="0" smtClean="0">
                <a:latin typeface="+mn-lt"/>
              </a:rPr>
              <a:t>   </a:t>
            </a:r>
            <a:r>
              <a:rPr lang="vi-VN" dirty="0" smtClean="0">
                <a:latin typeface="+mn-lt"/>
              </a:rPr>
              <a:t>ATR </a:t>
            </a:r>
            <a:r>
              <a:rPr lang="vi-VN" dirty="0">
                <a:latin typeface="+mn-lt"/>
              </a:rPr>
              <a:t>với kỳ hạn 14 sẽ cung cấp thông tin về biến động trung bình của thị trường trong </a:t>
            </a:r>
            <a:r>
              <a:rPr lang="vi-VN" b="1" dirty="0">
                <a:latin typeface="+mn-lt"/>
              </a:rPr>
              <a:t>14 kỳ </a:t>
            </a:r>
            <a:r>
              <a:rPr lang="vi-VN" dirty="0">
                <a:latin typeface="+mn-lt"/>
              </a:rPr>
              <a:t>gần nhất.</a:t>
            </a:r>
          </a:p>
          <a:p>
            <a:pPr marL="285750" indent="-285750" algn="just">
              <a:buFontTx/>
              <a:buChar char="-"/>
            </a:pPr>
            <a:r>
              <a:rPr lang="vi-VN" b="1" dirty="0" smtClean="0">
                <a:latin typeface="+mn-lt"/>
              </a:rPr>
              <a:t>Xây </a:t>
            </a:r>
            <a:r>
              <a:rPr lang="vi-VN" b="1" dirty="0">
                <a:latin typeface="+mn-lt"/>
              </a:rPr>
              <a:t>Dựng Chiến Lược</a:t>
            </a:r>
            <a:r>
              <a:rPr lang="vi-VN" b="1" dirty="0" smtClean="0">
                <a:latin typeface="+mn-lt"/>
              </a:rPr>
              <a:t>:</a:t>
            </a:r>
            <a:endParaRPr lang="vi-VN" dirty="0">
              <a:latin typeface="+mn-lt"/>
            </a:endParaRPr>
          </a:p>
          <a:p>
            <a:pPr lvl="1" algn="just"/>
            <a:r>
              <a:rPr lang="en-US" dirty="0" smtClean="0">
                <a:latin typeface="+mn-lt"/>
              </a:rPr>
              <a:t>      </a:t>
            </a:r>
            <a:r>
              <a:rPr lang="vi-VN" dirty="0" smtClean="0">
                <a:latin typeface="+mn-lt"/>
              </a:rPr>
              <a:t>Một </a:t>
            </a:r>
            <a:r>
              <a:rPr lang="vi-VN" dirty="0">
                <a:latin typeface="+mn-lt"/>
              </a:rPr>
              <a:t>chiến lược giao dịch cơ bản có thể bao gồm việc mua khi </a:t>
            </a:r>
            <a:r>
              <a:rPr lang="vi-VN" b="1" dirty="0">
                <a:latin typeface="+mn-lt"/>
              </a:rPr>
              <a:t>MA nhanh </a:t>
            </a:r>
            <a:r>
              <a:rPr lang="vi-VN" dirty="0">
                <a:latin typeface="+mn-lt"/>
              </a:rPr>
              <a:t>cắt lên trên </a:t>
            </a:r>
            <a:r>
              <a:rPr lang="vi-VN" b="1" dirty="0">
                <a:latin typeface="+mn-lt"/>
              </a:rPr>
              <a:t>MA chậm </a:t>
            </a:r>
            <a:r>
              <a:rPr lang="vi-VN" dirty="0">
                <a:latin typeface="+mn-lt"/>
              </a:rPr>
              <a:t>(điều này có thể báo hiệu một xu hướng tăng) và bán hoặc ngắn hạn khi MA nhanh cắt xuống dưới MA chậm (điều này có thể báo hiệu một xu hướng giảm).</a:t>
            </a:r>
          </a:p>
          <a:p>
            <a:pPr lvl="1" algn="just"/>
            <a:r>
              <a:rPr lang="en-US" dirty="0" smtClean="0">
                <a:latin typeface="+mn-lt"/>
              </a:rPr>
              <a:t>      </a:t>
            </a:r>
            <a:r>
              <a:rPr lang="vi-VN" dirty="0" smtClean="0">
                <a:latin typeface="+mn-lt"/>
              </a:rPr>
              <a:t>ATR </a:t>
            </a:r>
            <a:r>
              <a:rPr lang="vi-VN" dirty="0">
                <a:latin typeface="+mn-lt"/>
              </a:rPr>
              <a:t>có thể được sử dụng để thiết lập các điểm dừng lỗ và chốt lời. Ví dụ</a:t>
            </a:r>
            <a:r>
              <a:rPr lang="vi-VN" dirty="0" smtClean="0">
                <a:latin typeface="+mn-lt"/>
              </a:rPr>
              <a:t>: có </a:t>
            </a:r>
            <a:r>
              <a:rPr lang="vi-VN" dirty="0">
                <a:latin typeface="+mn-lt"/>
              </a:rPr>
              <a:t>thể đặt dừng lỗ ở một khoảng cách nhất định (ví dụ: 2x giá trị ATR) từ điểm vào lệnh.</a:t>
            </a:r>
          </a:p>
          <a:p>
            <a:pPr lvl="1" algn="just"/>
            <a:r>
              <a:rPr lang="en-US" b="1" dirty="0" smtClean="0">
                <a:solidFill>
                  <a:schemeClr val="dk1"/>
                </a:solidFill>
                <a:latin typeface="+mn-lt"/>
                <a:ea typeface="Maven Pro"/>
                <a:cs typeface="Maven Pro"/>
                <a:sym typeface="Maven Pro"/>
              </a:rPr>
              <a:t> </a:t>
            </a:r>
            <a:endParaRPr b="1" dirty="0">
              <a:solidFill>
                <a:schemeClr val="dk1"/>
              </a:solidFill>
              <a:latin typeface="+mn-lt"/>
              <a:ea typeface="Maven Pro"/>
              <a:cs typeface="Maven Pro"/>
              <a:sym typeface="Maven Pro"/>
            </a:endParaRPr>
          </a:p>
        </p:txBody>
      </p:sp>
    </p:spTree>
    <p:extLst>
      <p:ext uri="{BB962C8B-B14F-4D97-AF65-F5344CB8AC3E}">
        <p14:creationId xmlns:p14="http://schemas.microsoft.com/office/powerpoint/2010/main" val="5332175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400" dirty="0" smtClean="0">
                <a:solidFill>
                  <a:schemeClr val="lt1"/>
                </a:solidFill>
              </a:rPr>
              <a:t>I. Chiến </a:t>
            </a:r>
            <a:r>
              <a:rPr lang="en-US" sz="2400" dirty="0" err="1" smtClean="0">
                <a:solidFill>
                  <a:schemeClr val="lt1"/>
                </a:solidFill>
              </a:rPr>
              <a:t>lược</a:t>
            </a:r>
            <a:r>
              <a:rPr lang="en-US" sz="2400" dirty="0" smtClean="0">
                <a:solidFill>
                  <a:schemeClr val="lt1"/>
                </a:solidFill>
              </a:rPr>
              <a:t> </a:t>
            </a:r>
            <a:r>
              <a:rPr lang="en-US" sz="2400" dirty="0" err="1" smtClean="0">
                <a:solidFill>
                  <a:schemeClr val="lt1"/>
                </a:solidFill>
              </a:rPr>
              <a:t>vào</a:t>
            </a:r>
            <a:r>
              <a:rPr lang="en-US" sz="2400" dirty="0" smtClean="0">
                <a:solidFill>
                  <a:schemeClr val="lt1"/>
                </a:solidFill>
              </a:rPr>
              <a:t> </a:t>
            </a:r>
            <a:r>
              <a:rPr lang="en-US" sz="2400" dirty="0" err="1" smtClean="0">
                <a:solidFill>
                  <a:schemeClr val="lt1"/>
                </a:solidFill>
              </a:rPr>
              <a:t>lệnh</a:t>
            </a:r>
            <a:endParaRPr sz="2400" b="0" i="0" u="none" strike="noStrike" cap="none" dirty="0">
              <a:solidFill>
                <a:schemeClr val="lt1"/>
              </a:solidFill>
              <a:latin typeface="Arial"/>
              <a:ea typeface="Arial"/>
              <a:cs typeface="Arial"/>
              <a:sym typeface="Arial"/>
            </a:endParaRPr>
          </a:p>
        </p:txBody>
      </p:sp>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101600" lvl="0" algn="just">
              <a:lnSpc>
                <a:spcPct val="115000"/>
              </a:lnSpc>
              <a:spcBef>
                <a:spcPts val="1600"/>
              </a:spcBef>
              <a:buClr>
                <a:schemeClr val="dk1"/>
              </a:buClr>
              <a:buSzPts val="2000"/>
            </a:pPr>
            <a:r>
              <a:rPr lang="en-US" b="1" dirty="0" smtClean="0">
                <a:solidFill>
                  <a:schemeClr val="dk1"/>
                </a:solidFill>
                <a:latin typeface="+mn-lt"/>
                <a:ea typeface="Maven Pro"/>
                <a:cs typeface="Maven Pro"/>
                <a:sym typeface="Maven Pro"/>
              </a:rPr>
              <a:t>I.2. </a:t>
            </a:r>
            <a:r>
              <a:rPr lang="vi-VN" b="1" dirty="0"/>
              <a:t>Lập Trình và Kiểm Tra</a:t>
            </a:r>
            <a:r>
              <a:rPr lang="en-US" b="1" dirty="0" smtClean="0">
                <a:solidFill>
                  <a:schemeClr val="dk1"/>
                </a:solidFill>
                <a:latin typeface="+mn-lt"/>
                <a:ea typeface="Maven Pro"/>
                <a:cs typeface="Maven Pro"/>
                <a:sym typeface="Maven Pro"/>
              </a:rPr>
              <a:t> </a:t>
            </a:r>
            <a:r>
              <a:rPr lang="en-US" b="1" dirty="0" err="1" smtClean="0">
                <a:solidFill>
                  <a:schemeClr val="dk1"/>
                </a:solidFill>
                <a:latin typeface="+mn-lt"/>
                <a:ea typeface="Maven Pro"/>
                <a:cs typeface="Maven Pro"/>
                <a:sym typeface="Maven Pro"/>
              </a:rPr>
              <a:t>chiến</a:t>
            </a:r>
            <a:r>
              <a:rPr lang="en-US" b="1" dirty="0" smtClean="0">
                <a:solidFill>
                  <a:schemeClr val="dk1"/>
                </a:solidFill>
                <a:latin typeface="+mn-lt"/>
                <a:ea typeface="Maven Pro"/>
                <a:cs typeface="Maven Pro"/>
                <a:sym typeface="Maven Pro"/>
              </a:rPr>
              <a:t> </a:t>
            </a:r>
            <a:r>
              <a:rPr lang="en-US" b="1" dirty="0" err="1" smtClean="0">
                <a:solidFill>
                  <a:schemeClr val="dk1"/>
                </a:solidFill>
                <a:latin typeface="+mn-lt"/>
                <a:ea typeface="Maven Pro"/>
                <a:cs typeface="Maven Pro"/>
                <a:sym typeface="Maven Pro"/>
              </a:rPr>
              <a:t>lược</a:t>
            </a:r>
            <a:r>
              <a:rPr lang="en-US" b="1" dirty="0" smtClean="0">
                <a:solidFill>
                  <a:schemeClr val="dk1"/>
                </a:solidFill>
                <a:latin typeface="+mn-lt"/>
                <a:ea typeface="Maven Pro"/>
                <a:cs typeface="Maven Pro"/>
                <a:sym typeface="Maven Pro"/>
              </a:rPr>
              <a:t> MA </a:t>
            </a:r>
            <a:r>
              <a:rPr lang="en-US" b="1" dirty="0" err="1" smtClean="0">
                <a:solidFill>
                  <a:schemeClr val="dk1"/>
                </a:solidFill>
                <a:latin typeface="+mn-lt"/>
                <a:ea typeface="Maven Pro"/>
                <a:cs typeface="Maven Pro"/>
                <a:sym typeface="Maven Pro"/>
              </a:rPr>
              <a:t>và</a:t>
            </a:r>
            <a:r>
              <a:rPr lang="en-US" b="1" dirty="0" smtClean="0">
                <a:solidFill>
                  <a:schemeClr val="dk1"/>
                </a:solidFill>
                <a:latin typeface="+mn-lt"/>
                <a:ea typeface="Maven Pro"/>
                <a:cs typeface="Maven Pro"/>
                <a:sym typeface="Maven Pro"/>
              </a:rPr>
              <a:t> ATR</a:t>
            </a:r>
          </a:p>
          <a:p>
            <a:pPr marL="285750" indent="-285750" algn="just">
              <a:buFontTx/>
              <a:buChar char="-"/>
            </a:pPr>
            <a:r>
              <a:rPr lang="vi-VN" b="1" dirty="0" smtClean="0"/>
              <a:t>Lập </a:t>
            </a:r>
            <a:r>
              <a:rPr lang="vi-VN" b="1" dirty="0"/>
              <a:t>Trình và Kiểm Tra</a:t>
            </a:r>
            <a:r>
              <a:rPr lang="vi-VN" b="1" dirty="0" smtClean="0"/>
              <a:t>:</a:t>
            </a:r>
            <a:endParaRPr lang="en-US" b="1" dirty="0" smtClean="0"/>
          </a:p>
          <a:p>
            <a:pPr algn="just"/>
            <a:r>
              <a:rPr lang="en-US" b="1" dirty="0"/>
              <a:t> </a:t>
            </a:r>
            <a:r>
              <a:rPr lang="en-US" b="1" dirty="0" smtClean="0"/>
              <a:t>     </a:t>
            </a:r>
            <a:r>
              <a:rPr lang="vi-VN" dirty="0" smtClean="0"/>
              <a:t>Để </a:t>
            </a:r>
            <a:r>
              <a:rPr lang="vi-VN" dirty="0"/>
              <a:t>tự động hóa chiến lược này, sẽ cần lập trình nó (ví dụ: sử dụng Python và một API như </a:t>
            </a:r>
            <a:r>
              <a:rPr lang="vi-VN" dirty="0">
                <a:solidFill>
                  <a:srgbClr val="FF0000"/>
                </a:solidFill>
              </a:rPr>
              <a:t>ccxt</a:t>
            </a:r>
            <a:r>
              <a:rPr lang="vi-VN" dirty="0"/>
              <a:t> để kết nối với </a:t>
            </a:r>
            <a:r>
              <a:rPr lang="vi-VN" dirty="0">
                <a:solidFill>
                  <a:srgbClr val="FF0000"/>
                </a:solidFill>
              </a:rPr>
              <a:t>Binance</a:t>
            </a:r>
            <a:r>
              <a:rPr lang="vi-VN" dirty="0"/>
              <a:t>).</a:t>
            </a:r>
          </a:p>
          <a:p>
            <a:pPr lvl="1" algn="just"/>
            <a:r>
              <a:rPr lang="en-US" dirty="0" smtClean="0"/>
              <a:t>      </a:t>
            </a:r>
            <a:r>
              <a:rPr lang="vi-VN" dirty="0" smtClean="0"/>
              <a:t>Trước </a:t>
            </a:r>
            <a:r>
              <a:rPr lang="vi-VN" dirty="0"/>
              <a:t>khi áp dụng chiến lược này trực tiếp, nên kiểm tra nó trên dữ liệu lịch sử hoặc trong môi trường demo để xác định hiệu quả của nó.</a:t>
            </a:r>
          </a:p>
          <a:p>
            <a:pPr marL="285750" indent="-285750" algn="just">
              <a:buFontTx/>
              <a:buChar char="-"/>
            </a:pPr>
            <a:r>
              <a:rPr lang="vi-VN" b="1" dirty="0" smtClean="0"/>
              <a:t>Nhận </a:t>
            </a:r>
            <a:r>
              <a:rPr lang="vi-VN" b="1" dirty="0"/>
              <a:t>Diện Tín Hiệu</a:t>
            </a:r>
            <a:r>
              <a:rPr lang="vi-VN" b="1" dirty="0" smtClean="0"/>
              <a:t>:</a:t>
            </a:r>
            <a:endParaRPr lang="en-US" b="1" dirty="0" smtClean="0"/>
          </a:p>
          <a:p>
            <a:pPr lvl="1" algn="just"/>
            <a:r>
              <a:rPr lang="en-US" dirty="0" smtClean="0"/>
              <a:t>      C</a:t>
            </a:r>
            <a:r>
              <a:rPr lang="vi-VN" dirty="0" smtClean="0"/>
              <a:t>ần </a:t>
            </a:r>
            <a:r>
              <a:rPr lang="vi-VN" dirty="0"/>
              <a:t>xác định rõ ràng </a:t>
            </a:r>
            <a:r>
              <a:rPr lang="vi-VN" dirty="0">
                <a:solidFill>
                  <a:srgbClr val="FF0000"/>
                </a:solidFill>
              </a:rPr>
              <a:t>tín hiệu mua và bán dựa trên MA và ATR</a:t>
            </a:r>
            <a:r>
              <a:rPr lang="vi-VN" dirty="0"/>
              <a:t>. Điều này có thể bao gồm việc thiết lập các ngưỡng cụ thể khi các điều kiện của chiến lược được đáp ứng.</a:t>
            </a:r>
          </a:p>
          <a:p>
            <a:pPr lvl="1" algn="just"/>
            <a:r>
              <a:rPr lang="en-US" b="1" dirty="0" smtClean="0">
                <a:solidFill>
                  <a:schemeClr val="dk1"/>
                </a:solidFill>
                <a:latin typeface="+mn-lt"/>
                <a:ea typeface="Maven Pro"/>
                <a:cs typeface="Maven Pro"/>
                <a:sym typeface="Maven Pro"/>
              </a:rPr>
              <a:t> </a:t>
            </a:r>
            <a:endParaRPr b="1" dirty="0">
              <a:solidFill>
                <a:schemeClr val="dk1"/>
              </a:solidFill>
              <a:latin typeface="+mn-lt"/>
              <a:ea typeface="Maven Pro"/>
              <a:cs typeface="Maven Pro"/>
              <a:sym typeface="Maven Pro"/>
            </a:endParaRPr>
          </a:p>
        </p:txBody>
      </p:sp>
    </p:spTree>
    <p:extLst>
      <p:ext uri="{BB962C8B-B14F-4D97-AF65-F5344CB8AC3E}">
        <p14:creationId xmlns:p14="http://schemas.microsoft.com/office/powerpoint/2010/main" val="2801088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400" dirty="0" smtClean="0">
                <a:solidFill>
                  <a:schemeClr val="lt1"/>
                </a:solidFill>
              </a:rPr>
              <a:t>I. Chiến </a:t>
            </a:r>
            <a:r>
              <a:rPr lang="en-US" sz="2400" dirty="0" err="1" smtClean="0">
                <a:solidFill>
                  <a:schemeClr val="lt1"/>
                </a:solidFill>
              </a:rPr>
              <a:t>lược</a:t>
            </a:r>
            <a:r>
              <a:rPr lang="en-US" sz="2400" dirty="0" smtClean="0">
                <a:solidFill>
                  <a:schemeClr val="lt1"/>
                </a:solidFill>
              </a:rPr>
              <a:t> </a:t>
            </a:r>
            <a:r>
              <a:rPr lang="en-US" sz="2400" dirty="0" err="1" smtClean="0">
                <a:solidFill>
                  <a:schemeClr val="lt1"/>
                </a:solidFill>
              </a:rPr>
              <a:t>vào</a:t>
            </a:r>
            <a:r>
              <a:rPr lang="en-US" sz="2400" dirty="0" smtClean="0">
                <a:solidFill>
                  <a:schemeClr val="lt1"/>
                </a:solidFill>
              </a:rPr>
              <a:t> </a:t>
            </a:r>
            <a:r>
              <a:rPr lang="en-US" sz="2400" dirty="0" err="1" smtClean="0">
                <a:solidFill>
                  <a:schemeClr val="lt1"/>
                </a:solidFill>
              </a:rPr>
              <a:t>lệnh</a:t>
            </a:r>
            <a:endParaRPr sz="2400" b="0" i="0" u="none" strike="noStrike" cap="none" dirty="0">
              <a:solidFill>
                <a:schemeClr val="lt1"/>
              </a:solidFill>
              <a:latin typeface="Arial"/>
              <a:ea typeface="Arial"/>
              <a:cs typeface="Arial"/>
              <a:sym typeface="Arial"/>
            </a:endParaRPr>
          </a:p>
        </p:txBody>
      </p:sp>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101600" lvl="0" algn="just">
              <a:lnSpc>
                <a:spcPct val="115000"/>
              </a:lnSpc>
              <a:spcBef>
                <a:spcPts val="1600"/>
              </a:spcBef>
              <a:buClr>
                <a:schemeClr val="dk1"/>
              </a:buClr>
              <a:buSzPts val="2000"/>
            </a:pPr>
            <a:r>
              <a:rPr lang="en-US" b="1" dirty="0" smtClean="0">
                <a:solidFill>
                  <a:schemeClr val="dk1"/>
                </a:solidFill>
                <a:latin typeface="+mn-lt"/>
                <a:ea typeface="Maven Pro"/>
                <a:cs typeface="Maven Pro"/>
                <a:sym typeface="Maven Pro"/>
              </a:rPr>
              <a:t>I.2. </a:t>
            </a:r>
            <a:r>
              <a:rPr lang="vi-VN" b="1" dirty="0"/>
              <a:t>Lập Trình và Kiểm Tra</a:t>
            </a:r>
            <a:r>
              <a:rPr lang="en-US" b="1" dirty="0">
                <a:solidFill>
                  <a:schemeClr val="dk1"/>
                </a:solidFill>
                <a:ea typeface="Maven Pro"/>
                <a:cs typeface="Maven Pro"/>
                <a:sym typeface="Maven Pro"/>
              </a:rPr>
              <a:t> </a:t>
            </a:r>
            <a:r>
              <a:rPr lang="en-US" b="1" dirty="0" err="1">
                <a:solidFill>
                  <a:schemeClr val="dk1"/>
                </a:solidFill>
                <a:ea typeface="Maven Pro"/>
                <a:cs typeface="Maven Pro"/>
                <a:sym typeface="Maven Pro"/>
              </a:rPr>
              <a:t>chiến</a:t>
            </a:r>
            <a:r>
              <a:rPr lang="en-US" b="1" dirty="0">
                <a:solidFill>
                  <a:schemeClr val="dk1"/>
                </a:solidFill>
                <a:ea typeface="Maven Pro"/>
                <a:cs typeface="Maven Pro"/>
                <a:sym typeface="Maven Pro"/>
              </a:rPr>
              <a:t> </a:t>
            </a:r>
            <a:r>
              <a:rPr lang="en-US" b="1" dirty="0" err="1">
                <a:solidFill>
                  <a:schemeClr val="dk1"/>
                </a:solidFill>
                <a:ea typeface="Maven Pro"/>
                <a:cs typeface="Maven Pro"/>
                <a:sym typeface="Maven Pro"/>
              </a:rPr>
              <a:t>lược</a:t>
            </a:r>
            <a:r>
              <a:rPr lang="en-US" b="1" dirty="0">
                <a:solidFill>
                  <a:schemeClr val="dk1"/>
                </a:solidFill>
                <a:ea typeface="Maven Pro"/>
                <a:cs typeface="Maven Pro"/>
                <a:sym typeface="Maven Pro"/>
              </a:rPr>
              <a:t> MA </a:t>
            </a:r>
            <a:r>
              <a:rPr lang="en-US" b="1" dirty="0" err="1">
                <a:solidFill>
                  <a:schemeClr val="dk1"/>
                </a:solidFill>
                <a:ea typeface="Maven Pro"/>
                <a:cs typeface="Maven Pro"/>
                <a:sym typeface="Maven Pro"/>
              </a:rPr>
              <a:t>và</a:t>
            </a:r>
            <a:r>
              <a:rPr lang="en-US" b="1" dirty="0">
                <a:solidFill>
                  <a:schemeClr val="dk1"/>
                </a:solidFill>
                <a:ea typeface="Maven Pro"/>
                <a:cs typeface="Maven Pro"/>
                <a:sym typeface="Maven Pro"/>
              </a:rPr>
              <a:t> ATR </a:t>
            </a:r>
            <a:endParaRPr lang="en-US" b="1" dirty="0" smtClean="0">
              <a:solidFill>
                <a:schemeClr val="dk1"/>
              </a:solidFill>
              <a:ea typeface="Maven Pro"/>
              <a:cs typeface="Maven Pro"/>
              <a:sym typeface="Maven Pro"/>
            </a:endParaRPr>
          </a:p>
          <a:p>
            <a:pPr marL="387350" lvl="0" indent="-285750" algn="just">
              <a:lnSpc>
                <a:spcPct val="115000"/>
              </a:lnSpc>
              <a:spcBef>
                <a:spcPts val="1600"/>
              </a:spcBef>
              <a:buClr>
                <a:schemeClr val="dk1"/>
              </a:buClr>
              <a:buSzPts val="2000"/>
              <a:buFontTx/>
              <a:buChar char="-"/>
            </a:pPr>
            <a:r>
              <a:rPr lang="en-US" dirty="0" err="1" smtClean="0"/>
              <a:t>Sử</a:t>
            </a:r>
            <a:r>
              <a:rPr lang="en-US" dirty="0" smtClean="0"/>
              <a:t> </a:t>
            </a:r>
            <a:r>
              <a:rPr lang="en-US" dirty="0" err="1" smtClean="0"/>
              <a:t>dụng</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ccxt</a:t>
            </a:r>
            <a:endParaRPr lang="en-US" dirty="0" smtClean="0"/>
          </a:p>
          <a:p>
            <a:pPr marL="101600" lvl="0" algn="just">
              <a:lnSpc>
                <a:spcPct val="115000"/>
              </a:lnSpc>
              <a:spcBef>
                <a:spcPts val="1600"/>
              </a:spcBef>
              <a:buClr>
                <a:schemeClr val="dk1"/>
              </a:buClr>
              <a:buSzPts val="2000"/>
            </a:pPr>
            <a:r>
              <a:rPr lang="en-US" dirty="0" smtClean="0"/>
              <a:t>      pip install </a:t>
            </a:r>
            <a:r>
              <a:rPr lang="en-US" dirty="0" err="1" smtClean="0">
                <a:solidFill>
                  <a:srgbClr val="FF0000"/>
                </a:solidFill>
              </a:rPr>
              <a:t>ccxt</a:t>
            </a:r>
            <a:endParaRPr lang="en-US" dirty="0">
              <a:solidFill>
                <a:srgbClr val="FF0000"/>
              </a:solidFill>
            </a:endParaRPr>
          </a:p>
          <a:p>
            <a:pPr marL="101600" lvl="0" algn="just">
              <a:lnSpc>
                <a:spcPct val="115000"/>
              </a:lnSpc>
              <a:spcBef>
                <a:spcPts val="1600"/>
              </a:spcBef>
              <a:buClr>
                <a:schemeClr val="dk1"/>
              </a:buClr>
              <a:buSzPts val="2000"/>
            </a:pPr>
            <a:r>
              <a:rPr lang="en-US" dirty="0" smtClean="0"/>
              <a:t>      import </a:t>
            </a:r>
            <a:r>
              <a:rPr lang="en-US" dirty="0" err="1" smtClean="0"/>
              <a:t>ccxt</a:t>
            </a:r>
            <a:endParaRPr lang="en-US" dirty="0" smtClean="0"/>
          </a:p>
          <a:p>
            <a:pPr marL="387350" lvl="0" indent="-285750" algn="just">
              <a:lnSpc>
                <a:spcPct val="115000"/>
              </a:lnSpc>
              <a:spcBef>
                <a:spcPts val="1600"/>
              </a:spcBef>
              <a:buClr>
                <a:schemeClr val="dk1"/>
              </a:buClr>
              <a:buSzPts val="2000"/>
              <a:buFontTx/>
              <a:buChar char="-"/>
            </a:pPr>
            <a:r>
              <a:rPr lang="en-US" b="1" dirty="0" err="1" smtClean="0">
                <a:solidFill>
                  <a:srgbClr val="FF0000"/>
                </a:solidFill>
              </a:rPr>
              <a:t>Lấy</a:t>
            </a:r>
            <a:r>
              <a:rPr lang="en-US" b="1" dirty="0" smtClean="0">
                <a:solidFill>
                  <a:srgbClr val="FF0000"/>
                </a:solidFill>
              </a:rPr>
              <a:t> </a:t>
            </a:r>
            <a:r>
              <a:rPr lang="en-US" b="1" dirty="0" err="1" smtClean="0">
                <a:solidFill>
                  <a:srgbClr val="FF0000"/>
                </a:solidFill>
              </a:rPr>
              <a:t>dữ</a:t>
            </a:r>
            <a:r>
              <a:rPr lang="en-US" b="1" dirty="0" smtClean="0">
                <a:solidFill>
                  <a:srgbClr val="FF0000"/>
                </a:solidFill>
              </a:rPr>
              <a:t> </a:t>
            </a:r>
            <a:r>
              <a:rPr lang="en-US" b="1" dirty="0" err="1" smtClean="0">
                <a:solidFill>
                  <a:srgbClr val="FF0000"/>
                </a:solidFill>
              </a:rPr>
              <a:t>liệu</a:t>
            </a:r>
            <a:r>
              <a:rPr lang="en-US" b="1" dirty="0" smtClean="0">
                <a:solidFill>
                  <a:srgbClr val="FF0000"/>
                </a:solidFill>
              </a:rPr>
              <a:t> </a:t>
            </a:r>
            <a:r>
              <a:rPr lang="en-US" b="1" dirty="0" err="1" smtClean="0">
                <a:solidFill>
                  <a:srgbClr val="FF0000"/>
                </a:solidFill>
              </a:rPr>
              <a:t>từ</a:t>
            </a:r>
            <a:r>
              <a:rPr lang="en-US" b="1" dirty="0" smtClean="0">
                <a:solidFill>
                  <a:srgbClr val="FF0000"/>
                </a:solidFill>
              </a:rPr>
              <a:t> </a:t>
            </a:r>
            <a:r>
              <a:rPr lang="en-US" b="1" dirty="0" err="1" smtClean="0">
                <a:solidFill>
                  <a:srgbClr val="FF0000"/>
                </a:solidFill>
              </a:rPr>
              <a:t>thị</a:t>
            </a:r>
            <a:r>
              <a:rPr lang="en-US" b="1" dirty="0" smtClean="0">
                <a:solidFill>
                  <a:srgbClr val="FF0000"/>
                </a:solidFill>
              </a:rPr>
              <a:t> </a:t>
            </a:r>
            <a:r>
              <a:rPr lang="en-US" b="1" dirty="0" err="1" smtClean="0">
                <a:solidFill>
                  <a:srgbClr val="FF0000"/>
                </a:solidFill>
              </a:rPr>
              <a:t>trường</a:t>
            </a:r>
            <a:endParaRPr lang="en-US" b="1" dirty="0" smtClean="0">
              <a:solidFill>
                <a:srgbClr val="FF0000"/>
              </a:solidFill>
            </a:endParaRPr>
          </a:p>
          <a:p>
            <a:pPr marL="101600" lvl="0" algn="just">
              <a:lnSpc>
                <a:spcPct val="115000"/>
              </a:lnSpc>
              <a:spcBef>
                <a:spcPts val="1600"/>
              </a:spcBef>
              <a:buClr>
                <a:schemeClr val="dk1"/>
              </a:buClr>
              <a:buSzPts val="2000"/>
            </a:pPr>
            <a:r>
              <a:rPr lang="en-US" dirty="0"/>
              <a:t> </a:t>
            </a:r>
            <a:r>
              <a:rPr lang="en-US" dirty="0" smtClean="0"/>
              <a:t>    </a:t>
            </a:r>
            <a:r>
              <a:rPr lang="en-US" dirty="0" err="1" smtClean="0"/>
              <a:t>Sử</a:t>
            </a:r>
            <a:r>
              <a:rPr lang="en-US" dirty="0" smtClean="0"/>
              <a:t> </a:t>
            </a:r>
            <a:r>
              <a:rPr lang="en-US" dirty="0" err="1" smtClean="0"/>
              <a:t>dụng</a:t>
            </a:r>
            <a:r>
              <a:rPr lang="en-US" dirty="0" smtClean="0"/>
              <a:t> </a:t>
            </a:r>
            <a:r>
              <a:rPr lang="en-US" b="1" dirty="0" smtClean="0"/>
              <a:t>schedule</a:t>
            </a:r>
            <a:r>
              <a:rPr lang="en-US" dirty="0" smtClean="0"/>
              <a:t> </a:t>
            </a:r>
            <a:r>
              <a:rPr lang="en-US" dirty="0" err="1" smtClean="0"/>
              <a:t>hoặc</a:t>
            </a:r>
            <a:r>
              <a:rPr lang="en-US" dirty="0" smtClean="0"/>
              <a:t> </a:t>
            </a:r>
            <a:r>
              <a:rPr lang="en-US" b="1" dirty="0" smtClean="0">
                <a:solidFill>
                  <a:srgbClr val="FF0000"/>
                </a:solidFill>
              </a:rPr>
              <a:t>while true </a:t>
            </a:r>
            <a:r>
              <a:rPr lang="en-US" dirty="0" err="1" smtClean="0"/>
              <a:t>để</a:t>
            </a:r>
            <a:r>
              <a:rPr lang="en-US" dirty="0" smtClean="0"/>
              <a:t> </a:t>
            </a:r>
            <a:r>
              <a:rPr lang="en-US" dirty="0" err="1" smtClean="0"/>
              <a:t>quét</a:t>
            </a:r>
            <a:endParaRPr lang="en-US" dirty="0" smtClean="0"/>
          </a:p>
          <a:p>
            <a:pPr marL="101600" lvl="0" algn="just">
              <a:lnSpc>
                <a:spcPct val="115000"/>
              </a:lnSpc>
              <a:spcBef>
                <a:spcPts val="1600"/>
              </a:spcBef>
              <a:buClr>
                <a:schemeClr val="dk1"/>
              </a:buClr>
              <a:buSzPts val="2000"/>
            </a:pPr>
            <a:r>
              <a:rPr lang="en-US" dirty="0"/>
              <a:t> </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hàm</a:t>
            </a:r>
            <a:r>
              <a:rPr lang="en-US" dirty="0" smtClean="0"/>
              <a:t> </a:t>
            </a:r>
            <a:r>
              <a:rPr lang="en-US" b="1" dirty="0" err="1" smtClean="0"/>
              <a:t>fetch_ohlcv</a:t>
            </a:r>
            <a:r>
              <a:rPr lang="en-US" dirty="0" smtClean="0"/>
              <a:t> </a:t>
            </a:r>
            <a:r>
              <a:rPr lang="en-US" dirty="0" err="1" smtClean="0"/>
              <a:t>để</a:t>
            </a:r>
            <a:r>
              <a:rPr lang="en-US" dirty="0" smtClean="0"/>
              <a:t> </a:t>
            </a:r>
            <a:r>
              <a:rPr lang="en-US" dirty="0" err="1" smtClean="0"/>
              <a:t>lấy</a:t>
            </a:r>
            <a:r>
              <a:rPr lang="en-US" dirty="0" smtClean="0"/>
              <a:t> </a:t>
            </a:r>
            <a:r>
              <a:rPr lang="en-US" dirty="0" err="1" smtClean="0"/>
              <a:t>dữ</a:t>
            </a:r>
            <a:r>
              <a:rPr lang="en-US" dirty="0" smtClean="0"/>
              <a:t> </a:t>
            </a:r>
            <a:r>
              <a:rPr lang="en-US" dirty="0" err="1" smtClean="0"/>
              <a:t>liệu</a:t>
            </a:r>
            <a:endParaRPr lang="en-US" dirty="0" smtClean="0"/>
          </a:p>
          <a:p>
            <a:pPr marL="101600" lvl="0" algn="just">
              <a:lnSpc>
                <a:spcPct val="115000"/>
              </a:lnSpc>
              <a:spcBef>
                <a:spcPts val="1600"/>
              </a:spcBef>
              <a:buClr>
                <a:schemeClr val="dk1"/>
              </a:buClr>
              <a:buSzPts val="2000"/>
            </a:pPr>
            <a:endParaRPr lang="en-US" dirty="0" smtClean="0"/>
          </a:p>
          <a:p>
            <a:endParaRPr lang="en-US" dirty="0"/>
          </a:p>
          <a:p>
            <a:pPr lvl="1" algn="just"/>
            <a:r>
              <a:rPr lang="en-US" b="1" dirty="0" smtClean="0">
                <a:solidFill>
                  <a:schemeClr val="dk1"/>
                </a:solidFill>
                <a:latin typeface="+mn-lt"/>
                <a:ea typeface="Maven Pro"/>
                <a:cs typeface="Maven Pro"/>
                <a:sym typeface="Maven Pro"/>
              </a:rPr>
              <a:t> </a:t>
            </a:r>
            <a:endParaRPr b="1" dirty="0">
              <a:solidFill>
                <a:schemeClr val="dk1"/>
              </a:solidFill>
              <a:latin typeface="+mn-lt"/>
              <a:ea typeface="Maven Pro"/>
              <a:cs typeface="Maven Pro"/>
              <a:sym typeface="Maven Pro"/>
            </a:endParaRPr>
          </a:p>
        </p:txBody>
      </p:sp>
      <p:pic>
        <p:nvPicPr>
          <p:cNvPr id="2" name="Picture 1"/>
          <p:cNvPicPr>
            <a:picLocks noChangeAspect="1"/>
          </p:cNvPicPr>
          <p:nvPr/>
        </p:nvPicPr>
        <p:blipFill>
          <a:blip r:embed="rId4"/>
          <a:stretch>
            <a:fillRect/>
          </a:stretch>
        </p:blipFill>
        <p:spPr>
          <a:xfrm>
            <a:off x="889506" y="4115408"/>
            <a:ext cx="7355753" cy="764134"/>
          </a:xfrm>
          <a:prstGeom prst="rect">
            <a:avLst/>
          </a:prstGeom>
        </p:spPr>
      </p:pic>
    </p:spTree>
    <p:extLst>
      <p:ext uri="{BB962C8B-B14F-4D97-AF65-F5344CB8AC3E}">
        <p14:creationId xmlns:p14="http://schemas.microsoft.com/office/powerpoint/2010/main" val="34024620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400" dirty="0" smtClean="0">
                <a:solidFill>
                  <a:schemeClr val="lt1"/>
                </a:solidFill>
              </a:rPr>
              <a:t>I. Chiến </a:t>
            </a:r>
            <a:r>
              <a:rPr lang="en-US" sz="2400" dirty="0" err="1" smtClean="0">
                <a:solidFill>
                  <a:schemeClr val="lt1"/>
                </a:solidFill>
              </a:rPr>
              <a:t>lược</a:t>
            </a:r>
            <a:r>
              <a:rPr lang="en-US" sz="2400" dirty="0" smtClean="0">
                <a:solidFill>
                  <a:schemeClr val="lt1"/>
                </a:solidFill>
              </a:rPr>
              <a:t> </a:t>
            </a:r>
            <a:r>
              <a:rPr lang="en-US" sz="2400" dirty="0" err="1" smtClean="0">
                <a:solidFill>
                  <a:schemeClr val="lt1"/>
                </a:solidFill>
              </a:rPr>
              <a:t>vào</a:t>
            </a:r>
            <a:r>
              <a:rPr lang="en-US" sz="2400" dirty="0" smtClean="0">
                <a:solidFill>
                  <a:schemeClr val="lt1"/>
                </a:solidFill>
              </a:rPr>
              <a:t> </a:t>
            </a:r>
            <a:r>
              <a:rPr lang="en-US" sz="2400" dirty="0" err="1" smtClean="0">
                <a:solidFill>
                  <a:schemeClr val="lt1"/>
                </a:solidFill>
              </a:rPr>
              <a:t>lệnh</a:t>
            </a:r>
            <a:endParaRPr sz="2400" b="0" i="0" u="none" strike="noStrike" cap="none" dirty="0">
              <a:solidFill>
                <a:schemeClr val="lt1"/>
              </a:solidFill>
              <a:latin typeface="Arial"/>
              <a:ea typeface="Arial"/>
              <a:cs typeface="Arial"/>
              <a:sym typeface="Arial"/>
            </a:endParaRPr>
          </a:p>
        </p:txBody>
      </p:sp>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101600" lvl="0" algn="just">
              <a:lnSpc>
                <a:spcPct val="115000"/>
              </a:lnSpc>
              <a:spcBef>
                <a:spcPts val="1600"/>
              </a:spcBef>
              <a:buClr>
                <a:schemeClr val="dk1"/>
              </a:buClr>
              <a:buSzPts val="2000"/>
            </a:pPr>
            <a:r>
              <a:rPr lang="en-US" b="1" dirty="0" smtClean="0">
                <a:solidFill>
                  <a:schemeClr val="dk1"/>
                </a:solidFill>
                <a:latin typeface="+mn-lt"/>
                <a:ea typeface="Maven Pro"/>
                <a:cs typeface="Maven Pro"/>
                <a:sym typeface="Maven Pro"/>
              </a:rPr>
              <a:t>I.2. </a:t>
            </a:r>
            <a:r>
              <a:rPr lang="vi-VN" b="1" dirty="0"/>
              <a:t>Lập Trình và Kiểm Tra</a:t>
            </a:r>
            <a:r>
              <a:rPr lang="en-US" b="1" dirty="0">
                <a:solidFill>
                  <a:schemeClr val="dk1"/>
                </a:solidFill>
                <a:ea typeface="Maven Pro"/>
                <a:cs typeface="Maven Pro"/>
                <a:sym typeface="Maven Pro"/>
              </a:rPr>
              <a:t> </a:t>
            </a:r>
            <a:r>
              <a:rPr lang="en-US" b="1" dirty="0" err="1">
                <a:solidFill>
                  <a:schemeClr val="dk1"/>
                </a:solidFill>
                <a:ea typeface="Maven Pro"/>
                <a:cs typeface="Maven Pro"/>
                <a:sym typeface="Maven Pro"/>
              </a:rPr>
              <a:t>chiến</a:t>
            </a:r>
            <a:r>
              <a:rPr lang="en-US" b="1" dirty="0">
                <a:solidFill>
                  <a:schemeClr val="dk1"/>
                </a:solidFill>
                <a:ea typeface="Maven Pro"/>
                <a:cs typeface="Maven Pro"/>
                <a:sym typeface="Maven Pro"/>
              </a:rPr>
              <a:t> </a:t>
            </a:r>
            <a:r>
              <a:rPr lang="en-US" b="1" dirty="0" err="1">
                <a:solidFill>
                  <a:schemeClr val="dk1"/>
                </a:solidFill>
                <a:ea typeface="Maven Pro"/>
                <a:cs typeface="Maven Pro"/>
                <a:sym typeface="Maven Pro"/>
              </a:rPr>
              <a:t>lược</a:t>
            </a:r>
            <a:r>
              <a:rPr lang="en-US" b="1" dirty="0">
                <a:solidFill>
                  <a:schemeClr val="dk1"/>
                </a:solidFill>
                <a:ea typeface="Maven Pro"/>
                <a:cs typeface="Maven Pro"/>
                <a:sym typeface="Maven Pro"/>
              </a:rPr>
              <a:t> MA </a:t>
            </a:r>
            <a:r>
              <a:rPr lang="en-US" b="1" dirty="0" err="1">
                <a:solidFill>
                  <a:schemeClr val="dk1"/>
                </a:solidFill>
                <a:ea typeface="Maven Pro"/>
                <a:cs typeface="Maven Pro"/>
                <a:sym typeface="Maven Pro"/>
              </a:rPr>
              <a:t>và</a:t>
            </a:r>
            <a:r>
              <a:rPr lang="en-US" b="1" dirty="0">
                <a:solidFill>
                  <a:schemeClr val="dk1"/>
                </a:solidFill>
                <a:ea typeface="Maven Pro"/>
                <a:cs typeface="Maven Pro"/>
                <a:sym typeface="Maven Pro"/>
              </a:rPr>
              <a:t> ATR </a:t>
            </a:r>
            <a:endParaRPr lang="en-US" b="1" dirty="0" smtClean="0">
              <a:solidFill>
                <a:schemeClr val="dk1"/>
              </a:solidFill>
              <a:ea typeface="Maven Pro"/>
              <a:cs typeface="Maven Pro"/>
              <a:sym typeface="Maven Pro"/>
            </a:endParaRPr>
          </a:p>
          <a:p>
            <a:pPr marL="387350" lvl="0" indent="-285750" algn="just">
              <a:lnSpc>
                <a:spcPct val="115000"/>
              </a:lnSpc>
              <a:spcBef>
                <a:spcPts val="1600"/>
              </a:spcBef>
              <a:buClr>
                <a:schemeClr val="dk1"/>
              </a:buClr>
              <a:buSzPts val="2000"/>
              <a:buFontTx/>
              <a:buChar char="-"/>
            </a:pPr>
            <a:r>
              <a:rPr lang="en-US" dirty="0" err="1" smtClean="0"/>
              <a:t>Tính</a:t>
            </a:r>
            <a:r>
              <a:rPr lang="en-US" dirty="0" smtClean="0"/>
              <a:t> </a:t>
            </a:r>
            <a:r>
              <a:rPr lang="en-US" dirty="0" err="1" smtClean="0"/>
              <a:t>toán</a:t>
            </a:r>
            <a:r>
              <a:rPr lang="en-US" dirty="0" smtClean="0"/>
              <a:t> MA </a:t>
            </a:r>
            <a:r>
              <a:rPr lang="en-US" dirty="0" err="1" smtClean="0"/>
              <a:t>nhanh</a:t>
            </a:r>
            <a:r>
              <a:rPr lang="en-US" dirty="0" smtClean="0"/>
              <a:t>, MA </a:t>
            </a:r>
            <a:r>
              <a:rPr lang="en-US" dirty="0" err="1" smtClean="0"/>
              <a:t>chậm</a:t>
            </a:r>
            <a:r>
              <a:rPr lang="en-US" dirty="0" smtClean="0"/>
              <a:t> </a:t>
            </a:r>
            <a:r>
              <a:rPr lang="en-US" dirty="0" err="1" smtClean="0"/>
              <a:t>và</a:t>
            </a:r>
            <a:r>
              <a:rPr lang="en-US" dirty="0" smtClean="0"/>
              <a:t> ATR</a:t>
            </a:r>
          </a:p>
          <a:p>
            <a:pPr marL="387350" lvl="0" indent="-285750" algn="just">
              <a:lnSpc>
                <a:spcPct val="115000"/>
              </a:lnSpc>
              <a:spcBef>
                <a:spcPts val="1600"/>
              </a:spcBef>
              <a:buClr>
                <a:schemeClr val="dk1"/>
              </a:buClr>
              <a:buSzPts val="2000"/>
              <a:buFontTx/>
              <a:buChar char="-"/>
            </a:pPr>
            <a:endParaRPr lang="en-US" dirty="0"/>
          </a:p>
          <a:p>
            <a:pPr marL="387350" lvl="0" indent="-285750" algn="just">
              <a:lnSpc>
                <a:spcPct val="115000"/>
              </a:lnSpc>
              <a:spcBef>
                <a:spcPts val="1600"/>
              </a:spcBef>
              <a:buClr>
                <a:schemeClr val="dk1"/>
              </a:buClr>
              <a:buSzPts val="2000"/>
              <a:buFontTx/>
              <a:buChar char="-"/>
            </a:pPr>
            <a:endParaRPr lang="en-US" dirty="0" smtClean="0"/>
          </a:p>
          <a:p>
            <a:pPr marL="387350" lvl="0" indent="-285750" algn="just">
              <a:lnSpc>
                <a:spcPct val="115000"/>
              </a:lnSpc>
              <a:spcBef>
                <a:spcPts val="1600"/>
              </a:spcBef>
              <a:buClr>
                <a:schemeClr val="dk1"/>
              </a:buClr>
              <a:buSzPts val="2000"/>
              <a:buFontTx/>
              <a:buChar char="-"/>
            </a:pPr>
            <a:endParaRPr lang="en-US" dirty="0"/>
          </a:p>
          <a:p>
            <a:pPr marL="387350" lvl="0" indent="-285750" algn="just">
              <a:lnSpc>
                <a:spcPct val="115000"/>
              </a:lnSpc>
              <a:spcBef>
                <a:spcPts val="1600"/>
              </a:spcBef>
              <a:buClr>
                <a:schemeClr val="dk1"/>
              </a:buClr>
              <a:buSzPts val="2000"/>
              <a:buFontTx/>
              <a:buChar char="-"/>
            </a:pPr>
            <a:endParaRPr lang="en-US" dirty="0" smtClean="0"/>
          </a:p>
          <a:p>
            <a:pPr marL="387350" lvl="0" indent="-285750" algn="just">
              <a:lnSpc>
                <a:spcPct val="115000"/>
              </a:lnSpc>
              <a:spcBef>
                <a:spcPts val="1600"/>
              </a:spcBef>
              <a:buClr>
                <a:schemeClr val="dk1"/>
              </a:buClr>
              <a:buSzPts val="2000"/>
              <a:buFontTx/>
              <a:buChar char="-"/>
            </a:pPr>
            <a:r>
              <a:rPr lang="en-US" dirty="0" err="1" smtClean="0"/>
              <a:t>Kiểm</a:t>
            </a:r>
            <a:r>
              <a:rPr lang="en-US" dirty="0" smtClean="0"/>
              <a:t> </a:t>
            </a:r>
            <a:r>
              <a:rPr lang="en-US" dirty="0" err="1" smtClean="0"/>
              <a:t>tra</a:t>
            </a:r>
            <a:r>
              <a:rPr lang="en-US" dirty="0" smtClean="0"/>
              <a:t> </a:t>
            </a:r>
            <a:r>
              <a:rPr lang="en-US" dirty="0" err="1" smtClean="0"/>
              <a:t>điều</a:t>
            </a:r>
            <a:r>
              <a:rPr lang="en-US" dirty="0" smtClean="0"/>
              <a:t> </a:t>
            </a:r>
            <a:r>
              <a:rPr lang="en-US" dirty="0" err="1" smtClean="0"/>
              <a:t>kiện</a:t>
            </a:r>
            <a:r>
              <a:rPr lang="en-US" dirty="0" smtClean="0"/>
              <a:t> </a:t>
            </a:r>
            <a:r>
              <a:rPr lang="en-US" dirty="0" smtClean="0">
                <a:solidFill>
                  <a:srgbClr val="FF0000"/>
                </a:solidFill>
              </a:rPr>
              <a:t>MA </a:t>
            </a:r>
            <a:r>
              <a:rPr lang="en-US" dirty="0" err="1" smtClean="0">
                <a:solidFill>
                  <a:srgbClr val="FF0000"/>
                </a:solidFill>
              </a:rPr>
              <a:t>nhanh</a:t>
            </a:r>
            <a:r>
              <a:rPr lang="en-US" dirty="0" smtClean="0">
                <a:solidFill>
                  <a:srgbClr val="FF0000"/>
                </a:solidFill>
              </a:rPr>
              <a:t> &gt; MA </a:t>
            </a:r>
            <a:r>
              <a:rPr lang="en-US" dirty="0" err="1" smtClean="0">
                <a:solidFill>
                  <a:srgbClr val="FF0000"/>
                </a:solidFill>
              </a:rPr>
              <a:t>chậm</a:t>
            </a:r>
            <a:r>
              <a:rPr lang="en-US" dirty="0" smtClean="0">
                <a:solidFill>
                  <a:srgbClr val="FF0000"/>
                </a:solidFill>
              </a:rPr>
              <a:t> </a:t>
            </a:r>
            <a:r>
              <a:rPr lang="en-US" dirty="0" err="1" smtClean="0"/>
              <a:t>và</a:t>
            </a:r>
            <a:r>
              <a:rPr lang="en-US" dirty="0" smtClean="0"/>
              <a:t> </a:t>
            </a:r>
            <a:r>
              <a:rPr lang="en-US" b="1" dirty="0" smtClean="0"/>
              <a:t>ATR &lt; </a:t>
            </a:r>
            <a:r>
              <a:rPr lang="en-US" b="1" dirty="0" err="1" smtClean="0"/>
              <a:t>hơn</a:t>
            </a:r>
            <a:r>
              <a:rPr lang="en-US" b="1" dirty="0" smtClean="0"/>
              <a:t> 1 </a:t>
            </a:r>
            <a:r>
              <a:rPr lang="en-US" b="1" dirty="0" err="1" smtClean="0"/>
              <a:t>giá</a:t>
            </a:r>
            <a:r>
              <a:rPr lang="en-US" b="1" dirty="0" smtClean="0"/>
              <a:t> </a:t>
            </a:r>
            <a:r>
              <a:rPr lang="en-US" b="1" dirty="0" err="1" smtClean="0"/>
              <a:t>trị</a:t>
            </a:r>
            <a:r>
              <a:rPr lang="en-US" b="1" dirty="0" smtClean="0"/>
              <a:t> </a:t>
            </a:r>
            <a:r>
              <a:rPr lang="en-US" b="1" dirty="0" err="1" smtClean="0"/>
              <a:t>nào</a:t>
            </a:r>
            <a:r>
              <a:rPr lang="en-US" b="1" dirty="0" smtClean="0"/>
              <a:t> </a:t>
            </a:r>
            <a:r>
              <a:rPr lang="en-US" b="1" dirty="0" err="1" smtClean="0"/>
              <a:t>đó</a:t>
            </a:r>
            <a:r>
              <a:rPr lang="en-US" b="1" dirty="0"/>
              <a:t> </a:t>
            </a:r>
            <a:r>
              <a:rPr lang="en-US" dirty="0" smtClean="0"/>
              <a:t>=&gt; </a:t>
            </a:r>
            <a:r>
              <a:rPr lang="en-US" dirty="0" err="1" smtClean="0">
                <a:solidFill>
                  <a:srgbClr val="FF0000"/>
                </a:solidFill>
              </a:rPr>
              <a:t>Bắn</a:t>
            </a:r>
            <a:r>
              <a:rPr lang="en-US" dirty="0" smtClean="0">
                <a:solidFill>
                  <a:srgbClr val="FF0000"/>
                </a:solidFill>
              </a:rPr>
              <a:t> </a:t>
            </a:r>
            <a:r>
              <a:rPr lang="en-US" dirty="0" err="1" smtClean="0">
                <a:solidFill>
                  <a:srgbClr val="FF0000"/>
                </a:solidFill>
              </a:rPr>
              <a:t>tín</a:t>
            </a:r>
            <a:r>
              <a:rPr lang="en-US" dirty="0" smtClean="0">
                <a:solidFill>
                  <a:srgbClr val="FF0000"/>
                </a:solidFill>
              </a:rPr>
              <a:t> </a:t>
            </a:r>
            <a:r>
              <a:rPr lang="en-US" dirty="0" err="1" smtClean="0">
                <a:solidFill>
                  <a:srgbClr val="FF0000"/>
                </a:solidFill>
              </a:rPr>
              <a:t>hiệu</a:t>
            </a:r>
            <a:r>
              <a:rPr lang="en-US" dirty="0" smtClean="0">
                <a:solidFill>
                  <a:srgbClr val="FF0000"/>
                </a:solidFill>
              </a:rPr>
              <a:t> </a:t>
            </a:r>
            <a:r>
              <a:rPr lang="en-US" dirty="0" err="1" smtClean="0">
                <a:solidFill>
                  <a:srgbClr val="FF0000"/>
                </a:solidFill>
              </a:rPr>
              <a:t>vào</a:t>
            </a:r>
            <a:r>
              <a:rPr lang="en-US" dirty="0" smtClean="0">
                <a:solidFill>
                  <a:srgbClr val="FF0000"/>
                </a:solidFill>
              </a:rPr>
              <a:t> </a:t>
            </a:r>
            <a:r>
              <a:rPr lang="en-US" dirty="0" err="1" smtClean="0">
                <a:solidFill>
                  <a:srgbClr val="FF0000"/>
                </a:solidFill>
              </a:rPr>
              <a:t>lệnh</a:t>
            </a:r>
            <a:r>
              <a:rPr lang="en-US" dirty="0" smtClean="0">
                <a:solidFill>
                  <a:srgbClr val="FF0000"/>
                </a:solidFill>
              </a:rPr>
              <a:t> BUY</a:t>
            </a:r>
          </a:p>
          <a:p>
            <a:pPr marL="101600" lvl="0" algn="just">
              <a:lnSpc>
                <a:spcPct val="115000"/>
              </a:lnSpc>
              <a:spcBef>
                <a:spcPts val="1600"/>
              </a:spcBef>
              <a:buClr>
                <a:schemeClr val="dk1"/>
              </a:buClr>
              <a:buSzPts val="2000"/>
            </a:pPr>
            <a:r>
              <a:rPr lang="en-US" dirty="0" smtClean="0"/>
              <a:t>      </a:t>
            </a:r>
          </a:p>
          <a:p>
            <a:pPr marL="387350" lvl="0" indent="-285750" algn="just">
              <a:lnSpc>
                <a:spcPct val="115000"/>
              </a:lnSpc>
              <a:spcBef>
                <a:spcPts val="1600"/>
              </a:spcBef>
              <a:buClr>
                <a:schemeClr val="dk1"/>
              </a:buClr>
              <a:buSzPts val="2000"/>
              <a:buFontTx/>
              <a:buChar char="-"/>
            </a:pPr>
            <a:endParaRPr lang="en-US" dirty="0" smtClean="0"/>
          </a:p>
          <a:p>
            <a:pPr marL="387350" lvl="0" indent="-285750" algn="just">
              <a:lnSpc>
                <a:spcPct val="115000"/>
              </a:lnSpc>
              <a:spcBef>
                <a:spcPts val="1600"/>
              </a:spcBef>
              <a:buClr>
                <a:schemeClr val="dk1"/>
              </a:buClr>
              <a:buSzPts val="2000"/>
              <a:buFontTx/>
              <a:buChar char="-"/>
            </a:pPr>
            <a:endParaRPr lang="en-US" dirty="0" smtClean="0"/>
          </a:p>
          <a:p>
            <a:pPr marL="101600" lvl="0" algn="just">
              <a:lnSpc>
                <a:spcPct val="115000"/>
              </a:lnSpc>
              <a:spcBef>
                <a:spcPts val="1600"/>
              </a:spcBef>
              <a:buClr>
                <a:schemeClr val="dk1"/>
              </a:buClr>
              <a:buSzPts val="2000"/>
            </a:pPr>
            <a:r>
              <a:rPr lang="en-US" dirty="0" smtClean="0"/>
              <a:t>      </a:t>
            </a:r>
          </a:p>
          <a:p>
            <a:pPr marL="101600" lvl="0" algn="just">
              <a:lnSpc>
                <a:spcPct val="115000"/>
              </a:lnSpc>
              <a:spcBef>
                <a:spcPts val="1600"/>
              </a:spcBef>
              <a:buClr>
                <a:schemeClr val="dk1"/>
              </a:buClr>
              <a:buSzPts val="2000"/>
            </a:pPr>
            <a:endParaRPr lang="en-US" dirty="0" smtClean="0"/>
          </a:p>
          <a:p>
            <a:endParaRPr lang="en-US" dirty="0"/>
          </a:p>
          <a:p>
            <a:pPr lvl="1" algn="just"/>
            <a:r>
              <a:rPr lang="en-US" b="1" dirty="0" smtClean="0">
                <a:solidFill>
                  <a:schemeClr val="dk1"/>
                </a:solidFill>
                <a:latin typeface="+mn-lt"/>
                <a:ea typeface="Maven Pro"/>
                <a:cs typeface="Maven Pro"/>
                <a:sym typeface="Maven Pro"/>
              </a:rPr>
              <a:t> </a:t>
            </a:r>
            <a:endParaRPr b="1" dirty="0">
              <a:solidFill>
                <a:schemeClr val="dk1"/>
              </a:solidFill>
              <a:latin typeface="+mn-lt"/>
              <a:ea typeface="Maven Pro"/>
              <a:cs typeface="Maven Pro"/>
              <a:sym typeface="Maven Pro"/>
            </a:endParaRPr>
          </a:p>
        </p:txBody>
      </p:sp>
      <p:pic>
        <p:nvPicPr>
          <p:cNvPr id="3" name="Picture 2"/>
          <p:cNvPicPr>
            <a:picLocks noChangeAspect="1"/>
          </p:cNvPicPr>
          <p:nvPr/>
        </p:nvPicPr>
        <p:blipFill>
          <a:blip r:embed="rId4"/>
          <a:stretch>
            <a:fillRect/>
          </a:stretch>
        </p:blipFill>
        <p:spPr>
          <a:xfrm>
            <a:off x="951637" y="1660093"/>
            <a:ext cx="5572125" cy="1838325"/>
          </a:xfrm>
          <a:prstGeom prst="rect">
            <a:avLst/>
          </a:prstGeom>
        </p:spPr>
      </p:pic>
    </p:spTree>
    <p:extLst>
      <p:ext uri="{BB962C8B-B14F-4D97-AF65-F5344CB8AC3E}">
        <p14:creationId xmlns:p14="http://schemas.microsoft.com/office/powerpoint/2010/main" val="28710676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400" dirty="0" smtClean="0">
                <a:solidFill>
                  <a:schemeClr val="lt1"/>
                </a:solidFill>
              </a:rPr>
              <a:t>I. Chiến </a:t>
            </a:r>
            <a:r>
              <a:rPr lang="en-US" sz="2400" dirty="0" err="1" smtClean="0">
                <a:solidFill>
                  <a:schemeClr val="lt1"/>
                </a:solidFill>
              </a:rPr>
              <a:t>lược</a:t>
            </a:r>
            <a:r>
              <a:rPr lang="en-US" sz="2400" dirty="0" smtClean="0">
                <a:solidFill>
                  <a:schemeClr val="lt1"/>
                </a:solidFill>
              </a:rPr>
              <a:t> </a:t>
            </a:r>
            <a:r>
              <a:rPr lang="en-US" sz="2400" dirty="0" err="1" smtClean="0">
                <a:solidFill>
                  <a:schemeClr val="lt1"/>
                </a:solidFill>
              </a:rPr>
              <a:t>vào</a:t>
            </a:r>
            <a:r>
              <a:rPr lang="en-US" sz="2400" dirty="0" smtClean="0">
                <a:solidFill>
                  <a:schemeClr val="lt1"/>
                </a:solidFill>
              </a:rPr>
              <a:t> </a:t>
            </a:r>
            <a:r>
              <a:rPr lang="en-US" sz="2400" dirty="0" err="1" smtClean="0">
                <a:solidFill>
                  <a:schemeClr val="lt1"/>
                </a:solidFill>
              </a:rPr>
              <a:t>lệnh</a:t>
            </a:r>
            <a:endParaRPr sz="2400" b="0" i="0" u="none" strike="noStrike" cap="none" dirty="0">
              <a:solidFill>
                <a:schemeClr val="lt1"/>
              </a:solidFill>
              <a:latin typeface="Arial"/>
              <a:ea typeface="Arial"/>
              <a:cs typeface="Arial"/>
              <a:sym typeface="Arial"/>
            </a:endParaRPr>
          </a:p>
        </p:txBody>
      </p:sp>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101600" lvl="0" algn="just">
              <a:lnSpc>
                <a:spcPct val="115000"/>
              </a:lnSpc>
              <a:spcBef>
                <a:spcPts val="1600"/>
              </a:spcBef>
              <a:buClr>
                <a:schemeClr val="dk1"/>
              </a:buClr>
              <a:buSzPts val="2000"/>
            </a:pPr>
            <a:r>
              <a:rPr lang="en-US" b="1" dirty="0" smtClean="0">
                <a:solidFill>
                  <a:schemeClr val="dk1"/>
                </a:solidFill>
                <a:latin typeface="+mn-lt"/>
                <a:ea typeface="Maven Pro"/>
                <a:cs typeface="Maven Pro"/>
                <a:sym typeface="Maven Pro"/>
              </a:rPr>
              <a:t>I.2. </a:t>
            </a:r>
            <a:r>
              <a:rPr lang="vi-VN" b="1" dirty="0"/>
              <a:t>Lập Trình và Kiểm Tra</a:t>
            </a:r>
            <a:r>
              <a:rPr lang="en-US" b="1" dirty="0">
                <a:solidFill>
                  <a:schemeClr val="dk1"/>
                </a:solidFill>
                <a:ea typeface="Maven Pro"/>
                <a:cs typeface="Maven Pro"/>
                <a:sym typeface="Maven Pro"/>
              </a:rPr>
              <a:t> </a:t>
            </a:r>
            <a:r>
              <a:rPr lang="en-US" b="1" dirty="0" err="1">
                <a:solidFill>
                  <a:schemeClr val="dk1"/>
                </a:solidFill>
                <a:ea typeface="Maven Pro"/>
                <a:cs typeface="Maven Pro"/>
                <a:sym typeface="Maven Pro"/>
              </a:rPr>
              <a:t>chiến</a:t>
            </a:r>
            <a:r>
              <a:rPr lang="en-US" b="1" dirty="0">
                <a:solidFill>
                  <a:schemeClr val="dk1"/>
                </a:solidFill>
                <a:ea typeface="Maven Pro"/>
                <a:cs typeface="Maven Pro"/>
                <a:sym typeface="Maven Pro"/>
              </a:rPr>
              <a:t> </a:t>
            </a:r>
            <a:r>
              <a:rPr lang="en-US" b="1" dirty="0" err="1">
                <a:solidFill>
                  <a:schemeClr val="dk1"/>
                </a:solidFill>
                <a:ea typeface="Maven Pro"/>
                <a:cs typeface="Maven Pro"/>
                <a:sym typeface="Maven Pro"/>
              </a:rPr>
              <a:t>lược</a:t>
            </a:r>
            <a:r>
              <a:rPr lang="en-US" b="1" dirty="0">
                <a:solidFill>
                  <a:schemeClr val="dk1"/>
                </a:solidFill>
                <a:ea typeface="Maven Pro"/>
                <a:cs typeface="Maven Pro"/>
                <a:sym typeface="Maven Pro"/>
              </a:rPr>
              <a:t> MA </a:t>
            </a:r>
            <a:r>
              <a:rPr lang="en-US" b="1" dirty="0" err="1">
                <a:solidFill>
                  <a:schemeClr val="dk1"/>
                </a:solidFill>
                <a:ea typeface="Maven Pro"/>
                <a:cs typeface="Maven Pro"/>
                <a:sym typeface="Maven Pro"/>
              </a:rPr>
              <a:t>và</a:t>
            </a:r>
            <a:r>
              <a:rPr lang="en-US" b="1" dirty="0">
                <a:solidFill>
                  <a:schemeClr val="dk1"/>
                </a:solidFill>
                <a:ea typeface="Maven Pro"/>
                <a:cs typeface="Maven Pro"/>
                <a:sym typeface="Maven Pro"/>
              </a:rPr>
              <a:t> ATR </a:t>
            </a:r>
            <a:endParaRPr lang="en-US" b="1" dirty="0" smtClean="0">
              <a:solidFill>
                <a:schemeClr val="dk1"/>
              </a:solidFill>
              <a:ea typeface="Maven Pro"/>
              <a:cs typeface="Maven Pro"/>
              <a:sym typeface="Maven Pro"/>
            </a:endParaRPr>
          </a:p>
          <a:p>
            <a:pPr marL="387350" lvl="0" indent="-285750" algn="just">
              <a:lnSpc>
                <a:spcPct val="115000"/>
              </a:lnSpc>
              <a:spcBef>
                <a:spcPts val="1600"/>
              </a:spcBef>
              <a:buClr>
                <a:schemeClr val="dk1"/>
              </a:buClr>
              <a:buSzPts val="2000"/>
              <a:buFontTx/>
              <a:buChar char="-"/>
            </a:pPr>
            <a:r>
              <a:rPr lang="en-US" dirty="0" err="1" smtClean="0"/>
              <a:t>Hệ</a:t>
            </a:r>
            <a:r>
              <a:rPr lang="en-US" dirty="0" smtClean="0"/>
              <a:t> </a:t>
            </a:r>
            <a:r>
              <a:rPr lang="en-US" dirty="0" err="1" smtClean="0"/>
              <a:t>thống</a:t>
            </a:r>
            <a:r>
              <a:rPr lang="en-US" dirty="0" smtClean="0"/>
              <a:t> </a:t>
            </a:r>
            <a:r>
              <a:rPr lang="en-US" dirty="0" err="1" smtClean="0"/>
              <a:t>ghi</a:t>
            </a:r>
            <a:r>
              <a:rPr lang="en-US" dirty="0" smtClean="0"/>
              <a:t> </a:t>
            </a:r>
            <a:r>
              <a:rPr lang="en-US" dirty="0" err="1" smtClean="0"/>
              <a:t>nhận</a:t>
            </a:r>
            <a:r>
              <a:rPr lang="en-US" dirty="0" smtClean="0"/>
              <a:t> </a:t>
            </a:r>
            <a:r>
              <a:rPr lang="en-US" dirty="0" err="1" smtClean="0"/>
              <a:t>tín</a:t>
            </a:r>
            <a:r>
              <a:rPr lang="en-US" dirty="0" smtClean="0"/>
              <a:t> </a:t>
            </a:r>
            <a:r>
              <a:rPr lang="en-US" dirty="0" err="1" smtClean="0"/>
              <a:t>hiệu</a:t>
            </a:r>
            <a:r>
              <a:rPr lang="en-US" dirty="0" smtClean="0"/>
              <a:t> </a:t>
            </a:r>
            <a:r>
              <a:rPr lang="en-US" dirty="0" smtClean="0">
                <a:solidFill>
                  <a:srgbClr val="FF0000"/>
                </a:solidFill>
              </a:rPr>
              <a:t>memory</a:t>
            </a:r>
            <a:r>
              <a:rPr lang="en-US" dirty="0" smtClean="0"/>
              <a:t> </a:t>
            </a:r>
            <a:r>
              <a:rPr lang="en-US" b="1" dirty="0" err="1" smtClean="0"/>
              <a:t>Redis</a:t>
            </a:r>
            <a:r>
              <a:rPr lang="en-US" b="1" dirty="0" smtClean="0"/>
              <a:t> (MySQL, SQL Server, MongoDB)</a:t>
            </a:r>
          </a:p>
          <a:p>
            <a:pPr marL="101600" lvl="0" algn="just">
              <a:lnSpc>
                <a:spcPct val="115000"/>
              </a:lnSpc>
              <a:spcBef>
                <a:spcPts val="1600"/>
              </a:spcBef>
              <a:buClr>
                <a:schemeClr val="dk1"/>
              </a:buClr>
              <a:buSzPts val="2000"/>
            </a:pPr>
            <a:r>
              <a:rPr lang="en-US" dirty="0"/>
              <a:t> </a:t>
            </a:r>
            <a:r>
              <a:rPr lang="en-US" dirty="0" smtClean="0"/>
              <a:t>     </a:t>
            </a:r>
          </a:p>
          <a:p>
            <a:pPr marL="387350" lvl="0" indent="-285750" algn="just">
              <a:lnSpc>
                <a:spcPct val="115000"/>
              </a:lnSpc>
              <a:spcBef>
                <a:spcPts val="1600"/>
              </a:spcBef>
              <a:buClr>
                <a:schemeClr val="dk1"/>
              </a:buClr>
              <a:buSzPts val="2000"/>
              <a:buFontTx/>
              <a:buChar char="-"/>
            </a:pPr>
            <a:endParaRPr lang="en-US" dirty="0" smtClean="0"/>
          </a:p>
          <a:p>
            <a:pPr marL="387350" lvl="0" indent="-285750" algn="just">
              <a:lnSpc>
                <a:spcPct val="115000"/>
              </a:lnSpc>
              <a:spcBef>
                <a:spcPts val="1600"/>
              </a:spcBef>
              <a:buClr>
                <a:schemeClr val="dk1"/>
              </a:buClr>
              <a:buSzPts val="2000"/>
              <a:buFontTx/>
              <a:buChar char="-"/>
            </a:pPr>
            <a:endParaRPr lang="en-US" dirty="0" smtClean="0"/>
          </a:p>
          <a:p>
            <a:pPr marL="101600" lvl="0" algn="just">
              <a:lnSpc>
                <a:spcPct val="115000"/>
              </a:lnSpc>
              <a:spcBef>
                <a:spcPts val="1600"/>
              </a:spcBef>
              <a:buClr>
                <a:schemeClr val="dk1"/>
              </a:buClr>
              <a:buSzPts val="2000"/>
            </a:pPr>
            <a:r>
              <a:rPr lang="en-US" dirty="0" smtClean="0"/>
              <a:t>      </a:t>
            </a:r>
          </a:p>
          <a:p>
            <a:pPr marL="101600" lvl="0" algn="just">
              <a:lnSpc>
                <a:spcPct val="115000"/>
              </a:lnSpc>
              <a:spcBef>
                <a:spcPts val="1600"/>
              </a:spcBef>
              <a:buClr>
                <a:schemeClr val="dk1"/>
              </a:buClr>
              <a:buSzPts val="2000"/>
            </a:pPr>
            <a:endParaRPr lang="en-US" dirty="0" smtClean="0"/>
          </a:p>
          <a:p>
            <a:endParaRPr lang="en-US" dirty="0"/>
          </a:p>
          <a:p>
            <a:pPr lvl="1" algn="just"/>
            <a:r>
              <a:rPr lang="en-US" b="1" dirty="0" smtClean="0">
                <a:solidFill>
                  <a:schemeClr val="dk1"/>
                </a:solidFill>
                <a:latin typeface="+mn-lt"/>
                <a:ea typeface="Maven Pro"/>
                <a:cs typeface="Maven Pro"/>
                <a:sym typeface="Maven Pro"/>
              </a:rPr>
              <a:t> </a:t>
            </a:r>
            <a:endParaRPr b="1" dirty="0">
              <a:solidFill>
                <a:schemeClr val="dk1"/>
              </a:solidFill>
              <a:latin typeface="+mn-lt"/>
              <a:ea typeface="Maven Pro"/>
              <a:cs typeface="Maven Pro"/>
              <a:sym typeface="Maven Pro"/>
            </a:endParaRPr>
          </a:p>
        </p:txBody>
      </p:sp>
      <p:pic>
        <p:nvPicPr>
          <p:cNvPr id="4" name="Picture 3"/>
          <p:cNvPicPr>
            <a:picLocks noChangeAspect="1"/>
          </p:cNvPicPr>
          <p:nvPr/>
        </p:nvPicPr>
        <p:blipFill>
          <a:blip r:embed="rId4"/>
          <a:stretch>
            <a:fillRect/>
          </a:stretch>
        </p:blipFill>
        <p:spPr>
          <a:xfrm>
            <a:off x="615057" y="1675984"/>
            <a:ext cx="8482763" cy="2674347"/>
          </a:xfrm>
          <a:prstGeom prst="rect">
            <a:avLst/>
          </a:prstGeom>
        </p:spPr>
      </p:pic>
    </p:spTree>
    <p:extLst>
      <p:ext uri="{BB962C8B-B14F-4D97-AF65-F5344CB8AC3E}">
        <p14:creationId xmlns:p14="http://schemas.microsoft.com/office/powerpoint/2010/main" val="13126123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400" dirty="0" smtClean="0">
                <a:solidFill>
                  <a:schemeClr val="lt1"/>
                </a:solidFill>
              </a:rPr>
              <a:t>I. Chiến </a:t>
            </a:r>
            <a:r>
              <a:rPr lang="en-US" sz="2400" dirty="0" err="1" smtClean="0">
                <a:solidFill>
                  <a:schemeClr val="lt1"/>
                </a:solidFill>
              </a:rPr>
              <a:t>lược</a:t>
            </a:r>
            <a:r>
              <a:rPr lang="en-US" sz="2400" dirty="0" smtClean="0">
                <a:solidFill>
                  <a:schemeClr val="lt1"/>
                </a:solidFill>
              </a:rPr>
              <a:t> </a:t>
            </a:r>
            <a:r>
              <a:rPr lang="en-US" sz="2400" dirty="0" err="1" smtClean="0">
                <a:solidFill>
                  <a:schemeClr val="lt1"/>
                </a:solidFill>
              </a:rPr>
              <a:t>vào</a:t>
            </a:r>
            <a:r>
              <a:rPr lang="en-US" sz="2400" dirty="0" smtClean="0">
                <a:solidFill>
                  <a:schemeClr val="lt1"/>
                </a:solidFill>
              </a:rPr>
              <a:t> </a:t>
            </a:r>
            <a:r>
              <a:rPr lang="en-US" sz="2400" dirty="0" err="1" smtClean="0">
                <a:solidFill>
                  <a:schemeClr val="lt1"/>
                </a:solidFill>
              </a:rPr>
              <a:t>lệnh</a:t>
            </a:r>
            <a:endParaRPr sz="2400" b="0" i="0" u="none" strike="noStrike" cap="none" dirty="0">
              <a:solidFill>
                <a:schemeClr val="lt1"/>
              </a:solidFill>
              <a:latin typeface="Arial"/>
              <a:ea typeface="Arial"/>
              <a:cs typeface="Arial"/>
              <a:sym typeface="Arial"/>
            </a:endParaRPr>
          </a:p>
        </p:txBody>
      </p:sp>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101600" lvl="0" algn="just">
              <a:lnSpc>
                <a:spcPct val="115000"/>
              </a:lnSpc>
              <a:spcBef>
                <a:spcPts val="1600"/>
              </a:spcBef>
              <a:buClr>
                <a:schemeClr val="dk1"/>
              </a:buClr>
              <a:buSzPts val="2000"/>
            </a:pPr>
            <a:r>
              <a:rPr lang="en-US" b="1" dirty="0" smtClean="0">
                <a:solidFill>
                  <a:schemeClr val="dk1"/>
                </a:solidFill>
                <a:latin typeface="+mn-lt"/>
                <a:ea typeface="Maven Pro"/>
                <a:cs typeface="Maven Pro"/>
                <a:sym typeface="Maven Pro"/>
              </a:rPr>
              <a:t>I.3. </a:t>
            </a:r>
            <a:r>
              <a:rPr lang="en-US" b="1" dirty="0" err="1" smtClean="0"/>
              <a:t>Hệ</a:t>
            </a:r>
            <a:r>
              <a:rPr lang="en-US" b="1" dirty="0" smtClean="0"/>
              <a:t> </a:t>
            </a:r>
            <a:r>
              <a:rPr lang="en-US" b="1" dirty="0" err="1" smtClean="0"/>
              <a:t>thống</a:t>
            </a:r>
            <a:r>
              <a:rPr lang="en-US" b="1" dirty="0" smtClean="0"/>
              <a:t> </a:t>
            </a:r>
            <a:r>
              <a:rPr lang="en-US" b="1" dirty="0" err="1" smtClean="0"/>
              <a:t>đọc</a:t>
            </a:r>
            <a:r>
              <a:rPr lang="en-US" b="1" dirty="0" smtClean="0"/>
              <a:t> memory </a:t>
            </a:r>
            <a:r>
              <a:rPr lang="en-US" b="1" dirty="0" err="1" smtClean="0"/>
              <a:t>và</a:t>
            </a:r>
            <a:r>
              <a:rPr lang="en-US" b="1" dirty="0" smtClean="0"/>
              <a:t> </a:t>
            </a:r>
            <a:r>
              <a:rPr lang="en-US" b="1" dirty="0" err="1" smtClean="0"/>
              <a:t>vào</a:t>
            </a:r>
            <a:r>
              <a:rPr lang="en-US" b="1" dirty="0" smtClean="0"/>
              <a:t> </a:t>
            </a:r>
            <a:r>
              <a:rPr lang="en-US" b="1" dirty="0" err="1" smtClean="0"/>
              <a:t>lệnh</a:t>
            </a:r>
            <a:endParaRPr lang="en-US" b="1" dirty="0" smtClean="0">
              <a:solidFill>
                <a:schemeClr val="dk1"/>
              </a:solidFill>
              <a:ea typeface="Maven Pro"/>
              <a:cs typeface="Maven Pro"/>
              <a:sym typeface="Maven Pro"/>
            </a:endParaRPr>
          </a:p>
          <a:p>
            <a:pPr marL="101600" lvl="0" algn="just">
              <a:lnSpc>
                <a:spcPct val="115000"/>
              </a:lnSpc>
              <a:spcBef>
                <a:spcPts val="1600"/>
              </a:spcBef>
              <a:buClr>
                <a:schemeClr val="dk1"/>
              </a:buClr>
              <a:buSzPts val="2000"/>
            </a:pPr>
            <a:r>
              <a:rPr lang="en-US" dirty="0" smtClean="0"/>
              <a:t>     I.3.1. </a:t>
            </a:r>
            <a:r>
              <a:rPr lang="en-US" dirty="0" err="1" smtClean="0">
                <a:solidFill>
                  <a:srgbClr val="FF0000"/>
                </a:solidFill>
              </a:rPr>
              <a:t>Hệ</a:t>
            </a:r>
            <a:r>
              <a:rPr lang="en-US" dirty="0" smtClean="0">
                <a:solidFill>
                  <a:srgbClr val="FF0000"/>
                </a:solidFill>
              </a:rPr>
              <a:t> </a:t>
            </a:r>
            <a:r>
              <a:rPr lang="en-US" dirty="0" err="1" smtClean="0">
                <a:solidFill>
                  <a:srgbClr val="FF0000"/>
                </a:solidFill>
              </a:rPr>
              <a:t>thống</a:t>
            </a:r>
            <a:r>
              <a:rPr lang="en-US" dirty="0" smtClean="0">
                <a:solidFill>
                  <a:srgbClr val="FF0000"/>
                </a:solidFill>
              </a:rPr>
              <a:t> </a:t>
            </a:r>
            <a:r>
              <a:rPr lang="en-US" dirty="0" err="1" smtClean="0">
                <a:solidFill>
                  <a:srgbClr val="FF0000"/>
                </a:solidFill>
              </a:rPr>
              <a:t>đọc</a:t>
            </a:r>
            <a:r>
              <a:rPr lang="en-US" dirty="0" smtClean="0">
                <a:solidFill>
                  <a:srgbClr val="FF0000"/>
                </a:solidFill>
              </a:rPr>
              <a:t> memory </a:t>
            </a:r>
            <a:r>
              <a:rPr lang="en-US" dirty="0" err="1" smtClean="0">
                <a:solidFill>
                  <a:srgbClr val="FF0000"/>
                </a:solidFill>
              </a:rPr>
              <a:t>và</a:t>
            </a:r>
            <a:r>
              <a:rPr lang="en-US" dirty="0" smtClean="0">
                <a:solidFill>
                  <a:srgbClr val="FF0000"/>
                </a:solidFill>
              </a:rPr>
              <a:t> </a:t>
            </a:r>
            <a:r>
              <a:rPr lang="en-US" dirty="0" err="1" smtClean="0">
                <a:solidFill>
                  <a:srgbClr val="FF0000"/>
                </a:solidFill>
              </a:rPr>
              <a:t>vào</a:t>
            </a:r>
            <a:r>
              <a:rPr lang="en-US" dirty="0" smtClean="0">
                <a:solidFill>
                  <a:srgbClr val="FF0000"/>
                </a:solidFill>
              </a:rPr>
              <a:t> </a:t>
            </a:r>
            <a:r>
              <a:rPr lang="en-US" dirty="0" err="1" smtClean="0">
                <a:solidFill>
                  <a:srgbClr val="FF0000"/>
                </a:solidFill>
              </a:rPr>
              <a:t>lệnh</a:t>
            </a:r>
            <a:r>
              <a:rPr lang="en-US" dirty="0" smtClean="0"/>
              <a:t>:</a:t>
            </a:r>
          </a:p>
          <a:p>
            <a:pPr marL="101600" lvl="0" algn="just">
              <a:lnSpc>
                <a:spcPct val="115000"/>
              </a:lnSpc>
              <a:spcBef>
                <a:spcPts val="1600"/>
              </a:spcBef>
              <a:buClr>
                <a:schemeClr val="dk1"/>
              </a:buClr>
              <a:buSzPts val="2000"/>
            </a:pPr>
            <a:r>
              <a:rPr lang="en-US" dirty="0" smtClean="0"/>
              <a:t>     + </a:t>
            </a:r>
            <a:r>
              <a:rPr lang="en-US" dirty="0" err="1" smtClean="0"/>
              <a:t>Nếu</a:t>
            </a:r>
            <a:r>
              <a:rPr lang="en-US" dirty="0" smtClean="0"/>
              <a:t> </a:t>
            </a:r>
            <a:r>
              <a:rPr lang="en-US" dirty="0" err="1" smtClean="0"/>
              <a:t>vào</a:t>
            </a:r>
            <a:r>
              <a:rPr lang="en-US" dirty="0" smtClean="0"/>
              <a:t> </a:t>
            </a:r>
            <a:r>
              <a:rPr lang="en-US" dirty="0" err="1" smtClean="0"/>
              <a:t>lệnh</a:t>
            </a:r>
            <a:r>
              <a:rPr lang="en-US" dirty="0" smtClean="0"/>
              <a:t> </a:t>
            </a:r>
            <a:r>
              <a:rPr lang="en-US" dirty="0" err="1" smtClean="0"/>
              <a:t>bằng</a:t>
            </a:r>
            <a:r>
              <a:rPr lang="en-US" dirty="0" smtClean="0"/>
              <a:t> Python </a:t>
            </a:r>
            <a:r>
              <a:rPr lang="en-US" dirty="0" err="1" smtClean="0"/>
              <a:t>thì</a:t>
            </a:r>
            <a:r>
              <a:rPr lang="en-US" dirty="0" smtClean="0"/>
              <a:t> </a:t>
            </a:r>
            <a:r>
              <a:rPr lang="en-US" dirty="0" err="1" smtClean="0"/>
              <a:t>sử</a:t>
            </a:r>
            <a:r>
              <a:rPr lang="en-US" dirty="0" smtClean="0"/>
              <a:t> </a:t>
            </a:r>
            <a:r>
              <a:rPr lang="en-US" dirty="0" err="1" smtClean="0"/>
              <a:t>dụng</a:t>
            </a:r>
            <a:r>
              <a:rPr lang="en-US" dirty="0" smtClean="0"/>
              <a:t> </a:t>
            </a:r>
            <a:r>
              <a:rPr lang="en-US" b="1" dirty="0" smtClean="0">
                <a:solidFill>
                  <a:srgbClr val="FF0000"/>
                </a:solidFill>
              </a:rPr>
              <a:t>schedule, while true </a:t>
            </a:r>
            <a:r>
              <a:rPr lang="en-US" dirty="0" err="1" smtClean="0"/>
              <a:t>để</a:t>
            </a:r>
            <a:r>
              <a:rPr lang="en-US" dirty="0" smtClean="0"/>
              <a:t> </a:t>
            </a:r>
            <a:r>
              <a:rPr lang="en-US" dirty="0" err="1" smtClean="0"/>
              <a:t>quét</a:t>
            </a:r>
            <a:endParaRPr lang="en-US" dirty="0" smtClean="0"/>
          </a:p>
          <a:p>
            <a:pPr marL="101600" lvl="0" algn="just">
              <a:lnSpc>
                <a:spcPct val="115000"/>
              </a:lnSpc>
              <a:spcBef>
                <a:spcPts val="1600"/>
              </a:spcBef>
              <a:buClr>
                <a:schemeClr val="dk1"/>
              </a:buClr>
              <a:buSzPts val="2000"/>
            </a:pPr>
            <a:r>
              <a:rPr lang="en-US" dirty="0"/>
              <a:t> </a:t>
            </a:r>
            <a:r>
              <a:rPr lang="en-US" dirty="0" smtClean="0"/>
              <a:t>    </a:t>
            </a:r>
          </a:p>
          <a:p>
            <a:pPr marL="101600" lvl="0" algn="just">
              <a:lnSpc>
                <a:spcPct val="115000"/>
              </a:lnSpc>
              <a:spcBef>
                <a:spcPts val="1600"/>
              </a:spcBef>
              <a:buClr>
                <a:schemeClr val="dk1"/>
              </a:buClr>
              <a:buSzPts val="2000"/>
            </a:pPr>
            <a:r>
              <a:rPr lang="en-US" dirty="0" smtClean="0"/>
              <a:t>      </a:t>
            </a:r>
          </a:p>
          <a:p>
            <a:pPr marL="387350" lvl="0" indent="-285750" algn="just">
              <a:lnSpc>
                <a:spcPct val="115000"/>
              </a:lnSpc>
              <a:spcBef>
                <a:spcPts val="1600"/>
              </a:spcBef>
              <a:buClr>
                <a:schemeClr val="dk1"/>
              </a:buClr>
              <a:buSzPts val="2000"/>
              <a:buFontTx/>
              <a:buChar char="-"/>
            </a:pPr>
            <a:endParaRPr lang="en-US" dirty="0" smtClean="0"/>
          </a:p>
          <a:p>
            <a:pPr marL="387350" lvl="0" indent="-285750" algn="just">
              <a:lnSpc>
                <a:spcPct val="115000"/>
              </a:lnSpc>
              <a:spcBef>
                <a:spcPts val="1600"/>
              </a:spcBef>
              <a:buClr>
                <a:schemeClr val="dk1"/>
              </a:buClr>
              <a:buSzPts val="2000"/>
              <a:buFontTx/>
              <a:buChar char="-"/>
            </a:pPr>
            <a:endParaRPr lang="en-US" dirty="0" smtClean="0"/>
          </a:p>
          <a:p>
            <a:pPr marL="101600" lvl="0" algn="just">
              <a:lnSpc>
                <a:spcPct val="115000"/>
              </a:lnSpc>
              <a:spcBef>
                <a:spcPts val="1600"/>
              </a:spcBef>
              <a:buClr>
                <a:schemeClr val="dk1"/>
              </a:buClr>
              <a:buSzPts val="2000"/>
            </a:pPr>
            <a:r>
              <a:rPr lang="en-US" dirty="0" smtClean="0"/>
              <a:t>      </a:t>
            </a:r>
          </a:p>
          <a:p>
            <a:pPr marL="101600" lvl="0" algn="just">
              <a:lnSpc>
                <a:spcPct val="115000"/>
              </a:lnSpc>
              <a:spcBef>
                <a:spcPts val="1600"/>
              </a:spcBef>
              <a:buClr>
                <a:schemeClr val="dk1"/>
              </a:buClr>
              <a:buSzPts val="2000"/>
            </a:pPr>
            <a:endParaRPr lang="en-US" dirty="0" smtClean="0"/>
          </a:p>
          <a:p>
            <a:endParaRPr lang="en-US" dirty="0"/>
          </a:p>
          <a:p>
            <a:pPr lvl="1" algn="just"/>
            <a:r>
              <a:rPr lang="en-US" b="1" dirty="0" smtClean="0">
                <a:solidFill>
                  <a:schemeClr val="dk1"/>
                </a:solidFill>
                <a:latin typeface="+mn-lt"/>
                <a:ea typeface="Maven Pro"/>
                <a:cs typeface="Maven Pro"/>
                <a:sym typeface="Maven Pro"/>
              </a:rPr>
              <a:t> </a:t>
            </a:r>
            <a:endParaRPr b="1" dirty="0">
              <a:solidFill>
                <a:schemeClr val="dk1"/>
              </a:solidFill>
              <a:latin typeface="+mn-lt"/>
              <a:ea typeface="Maven Pro"/>
              <a:cs typeface="Maven Pro"/>
              <a:sym typeface="Maven Pro"/>
            </a:endParaRPr>
          </a:p>
        </p:txBody>
      </p:sp>
      <p:pic>
        <p:nvPicPr>
          <p:cNvPr id="2" name="Picture 1"/>
          <p:cNvPicPr>
            <a:picLocks noChangeAspect="1"/>
          </p:cNvPicPr>
          <p:nvPr/>
        </p:nvPicPr>
        <p:blipFill>
          <a:blip r:embed="rId4"/>
          <a:stretch>
            <a:fillRect/>
          </a:stretch>
        </p:blipFill>
        <p:spPr>
          <a:xfrm>
            <a:off x="895545" y="2144410"/>
            <a:ext cx="6759019" cy="3912652"/>
          </a:xfrm>
          <a:prstGeom prst="rect">
            <a:avLst/>
          </a:prstGeom>
        </p:spPr>
      </p:pic>
    </p:spTree>
    <p:extLst>
      <p:ext uri="{BB962C8B-B14F-4D97-AF65-F5344CB8AC3E}">
        <p14:creationId xmlns:p14="http://schemas.microsoft.com/office/powerpoint/2010/main" val="12398026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400" dirty="0" smtClean="0">
                <a:solidFill>
                  <a:schemeClr val="lt1"/>
                </a:solidFill>
              </a:rPr>
              <a:t>I. Chiến </a:t>
            </a:r>
            <a:r>
              <a:rPr lang="en-US" sz="2400" dirty="0" err="1" smtClean="0">
                <a:solidFill>
                  <a:schemeClr val="lt1"/>
                </a:solidFill>
              </a:rPr>
              <a:t>lược</a:t>
            </a:r>
            <a:r>
              <a:rPr lang="en-US" sz="2400" dirty="0" smtClean="0">
                <a:solidFill>
                  <a:schemeClr val="lt1"/>
                </a:solidFill>
              </a:rPr>
              <a:t> </a:t>
            </a:r>
            <a:r>
              <a:rPr lang="en-US" sz="2400" dirty="0" err="1" smtClean="0">
                <a:solidFill>
                  <a:schemeClr val="lt1"/>
                </a:solidFill>
              </a:rPr>
              <a:t>vào</a:t>
            </a:r>
            <a:r>
              <a:rPr lang="en-US" sz="2400" dirty="0" smtClean="0">
                <a:solidFill>
                  <a:schemeClr val="lt1"/>
                </a:solidFill>
              </a:rPr>
              <a:t> </a:t>
            </a:r>
            <a:r>
              <a:rPr lang="en-US" sz="2400" dirty="0" err="1" smtClean="0">
                <a:solidFill>
                  <a:schemeClr val="lt1"/>
                </a:solidFill>
              </a:rPr>
              <a:t>lệnh</a:t>
            </a:r>
            <a:endParaRPr sz="2400" b="0" i="0" u="none" strike="noStrike" cap="none" dirty="0">
              <a:solidFill>
                <a:schemeClr val="lt1"/>
              </a:solidFill>
              <a:latin typeface="Arial"/>
              <a:ea typeface="Arial"/>
              <a:cs typeface="Arial"/>
              <a:sym typeface="Arial"/>
            </a:endParaRPr>
          </a:p>
        </p:txBody>
      </p:sp>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101600" lvl="0" algn="just">
              <a:lnSpc>
                <a:spcPct val="115000"/>
              </a:lnSpc>
              <a:spcBef>
                <a:spcPts val="1600"/>
              </a:spcBef>
              <a:buClr>
                <a:schemeClr val="dk1"/>
              </a:buClr>
              <a:buSzPts val="2000"/>
            </a:pPr>
            <a:r>
              <a:rPr lang="en-US" b="1" dirty="0" smtClean="0">
                <a:solidFill>
                  <a:schemeClr val="dk1"/>
                </a:solidFill>
                <a:latin typeface="+mn-lt"/>
                <a:ea typeface="Maven Pro"/>
                <a:cs typeface="Maven Pro"/>
                <a:sym typeface="Maven Pro"/>
              </a:rPr>
              <a:t>I.3. </a:t>
            </a:r>
            <a:r>
              <a:rPr lang="en-US" b="1" dirty="0" err="1" smtClean="0"/>
              <a:t>Hệ</a:t>
            </a:r>
            <a:r>
              <a:rPr lang="en-US" b="1" dirty="0" smtClean="0"/>
              <a:t> </a:t>
            </a:r>
            <a:r>
              <a:rPr lang="en-US" b="1" dirty="0" err="1" smtClean="0"/>
              <a:t>thống</a:t>
            </a:r>
            <a:r>
              <a:rPr lang="en-US" b="1" dirty="0" smtClean="0"/>
              <a:t> </a:t>
            </a:r>
            <a:r>
              <a:rPr lang="en-US" b="1" dirty="0" err="1" smtClean="0"/>
              <a:t>đọc</a:t>
            </a:r>
            <a:r>
              <a:rPr lang="en-US" b="1" dirty="0" smtClean="0"/>
              <a:t> memory </a:t>
            </a:r>
            <a:r>
              <a:rPr lang="en-US" b="1" dirty="0" err="1" smtClean="0"/>
              <a:t>và</a:t>
            </a:r>
            <a:r>
              <a:rPr lang="en-US" b="1" dirty="0" smtClean="0"/>
              <a:t> </a:t>
            </a:r>
            <a:r>
              <a:rPr lang="en-US" b="1" dirty="0" err="1" smtClean="0"/>
              <a:t>vào</a:t>
            </a:r>
            <a:r>
              <a:rPr lang="en-US" b="1" dirty="0" smtClean="0"/>
              <a:t> </a:t>
            </a:r>
            <a:r>
              <a:rPr lang="en-US" b="1" dirty="0" err="1" smtClean="0"/>
              <a:t>lệnh</a:t>
            </a:r>
            <a:endParaRPr lang="en-US" b="1" dirty="0" smtClean="0">
              <a:solidFill>
                <a:schemeClr val="dk1"/>
              </a:solidFill>
              <a:ea typeface="Maven Pro"/>
              <a:cs typeface="Maven Pro"/>
              <a:sym typeface="Maven Pro"/>
            </a:endParaRPr>
          </a:p>
          <a:p>
            <a:pPr marL="101600" lvl="0" algn="just">
              <a:lnSpc>
                <a:spcPct val="115000"/>
              </a:lnSpc>
              <a:spcBef>
                <a:spcPts val="1600"/>
              </a:spcBef>
              <a:buClr>
                <a:schemeClr val="dk1"/>
              </a:buClr>
              <a:buSzPts val="2000"/>
            </a:pPr>
            <a:r>
              <a:rPr lang="en-US" dirty="0" smtClean="0"/>
              <a:t>     I.3.2. </a:t>
            </a:r>
            <a:r>
              <a:rPr lang="en-US" dirty="0" err="1"/>
              <a:t>Hệ</a:t>
            </a:r>
            <a:r>
              <a:rPr lang="en-US" dirty="0"/>
              <a:t> </a:t>
            </a:r>
            <a:r>
              <a:rPr lang="en-US" dirty="0" err="1" smtClean="0"/>
              <a:t>thống</a:t>
            </a:r>
            <a:r>
              <a:rPr lang="en-US" dirty="0" smtClean="0"/>
              <a:t> </a:t>
            </a:r>
            <a:r>
              <a:rPr lang="en-US" dirty="0" err="1" smtClean="0"/>
              <a:t>đọc</a:t>
            </a:r>
            <a:r>
              <a:rPr lang="en-US" dirty="0" smtClean="0"/>
              <a:t> memory </a:t>
            </a:r>
            <a:r>
              <a:rPr lang="en-US" dirty="0" err="1" smtClean="0"/>
              <a:t>và</a:t>
            </a:r>
            <a:r>
              <a:rPr lang="en-US" dirty="0" smtClean="0"/>
              <a:t> </a:t>
            </a:r>
            <a:r>
              <a:rPr lang="en-US" dirty="0" err="1" smtClean="0"/>
              <a:t>vào</a:t>
            </a:r>
            <a:r>
              <a:rPr lang="en-US" dirty="0" smtClean="0"/>
              <a:t> </a:t>
            </a:r>
            <a:r>
              <a:rPr lang="en-US" dirty="0" err="1" smtClean="0"/>
              <a:t>lệnh</a:t>
            </a:r>
            <a:r>
              <a:rPr lang="en-US" dirty="0" smtClean="0"/>
              <a:t>:</a:t>
            </a:r>
          </a:p>
          <a:p>
            <a:pPr marL="101600" lvl="0" algn="just">
              <a:lnSpc>
                <a:spcPct val="115000"/>
              </a:lnSpc>
              <a:spcBef>
                <a:spcPts val="1600"/>
              </a:spcBef>
              <a:buClr>
                <a:schemeClr val="dk1"/>
              </a:buClr>
              <a:buSzPts val="2000"/>
            </a:pPr>
            <a:r>
              <a:rPr lang="en-US" dirty="0"/>
              <a:t> </a:t>
            </a:r>
            <a:r>
              <a:rPr lang="en-US" dirty="0" smtClean="0"/>
              <a:t>    + </a:t>
            </a:r>
            <a:r>
              <a:rPr lang="en-US" b="1" dirty="0" err="1" smtClean="0">
                <a:solidFill>
                  <a:srgbClr val="FF0000"/>
                </a:solidFill>
              </a:rPr>
              <a:t>Vào</a:t>
            </a:r>
            <a:r>
              <a:rPr lang="en-US" b="1" dirty="0" smtClean="0">
                <a:solidFill>
                  <a:srgbClr val="FF0000"/>
                </a:solidFill>
              </a:rPr>
              <a:t> </a:t>
            </a:r>
            <a:r>
              <a:rPr lang="en-US" b="1" dirty="0" err="1" smtClean="0">
                <a:solidFill>
                  <a:srgbClr val="FF0000"/>
                </a:solidFill>
              </a:rPr>
              <a:t>lệnh</a:t>
            </a:r>
            <a:r>
              <a:rPr lang="en-US" b="1" dirty="0" smtClean="0">
                <a:solidFill>
                  <a:srgbClr val="FF0000"/>
                </a:solidFill>
              </a:rPr>
              <a:t> </a:t>
            </a:r>
            <a:r>
              <a:rPr lang="en-US" b="1" dirty="0" err="1" smtClean="0">
                <a:solidFill>
                  <a:srgbClr val="FF0000"/>
                </a:solidFill>
              </a:rPr>
              <a:t>bằng</a:t>
            </a:r>
            <a:r>
              <a:rPr lang="en-US" b="1" dirty="0" smtClean="0">
                <a:solidFill>
                  <a:srgbClr val="FF0000"/>
                </a:solidFill>
              </a:rPr>
              <a:t> C#/ Java MT5API (</a:t>
            </a:r>
            <a:r>
              <a:rPr lang="en-US" b="1" dirty="0" err="1" smtClean="0">
                <a:solidFill>
                  <a:srgbClr val="FF0000"/>
                </a:solidFill>
              </a:rPr>
              <a:t>dll</a:t>
            </a:r>
            <a:r>
              <a:rPr lang="en-US" b="1" dirty="0" smtClean="0">
                <a:solidFill>
                  <a:srgbClr val="FF0000"/>
                </a:solidFill>
              </a:rPr>
              <a:t>)</a:t>
            </a:r>
          </a:p>
          <a:p>
            <a:pPr marL="101600" lvl="0" algn="just">
              <a:lnSpc>
                <a:spcPct val="115000"/>
              </a:lnSpc>
              <a:spcBef>
                <a:spcPts val="1600"/>
              </a:spcBef>
              <a:buClr>
                <a:schemeClr val="dk1"/>
              </a:buClr>
              <a:buSzPts val="2000"/>
            </a:pPr>
            <a:r>
              <a:rPr lang="en-US" dirty="0" smtClean="0"/>
              <a:t>     + </a:t>
            </a:r>
            <a:r>
              <a:rPr lang="en-US" dirty="0" err="1" smtClean="0"/>
              <a:t>Nếu</a:t>
            </a:r>
            <a:r>
              <a:rPr lang="en-US" dirty="0" smtClean="0"/>
              <a:t> </a:t>
            </a:r>
            <a:r>
              <a:rPr lang="en-US" dirty="0" err="1" smtClean="0"/>
              <a:t>vào</a:t>
            </a:r>
            <a:r>
              <a:rPr lang="en-US" dirty="0" smtClean="0"/>
              <a:t> </a:t>
            </a:r>
            <a:r>
              <a:rPr lang="en-US" dirty="0" err="1" smtClean="0"/>
              <a:t>lệnh</a:t>
            </a:r>
            <a:r>
              <a:rPr lang="en-US" dirty="0" smtClean="0"/>
              <a:t> </a:t>
            </a:r>
            <a:r>
              <a:rPr lang="en-US" dirty="0" err="1" smtClean="0"/>
              <a:t>bằng</a:t>
            </a:r>
            <a:r>
              <a:rPr lang="en-US" dirty="0" smtClean="0"/>
              <a:t> C#, Java </a:t>
            </a:r>
            <a:r>
              <a:rPr lang="en-US" dirty="0" err="1" smtClean="0"/>
              <a:t>thì</a:t>
            </a:r>
            <a:r>
              <a:rPr lang="en-US" dirty="0" smtClean="0"/>
              <a:t> </a:t>
            </a:r>
            <a:r>
              <a:rPr lang="en-US" dirty="0" err="1" smtClean="0"/>
              <a:t>dùng</a:t>
            </a:r>
            <a:r>
              <a:rPr lang="en-US" dirty="0" smtClean="0"/>
              <a:t> schedule, timer, while true </a:t>
            </a:r>
            <a:r>
              <a:rPr lang="en-US" dirty="0" err="1" smtClean="0"/>
              <a:t>để</a:t>
            </a:r>
            <a:r>
              <a:rPr lang="en-US" dirty="0" smtClean="0"/>
              <a:t> </a:t>
            </a:r>
            <a:r>
              <a:rPr lang="en-US" dirty="0" err="1" smtClean="0"/>
              <a:t>quét</a:t>
            </a:r>
            <a:endParaRPr lang="en-US" dirty="0" smtClean="0"/>
          </a:p>
          <a:p>
            <a:pPr marL="101600" lvl="0" algn="just">
              <a:lnSpc>
                <a:spcPct val="115000"/>
              </a:lnSpc>
              <a:spcBef>
                <a:spcPts val="1600"/>
              </a:spcBef>
              <a:buClr>
                <a:schemeClr val="dk1"/>
              </a:buClr>
              <a:buSzPts val="2000"/>
            </a:pPr>
            <a:r>
              <a:rPr lang="en-US" dirty="0"/>
              <a:t> </a:t>
            </a:r>
            <a:r>
              <a:rPr lang="en-US" dirty="0" smtClean="0"/>
              <a:t>     </a:t>
            </a:r>
          </a:p>
          <a:p>
            <a:pPr marL="387350" lvl="0" indent="-285750" algn="just">
              <a:lnSpc>
                <a:spcPct val="115000"/>
              </a:lnSpc>
              <a:spcBef>
                <a:spcPts val="1600"/>
              </a:spcBef>
              <a:buClr>
                <a:schemeClr val="dk1"/>
              </a:buClr>
              <a:buSzPts val="2000"/>
              <a:buFontTx/>
              <a:buChar char="-"/>
            </a:pPr>
            <a:endParaRPr lang="en-US" dirty="0" smtClean="0"/>
          </a:p>
          <a:p>
            <a:pPr marL="387350" lvl="0" indent="-285750" algn="just">
              <a:lnSpc>
                <a:spcPct val="115000"/>
              </a:lnSpc>
              <a:spcBef>
                <a:spcPts val="1600"/>
              </a:spcBef>
              <a:buClr>
                <a:schemeClr val="dk1"/>
              </a:buClr>
              <a:buSzPts val="2000"/>
              <a:buFontTx/>
              <a:buChar char="-"/>
            </a:pPr>
            <a:endParaRPr lang="en-US" dirty="0" smtClean="0"/>
          </a:p>
          <a:p>
            <a:pPr marL="101600" lvl="0" algn="just">
              <a:lnSpc>
                <a:spcPct val="115000"/>
              </a:lnSpc>
              <a:spcBef>
                <a:spcPts val="1600"/>
              </a:spcBef>
              <a:buClr>
                <a:schemeClr val="dk1"/>
              </a:buClr>
              <a:buSzPts val="2000"/>
            </a:pPr>
            <a:r>
              <a:rPr lang="en-US" dirty="0" smtClean="0"/>
              <a:t>      </a:t>
            </a:r>
          </a:p>
          <a:p>
            <a:pPr marL="101600" lvl="0" algn="just">
              <a:lnSpc>
                <a:spcPct val="115000"/>
              </a:lnSpc>
              <a:spcBef>
                <a:spcPts val="1600"/>
              </a:spcBef>
              <a:buClr>
                <a:schemeClr val="dk1"/>
              </a:buClr>
              <a:buSzPts val="2000"/>
            </a:pPr>
            <a:endParaRPr lang="en-US" dirty="0" smtClean="0"/>
          </a:p>
          <a:p>
            <a:endParaRPr lang="en-US" dirty="0"/>
          </a:p>
          <a:p>
            <a:pPr lvl="1" algn="just"/>
            <a:r>
              <a:rPr lang="en-US" b="1" dirty="0" smtClean="0">
                <a:solidFill>
                  <a:schemeClr val="dk1"/>
                </a:solidFill>
                <a:latin typeface="+mn-lt"/>
                <a:ea typeface="Maven Pro"/>
                <a:cs typeface="Maven Pro"/>
                <a:sym typeface="Maven Pro"/>
              </a:rPr>
              <a:t> </a:t>
            </a:r>
            <a:endParaRPr b="1" dirty="0">
              <a:solidFill>
                <a:schemeClr val="dk1"/>
              </a:solidFill>
              <a:latin typeface="+mn-lt"/>
              <a:ea typeface="Maven Pro"/>
              <a:cs typeface="Maven Pro"/>
              <a:sym typeface="Maven Pro"/>
            </a:endParaRPr>
          </a:p>
        </p:txBody>
      </p:sp>
      <p:pic>
        <p:nvPicPr>
          <p:cNvPr id="3" name="Picture 2"/>
          <p:cNvPicPr>
            <a:picLocks noChangeAspect="1"/>
          </p:cNvPicPr>
          <p:nvPr/>
        </p:nvPicPr>
        <p:blipFill>
          <a:blip r:embed="rId4"/>
          <a:stretch>
            <a:fillRect/>
          </a:stretch>
        </p:blipFill>
        <p:spPr>
          <a:xfrm>
            <a:off x="899546" y="2602194"/>
            <a:ext cx="5619750" cy="495300"/>
          </a:xfrm>
          <a:prstGeom prst="rect">
            <a:avLst/>
          </a:prstGeom>
        </p:spPr>
      </p:pic>
    </p:spTree>
    <p:extLst>
      <p:ext uri="{BB962C8B-B14F-4D97-AF65-F5344CB8AC3E}">
        <p14:creationId xmlns:p14="http://schemas.microsoft.com/office/powerpoint/2010/main" val="33669966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400" dirty="0" smtClean="0">
                <a:solidFill>
                  <a:schemeClr val="lt1"/>
                </a:solidFill>
              </a:rPr>
              <a:t>I. Chiến </a:t>
            </a:r>
            <a:r>
              <a:rPr lang="en-US" sz="2400" dirty="0" err="1" smtClean="0">
                <a:solidFill>
                  <a:schemeClr val="lt1"/>
                </a:solidFill>
              </a:rPr>
              <a:t>lược</a:t>
            </a:r>
            <a:r>
              <a:rPr lang="en-US" sz="2400" dirty="0" smtClean="0">
                <a:solidFill>
                  <a:schemeClr val="lt1"/>
                </a:solidFill>
              </a:rPr>
              <a:t> </a:t>
            </a:r>
            <a:r>
              <a:rPr lang="en-US" sz="2400" dirty="0" err="1" smtClean="0">
                <a:solidFill>
                  <a:schemeClr val="lt1"/>
                </a:solidFill>
              </a:rPr>
              <a:t>vào</a:t>
            </a:r>
            <a:r>
              <a:rPr lang="en-US" sz="2400" dirty="0" smtClean="0">
                <a:solidFill>
                  <a:schemeClr val="lt1"/>
                </a:solidFill>
              </a:rPr>
              <a:t> </a:t>
            </a:r>
            <a:r>
              <a:rPr lang="en-US" sz="2400" dirty="0" err="1" smtClean="0">
                <a:solidFill>
                  <a:schemeClr val="lt1"/>
                </a:solidFill>
              </a:rPr>
              <a:t>lệnh</a:t>
            </a:r>
            <a:endParaRPr sz="2400" b="0" i="0" u="none" strike="noStrike" cap="none" dirty="0">
              <a:solidFill>
                <a:schemeClr val="lt1"/>
              </a:solidFill>
              <a:latin typeface="Arial"/>
              <a:ea typeface="Arial"/>
              <a:cs typeface="Arial"/>
              <a:sym typeface="Arial"/>
            </a:endParaRPr>
          </a:p>
        </p:txBody>
      </p:sp>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101600" lvl="0" algn="just">
              <a:lnSpc>
                <a:spcPct val="115000"/>
              </a:lnSpc>
              <a:spcBef>
                <a:spcPts val="1600"/>
              </a:spcBef>
              <a:buClr>
                <a:schemeClr val="dk1"/>
              </a:buClr>
              <a:buSzPts val="2000"/>
            </a:pPr>
            <a:r>
              <a:rPr lang="en-US" b="1" dirty="0" smtClean="0">
                <a:solidFill>
                  <a:schemeClr val="dk1"/>
                </a:solidFill>
                <a:latin typeface="+mn-lt"/>
                <a:ea typeface="Maven Pro"/>
                <a:cs typeface="Maven Pro"/>
                <a:sym typeface="Maven Pro"/>
              </a:rPr>
              <a:t>I.3. </a:t>
            </a:r>
            <a:r>
              <a:rPr lang="en-US" b="1" dirty="0" err="1" smtClean="0"/>
              <a:t>Hệ</a:t>
            </a:r>
            <a:r>
              <a:rPr lang="en-US" b="1" dirty="0" smtClean="0"/>
              <a:t> </a:t>
            </a:r>
            <a:r>
              <a:rPr lang="en-US" b="1" dirty="0" err="1" smtClean="0"/>
              <a:t>thống</a:t>
            </a:r>
            <a:r>
              <a:rPr lang="en-US" b="1" dirty="0" smtClean="0"/>
              <a:t> </a:t>
            </a:r>
            <a:r>
              <a:rPr lang="en-US" b="1" dirty="0" err="1" smtClean="0"/>
              <a:t>đọc</a:t>
            </a:r>
            <a:r>
              <a:rPr lang="en-US" b="1" dirty="0" smtClean="0"/>
              <a:t> memory </a:t>
            </a:r>
            <a:r>
              <a:rPr lang="en-US" b="1" dirty="0" err="1" smtClean="0"/>
              <a:t>và</a:t>
            </a:r>
            <a:r>
              <a:rPr lang="en-US" b="1" dirty="0" smtClean="0"/>
              <a:t> </a:t>
            </a:r>
            <a:r>
              <a:rPr lang="en-US" b="1" dirty="0" err="1" smtClean="0"/>
              <a:t>vào</a:t>
            </a:r>
            <a:r>
              <a:rPr lang="en-US" b="1" dirty="0" smtClean="0"/>
              <a:t> </a:t>
            </a:r>
            <a:r>
              <a:rPr lang="en-US" b="1" dirty="0" err="1" smtClean="0"/>
              <a:t>lệnh</a:t>
            </a:r>
            <a:endParaRPr lang="en-US" b="1" dirty="0" smtClean="0">
              <a:solidFill>
                <a:schemeClr val="dk1"/>
              </a:solidFill>
              <a:ea typeface="Maven Pro"/>
              <a:cs typeface="Maven Pro"/>
              <a:sym typeface="Maven Pro"/>
            </a:endParaRPr>
          </a:p>
          <a:p>
            <a:pPr marL="101600" lvl="0" algn="just">
              <a:lnSpc>
                <a:spcPct val="115000"/>
              </a:lnSpc>
              <a:spcBef>
                <a:spcPts val="1600"/>
              </a:spcBef>
              <a:buClr>
                <a:schemeClr val="dk1"/>
              </a:buClr>
              <a:buSzPts val="2000"/>
            </a:pPr>
            <a:r>
              <a:rPr lang="en-US" dirty="0" smtClean="0"/>
              <a:t>     I.3.3. </a:t>
            </a:r>
            <a:r>
              <a:rPr lang="en-US" dirty="0" err="1"/>
              <a:t>Hệ</a:t>
            </a:r>
            <a:r>
              <a:rPr lang="en-US" dirty="0"/>
              <a:t> </a:t>
            </a:r>
            <a:r>
              <a:rPr lang="en-US" dirty="0" err="1" smtClean="0"/>
              <a:t>thống</a:t>
            </a:r>
            <a:r>
              <a:rPr lang="en-US" dirty="0" smtClean="0"/>
              <a:t> </a:t>
            </a:r>
            <a:r>
              <a:rPr lang="en-US" dirty="0" err="1" smtClean="0"/>
              <a:t>đọc</a:t>
            </a:r>
            <a:r>
              <a:rPr lang="en-US" dirty="0" smtClean="0"/>
              <a:t> memory </a:t>
            </a:r>
            <a:r>
              <a:rPr lang="en-US" dirty="0" err="1" smtClean="0"/>
              <a:t>và</a:t>
            </a:r>
            <a:r>
              <a:rPr lang="en-US" dirty="0" smtClean="0"/>
              <a:t> </a:t>
            </a:r>
            <a:r>
              <a:rPr lang="en-US" dirty="0" err="1" smtClean="0"/>
              <a:t>vào</a:t>
            </a:r>
            <a:r>
              <a:rPr lang="en-US" dirty="0" smtClean="0"/>
              <a:t> </a:t>
            </a:r>
            <a:r>
              <a:rPr lang="en-US" dirty="0" err="1" smtClean="0"/>
              <a:t>lệnh</a:t>
            </a:r>
            <a:r>
              <a:rPr lang="en-US" dirty="0" smtClean="0"/>
              <a:t>:</a:t>
            </a:r>
          </a:p>
          <a:p>
            <a:pPr marL="101600" lvl="0" algn="just">
              <a:lnSpc>
                <a:spcPct val="115000"/>
              </a:lnSpc>
              <a:spcBef>
                <a:spcPts val="1600"/>
              </a:spcBef>
              <a:buClr>
                <a:schemeClr val="dk1"/>
              </a:buClr>
              <a:buSzPts val="2000"/>
            </a:pPr>
            <a:r>
              <a:rPr lang="en-US" dirty="0"/>
              <a:t> </a:t>
            </a:r>
            <a:r>
              <a:rPr lang="en-US" dirty="0" smtClean="0"/>
              <a:t>    + </a:t>
            </a:r>
            <a:r>
              <a:rPr lang="en-US" dirty="0" err="1" smtClean="0"/>
              <a:t>Vào</a:t>
            </a:r>
            <a:r>
              <a:rPr lang="en-US" dirty="0" smtClean="0"/>
              <a:t> </a:t>
            </a:r>
            <a:r>
              <a:rPr lang="en-US" dirty="0" err="1" smtClean="0"/>
              <a:t>lệnh</a:t>
            </a:r>
            <a:r>
              <a:rPr lang="en-US" dirty="0" smtClean="0"/>
              <a:t> </a:t>
            </a:r>
            <a:r>
              <a:rPr lang="en-US" dirty="0" err="1" smtClean="0"/>
              <a:t>bằng</a:t>
            </a:r>
            <a:r>
              <a:rPr lang="en-US" dirty="0" smtClean="0"/>
              <a:t> Python/ C#/ Java…</a:t>
            </a:r>
            <a:r>
              <a:rPr lang="en-US" dirty="0" err="1" smtClean="0"/>
              <a:t>dựa</a:t>
            </a:r>
            <a:r>
              <a:rPr lang="en-US" dirty="0" smtClean="0"/>
              <a:t> </a:t>
            </a:r>
            <a:r>
              <a:rPr lang="en-US" dirty="0" err="1" smtClean="0"/>
              <a:t>trên</a:t>
            </a:r>
            <a:r>
              <a:rPr lang="en-US" dirty="0" smtClean="0"/>
              <a:t> Restful API</a:t>
            </a:r>
          </a:p>
          <a:p>
            <a:pPr marL="101600" lvl="0" algn="just">
              <a:lnSpc>
                <a:spcPct val="115000"/>
              </a:lnSpc>
              <a:spcBef>
                <a:spcPts val="1600"/>
              </a:spcBef>
              <a:buClr>
                <a:schemeClr val="dk1"/>
              </a:buClr>
              <a:buSzPts val="2000"/>
            </a:pPr>
            <a:r>
              <a:rPr lang="en-US" dirty="0" smtClean="0"/>
              <a:t>     + </a:t>
            </a:r>
            <a:r>
              <a:rPr lang="en-US" dirty="0" err="1" smtClean="0"/>
              <a:t>Nếu</a:t>
            </a:r>
            <a:r>
              <a:rPr lang="en-US" dirty="0" smtClean="0"/>
              <a:t> </a:t>
            </a:r>
            <a:r>
              <a:rPr lang="en-US" dirty="0" err="1" smtClean="0"/>
              <a:t>vào</a:t>
            </a:r>
            <a:r>
              <a:rPr lang="en-US" dirty="0" smtClean="0"/>
              <a:t> </a:t>
            </a:r>
            <a:r>
              <a:rPr lang="en-US" dirty="0" err="1" smtClean="0"/>
              <a:t>lệnh</a:t>
            </a:r>
            <a:r>
              <a:rPr lang="en-US" dirty="0" smtClean="0"/>
              <a:t> </a:t>
            </a:r>
            <a:r>
              <a:rPr lang="en-US" dirty="0" err="1" smtClean="0"/>
              <a:t>bằng</a:t>
            </a:r>
            <a:r>
              <a:rPr lang="en-US" dirty="0" smtClean="0"/>
              <a:t> </a:t>
            </a:r>
            <a:r>
              <a:rPr lang="en-US" dirty="0"/>
              <a:t>Python/ C#/ Java…</a:t>
            </a:r>
            <a:r>
              <a:rPr lang="en-US" dirty="0" err="1"/>
              <a:t>dựa</a:t>
            </a:r>
            <a:r>
              <a:rPr lang="en-US" dirty="0"/>
              <a:t> </a:t>
            </a:r>
            <a:r>
              <a:rPr lang="en-US" dirty="0" err="1"/>
              <a:t>trên</a:t>
            </a:r>
            <a:r>
              <a:rPr lang="en-US" dirty="0"/>
              <a:t> Restful API </a:t>
            </a:r>
            <a:r>
              <a:rPr lang="en-US" dirty="0" err="1" smtClean="0"/>
              <a:t>thì</a:t>
            </a:r>
            <a:r>
              <a:rPr lang="en-US" dirty="0" smtClean="0"/>
              <a:t> </a:t>
            </a:r>
            <a:r>
              <a:rPr lang="en-US" dirty="0" err="1" smtClean="0"/>
              <a:t>dùng</a:t>
            </a:r>
            <a:r>
              <a:rPr lang="en-US" dirty="0" smtClean="0"/>
              <a:t> schedule, timer, while true </a:t>
            </a:r>
            <a:r>
              <a:rPr lang="en-US" dirty="0" err="1" smtClean="0"/>
              <a:t>để</a:t>
            </a:r>
            <a:r>
              <a:rPr lang="en-US" dirty="0" smtClean="0"/>
              <a:t> </a:t>
            </a:r>
            <a:r>
              <a:rPr lang="en-US" dirty="0" err="1" smtClean="0"/>
              <a:t>quét</a:t>
            </a:r>
            <a:endParaRPr lang="en-US" dirty="0" smtClean="0"/>
          </a:p>
          <a:p>
            <a:pPr marL="101600" lvl="0" algn="just">
              <a:lnSpc>
                <a:spcPct val="115000"/>
              </a:lnSpc>
              <a:spcBef>
                <a:spcPts val="1600"/>
              </a:spcBef>
              <a:buClr>
                <a:schemeClr val="dk1"/>
              </a:buClr>
              <a:buSzPts val="2000"/>
            </a:pPr>
            <a:r>
              <a:rPr lang="en-US" dirty="0"/>
              <a:t> </a:t>
            </a:r>
            <a:r>
              <a:rPr lang="en-US" dirty="0" smtClean="0"/>
              <a:t>     </a:t>
            </a:r>
          </a:p>
          <a:p>
            <a:pPr marL="387350" lvl="0" indent="-285750" algn="just">
              <a:lnSpc>
                <a:spcPct val="115000"/>
              </a:lnSpc>
              <a:spcBef>
                <a:spcPts val="1600"/>
              </a:spcBef>
              <a:buClr>
                <a:schemeClr val="dk1"/>
              </a:buClr>
              <a:buSzPts val="2000"/>
              <a:buFontTx/>
              <a:buChar char="-"/>
            </a:pPr>
            <a:endParaRPr lang="en-US" dirty="0" smtClean="0"/>
          </a:p>
          <a:p>
            <a:pPr marL="387350" lvl="0" indent="-285750" algn="just">
              <a:lnSpc>
                <a:spcPct val="115000"/>
              </a:lnSpc>
              <a:spcBef>
                <a:spcPts val="1600"/>
              </a:spcBef>
              <a:buClr>
                <a:schemeClr val="dk1"/>
              </a:buClr>
              <a:buSzPts val="2000"/>
              <a:buFontTx/>
              <a:buChar char="-"/>
            </a:pPr>
            <a:endParaRPr lang="en-US" dirty="0" smtClean="0"/>
          </a:p>
          <a:p>
            <a:pPr marL="101600" lvl="0" algn="just">
              <a:lnSpc>
                <a:spcPct val="115000"/>
              </a:lnSpc>
              <a:spcBef>
                <a:spcPts val="1600"/>
              </a:spcBef>
              <a:buClr>
                <a:schemeClr val="dk1"/>
              </a:buClr>
              <a:buSzPts val="2000"/>
            </a:pPr>
            <a:r>
              <a:rPr lang="en-US" dirty="0" smtClean="0"/>
              <a:t>      </a:t>
            </a:r>
          </a:p>
          <a:p>
            <a:pPr marL="101600" lvl="0" algn="just">
              <a:lnSpc>
                <a:spcPct val="115000"/>
              </a:lnSpc>
              <a:spcBef>
                <a:spcPts val="1600"/>
              </a:spcBef>
              <a:buClr>
                <a:schemeClr val="dk1"/>
              </a:buClr>
              <a:buSzPts val="2000"/>
            </a:pPr>
            <a:endParaRPr lang="en-US" dirty="0" smtClean="0"/>
          </a:p>
          <a:p>
            <a:endParaRPr lang="en-US" dirty="0"/>
          </a:p>
          <a:p>
            <a:pPr lvl="1" algn="just"/>
            <a:r>
              <a:rPr lang="en-US" b="1" dirty="0" smtClean="0">
                <a:solidFill>
                  <a:schemeClr val="dk1"/>
                </a:solidFill>
                <a:latin typeface="+mn-lt"/>
                <a:ea typeface="Maven Pro"/>
                <a:cs typeface="Maven Pro"/>
                <a:sym typeface="Maven Pro"/>
              </a:rPr>
              <a:t> </a:t>
            </a:r>
            <a:endParaRPr b="1" dirty="0">
              <a:solidFill>
                <a:schemeClr val="dk1"/>
              </a:solidFill>
              <a:latin typeface="+mn-lt"/>
              <a:ea typeface="Maven Pro"/>
              <a:cs typeface="Maven Pro"/>
              <a:sym typeface="Maven Pro"/>
            </a:endParaRPr>
          </a:p>
        </p:txBody>
      </p:sp>
      <p:pic>
        <p:nvPicPr>
          <p:cNvPr id="2" name="Picture 1"/>
          <p:cNvPicPr>
            <a:picLocks noChangeAspect="1"/>
          </p:cNvPicPr>
          <p:nvPr/>
        </p:nvPicPr>
        <p:blipFill>
          <a:blip r:embed="rId4"/>
          <a:stretch>
            <a:fillRect/>
          </a:stretch>
        </p:blipFill>
        <p:spPr>
          <a:xfrm>
            <a:off x="895929" y="2779620"/>
            <a:ext cx="5347854" cy="3195157"/>
          </a:xfrm>
          <a:prstGeom prst="rect">
            <a:avLst/>
          </a:prstGeom>
        </p:spPr>
      </p:pic>
    </p:spTree>
    <p:extLst>
      <p:ext uri="{BB962C8B-B14F-4D97-AF65-F5344CB8AC3E}">
        <p14:creationId xmlns:p14="http://schemas.microsoft.com/office/powerpoint/2010/main" val="19871655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2"/>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a:solidFill>
                  <a:schemeClr val="lt1"/>
                </a:solidFill>
              </a:rPr>
              <a:t>Nội dung chính</a:t>
            </a:r>
            <a:endParaRPr sz="2400" b="0" i="0" u="none" strike="noStrike" cap="none">
              <a:solidFill>
                <a:schemeClr val="lt1"/>
              </a:solidFill>
              <a:latin typeface="Arial"/>
              <a:ea typeface="Arial"/>
              <a:cs typeface="Arial"/>
              <a:sym typeface="Arial"/>
            </a:endParaRPr>
          </a:p>
        </p:txBody>
      </p:sp>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501650" lvl="0" indent="-400050">
              <a:lnSpc>
                <a:spcPct val="115000"/>
              </a:lnSpc>
              <a:spcBef>
                <a:spcPts val="1600"/>
              </a:spcBef>
              <a:buClr>
                <a:schemeClr val="dk1"/>
              </a:buClr>
              <a:buSzPts val="2000"/>
              <a:buAutoNum type="romanUcPeriod"/>
            </a:pPr>
            <a:r>
              <a:rPr lang="en-US" b="1" dirty="0" smtClean="0">
                <a:solidFill>
                  <a:schemeClr val="dk1"/>
                </a:solidFill>
                <a:latin typeface="+mn-lt"/>
                <a:ea typeface="Maven Pro"/>
                <a:cs typeface="Maven Pro"/>
                <a:sym typeface="Maven Pro"/>
              </a:rPr>
              <a:t>Chiến </a:t>
            </a:r>
            <a:r>
              <a:rPr lang="en-US" b="1" dirty="0" err="1" smtClean="0">
                <a:solidFill>
                  <a:schemeClr val="dk1"/>
                </a:solidFill>
                <a:latin typeface="+mn-lt"/>
                <a:ea typeface="Maven Pro"/>
                <a:cs typeface="Maven Pro"/>
                <a:sym typeface="Maven Pro"/>
              </a:rPr>
              <a:t>lược</a:t>
            </a:r>
            <a:r>
              <a:rPr lang="en-US" b="1" dirty="0" smtClean="0">
                <a:solidFill>
                  <a:schemeClr val="dk1"/>
                </a:solidFill>
                <a:latin typeface="+mn-lt"/>
                <a:ea typeface="Maven Pro"/>
                <a:cs typeface="Maven Pro"/>
                <a:sym typeface="Maven Pro"/>
              </a:rPr>
              <a:t> </a:t>
            </a:r>
            <a:r>
              <a:rPr lang="en-US" b="1" dirty="0" err="1" smtClean="0">
                <a:solidFill>
                  <a:schemeClr val="dk1"/>
                </a:solidFill>
                <a:latin typeface="+mn-lt"/>
                <a:ea typeface="Maven Pro"/>
                <a:cs typeface="Maven Pro"/>
                <a:sym typeface="Maven Pro"/>
              </a:rPr>
              <a:t>để</a:t>
            </a:r>
            <a:r>
              <a:rPr lang="en-US" b="1" dirty="0" smtClean="0">
                <a:solidFill>
                  <a:schemeClr val="dk1"/>
                </a:solidFill>
                <a:latin typeface="+mn-lt"/>
                <a:ea typeface="Maven Pro"/>
                <a:cs typeface="Maven Pro"/>
                <a:sym typeface="Maven Pro"/>
              </a:rPr>
              <a:t> </a:t>
            </a:r>
            <a:r>
              <a:rPr lang="en-US" b="1" dirty="0" err="1" smtClean="0">
                <a:solidFill>
                  <a:schemeClr val="dk1"/>
                </a:solidFill>
                <a:latin typeface="+mn-lt"/>
                <a:ea typeface="Maven Pro"/>
                <a:cs typeface="Maven Pro"/>
                <a:sym typeface="Maven Pro"/>
              </a:rPr>
              <a:t>vào</a:t>
            </a:r>
            <a:r>
              <a:rPr lang="en-US" b="1" dirty="0" smtClean="0">
                <a:solidFill>
                  <a:schemeClr val="dk1"/>
                </a:solidFill>
                <a:latin typeface="+mn-lt"/>
                <a:ea typeface="Maven Pro"/>
                <a:cs typeface="Maven Pro"/>
                <a:sym typeface="Maven Pro"/>
              </a:rPr>
              <a:t> </a:t>
            </a:r>
            <a:r>
              <a:rPr lang="en-US" b="1" dirty="0" err="1" smtClean="0">
                <a:solidFill>
                  <a:schemeClr val="dk1"/>
                </a:solidFill>
                <a:latin typeface="+mn-lt"/>
                <a:ea typeface="Maven Pro"/>
                <a:cs typeface="Maven Pro"/>
                <a:sym typeface="Maven Pro"/>
              </a:rPr>
              <a:t>lệnh</a:t>
            </a:r>
            <a:endParaRPr lang="en-US" b="1" dirty="0" smtClean="0">
              <a:solidFill>
                <a:schemeClr val="dk1"/>
              </a:solidFill>
              <a:latin typeface="+mn-lt"/>
              <a:ea typeface="Maven Pro"/>
              <a:cs typeface="Maven Pro"/>
              <a:sym typeface="Maven Pro"/>
            </a:endParaRPr>
          </a:p>
          <a:p>
            <a:pPr marL="101600" lvl="0">
              <a:lnSpc>
                <a:spcPct val="115000"/>
              </a:lnSpc>
              <a:spcBef>
                <a:spcPts val="1600"/>
              </a:spcBef>
              <a:buClr>
                <a:schemeClr val="dk1"/>
              </a:buClr>
              <a:buSzPts val="2000"/>
            </a:pPr>
            <a:r>
              <a:rPr lang="en-US" b="1" dirty="0" smtClean="0">
                <a:solidFill>
                  <a:srgbClr val="FF0000"/>
                </a:solidFill>
                <a:latin typeface="+mn-lt"/>
                <a:ea typeface="Maven Pro"/>
                <a:cs typeface="Maven Pro"/>
                <a:sym typeface="Maven Pro"/>
              </a:rPr>
              <a:t>   I.1. </a:t>
            </a:r>
            <a:r>
              <a:rPr lang="en-US" b="1" dirty="0" smtClean="0">
                <a:solidFill>
                  <a:srgbClr val="FF0000"/>
                </a:solidFill>
                <a:ea typeface="Maven Pro"/>
                <a:cs typeface="Maven Pro"/>
                <a:sym typeface="Maven Pro"/>
              </a:rPr>
              <a:t>Chiến </a:t>
            </a:r>
            <a:r>
              <a:rPr lang="en-US" b="1" dirty="0" err="1">
                <a:solidFill>
                  <a:srgbClr val="FF0000"/>
                </a:solidFill>
                <a:ea typeface="Maven Pro"/>
                <a:cs typeface="Maven Pro"/>
                <a:sym typeface="Maven Pro"/>
              </a:rPr>
              <a:t>lược</a:t>
            </a:r>
            <a:r>
              <a:rPr lang="en-US" b="1" dirty="0">
                <a:solidFill>
                  <a:srgbClr val="FF0000"/>
                </a:solidFill>
                <a:ea typeface="Maven Pro"/>
                <a:cs typeface="Maven Pro"/>
                <a:sym typeface="Maven Pro"/>
              </a:rPr>
              <a:t> </a:t>
            </a:r>
            <a:r>
              <a:rPr lang="en-US" b="1" dirty="0" err="1">
                <a:solidFill>
                  <a:srgbClr val="FF0000"/>
                </a:solidFill>
                <a:ea typeface="Maven Pro"/>
                <a:cs typeface="Maven Pro"/>
                <a:sym typeface="Maven Pro"/>
              </a:rPr>
              <a:t>nến</a:t>
            </a:r>
            <a:r>
              <a:rPr lang="en-US" b="1" dirty="0">
                <a:solidFill>
                  <a:srgbClr val="FF0000"/>
                </a:solidFill>
                <a:ea typeface="Maven Pro"/>
                <a:cs typeface="Maven Pro"/>
                <a:sym typeface="Maven Pro"/>
              </a:rPr>
              <a:t> </a:t>
            </a:r>
            <a:r>
              <a:rPr lang="en-US" b="1" dirty="0" err="1">
                <a:solidFill>
                  <a:srgbClr val="FF0000"/>
                </a:solidFill>
                <a:ea typeface="Maven Pro"/>
                <a:cs typeface="Maven Pro"/>
                <a:sym typeface="Maven Pro"/>
              </a:rPr>
              <a:t>Doji</a:t>
            </a:r>
            <a:r>
              <a:rPr lang="en-US" b="1" dirty="0">
                <a:solidFill>
                  <a:srgbClr val="FF0000"/>
                </a:solidFill>
                <a:ea typeface="Maven Pro"/>
                <a:cs typeface="Maven Pro"/>
                <a:sym typeface="Maven Pro"/>
              </a:rPr>
              <a:t> – </a:t>
            </a:r>
            <a:r>
              <a:rPr lang="en-US" b="1" dirty="0" err="1">
                <a:solidFill>
                  <a:srgbClr val="FF0000"/>
                </a:solidFill>
                <a:ea typeface="Maven Pro"/>
                <a:cs typeface="Maven Pro"/>
                <a:sym typeface="Maven Pro"/>
              </a:rPr>
              <a:t>Doji</a:t>
            </a:r>
            <a:r>
              <a:rPr lang="en-US" b="1" dirty="0">
                <a:solidFill>
                  <a:srgbClr val="FF0000"/>
                </a:solidFill>
                <a:ea typeface="Maven Pro"/>
                <a:cs typeface="Maven Pro"/>
                <a:sym typeface="Maven Pro"/>
              </a:rPr>
              <a:t> </a:t>
            </a:r>
            <a:r>
              <a:rPr lang="en-US" b="1" dirty="0" err="1">
                <a:solidFill>
                  <a:srgbClr val="FF0000"/>
                </a:solidFill>
                <a:ea typeface="Maven Pro"/>
                <a:cs typeface="Maven Pro"/>
                <a:sym typeface="Maven Pro"/>
              </a:rPr>
              <a:t>chân</a:t>
            </a:r>
            <a:r>
              <a:rPr lang="en-US" b="1" dirty="0">
                <a:solidFill>
                  <a:srgbClr val="FF0000"/>
                </a:solidFill>
                <a:ea typeface="Maven Pro"/>
                <a:cs typeface="Maven Pro"/>
                <a:sym typeface="Maven Pro"/>
              </a:rPr>
              <a:t> </a:t>
            </a:r>
            <a:r>
              <a:rPr lang="en-US" b="1" dirty="0" err="1" smtClean="0">
                <a:solidFill>
                  <a:srgbClr val="FF0000"/>
                </a:solidFill>
                <a:ea typeface="Maven Pro"/>
                <a:cs typeface="Maven Pro"/>
                <a:sym typeface="Maven Pro"/>
              </a:rPr>
              <a:t>dài</a:t>
            </a:r>
            <a:endParaRPr lang="en-US" b="1" dirty="0" smtClean="0">
              <a:solidFill>
                <a:srgbClr val="FF0000"/>
              </a:solidFill>
              <a:ea typeface="Maven Pro"/>
              <a:cs typeface="Maven Pro"/>
              <a:sym typeface="Maven Pro"/>
            </a:endParaRPr>
          </a:p>
          <a:p>
            <a:pPr marL="101600" lvl="0">
              <a:lnSpc>
                <a:spcPct val="115000"/>
              </a:lnSpc>
              <a:spcBef>
                <a:spcPts val="1600"/>
              </a:spcBef>
              <a:buClr>
                <a:schemeClr val="dk1"/>
              </a:buClr>
              <a:buSzPts val="2000"/>
            </a:pPr>
            <a:r>
              <a:rPr lang="en-US" b="1" dirty="0" smtClean="0">
                <a:solidFill>
                  <a:srgbClr val="FF0000"/>
                </a:solidFill>
                <a:ea typeface="Maven Pro"/>
                <a:cs typeface="Maven Pro"/>
                <a:sym typeface="Maven Pro"/>
              </a:rPr>
              <a:t>   I.2. Chiến </a:t>
            </a:r>
            <a:r>
              <a:rPr lang="en-US" b="1" dirty="0" err="1" smtClean="0">
                <a:solidFill>
                  <a:srgbClr val="FF0000"/>
                </a:solidFill>
                <a:ea typeface="Maven Pro"/>
                <a:cs typeface="Maven Pro"/>
                <a:sym typeface="Maven Pro"/>
              </a:rPr>
              <a:t>lược</a:t>
            </a:r>
            <a:r>
              <a:rPr lang="en-US" b="1" dirty="0" smtClean="0">
                <a:solidFill>
                  <a:srgbClr val="FF0000"/>
                </a:solidFill>
                <a:ea typeface="Maven Pro"/>
                <a:cs typeface="Maven Pro"/>
                <a:sym typeface="Maven Pro"/>
              </a:rPr>
              <a:t> </a:t>
            </a:r>
            <a:r>
              <a:rPr lang="en-US" b="1" dirty="0" err="1" smtClean="0">
                <a:solidFill>
                  <a:srgbClr val="FF0000"/>
                </a:solidFill>
                <a:ea typeface="Maven Pro"/>
                <a:cs typeface="Maven Pro"/>
                <a:sym typeface="Maven Pro"/>
              </a:rPr>
              <a:t>của</a:t>
            </a:r>
            <a:r>
              <a:rPr lang="en-US" b="1" dirty="0" smtClean="0">
                <a:solidFill>
                  <a:srgbClr val="FF0000"/>
                </a:solidFill>
                <a:ea typeface="Maven Pro"/>
                <a:cs typeface="Maven Pro"/>
                <a:sym typeface="Maven Pro"/>
              </a:rPr>
              <a:t> 1 </a:t>
            </a:r>
            <a:r>
              <a:rPr lang="en-US" b="1" dirty="0" err="1" smtClean="0">
                <a:solidFill>
                  <a:srgbClr val="FF0000"/>
                </a:solidFill>
                <a:ea typeface="Maven Pro"/>
                <a:cs typeface="Maven Pro"/>
                <a:sym typeface="Maven Pro"/>
              </a:rPr>
              <a:t>học</a:t>
            </a:r>
            <a:r>
              <a:rPr lang="en-US" b="1" dirty="0" smtClean="0">
                <a:solidFill>
                  <a:srgbClr val="FF0000"/>
                </a:solidFill>
                <a:ea typeface="Maven Pro"/>
                <a:cs typeface="Maven Pro"/>
                <a:sym typeface="Maven Pro"/>
              </a:rPr>
              <a:t> </a:t>
            </a:r>
            <a:r>
              <a:rPr lang="en-US" b="1" dirty="0" err="1" smtClean="0">
                <a:solidFill>
                  <a:srgbClr val="FF0000"/>
                </a:solidFill>
                <a:ea typeface="Maven Pro"/>
                <a:cs typeface="Maven Pro"/>
                <a:sym typeface="Maven Pro"/>
              </a:rPr>
              <a:t>viên</a:t>
            </a:r>
            <a:endParaRPr lang="en-US" b="1" dirty="0" smtClean="0">
              <a:solidFill>
                <a:srgbClr val="FF0000"/>
              </a:solidFill>
              <a:ea typeface="Maven Pro"/>
              <a:cs typeface="Maven Pro"/>
              <a:sym typeface="Maven Pro"/>
            </a:endParaRPr>
          </a:p>
          <a:p>
            <a:pPr marL="101600">
              <a:lnSpc>
                <a:spcPct val="115000"/>
              </a:lnSpc>
              <a:spcBef>
                <a:spcPts val="1600"/>
              </a:spcBef>
              <a:buClr>
                <a:schemeClr val="dk1"/>
              </a:buClr>
              <a:buSzPts val="2000"/>
            </a:pPr>
            <a:r>
              <a:rPr lang="en-US" b="1" dirty="0" smtClean="0">
                <a:solidFill>
                  <a:srgbClr val="FF0000"/>
                </a:solidFill>
                <a:ea typeface="Maven Pro"/>
                <a:cs typeface="Maven Pro"/>
                <a:sym typeface="Maven Pro"/>
              </a:rPr>
              <a:t>   I.3. </a:t>
            </a:r>
            <a:r>
              <a:rPr lang="vi-VN" b="1" dirty="0">
                <a:solidFill>
                  <a:srgbClr val="FF0000"/>
                </a:solidFill>
              </a:rPr>
              <a:t>Chiến lược giao dịch theo chỉ số biến </a:t>
            </a:r>
            <a:r>
              <a:rPr lang="vi-VN" b="1" dirty="0" smtClean="0">
                <a:solidFill>
                  <a:srgbClr val="FF0000"/>
                </a:solidFill>
              </a:rPr>
              <a:t>động</a:t>
            </a:r>
            <a:r>
              <a:rPr lang="en-US" b="1" dirty="0" smtClean="0">
                <a:solidFill>
                  <a:srgbClr val="FF0000"/>
                </a:solidFill>
              </a:rPr>
              <a:t> (</a:t>
            </a:r>
            <a:r>
              <a:rPr lang="en-US" b="1" dirty="0" smtClean="0">
                <a:solidFill>
                  <a:srgbClr val="FF0000"/>
                </a:solidFill>
                <a:ea typeface="Maven Pro"/>
                <a:cs typeface="Maven Pro"/>
                <a:sym typeface="Maven Pro"/>
              </a:rPr>
              <a:t>Chiến </a:t>
            </a:r>
            <a:r>
              <a:rPr lang="en-US" b="1" dirty="0" err="1">
                <a:solidFill>
                  <a:srgbClr val="FF0000"/>
                </a:solidFill>
                <a:ea typeface="Maven Pro"/>
                <a:cs typeface="Maven Pro"/>
                <a:sym typeface="Maven Pro"/>
              </a:rPr>
              <a:t>lược</a:t>
            </a:r>
            <a:r>
              <a:rPr lang="en-US" b="1" dirty="0">
                <a:solidFill>
                  <a:srgbClr val="FF0000"/>
                </a:solidFill>
                <a:ea typeface="Maven Pro"/>
                <a:cs typeface="Maven Pro"/>
                <a:sym typeface="Maven Pro"/>
              </a:rPr>
              <a:t> SPY500 – </a:t>
            </a:r>
            <a:r>
              <a:rPr lang="en-US" b="1" dirty="0" smtClean="0">
                <a:solidFill>
                  <a:srgbClr val="FF0000"/>
                </a:solidFill>
                <a:ea typeface="Maven Pro"/>
                <a:cs typeface="Maven Pro"/>
                <a:sym typeface="Maven Pro"/>
              </a:rPr>
              <a:t>VIX) </a:t>
            </a:r>
            <a:endParaRPr lang="en-US" b="1" dirty="0">
              <a:solidFill>
                <a:srgbClr val="FF0000"/>
              </a:solidFill>
              <a:ea typeface="Maven Pro"/>
              <a:cs typeface="Maven Pro"/>
              <a:sym typeface="Maven Pro"/>
            </a:endParaRPr>
          </a:p>
          <a:p>
            <a:pPr marL="501650" lvl="0" indent="-400050">
              <a:lnSpc>
                <a:spcPct val="115000"/>
              </a:lnSpc>
              <a:spcBef>
                <a:spcPts val="1600"/>
              </a:spcBef>
              <a:buClr>
                <a:schemeClr val="dk1"/>
              </a:buClr>
              <a:buSzPts val="2000"/>
              <a:buFont typeface="+mj-lt"/>
              <a:buAutoNum type="romanUcPeriod" startAt="2"/>
            </a:pPr>
            <a:r>
              <a:rPr lang="en-US" b="1" dirty="0" err="1" smtClean="0">
                <a:solidFill>
                  <a:schemeClr val="dk1"/>
                </a:solidFill>
                <a:latin typeface="+mn-lt"/>
                <a:ea typeface="Maven Pro"/>
                <a:cs typeface="Maven Pro"/>
                <a:sym typeface="Maven Pro"/>
              </a:rPr>
              <a:t>Vào</a:t>
            </a:r>
            <a:r>
              <a:rPr lang="en-US" b="1" dirty="0" smtClean="0">
                <a:solidFill>
                  <a:schemeClr val="dk1"/>
                </a:solidFill>
                <a:latin typeface="+mn-lt"/>
                <a:ea typeface="Maven Pro"/>
                <a:cs typeface="Maven Pro"/>
                <a:sym typeface="Maven Pro"/>
              </a:rPr>
              <a:t> </a:t>
            </a:r>
            <a:r>
              <a:rPr lang="en-US" b="1" dirty="0" err="1" smtClean="0">
                <a:solidFill>
                  <a:schemeClr val="dk1"/>
                </a:solidFill>
                <a:latin typeface="+mn-lt"/>
                <a:ea typeface="Maven Pro"/>
                <a:cs typeface="Maven Pro"/>
                <a:sym typeface="Maven Pro"/>
              </a:rPr>
              <a:t>lệnh</a:t>
            </a:r>
            <a:r>
              <a:rPr lang="en-US" b="1" dirty="0" smtClean="0">
                <a:solidFill>
                  <a:schemeClr val="dk1"/>
                </a:solidFill>
                <a:latin typeface="+mn-lt"/>
                <a:ea typeface="Maven Pro"/>
                <a:cs typeface="Maven Pro"/>
                <a:sym typeface="Maven Pro"/>
              </a:rPr>
              <a:t> </a:t>
            </a:r>
            <a:r>
              <a:rPr lang="en-US" b="1" dirty="0" err="1" smtClean="0">
                <a:solidFill>
                  <a:schemeClr val="dk1"/>
                </a:solidFill>
                <a:latin typeface="+mn-lt"/>
                <a:ea typeface="Maven Pro"/>
                <a:cs typeface="Maven Pro"/>
                <a:sym typeface="Maven Pro"/>
              </a:rPr>
              <a:t>bằng</a:t>
            </a:r>
            <a:r>
              <a:rPr lang="en-US" b="1" dirty="0" smtClean="0">
                <a:solidFill>
                  <a:schemeClr val="dk1"/>
                </a:solidFill>
                <a:latin typeface="+mn-lt"/>
                <a:ea typeface="Maven Pro"/>
                <a:cs typeface="Maven Pro"/>
                <a:sym typeface="Maven Pro"/>
              </a:rPr>
              <a:t> manual</a:t>
            </a:r>
          </a:p>
          <a:p>
            <a:pPr marL="101600" lvl="0">
              <a:lnSpc>
                <a:spcPct val="115000"/>
              </a:lnSpc>
              <a:spcBef>
                <a:spcPts val="1600"/>
              </a:spcBef>
              <a:buClr>
                <a:schemeClr val="dk1"/>
              </a:buClr>
              <a:buSzPts val="2000"/>
            </a:pPr>
            <a:r>
              <a:rPr lang="en-US" b="1" dirty="0" smtClean="0">
                <a:solidFill>
                  <a:schemeClr val="dk1"/>
                </a:solidFill>
                <a:latin typeface="+mn-lt"/>
                <a:ea typeface="Maven Pro"/>
                <a:cs typeface="Maven Pro"/>
                <a:sym typeface="Maven Pro"/>
              </a:rPr>
              <a:t>   </a:t>
            </a:r>
            <a:r>
              <a:rPr lang="en-US" b="1" dirty="0" smtClean="0">
                <a:solidFill>
                  <a:schemeClr val="dk1"/>
                </a:solidFill>
                <a:ea typeface="Maven Pro"/>
                <a:cs typeface="Maven Pro"/>
                <a:sym typeface="Maven Pro"/>
              </a:rPr>
              <a:t>II.1</a:t>
            </a:r>
            <a:r>
              <a:rPr lang="en-US" b="1" dirty="0">
                <a:solidFill>
                  <a:schemeClr val="dk1"/>
                </a:solidFill>
                <a:ea typeface="Maven Pro"/>
                <a:cs typeface="Maven Pro"/>
                <a:sym typeface="Maven Pro"/>
              </a:rPr>
              <a:t>. </a:t>
            </a:r>
            <a:r>
              <a:rPr lang="vi-VN" b="1" dirty="0">
                <a:solidFill>
                  <a:schemeClr val="dk1"/>
                </a:solidFill>
                <a:ea typeface="Maven Pro"/>
                <a:cs typeface="Maven Pro"/>
                <a:sym typeface="Maven Pro"/>
              </a:rPr>
              <a:t>Vào lệnh bằng API SSI</a:t>
            </a:r>
          </a:p>
          <a:p>
            <a:pPr marL="101600" lvl="0">
              <a:lnSpc>
                <a:spcPct val="115000"/>
              </a:lnSpc>
              <a:spcBef>
                <a:spcPts val="1600"/>
              </a:spcBef>
              <a:buClr>
                <a:schemeClr val="dk1"/>
              </a:buClr>
              <a:buSzPts val="2000"/>
            </a:pPr>
            <a:r>
              <a:rPr lang="en-US" b="1" dirty="0" smtClean="0">
                <a:solidFill>
                  <a:schemeClr val="dk1"/>
                </a:solidFill>
                <a:ea typeface="Maven Pro"/>
                <a:cs typeface="Maven Pro"/>
                <a:sym typeface="Maven Pro"/>
              </a:rPr>
              <a:t>   II.2</a:t>
            </a:r>
            <a:r>
              <a:rPr lang="en-US" b="1" dirty="0">
                <a:solidFill>
                  <a:schemeClr val="dk1"/>
                </a:solidFill>
                <a:ea typeface="Maven Pro"/>
                <a:cs typeface="Maven Pro"/>
                <a:sym typeface="Maven Pro"/>
              </a:rPr>
              <a:t>. </a:t>
            </a:r>
            <a:r>
              <a:rPr lang="vi-VN" b="1" dirty="0">
                <a:solidFill>
                  <a:schemeClr val="dk1"/>
                </a:solidFill>
                <a:ea typeface="Maven Pro"/>
                <a:cs typeface="Maven Pro"/>
                <a:sym typeface="Maven Pro"/>
              </a:rPr>
              <a:t>Vào lệnh bằng API Binance</a:t>
            </a:r>
          </a:p>
          <a:p>
            <a:pPr marL="101600" lvl="0">
              <a:lnSpc>
                <a:spcPct val="115000"/>
              </a:lnSpc>
              <a:spcBef>
                <a:spcPts val="1600"/>
              </a:spcBef>
              <a:buClr>
                <a:schemeClr val="dk1"/>
              </a:buClr>
              <a:buSzPts val="2000"/>
            </a:pPr>
            <a:r>
              <a:rPr lang="en-US" b="1" dirty="0" smtClean="0">
                <a:solidFill>
                  <a:schemeClr val="dk1"/>
                </a:solidFill>
                <a:ea typeface="Maven Pro"/>
                <a:cs typeface="Maven Pro"/>
                <a:sym typeface="Maven Pro"/>
              </a:rPr>
              <a:t>   II.3</a:t>
            </a:r>
            <a:r>
              <a:rPr lang="en-US" b="1" dirty="0">
                <a:solidFill>
                  <a:schemeClr val="dk1"/>
                </a:solidFill>
                <a:ea typeface="Maven Pro"/>
                <a:cs typeface="Maven Pro"/>
                <a:sym typeface="Maven Pro"/>
              </a:rPr>
              <a:t>. </a:t>
            </a:r>
            <a:r>
              <a:rPr lang="vi-VN" b="1" dirty="0">
                <a:solidFill>
                  <a:schemeClr val="dk1"/>
                </a:solidFill>
                <a:ea typeface="Maven Pro"/>
                <a:cs typeface="Maven Pro"/>
                <a:sym typeface="Maven Pro"/>
              </a:rPr>
              <a:t>Vào lệnh bằng API MT5</a:t>
            </a:r>
            <a:endParaRPr lang="en-US" b="1" dirty="0" smtClean="0">
              <a:solidFill>
                <a:schemeClr val="dk1"/>
              </a:solidFill>
              <a:latin typeface="+mn-lt"/>
              <a:ea typeface="Maven Pro"/>
              <a:cs typeface="Maven Pro"/>
              <a:sym typeface="Maven Pro"/>
            </a:endParaRPr>
          </a:p>
          <a:p>
            <a:pPr marL="501650" indent="-400050">
              <a:lnSpc>
                <a:spcPct val="115000"/>
              </a:lnSpc>
              <a:spcBef>
                <a:spcPts val="1600"/>
              </a:spcBef>
              <a:buClr>
                <a:schemeClr val="dk1"/>
              </a:buClr>
              <a:buSzPts val="2000"/>
              <a:buFont typeface="+mj-lt"/>
              <a:buAutoNum type="romanUcPeriod" startAt="3"/>
            </a:pPr>
            <a:r>
              <a:rPr lang="en-US" b="1" dirty="0" err="1" smtClean="0">
                <a:solidFill>
                  <a:schemeClr val="dk1"/>
                </a:solidFill>
                <a:latin typeface="+mn-lt"/>
                <a:ea typeface="Maven Pro"/>
                <a:cs typeface="Maven Pro"/>
                <a:sym typeface="Maven Pro"/>
              </a:rPr>
              <a:t>Vào</a:t>
            </a:r>
            <a:r>
              <a:rPr lang="en-US" b="1" dirty="0" smtClean="0">
                <a:solidFill>
                  <a:schemeClr val="dk1"/>
                </a:solidFill>
                <a:latin typeface="+mn-lt"/>
                <a:ea typeface="Maven Pro"/>
                <a:cs typeface="Maven Pro"/>
                <a:sym typeface="Maven Pro"/>
              </a:rPr>
              <a:t> </a:t>
            </a:r>
            <a:r>
              <a:rPr lang="en-US" b="1" dirty="0" err="1">
                <a:solidFill>
                  <a:schemeClr val="dk1"/>
                </a:solidFill>
                <a:latin typeface="+mn-lt"/>
                <a:ea typeface="Maven Pro"/>
                <a:cs typeface="Maven Pro"/>
                <a:sym typeface="Maven Pro"/>
              </a:rPr>
              <a:t>lệnh</a:t>
            </a:r>
            <a:r>
              <a:rPr lang="en-US" b="1" dirty="0">
                <a:solidFill>
                  <a:schemeClr val="dk1"/>
                </a:solidFill>
                <a:latin typeface="+mn-lt"/>
                <a:ea typeface="Maven Pro"/>
                <a:cs typeface="Maven Pro"/>
                <a:sym typeface="Maven Pro"/>
              </a:rPr>
              <a:t> </a:t>
            </a:r>
            <a:r>
              <a:rPr lang="en-US" b="1" dirty="0" err="1">
                <a:solidFill>
                  <a:schemeClr val="dk1"/>
                </a:solidFill>
                <a:latin typeface="+mn-lt"/>
                <a:ea typeface="Maven Pro"/>
                <a:cs typeface="Maven Pro"/>
                <a:sym typeface="Maven Pro"/>
              </a:rPr>
              <a:t>bằng</a:t>
            </a:r>
            <a:r>
              <a:rPr lang="en-US" b="1" dirty="0">
                <a:solidFill>
                  <a:schemeClr val="dk1"/>
                </a:solidFill>
                <a:latin typeface="+mn-lt"/>
                <a:ea typeface="Maven Pro"/>
                <a:cs typeface="Maven Pro"/>
                <a:sym typeface="Maven Pro"/>
              </a:rPr>
              <a:t> API</a:t>
            </a:r>
          </a:p>
          <a:p>
            <a:pPr marL="101600" lvl="0">
              <a:lnSpc>
                <a:spcPct val="115000"/>
              </a:lnSpc>
              <a:spcBef>
                <a:spcPts val="1600"/>
              </a:spcBef>
              <a:buClr>
                <a:schemeClr val="dk1"/>
              </a:buClr>
              <a:buSzPts val="2000"/>
            </a:pPr>
            <a:r>
              <a:rPr lang="en-US" b="1" dirty="0" smtClean="0">
                <a:solidFill>
                  <a:schemeClr val="dk1"/>
                </a:solidFill>
                <a:latin typeface="+mn-lt"/>
                <a:ea typeface="Maven Pro"/>
                <a:cs typeface="Maven Pro"/>
                <a:sym typeface="Maven Pro"/>
              </a:rPr>
              <a:t>   III.1. </a:t>
            </a:r>
            <a:r>
              <a:rPr lang="vi-VN" b="1" dirty="0" smtClean="0">
                <a:solidFill>
                  <a:schemeClr val="dk1"/>
                </a:solidFill>
                <a:latin typeface="+mn-lt"/>
                <a:ea typeface="Maven Pro"/>
                <a:cs typeface="Maven Pro"/>
                <a:sym typeface="Maven Pro"/>
              </a:rPr>
              <a:t>Vào </a:t>
            </a:r>
            <a:r>
              <a:rPr lang="vi-VN" b="1" dirty="0">
                <a:solidFill>
                  <a:schemeClr val="dk1"/>
                </a:solidFill>
                <a:latin typeface="+mn-lt"/>
                <a:ea typeface="Maven Pro"/>
                <a:cs typeface="Maven Pro"/>
                <a:sym typeface="Maven Pro"/>
              </a:rPr>
              <a:t>lệnh bằng API SSI</a:t>
            </a:r>
          </a:p>
          <a:p>
            <a:pPr marL="101600" lvl="0">
              <a:lnSpc>
                <a:spcPct val="115000"/>
              </a:lnSpc>
              <a:spcBef>
                <a:spcPts val="1600"/>
              </a:spcBef>
              <a:buClr>
                <a:schemeClr val="dk1"/>
              </a:buClr>
              <a:buSzPts val="2000"/>
            </a:pPr>
            <a:r>
              <a:rPr lang="en-US" b="1" dirty="0" smtClean="0">
                <a:solidFill>
                  <a:schemeClr val="dk1"/>
                </a:solidFill>
                <a:latin typeface="+mn-lt"/>
                <a:ea typeface="Maven Pro"/>
                <a:cs typeface="Maven Pro"/>
                <a:sym typeface="Maven Pro"/>
              </a:rPr>
              <a:t>   III.2. </a:t>
            </a:r>
            <a:r>
              <a:rPr lang="vi-VN" b="1" dirty="0" smtClean="0">
                <a:solidFill>
                  <a:schemeClr val="dk1"/>
                </a:solidFill>
                <a:latin typeface="+mn-lt"/>
                <a:ea typeface="Maven Pro"/>
                <a:cs typeface="Maven Pro"/>
                <a:sym typeface="Maven Pro"/>
              </a:rPr>
              <a:t>Vào </a:t>
            </a:r>
            <a:r>
              <a:rPr lang="vi-VN" b="1" dirty="0">
                <a:solidFill>
                  <a:schemeClr val="dk1"/>
                </a:solidFill>
                <a:latin typeface="+mn-lt"/>
                <a:ea typeface="Maven Pro"/>
                <a:cs typeface="Maven Pro"/>
                <a:sym typeface="Maven Pro"/>
              </a:rPr>
              <a:t>lệnh bằng API Binance</a:t>
            </a:r>
          </a:p>
          <a:p>
            <a:pPr marL="101600" lvl="0">
              <a:lnSpc>
                <a:spcPct val="115000"/>
              </a:lnSpc>
              <a:spcBef>
                <a:spcPts val="1600"/>
              </a:spcBef>
              <a:buClr>
                <a:schemeClr val="dk1"/>
              </a:buClr>
              <a:buSzPts val="2000"/>
            </a:pPr>
            <a:r>
              <a:rPr lang="en-US" b="1" dirty="0" smtClean="0">
                <a:solidFill>
                  <a:schemeClr val="dk1"/>
                </a:solidFill>
                <a:latin typeface="+mn-lt"/>
                <a:ea typeface="Maven Pro"/>
                <a:cs typeface="Maven Pro"/>
                <a:sym typeface="Maven Pro"/>
              </a:rPr>
              <a:t>   III.3. </a:t>
            </a:r>
            <a:r>
              <a:rPr lang="vi-VN" b="1" dirty="0" smtClean="0">
                <a:solidFill>
                  <a:schemeClr val="dk1"/>
                </a:solidFill>
                <a:latin typeface="+mn-lt"/>
                <a:ea typeface="Maven Pro"/>
                <a:cs typeface="Maven Pro"/>
                <a:sym typeface="Maven Pro"/>
              </a:rPr>
              <a:t>Vào </a:t>
            </a:r>
            <a:r>
              <a:rPr lang="vi-VN" b="1" dirty="0">
                <a:solidFill>
                  <a:schemeClr val="dk1"/>
                </a:solidFill>
                <a:latin typeface="+mn-lt"/>
                <a:ea typeface="Maven Pro"/>
                <a:cs typeface="Maven Pro"/>
                <a:sym typeface="Maven Pro"/>
              </a:rPr>
              <a:t>lệnh bằng API MT5</a:t>
            </a:r>
            <a:endParaRPr lang="en-US" b="1" dirty="0">
              <a:solidFill>
                <a:schemeClr val="dk1"/>
              </a:solidFill>
              <a:latin typeface="+mn-lt"/>
              <a:ea typeface="Maven Pro"/>
              <a:cs typeface="Maven Pro"/>
              <a:sym typeface="Maven Pro"/>
            </a:endParaRPr>
          </a:p>
          <a:p>
            <a:pPr marL="101600" lvl="0">
              <a:lnSpc>
                <a:spcPct val="115000"/>
              </a:lnSpc>
              <a:spcBef>
                <a:spcPts val="1600"/>
              </a:spcBef>
              <a:buClr>
                <a:schemeClr val="dk1"/>
              </a:buClr>
              <a:buSzPts val="2000"/>
            </a:pPr>
            <a:endParaRPr b="1" dirty="0">
              <a:solidFill>
                <a:schemeClr val="dk1"/>
              </a:solidFill>
              <a:latin typeface="+mn-lt"/>
              <a:ea typeface="Maven Pro"/>
              <a:cs typeface="Maven Pro"/>
              <a:sym typeface="Maven Pr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101600" lvl="0">
              <a:lnSpc>
                <a:spcPct val="115000"/>
              </a:lnSpc>
              <a:spcBef>
                <a:spcPts val="1600"/>
              </a:spcBef>
              <a:buClr>
                <a:schemeClr val="dk1"/>
              </a:buClr>
              <a:buSzPts val="2000"/>
            </a:pPr>
            <a:r>
              <a:rPr lang="en-US" sz="1600" b="1" dirty="0" smtClean="0">
                <a:solidFill>
                  <a:schemeClr val="dk1"/>
                </a:solidFill>
                <a:latin typeface="+mn-lt"/>
                <a:ea typeface="Maven Pro"/>
                <a:cs typeface="Maven Pro"/>
                <a:sym typeface="Maven Pro"/>
              </a:rPr>
              <a:t>   </a:t>
            </a:r>
            <a:endParaRPr sz="1600" b="1" dirty="0">
              <a:solidFill>
                <a:schemeClr val="dk1"/>
              </a:solidFill>
              <a:latin typeface="+mn-lt"/>
              <a:ea typeface="Maven Pro"/>
              <a:cs typeface="Maven Pro"/>
              <a:sym typeface="Maven Pro"/>
            </a:endParaRPr>
          </a:p>
        </p:txBody>
      </p:sp>
      <p:sp>
        <p:nvSpPr>
          <p:cNvPr id="5" name="Google Shape;100;p3"/>
          <p:cNvSpPr txBox="1"/>
          <p:nvPr/>
        </p:nvSpPr>
        <p:spPr>
          <a:xfrm>
            <a:off x="424875" y="3248709"/>
            <a:ext cx="6865800" cy="830956"/>
          </a:xfrm>
          <a:prstGeom prst="rect">
            <a:avLst/>
          </a:prstGeom>
          <a:noFill/>
          <a:ln>
            <a:noFill/>
          </a:ln>
        </p:spPr>
        <p:txBody>
          <a:bodyPr spcFirstLastPara="1" wrap="square" lIns="91425" tIns="45700" rIns="91425" bIns="45700" anchor="t" anchorCtr="0">
            <a:spAutoFit/>
          </a:bodyPr>
          <a:lstStyle/>
          <a:p>
            <a:pPr>
              <a:buSzPts val="2000"/>
            </a:pPr>
            <a:r>
              <a:rPr lang="en-US" sz="2400" dirty="0" smtClean="0">
                <a:solidFill>
                  <a:schemeClr val="tx1"/>
                </a:solidFill>
              </a:rPr>
              <a:t>I. </a:t>
            </a:r>
            <a:r>
              <a:rPr lang="en-US" sz="2400" b="1" dirty="0" smtClean="0">
                <a:solidFill>
                  <a:schemeClr val="tx1"/>
                </a:solidFill>
                <a:ea typeface="Maven Pro"/>
                <a:cs typeface="Maven Pro"/>
                <a:sym typeface="Maven Pro"/>
              </a:rPr>
              <a:t>Chiến </a:t>
            </a:r>
            <a:r>
              <a:rPr lang="en-US" sz="2400" b="1" dirty="0" err="1">
                <a:solidFill>
                  <a:schemeClr val="tx1"/>
                </a:solidFill>
                <a:ea typeface="Maven Pro"/>
                <a:cs typeface="Maven Pro"/>
                <a:sym typeface="Maven Pro"/>
              </a:rPr>
              <a:t>lược</a:t>
            </a:r>
            <a:r>
              <a:rPr lang="en-US" sz="2400" b="1" dirty="0">
                <a:solidFill>
                  <a:schemeClr val="tx1"/>
                </a:solidFill>
                <a:ea typeface="Maven Pro"/>
                <a:cs typeface="Maven Pro"/>
                <a:sym typeface="Maven Pro"/>
              </a:rPr>
              <a:t> </a:t>
            </a:r>
            <a:r>
              <a:rPr lang="en-US" sz="2400" b="1" dirty="0" err="1">
                <a:solidFill>
                  <a:schemeClr val="tx1"/>
                </a:solidFill>
                <a:ea typeface="Maven Pro"/>
                <a:cs typeface="Maven Pro"/>
                <a:sym typeface="Maven Pro"/>
              </a:rPr>
              <a:t>để</a:t>
            </a:r>
            <a:r>
              <a:rPr lang="en-US" sz="2400" b="1" dirty="0">
                <a:solidFill>
                  <a:schemeClr val="tx1"/>
                </a:solidFill>
                <a:ea typeface="Maven Pro"/>
                <a:cs typeface="Maven Pro"/>
                <a:sym typeface="Maven Pro"/>
              </a:rPr>
              <a:t> </a:t>
            </a:r>
            <a:r>
              <a:rPr lang="en-US" sz="2400" b="1" dirty="0" err="1">
                <a:solidFill>
                  <a:schemeClr val="tx1"/>
                </a:solidFill>
                <a:ea typeface="Maven Pro"/>
                <a:cs typeface="Maven Pro"/>
                <a:sym typeface="Maven Pro"/>
              </a:rPr>
              <a:t>vào</a:t>
            </a:r>
            <a:r>
              <a:rPr lang="en-US" sz="2400" b="1" dirty="0">
                <a:solidFill>
                  <a:schemeClr val="tx1"/>
                </a:solidFill>
                <a:ea typeface="Maven Pro"/>
                <a:cs typeface="Maven Pro"/>
                <a:sym typeface="Maven Pro"/>
              </a:rPr>
              <a:t> </a:t>
            </a:r>
            <a:r>
              <a:rPr lang="en-US" sz="2400" b="1" dirty="0" err="1" smtClean="0">
                <a:solidFill>
                  <a:schemeClr val="tx1"/>
                </a:solidFill>
                <a:ea typeface="Maven Pro"/>
                <a:cs typeface="Maven Pro"/>
                <a:sym typeface="Maven Pro"/>
              </a:rPr>
              <a:t>lệnh</a:t>
            </a:r>
            <a:r>
              <a:rPr lang="en-US" sz="2400" b="1" dirty="0" smtClean="0">
                <a:solidFill>
                  <a:schemeClr val="tx1"/>
                </a:solidFill>
                <a:ea typeface="Maven Pro"/>
                <a:cs typeface="Maven Pro"/>
                <a:sym typeface="Maven Pro"/>
              </a:rPr>
              <a:t> </a:t>
            </a:r>
            <a:r>
              <a:rPr lang="en-US" sz="2400" b="1" dirty="0" err="1" smtClean="0">
                <a:solidFill>
                  <a:schemeClr val="tx1"/>
                </a:solidFill>
                <a:ea typeface="Maven Pro"/>
                <a:cs typeface="Maven Pro"/>
                <a:sym typeface="Maven Pro"/>
              </a:rPr>
              <a:t>Chứng</a:t>
            </a:r>
            <a:r>
              <a:rPr lang="en-US" sz="2400" b="1" dirty="0" smtClean="0">
                <a:solidFill>
                  <a:schemeClr val="tx1"/>
                </a:solidFill>
                <a:ea typeface="Maven Pro"/>
                <a:cs typeface="Maven Pro"/>
                <a:sym typeface="Maven Pro"/>
              </a:rPr>
              <a:t> </a:t>
            </a:r>
            <a:r>
              <a:rPr lang="en-US" sz="2400" b="1" dirty="0" err="1" smtClean="0">
                <a:solidFill>
                  <a:schemeClr val="tx1"/>
                </a:solidFill>
                <a:ea typeface="Maven Pro"/>
                <a:cs typeface="Maven Pro"/>
                <a:sym typeface="Maven Pro"/>
              </a:rPr>
              <a:t>Khoán</a:t>
            </a:r>
            <a:endParaRPr lang="en-US" sz="2400" b="1" dirty="0">
              <a:solidFill>
                <a:schemeClr val="tx1"/>
              </a:solidFill>
              <a:ea typeface="Maven Pro"/>
              <a:cs typeface="Maven Pro"/>
              <a:sym typeface="Maven Pro"/>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dirty="0">
              <a:solidFill>
                <a:schemeClr val="tx1"/>
              </a:solidFill>
              <a:latin typeface="Arial"/>
              <a:ea typeface="Arial"/>
              <a:cs typeface="Arial"/>
              <a:sym typeface="Arial"/>
            </a:endParaRPr>
          </a:p>
        </p:txBody>
      </p:sp>
    </p:spTree>
    <p:extLst>
      <p:ext uri="{BB962C8B-B14F-4D97-AF65-F5344CB8AC3E}">
        <p14:creationId xmlns:p14="http://schemas.microsoft.com/office/powerpoint/2010/main" val="3839975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830956"/>
          </a:xfrm>
          <a:prstGeom prst="rect">
            <a:avLst/>
          </a:prstGeom>
          <a:noFill/>
          <a:ln>
            <a:noFill/>
          </a:ln>
        </p:spPr>
        <p:txBody>
          <a:bodyPr spcFirstLastPara="1" wrap="square" lIns="91425" tIns="45700" rIns="91425" bIns="45700" anchor="t" anchorCtr="0">
            <a:spAutoFit/>
          </a:bodyPr>
          <a:lstStyle/>
          <a:p>
            <a:pPr>
              <a:buSzPts val="2000"/>
            </a:pPr>
            <a:r>
              <a:rPr lang="en-US" sz="2400" dirty="0" smtClean="0">
                <a:solidFill>
                  <a:schemeClr val="bg1"/>
                </a:solidFill>
              </a:rPr>
              <a:t>I. </a:t>
            </a:r>
            <a:r>
              <a:rPr lang="en-US" sz="2400" b="1" dirty="0" smtClean="0">
                <a:solidFill>
                  <a:schemeClr val="bg1"/>
                </a:solidFill>
                <a:ea typeface="Maven Pro"/>
                <a:cs typeface="Maven Pro"/>
                <a:sym typeface="Maven Pro"/>
              </a:rPr>
              <a:t>Chiến </a:t>
            </a:r>
            <a:r>
              <a:rPr lang="en-US" sz="2400" b="1" dirty="0" err="1">
                <a:solidFill>
                  <a:schemeClr val="bg1"/>
                </a:solidFill>
                <a:ea typeface="Maven Pro"/>
                <a:cs typeface="Maven Pro"/>
                <a:sym typeface="Maven Pro"/>
              </a:rPr>
              <a:t>lược</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để</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vào</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lệnh</a:t>
            </a:r>
            <a:endParaRPr lang="en-US" sz="2400" b="1" dirty="0">
              <a:solidFill>
                <a:schemeClr val="bg1"/>
              </a:solidFill>
              <a:ea typeface="Maven Pro"/>
              <a:cs typeface="Maven Pro"/>
              <a:sym typeface="Maven Pro"/>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dirty="0">
              <a:solidFill>
                <a:schemeClr val="lt1"/>
              </a:solidFill>
              <a:latin typeface="Arial"/>
              <a:ea typeface="Arial"/>
              <a:cs typeface="Arial"/>
              <a:sym typeface="Arial"/>
            </a:endParaRPr>
          </a:p>
        </p:txBody>
      </p:sp>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101600" lvl="0">
              <a:lnSpc>
                <a:spcPct val="115000"/>
              </a:lnSpc>
              <a:spcBef>
                <a:spcPts val="1600"/>
              </a:spcBef>
              <a:buClr>
                <a:schemeClr val="dk1"/>
              </a:buClr>
              <a:buSzPts val="2000"/>
            </a:pPr>
            <a:r>
              <a:rPr lang="en-US" sz="1600" b="1" dirty="0" smtClean="0">
                <a:solidFill>
                  <a:schemeClr val="tx1"/>
                </a:solidFill>
                <a:ea typeface="Maven Pro"/>
                <a:cs typeface="Maven Pro"/>
                <a:sym typeface="Maven Pro"/>
              </a:rPr>
              <a:t>I.1. </a:t>
            </a:r>
            <a:r>
              <a:rPr lang="en-US" sz="1600" b="1" dirty="0">
                <a:solidFill>
                  <a:schemeClr val="tx1"/>
                </a:solidFill>
                <a:ea typeface="Maven Pro"/>
                <a:cs typeface="Maven Pro"/>
                <a:sym typeface="Maven Pro"/>
              </a:rPr>
              <a:t>Chiến </a:t>
            </a:r>
            <a:r>
              <a:rPr lang="en-US" sz="1600" b="1" dirty="0" err="1">
                <a:solidFill>
                  <a:schemeClr val="tx1"/>
                </a:solidFill>
                <a:ea typeface="Maven Pro"/>
                <a:cs typeface="Maven Pro"/>
                <a:sym typeface="Maven Pro"/>
              </a:rPr>
              <a:t>lược</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nến</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Doji</a:t>
            </a:r>
            <a:r>
              <a:rPr lang="en-US" sz="1600" b="1" dirty="0">
                <a:solidFill>
                  <a:schemeClr val="tx1"/>
                </a:solidFill>
                <a:ea typeface="Maven Pro"/>
                <a:cs typeface="Maven Pro"/>
                <a:sym typeface="Maven Pro"/>
              </a:rPr>
              <a:t> – </a:t>
            </a:r>
            <a:r>
              <a:rPr lang="en-US" sz="1600" b="1" dirty="0" err="1">
                <a:solidFill>
                  <a:schemeClr val="tx1"/>
                </a:solidFill>
                <a:ea typeface="Maven Pro"/>
                <a:cs typeface="Maven Pro"/>
                <a:sym typeface="Maven Pro"/>
              </a:rPr>
              <a:t>Doji</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chân</a:t>
            </a:r>
            <a:r>
              <a:rPr lang="en-US" sz="1600" b="1" dirty="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dài</a:t>
            </a:r>
            <a:endParaRPr lang="en-US" sz="1600" b="1" dirty="0" smtClean="0">
              <a:solidFill>
                <a:schemeClr val="tx1"/>
              </a:solidFill>
              <a:ea typeface="Maven Pro"/>
              <a:cs typeface="Maven Pro"/>
              <a:sym typeface="Maven Pro"/>
            </a:endParaRPr>
          </a:p>
          <a:p>
            <a:pPr marL="444500" lvl="0" indent="-342900">
              <a:lnSpc>
                <a:spcPct val="115000"/>
              </a:lnSpc>
              <a:spcBef>
                <a:spcPts val="1600"/>
              </a:spcBef>
              <a:buClr>
                <a:schemeClr val="dk1"/>
              </a:buClr>
              <a:buSzPts val="2000"/>
              <a:buAutoNum type="alphaLcParenR"/>
            </a:pPr>
            <a:r>
              <a:rPr lang="en-US" sz="1600" b="1" u="sng" dirty="0" err="1" smtClean="0">
                <a:solidFill>
                  <a:schemeClr val="tx1"/>
                </a:solidFill>
                <a:ea typeface="Maven Pro"/>
                <a:cs typeface="Maven Pro"/>
                <a:sym typeface="Maven Pro"/>
              </a:rPr>
              <a:t>Nhận</a:t>
            </a:r>
            <a:r>
              <a:rPr lang="en-US" sz="1600" b="1" u="sng" dirty="0" smtClean="0">
                <a:solidFill>
                  <a:schemeClr val="tx1"/>
                </a:solidFill>
                <a:ea typeface="Maven Pro"/>
                <a:cs typeface="Maven Pro"/>
                <a:sym typeface="Maven Pro"/>
              </a:rPr>
              <a:t> </a:t>
            </a:r>
            <a:r>
              <a:rPr lang="en-US" sz="1600" b="1" u="sng" dirty="0" err="1" smtClean="0">
                <a:solidFill>
                  <a:schemeClr val="tx1"/>
                </a:solidFill>
                <a:ea typeface="Maven Pro"/>
                <a:cs typeface="Maven Pro"/>
                <a:sym typeface="Maven Pro"/>
              </a:rPr>
              <a:t>diện</a:t>
            </a:r>
            <a:r>
              <a:rPr lang="en-US" sz="1600" b="1" u="sng" dirty="0" smtClean="0">
                <a:solidFill>
                  <a:schemeClr val="tx1"/>
                </a:solidFill>
                <a:ea typeface="Maven Pro"/>
                <a:cs typeface="Maven Pro"/>
                <a:sym typeface="Maven Pro"/>
              </a:rPr>
              <a:t> </a:t>
            </a:r>
            <a:r>
              <a:rPr lang="en-US" sz="1600" b="1" u="sng" dirty="0" err="1" smtClean="0">
                <a:solidFill>
                  <a:schemeClr val="tx1"/>
                </a:solidFill>
                <a:ea typeface="Maven Pro"/>
                <a:cs typeface="Maven Pro"/>
                <a:sym typeface="Maven Pro"/>
              </a:rPr>
              <a:t>nến</a:t>
            </a:r>
            <a:r>
              <a:rPr lang="en-US" sz="1600" b="1" u="sng" dirty="0" smtClean="0">
                <a:solidFill>
                  <a:schemeClr val="tx1"/>
                </a:solidFill>
                <a:ea typeface="Maven Pro"/>
                <a:cs typeface="Maven Pro"/>
                <a:sym typeface="Maven Pro"/>
              </a:rPr>
              <a:t> </a:t>
            </a:r>
            <a:r>
              <a:rPr lang="en-US" sz="1600" b="1" u="sng" dirty="0" err="1" smtClean="0">
                <a:solidFill>
                  <a:schemeClr val="tx1"/>
                </a:solidFill>
                <a:ea typeface="Maven Pro"/>
                <a:cs typeface="Maven Pro"/>
                <a:sym typeface="Maven Pro"/>
              </a:rPr>
              <a:t>Doji</a:t>
            </a:r>
            <a:r>
              <a:rPr lang="en-US" sz="1600" b="1" u="sng" dirty="0" smtClean="0">
                <a:solidFill>
                  <a:schemeClr val="tx1"/>
                </a:solidFill>
                <a:ea typeface="Maven Pro"/>
                <a:cs typeface="Maven Pro"/>
                <a:sym typeface="Maven Pro"/>
              </a:rPr>
              <a:t> </a:t>
            </a:r>
            <a:r>
              <a:rPr lang="en-US" sz="1600" b="1" u="sng" dirty="0" err="1" smtClean="0">
                <a:solidFill>
                  <a:schemeClr val="tx1"/>
                </a:solidFill>
                <a:ea typeface="Maven Pro"/>
                <a:cs typeface="Maven Pro"/>
                <a:sym typeface="Maven Pro"/>
              </a:rPr>
              <a:t>chân</a:t>
            </a:r>
            <a:r>
              <a:rPr lang="en-US" sz="1600" b="1" u="sng" dirty="0" smtClean="0">
                <a:solidFill>
                  <a:schemeClr val="tx1"/>
                </a:solidFill>
                <a:ea typeface="Maven Pro"/>
                <a:cs typeface="Maven Pro"/>
                <a:sym typeface="Maven Pro"/>
              </a:rPr>
              <a:t> </a:t>
            </a:r>
            <a:r>
              <a:rPr lang="en-US" sz="1600" b="1" u="sng" dirty="0" err="1" smtClean="0">
                <a:solidFill>
                  <a:schemeClr val="tx1"/>
                </a:solidFill>
                <a:ea typeface="Maven Pro"/>
                <a:cs typeface="Maven Pro"/>
                <a:sym typeface="Maven Pro"/>
              </a:rPr>
              <a:t>dài</a:t>
            </a:r>
            <a:r>
              <a:rPr lang="en-US" sz="1600" b="1" u="sng" dirty="0" smtClean="0">
                <a:solidFill>
                  <a:schemeClr val="tx1"/>
                </a:solidFill>
                <a:ea typeface="Maven Pro"/>
                <a:cs typeface="Maven Pro"/>
                <a:sym typeface="Maven Pro"/>
              </a:rPr>
              <a:t>: </a:t>
            </a:r>
          </a:p>
          <a:p>
            <a:pPr marL="387350" lvl="0" indent="-285750">
              <a:lnSpc>
                <a:spcPct val="115000"/>
              </a:lnSpc>
              <a:spcBef>
                <a:spcPts val="1600"/>
              </a:spcBef>
              <a:buClr>
                <a:schemeClr val="dk1"/>
              </a:buClr>
              <a:buSzPts val="2000"/>
              <a:buFontTx/>
              <a:buChar char="-"/>
            </a:pPr>
            <a:r>
              <a:rPr lang="en-US" sz="1600" b="1" dirty="0" err="1" smtClean="0">
                <a:solidFill>
                  <a:schemeClr val="tx1"/>
                </a:solidFill>
                <a:ea typeface="Maven Pro"/>
                <a:cs typeface="Maven Pro"/>
                <a:sym typeface="Maven Pro"/>
              </a:rPr>
              <a:t>Là</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nến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Doji</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Nến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Doji</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là</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nến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có</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giá</a:t>
            </a:r>
            <a:r>
              <a:rPr lang="en-US" sz="1600" b="1" dirty="0" smtClean="0">
                <a:solidFill>
                  <a:schemeClr val="tx1"/>
                </a:solidFill>
                <a:ea typeface="Maven Pro"/>
                <a:cs typeface="Maven Pro"/>
                <a:sym typeface="Maven Pro"/>
              </a:rPr>
              <a:t> </a:t>
            </a:r>
            <a:r>
              <a:rPr lang="en-US" sz="1600" b="1" dirty="0" err="1" smtClean="0">
                <a:solidFill>
                  <a:srgbClr val="FF0000"/>
                </a:solidFill>
                <a:ea typeface="Maven Pro"/>
                <a:cs typeface="Maven Pro"/>
                <a:sym typeface="Maven Pro"/>
              </a:rPr>
              <a:t>mở</a:t>
            </a:r>
            <a:r>
              <a:rPr lang="en-US" sz="1600" b="1" dirty="0" smtClean="0">
                <a:solidFill>
                  <a:srgbClr val="FF0000"/>
                </a:solidFill>
                <a:ea typeface="Maven Pro"/>
                <a:cs typeface="Maven Pro"/>
                <a:sym typeface="Maven Pro"/>
              </a:rPr>
              <a:t> </a:t>
            </a:r>
            <a:r>
              <a:rPr lang="en-US" sz="1600" b="1" dirty="0" err="1" smtClean="0">
                <a:solidFill>
                  <a:srgbClr val="FF0000"/>
                </a:solidFill>
                <a:ea typeface="Maven Pro"/>
                <a:cs typeface="Maven Pro"/>
                <a:sym typeface="Maven Pro"/>
              </a:rPr>
              <a:t>cửa</a:t>
            </a:r>
            <a:r>
              <a:rPr lang="en-US" sz="1600" b="1" dirty="0" smtClean="0">
                <a:solidFill>
                  <a:srgbClr val="FF0000"/>
                </a:solidFill>
                <a:ea typeface="Maven Pro"/>
                <a:cs typeface="Maven Pro"/>
                <a:sym typeface="Maven Pro"/>
              </a:rPr>
              <a:t> </a:t>
            </a:r>
            <a:r>
              <a:rPr lang="en-US" sz="1600" b="1" dirty="0" err="1" smtClean="0">
                <a:solidFill>
                  <a:srgbClr val="FF0000"/>
                </a:solidFill>
                <a:ea typeface="Maven Pro"/>
                <a:cs typeface="Maven Pro"/>
                <a:sym typeface="Maven Pro"/>
              </a:rPr>
              <a:t>và</a:t>
            </a:r>
            <a:r>
              <a:rPr lang="en-US" sz="1600" b="1" dirty="0" smtClean="0">
                <a:solidFill>
                  <a:srgbClr val="FF0000"/>
                </a:solidFill>
                <a:ea typeface="Maven Pro"/>
                <a:cs typeface="Maven Pro"/>
                <a:sym typeface="Maven Pro"/>
              </a:rPr>
              <a:t> </a:t>
            </a:r>
            <a:r>
              <a:rPr lang="en-US" sz="1600" b="1" dirty="0" err="1" smtClean="0">
                <a:solidFill>
                  <a:srgbClr val="FF0000"/>
                </a:solidFill>
                <a:ea typeface="Maven Pro"/>
                <a:cs typeface="Maven Pro"/>
                <a:sym typeface="Maven Pro"/>
              </a:rPr>
              <a:t>đóng</a:t>
            </a:r>
            <a:r>
              <a:rPr lang="en-US" sz="1600" b="1" dirty="0" smtClean="0">
                <a:solidFill>
                  <a:srgbClr val="FF0000"/>
                </a:solidFill>
                <a:ea typeface="Maven Pro"/>
                <a:cs typeface="Maven Pro"/>
                <a:sym typeface="Maven Pro"/>
              </a:rPr>
              <a:t> </a:t>
            </a:r>
            <a:r>
              <a:rPr lang="en-US" sz="1600" b="1" dirty="0" err="1" smtClean="0">
                <a:solidFill>
                  <a:srgbClr val="FF0000"/>
                </a:solidFill>
                <a:ea typeface="Maven Pro"/>
                <a:cs typeface="Maven Pro"/>
                <a:sym typeface="Maven Pro"/>
              </a:rPr>
              <a:t>cửa</a:t>
            </a:r>
            <a:r>
              <a:rPr lang="en-US" sz="1600" b="1" dirty="0" smtClean="0">
                <a:solidFill>
                  <a:srgbClr val="FF0000"/>
                </a:solidFill>
                <a:ea typeface="Maven Pro"/>
                <a:cs typeface="Maven Pro"/>
                <a:sym typeface="Maven Pro"/>
              </a:rPr>
              <a:t> </a:t>
            </a:r>
            <a:r>
              <a:rPr lang="en-US" sz="1600" b="1" dirty="0" err="1" smtClean="0">
                <a:solidFill>
                  <a:srgbClr val="FFC000"/>
                </a:solidFill>
                <a:ea typeface="Maven Pro"/>
                <a:cs typeface="Maven Pro"/>
                <a:sym typeface="Maven Pro"/>
              </a:rPr>
              <a:t>gần</a:t>
            </a:r>
            <a:r>
              <a:rPr lang="en-US" sz="1600" b="1" dirty="0" smtClean="0">
                <a:solidFill>
                  <a:srgbClr val="FFC000"/>
                </a:solidFill>
                <a:ea typeface="Maven Pro"/>
                <a:cs typeface="Maven Pro"/>
                <a:sym typeface="Maven Pro"/>
              </a:rPr>
              <a:t> </a:t>
            </a:r>
            <a:r>
              <a:rPr lang="en-US" sz="1600" b="1" dirty="0" err="1" smtClean="0">
                <a:solidFill>
                  <a:srgbClr val="FFC000"/>
                </a:solidFill>
                <a:ea typeface="Maven Pro"/>
                <a:cs typeface="Maven Pro"/>
                <a:sym typeface="Maven Pro"/>
              </a:rPr>
              <a:t>bằng</a:t>
            </a:r>
            <a:r>
              <a:rPr lang="en-US" sz="1600" b="1" dirty="0" smtClean="0">
                <a:solidFill>
                  <a:srgbClr val="FFC000"/>
                </a:solidFill>
                <a:ea typeface="Maven Pro"/>
                <a:cs typeface="Maven Pro"/>
                <a:sym typeface="Maven Pro"/>
              </a:rPr>
              <a:t> </a:t>
            </a:r>
            <a:r>
              <a:rPr lang="en-US" sz="1600" b="1" dirty="0" err="1" smtClean="0">
                <a:solidFill>
                  <a:srgbClr val="FFC000"/>
                </a:solidFill>
                <a:ea typeface="Maven Pro"/>
                <a:cs typeface="Maven Pro"/>
                <a:sym typeface="Maven Pro"/>
              </a:rPr>
              <a:t>nhau</a:t>
            </a:r>
            <a:r>
              <a:rPr lang="en-US" sz="1600" b="1" dirty="0" smtClean="0">
                <a:solidFill>
                  <a:srgbClr val="FFC000"/>
                </a:solidFill>
                <a:ea typeface="Maven Pro"/>
                <a:cs typeface="Maven Pro"/>
                <a:sym typeface="Maven Pro"/>
              </a:rPr>
              <a:t> </a:t>
            </a:r>
            <a:r>
              <a:rPr lang="en-US" sz="1600" b="1" dirty="0" smtClean="0">
                <a:solidFill>
                  <a:schemeClr val="tx1"/>
                </a:solidFill>
                <a:ea typeface="Maven Pro"/>
                <a:cs typeface="Maven Pro"/>
                <a:sym typeface="Maven Pro"/>
              </a:rPr>
              <a:t>(</a:t>
            </a:r>
            <a:r>
              <a:rPr lang="en-US" sz="1600" b="1" dirty="0" err="1" smtClean="0">
                <a:solidFill>
                  <a:schemeClr val="tx1"/>
                </a:solidFill>
                <a:ea typeface="Maven Pro"/>
                <a:cs typeface="Maven Pro"/>
                <a:sym typeface="Maven Pro"/>
              </a:rPr>
              <a:t>không</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quan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trọng</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giá</a:t>
            </a:r>
            <a:r>
              <a:rPr lang="en-US" sz="1600" b="1" dirty="0" smtClean="0">
                <a:solidFill>
                  <a:schemeClr val="tx1"/>
                </a:solidFill>
                <a:ea typeface="Maven Pro"/>
                <a:cs typeface="Maven Pro"/>
                <a:sym typeface="Maven Pro"/>
              </a:rPr>
              <a:t> </a:t>
            </a:r>
            <a:r>
              <a:rPr lang="en-US" sz="1600" b="1" dirty="0" smtClean="0">
                <a:solidFill>
                  <a:srgbClr val="FF0000"/>
                </a:solidFill>
                <a:ea typeface="Maven Pro"/>
                <a:cs typeface="Maven Pro"/>
                <a:sym typeface="Maven Pro"/>
              </a:rPr>
              <a:t>Open &gt; </a:t>
            </a:r>
            <a:r>
              <a:rPr lang="en-US" sz="1600" b="1" dirty="0" err="1" smtClean="0">
                <a:solidFill>
                  <a:srgbClr val="FF0000"/>
                </a:solidFill>
                <a:ea typeface="Maven Pro"/>
                <a:cs typeface="Maven Pro"/>
                <a:sym typeface="Maven Pro"/>
              </a:rPr>
              <a:t>hơn</a:t>
            </a:r>
            <a:r>
              <a:rPr lang="en-US" sz="1600" b="1" dirty="0" smtClean="0">
                <a:solidFill>
                  <a:srgbClr val="FF0000"/>
                </a:solidFill>
                <a:ea typeface="Maven Pro"/>
                <a:cs typeface="Maven Pro"/>
                <a:sym typeface="Maven Pro"/>
              </a:rPr>
              <a:t> hay &lt; </a:t>
            </a:r>
            <a:r>
              <a:rPr lang="en-US" sz="1600" b="1" dirty="0" err="1" smtClean="0">
                <a:solidFill>
                  <a:srgbClr val="FF0000"/>
                </a:solidFill>
                <a:ea typeface="Maven Pro"/>
                <a:cs typeface="Maven Pro"/>
                <a:sym typeface="Maven Pro"/>
              </a:rPr>
              <a:t>giá</a:t>
            </a:r>
            <a:r>
              <a:rPr lang="en-US" sz="1600" b="1" dirty="0" smtClean="0">
                <a:solidFill>
                  <a:srgbClr val="FF0000"/>
                </a:solidFill>
                <a:ea typeface="Maven Pro"/>
                <a:cs typeface="Maven Pro"/>
                <a:sym typeface="Maven Pro"/>
              </a:rPr>
              <a:t> Close</a:t>
            </a:r>
            <a:r>
              <a:rPr lang="en-US" sz="1600" b="1" dirty="0" smtClean="0">
                <a:solidFill>
                  <a:schemeClr val="tx1"/>
                </a:solidFill>
                <a:ea typeface="Maven Pro"/>
                <a:cs typeface="Maven Pro"/>
                <a:sym typeface="Maven Pro"/>
              </a:rPr>
              <a:t>)</a:t>
            </a:r>
          </a:p>
          <a:p>
            <a:pPr marL="387350" lvl="0" indent="-285750">
              <a:lnSpc>
                <a:spcPct val="115000"/>
              </a:lnSpc>
              <a:spcBef>
                <a:spcPts val="1600"/>
              </a:spcBef>
              <a:buClr>
                <a:schemeClr val="dk1"/>
              </a:buClr>
              <a:buSzPts val="2000"/>
              <a:buFontTx/>
              <a:buChar char="-"/>
            </a:pPr>
            <a:r>
              <a:rPr lang="en-US" sz="1600" dirty="0" err="1" smtClean="0">
                <a:solidFill>
                  <a:schemeClr val="tx1"/>
                </a:solidFill>
                <a:ea typeface="Maven Pro"/>
                <a:cs typeface="Maven Pro"/>
                <a:sym typeface="Maven Pro"/>
              </a:rPr>
              <a:t>Là</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nến</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Doji</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có</a:t>
            </a:r>
            <a:r>
              <a:rPr lang="en-US" sz="1600" dirty="0" smtClean="0">
                <a:solidFill>
                  <a:schemeClr val="tx1"/>
                </a:solidFill>
                <a:ea typeface="Maven Pro"/>
                <a:cs typeface="Maven Pro"/>
                <a:sym typeface="Maven Pro"/>
              </a:rPr>
              <a:t>   </a:t>
            </a:r>
          </a:p>
          <a:p>
            <a:pPr marL="101600" lvl="0">
              <a:lnSpc>
                <a:spcPct val="115000"/>
              </a:lnSpc>
              <a:spcBef>
                <a:spcPts val="1600"/>
              </a:spcBef>
              <a:buClr>
                <a:schemeClr val="dk1"/>
              </a:buClr>
              <a:buSzPts val="2000"/>
            </a:pPr>
            <a:r>
              <a:rPr lang="en-US" sz="1600" dirty="0" smtClean="0">
                <a:solidFill>
                  <a:schemeClr val="tx1"/>
                </a:solidFill>
                <a:ea typeface="Maven Pro"/>
                <a:cs typeface="Maven Pro"/>
                <a:sym typeface="Maven Pro"/>
              </a:rPr>
              <a:t>   + </a:t>
            </a:r>
            <a:r>
              <a:rPr lang="en-US" sz="1600" b="1" dirty="0" err="1" smtClean="0">
                <a:solidFill>
                  <a:srgbClr val="FF0000"/>
                </a:solidFill>
                <a:ea typeface="Maven Pro"/>
                <a:cs typeface="Maven Pro"/>
                <a:sym typeface="Maven Pro"/>
              </a:rPr>
              <a:t>Bóng</a:t>
            </a:r>
            <a:r>
              <a:rPr lang="en-US" sz="1600" b="1" dirty="0" smtClean="0">
                <a:solidFill>
                  <a:srgbClr val="FF0000"/>
                </a:solidFill>
                <a:ea typeface="Maven Pro"/>
                <a:cs typeface="Maven Pro"/>
                <a:sym typeface="Maven Pro"/>
              </a:rPr>
              <a:t> </a:t>
            </a:r>
            <a:r>
              <a:rPr lang="en-US" sz="1600" b="1" dirty="0" err="1" smtClean="0">
                <a:solidFill>
                  <a:srgbClr val="FF0000"/>
                </a:solidFill>
                <a:ea typeface="Maven Pro"/>
                <a:cs typeface="Maven Pro"/>
                <a:sym typeface="Maven Pro"/>
              </a:rPr>
              <a:t>nến</a:t>
            </a:r>
            <a:r>
              <a:rPr lang="en-US" sz="1600" b="1" dirty="0" smtClean="0">
                <a:solidFill>
                  <a:srgbClr val="FF0000"/>
                </a:solidFill>
                <a:ea typeface="Maven Pro"/>
                <a:cs typeface="Maven Pro"/>
                <a:sym typeface="Maven Pro"/>
              </a:rPr>
              <a:t> </a:t>
            </a:r>
            <a:r>
              <a:rPr lang="en-US" sz="1600" b="1" dirty="0" err="1" smtClean="0">
                <a:solidFill>
                  <a:schemeClr val="tx1"/>
                </a:solidFill>
                <a:ea typeface="Maven Pro"/>
                <a:cs typeface="Maven Pro"/>
                <a:sym typeface="Maven Pro"/>
              </a:rPr>
              <a:t>trên</a:t>
            </a:r>
            <a:r>
              <a:rPr lang="en-US" sz="1600" b="1" dirty="0" smtClean="0">
                <a:solidFill>
                  <a:schemeClr val="tx1"/>
                </a:solidFill>
                <a:ea typeface="Maven Pro"/>
                <a:cs typeface="Maven Pro"/>
                <a:sym typeface="Maven Pro"/>
              </a:rPr>
              <a:t> &gt;= 2 </a:t>
            </a:r>
            <a:r>
              <a:rPr lang="en-US" sz="1600" b="1" dirty="0" err="1" smtClean="0">
                <a:solidFill>
                  <a:schemeClr val="tx1"/>
                </a:solidFill>
                <a:ea typeface="Maven Pro"/>
                <a:cs typeface="Maven Pro"/>
                <a:sym typeface="Maven Pro"/>
              </a:rPr>
              <a:t>lần</a:t>
            </a:r>
            <a:r>
              <a:rPr lang="en-US" sz="1600" b="1" dirty="0" smtClean="0">
                <a:solidFill>
                  <a:schemeClr val="tx1"/>
                </a:solidFill>
                <a:ea typeface="Maven Pro"/>
                <a:cs typeface="Maven Pro"/>
                <a:sym typeface="Maven Pro"/>
              </a:rPr>
              <a:t> </a:t>
            </a:r>
            <a:r>
              <a:rPr lang="en-US" sz="1600" b="1" dirty="0" err="1" smtClean="0">
                <a:solidFill>
                  <a:srgbClr val="FF0000"/>
                </a:solidFill>
                <a:ea typeface="Maven Pro"/>
                <a:cs typeface="Maven Pro"/>
                <a:sym typeface="Maven Pro"/>
              </a:rPr>
              <a:t>thân</a:t>
            </a:r>
            <a:r>
              <a:rPr lang="en-US" sz="1600" b="1" dirty="0" smtClean="0">
                <a:solidFill>
                  <a:srgbClr val="FF0000"/>
                </a:solidFill>
                <a:ea typeface="Maven Pro"/>
                <a:cs typeface="Maven Pro"/>
                <a:sym typeface="Maven Pro"/>
              </a:rPr>
              <a:t> </a:t>
            </a:r>
            <a:r>
              <a:rPr lang="en-US" sz="1600" b="1" dirty="0" err="1" smtClean="0">
                <a:solidFill>
                  <a:srgbClr val="FF0000"/>
                </a:solidFill>
                <a:ea typeface="Maven Pro"/>
                <a:cs typeface="Maven Pro"/>
                <a:sym typeface="Maven Pro"/>
              </a:rPr>
              <a:t>nến</a:t>
            </a:r>
            <a:r>
              <a:rPr lang="en-US" sz="1600" b="1" dirty="0" smtClean="0">
                <a:solidFill>
                  <a:srgbClr val="FF0000"/>
                </a:solidFill>
                <a:ea typeface="Maven Pro"/>
                <a:cs typeface="Maven Pro"/>
                <a:sym typeface="Maven Pro"/>
              </a:rPr>
              <a:t> </a:t>
            </a:r>
            <a:r>
              <a:rPr lang="en-US" sz="1600" b="1" dirty="0" err="1" smtClean="0">
                <a:solidFill>
                  <a:schemeClr val="tx1"/>
                </a:solidFill>
                <a:ea typeface="Maven Pro"/>
                <a:cs typeface="Maven Pro"/>
                <a:sym typeface="Maven Pro"/>
              </a:rPr>
              <a:t>và</a:t>
            </a:r>
            <a:r>
              <a:rPr lang="en-US" sz="1600" b="1" dirty="0" smtClean="0">
                <a:solidFill>
                  <a:schemeClr val="tx1"/>
                </a:solidFill>
                <a:ea typeface="Maven Pro"/>
                <a:cs typeface="Maven Pro"/>
                <a:sym typeface="Maven Pro"/>
              </a:rPr>
              <a:t> </a:t>
            </a:r>
            <a:r>
              <a:rPr lang="en-US" sz="1600" b="1" dirty="0" err="1" smtClean="0">
                <a:solidFill>
                  <a:srgbClr val="FF0000"/>
                </a:solidFill>
                <a:ea typeface="Maven Pro"/>
                <a:cs typeface="Maven Pro"/>
                <a:sym typeface="Maven Pro"/>
              </a:rPr>
              <a:t>bóng</a:t>
            </a:r>
            <a:r>
              <a:rPr lang="en-US" sz="1600" b="1" dirty="0" smtClean="0">
                <a:solidFill>
                  <a:srgbClr val="FF0000"/>
                </a:solidFill>
                <a:ea typeface="Maven Pro"/>
                <a:cs typeface="Maven Pro"/>
                <a:sym typeface="Maven Pro"/>
              </a:rPr>
              <a:t> </a:t>
            </a:r>
            <a:r>
              <a:rPr lang="en-US" sz="1600" b="1" dirty="0" err="1" smtClean="0">
                <a:solidFill>
                  <a:srgbClr val="FF0000"/>
                </a:solidFill>
                <a:ea typeface="Maven Pro"/>
                <a:cs typeface="Maven Pro"/>
                <a:sym typeface="Maven Pro"/>
              </a:rPr>
              <a:t>nến</a:t>
            </a:r>
            <a:r>
              <a:rPr lang="en-US" sz="1600" b="1" dirty="0" smtClean="0">
                <a:solidFill>
                  <a:srgbClr val="FF0000"/>
                </a:solidFill>
                <a:ea typeface="Maven Pro"/>
                <a:cs typeface="Maven Pro"/>
                <a:sym typeface="Maven Pro"/>
              </a:rPr>
              <a:t> </a:t>
            </a:r>
            <a:r>
              <a:rPr lang="en-US" sz="1600" b="1" dirty="0" err="1" smtClean="0">
                <a:solidFill>
                  <a:srgbClr val="FF0000"/>
                </a:solidFill>
                <a:ea typeface="Maven Pro"/>
                <a:cs typeface="Maven Pro"/>
                <a:sym typeface="Maven Pro"/>
              </a:rPr>
              <a:t>dưới</a:t>
            </a:r>
            <a:r>
              <a:rPr lang="en-US" sz="1600" b="1" dirty="0" smtClean="0">
                <a:solidFill>
                  <a:srgbClr val="FF0000"/>
                </a:solidFill>
                <a:ea typeface="Maven Pro"/>
                <a:cs typeface="Maven Pro"/>
                <a:sym typeface="Maven Pro"/>
              </a:rPr>
              <a:t> &gt;= 2 </a:t>
            </a:r>
            <a:r>
              <a:rPr lang="en-US" sz="1600" b="1" dirty="0" err="1" smtClean="0">
                <a:solidFill>
                  <a:srgbClr val="FF0000"/>
                </a:solidFill>
                <a:ea typeface="Maven Pro"/>
                <a:cs typeface="Maven Pro"/>
                <a:sym typeface="Maven Pro"/>
              </a:rPr>
              <a:t>lần</a:t>
            </a:r>
            <a:r>
              <a:rPr lang="en-US" sz="1600" b="1" dirty="0" smtClean="0">
                <a:solidFill>
                  <a:srgbClr val="FF0000"/>
                </a:solidFill>
                <a:ea typeface="Maven Pro"/>
                <a:cs typeface="Maven Pro"/>
                <a:sym typeface="Maven Pro"/>
              </a:rPr>
              <a:t> </a:t>
            </a:r>
            <a:r>
              <a:rPr lang="en-US" sz="1600" b="1" dirty="0" err="1" smtClean="0">
                <a:solidFill>
                  <a:srgbClr val="FF0000"/>
                </a:solidFill>
                <a:ea typeface="Maven Pro"/>
                <a:cs typeface="Maven Pro"/>
                <a:sym typeface="Maven Pro"/>
              </a:rPr>
              <a:t>thân</a:t>
            </a:r>
            <a:r>
              <a:rPr lang="en-US" sz="1600" b="1" dirty="0" smtClean="0">
                <a:solidFill>
                  <a:srgbClr val="FF0000"/>
                </a:solidFill>
                <a:ea typeface="Maven Pro"/>
                <a:cs typeface="Maven Pro"/>
                <a:sym typeface="Maven Pro"/>
              </a:rPr>
              <a:t> </a:t>
            </a:r>
            <a:r>
              <a:rPr lang="en-US" sz="1600" b="1" dirty="0" err="1" smtClean="0">
                <a:solidFill>
                  <a:srgbClr val="FF0000"/>
                </a:solidFill>
                <a:ea typeface="Maven Pro"/>
                <a:cs typeface="Maven Pro"/>
                <a:sym typeface="Maven Pro"/>
              </a:rPr>
              <a:t>nến</a:t>
            </a:r>
            <a:r>
              <a:rPr lang="en-US" sz="1600" b="1" dirty="0" smtClean="0">
                <a:solidFill>
                  <a:srgbClr val="FF0000"/>
                </a:solidFill>
                <a:ea typeface="Maven Pro"/>
                <a:cs typeface="Maven Pro"/>
                <a:sym typeface="Maven Pro"/>
              </a:rPr>
              <a:t> </a:t>
            </a:r>
          </a:p>
          <a:p>
            <a:pPr marL="101600" lvl="0">
              <a:lnSpc>
                <a:spcPct val="115000"/>
              </a:lnSpc>
              <a:spcBef>
                <a:spcPts val="1600"/>
              </a:spcBef>
              <a:buClr>
                <a:schemeClr val="dk1"/>
              </a:buClr>
              <a:buSzPts val="2000"/>
            </a:pPr>
            <a:endParaRPr lang="en-US" sz="1600" dirty="0">
              <a:solidFill>
                <a:schemeClr val="tx1"/>
              </a:solidFill>
              <a:ea typeface="Maven Pro"/>
              <a:cs typeface="Maven Pro"/>
              <a:sym typeface="Maven Pro"/>
            </a:endParaRPr>
          </a:p>
          <a:p>
            <a:pPr marL="101600" lvl="0">
              <a:lnSpc>
                <a:spcPct val="115000"/>
              </a:lnSpc>
              <a:spcBef>
                <a:spcPts val="1600"/>
              </a:spcBef>
              <a:buClr>
                <a:schemeClr val="dk1"/>
              </a:buClr>
              <a:buSzPts val="2000"/>
            </a:pPr>
            <a:r>
              <a:rPr lang="en-US" sz="1600" b="1" dirty="0" smtClean="0">
                <a:solidFill>
                  <a:schemeClr val="dk1"/>
                </a:solidFill>
                <a:latin typeface="+mn-lt"/>
                <a:ea typeface="Maven Pro"/>
                <a:cs typeface="Maven Pro"/>
                <a:sym typeface="Maven Pro"/>
              </a:rPr>
              <a:t>   </a:t>
            </a:r>
            <a:endParaRPr sz="1600" b="1" dirty="0">
              <a:solidFill>
                <a:schemeClr val="dk1"/>
              </a:solidFill>
              <a:latin typeface="+mn-lt"/>
              <a:ea typeface="Maven Pro"/>
              <a:cs typeface="Maven Pro"/>
              <a:sym typeface="Maven Pro"/>
            </a:endParaRPr>
          </a:p>
        </p:txBody>
      </p:sp>
      <p:pic>
        <p:nvPicPr>
          <p:cNvPr id="5" name="Google Shape;124;p4"/>
          <p:cNvPicPr preferRelativeResize="0"/>
          <p:nvPr/>
        </p:nvPicPr>
        <p:blipFill>
          <a:blip r:embed="rId4">
            <a:alphaModFix/>
          </a:blip>
          <a:stretch>
            <a:fillRect/>
          </a:stretch>
        </p:blipFill>
        <p:spPr>
          <a:xfrm>
            <a:off x="708791" y="3526971"/>
            <a:ext cx="5803976" cy="1464908"/>
          </a:xfrm>
          <a:prstGeom prst="rect">
            <a:avLst/>
          </a:prstGeom>
          <a:noFill/>
          <a:ln>
            <a:noFill/>
          </a:ln>
        </p:spPr>
      </p:pic>
      <p:sp>
        <p:nvSpPr>
          <p:cNvPr id="6" name="Google Shape;125;p4"/>
          <p:cNvSpPr txBox="1"/>
          <p:nvPr/>
        </p:nvSpPr>
        <p:spPr>
          <a:xfrm>
            <a:off x="1260739" y="5203844"/>
            <a:ext cx="7415700" cy="369291"/>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vi-VN" sz="1800" b="1" dirty="0">
                <a:solidFill>
                  <a:srgbClr val="00B050"/>
                </a:solidFill>
              </a:rPr>
              <a:t>GIÁ MỞ CỦA &amp; GIÁ ĐÓNG CỬA GẦN NHƯ NẰM TẠI CÙNG 1 </a:t>
            </a:r>
            <a:r>
              <a:rPr lang="vi-VN" sz="1800" b="1" dirty="0" smtClean="0">
                <a:solidFill>
                  <a:srgbClr val="00B050"/>
                </a:solidFill>
              </a:rPr>
              <a:t>ĐIỂM</a:t>
            </a:r>
            <a:endParaRPr sz="1800" b="1" dirty="0">
              <a:solidFill>
                <a:schemeClr val="dk1"/>
              </a:solidFill>
            </a:endParaRPr>
          </a:p>
        </p:txBody>
      </p:sp>
      <p:pic>
        <p:nvPicPr>
          <p:cNvPr id="7" name="Google Shape;126;p4"/>
          <p:cNvPicPr preferRelativeResize="0"/>
          <p:nvPr/>
        </p:nvPicPr>
        <p:blipFill>
          <a:blip r:embed="rId5">
            <a:alphaModFix/>
          </a:blip>
          <a:stretch>
            <a:fillRect/>
          </a:stretch>
        </p:blipFill>
        <p:spPr>
          <a:xfrm>
            <a:off x="304800" y="5050507"/>
            <a:ext cx="833200" cy="689000"/>
          </a:xfrm>
          <a:prstGeom prst="rect">
            <a:avLst/>
          </a:prstGeom>
          <a:noFill/>
          <a:ln>
            <a:noFill/>
          </a:ln>
        </p:spPr>
      </p:pic>
    </p:spTree>
    <p:extLst>
      <p:ext uri="{BB962C8B-B14F-4D97-AF65-F5344CB8AC3E}">
        <p14:creationId xmlns:p14="http://schemas.microsoft.com/office/powerpoint/2010/main" val="1902974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830956"/>
          </a:xfrm>
          <a:prstGeom prst="rect">
            <a:avLst/>
          </a:prstGeom>
          <a:noFill/>
          <a:ln>
            <a:noFill/>
          </a:ln>
        </p:spPr>
        <p:txBody>
          <a:bodyPr spcFirstLastPara="1" wrap="square" lIns="91425" tIns="45700" rIns="91425" bIns="45700" anchor="t" anchorCtr="0">
            <a:spAutoFit/>
          </a:bodyPr>
          <a:lstStyle/>
          <a:p>
            <a:pPr>
              <a:buSzPts val="2000"/>
            </a:pPr>
            <a:r>
              <a:rPr lang="en-US" sz="2400" dirty="0" smtClean="0">
                <a:solidFill>
                  <a:schemeClr val="bg1"/>
                </a:solidFill>
              </a:rPr>
              <a:t>I. </a:t>
            </a:r>
            <a:r>
              <a:rPr lang="en-US" sz="2400" b="1" dirty="0" smtClean="0">
                <a:solidFill>
                  <a:schemeClr val="bg1"/>
                </a:solidFill>
                <a:ea typeface="Maven Pro"/>
                <a:cs typeface="Maven Pro"/>
                <a:sym typeface="Maven Pro"/>
              </a:rPr>
              <a:t>Chiến </a:t>
            </a:r>
            <a:r>
              <a:rPr lang="en-US" sz="2400" b="1" dirty="0" err="1">
                <a:solidFill>
                  <a:schemeClr val="bg1"/>
                </a:solidFill>
                <a:ea typeface="Maven Pro"/>
                <a:cs typeface="Maven Pro"/>
                <a:sym typeface="Maven Pro"/>
              </a:rPr>
              <a:t>lược</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để</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vào</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lệnh</a:t>
            </a:r>
            <a:endParaRPr lang="en-US" sz="2400" b="1" dirty="0">
              <a:solidFill>
                <a:schemeClr val="bg1"/>
              </a:solidFill>
              <a:ea typeface="Maven Pro"/>
              <a:cs typeface="Maven Pro"/>
              <a:sym typeface="Maven Pro"/>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dirty="0">
              <a:solidFill>
                <a:schemeClr val="lt1"/>
              </a:solidFill>
              <a:latin typeface="Arial"/>
              <a:ea typeface="Arial"/>
              <a:cs typeface="Arial"/>
              <a:sym typeface="Arial"/>
            </a:endParaRPr>
          </a:p>
        </p:txBody>
      </p:sp>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101600" lvl="0">
              <a:lnSpc>
                <a:spcPct val="115000"/>
              </a:lnSpc>
              <a:spcBef>
                <a:spcPts val="1600"/>
              </a:spcBef>
              <a:buClr>
                <a:schemeClr val="dk1"/>
              </a:buClr>
              <a:buSzPts val="2000"/>
            </a:pPr>
            <a:r>
              <a:rPr lang="en-US" sz="1600" b="1" dirty="0" smtClean="0">
                <a:solidFill>
                  <a:schemeClr val="tx1"/>
                </a:solidFill>
                <a:ea typeface="Maven Pro"/>
                <a:cs typeface="Maven Pro"/>
                <a:sym typeface="Maven Pro"/>
              </a:rPr>
              <a:t>I.1. </a:t>
            </a:r>
            <a:r>
              <a:rPr lang="en-US" sz="1600" b="1" dirty="0">
                <a:solidFill>
                  <a:schemeClr val="tx1"/>
                </a:solidFill>
                <a:ea typeface="Maven Pro"/>
                <a:cs typeface="Maven Pro"/>
                <a:sym typeface="Maven Pro"/>
              </a:rPr>
              <a:t>Chiến </a:t>
            </a:r>
            <a:r>
              <a:rPr lang="en-US" sz="1600" b="1" dirty="0" err="1">
                <a:solidFill>
                  <a:schemeClr val="tx1"/>
                </a:solidFill>
                <a:ea typeface="Maven Pro"/>
                <a:cs typeface="Maven Pro"/>
                <a:sym typeface="Maven Pro"/>
              </a:rPr>
              <a:t>lược</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nến</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Doji</a:t>
            </a:r>
            <a:r>
              <a:rPr lang="en-US" sz="1600" b="1" dirty="0">
                <a:solidFill>
                  <a:schemeClr val="tx1"/>
                </a:solidFill>
                <a:ea typeface="Maven Pro"/>
                <a:cs typeface="Maven Pro"/>
                <a:sym typeface="Maven Pro"/>
              </a:rPr>
              <a:t> – </a:t>
            </a:r>
            <a:r>
              <a:rPr lang="en-US" sz="1600" b="1" dirty="0" err="1">
                <a:solidFill>
                  <a:schemeClr val="tx1"/>
                </a:solidFill>
                <a:ea typeface="Maven Pro"/>
                <a:cs typeface="Maven Pro"/>
                <a:sym typeface="Maven Pro"/>
              </a:rPr>
              <a:t>Doji</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chân</a:t>
            </a:r>
            <a:r>
              <a:rPr lang="en-US" sz="1600" b="1" dirty="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dài</a:t>
            </a:r>
            <a:endParaRPr lang="en-US" sz="1600" b="1" dirty="0" smtClean="0">
              <a:solidFill>
                <a:schemeClr val="tx1"/>
              </a:solidFill>
              <a:ea typeface="Maven Pro"/>
              <a:cs typeface="Maven Pro"/>
              <a:sym typeface="Maven Pro"/>
            </a:endParaRPr>
          </a:p>
          <a:p>
            <a:pPr marL="387350" lvl="0" indent="-285750">
              <a:lnSpc>
                <a:spcPct val="115000"/>
              </a:lnSpc>
              <a:spcBef>
                <a:spcPts val="1600"/>
              </a:spcBef>
              <a:buClr>
                <a:schemeClr val="dk1"/>
              </a:buClr>
              <a:buSzPts val="2000"/>
              <a:buFontTx/>
              <a:buChar char="-"/>
            </a:pPr>
            <a:r>
              <a:rPr lang="en-US" sz="1600" dirty="0" err="1" smtClean="0">
                <a:solidFill>
                  <a:schemeClr val="tx1"/>
                </a:solidFill>
                <a:ea typeface="Maven Pro"/>
                <a:cs typeface="Maven Pro"/>
                <a:sym typeface="Maven Pro"/>
              </a:rPr>
              <a:t>Nhận</a:t>
            </a:r>
            <a:r>
              <a:rPr lang="en-US" sz="1600" dirty="0" smtClean="0">
                <a:solidFill>
                  <a:schemeClr val="tx1"/>
                </a:solidFill>
                <a:ea typeface="Maven Pro"/>
                <a:cs typeface="Maven Pro"/>
                <a:sym typeface="Maven Pro"/>
              </a:rPr>
              <a:t> </a:t>
            </a:r>
            <a:r>
              <a:rPr lang="en-US" sz="1600" dirty="0" err="1">
                <a:solidFill>
                  <a:schemeClr val="tx1"/>
                </a:solidFill>
                <a:ea typeface="Maven Pro"/>
                <a:cs typeface="Maven Pro"/>
                <a:sym typeface="Maven Pro"/>
              </a:rPr>
              <a:t>diện</a:t>
            </a:r>
            <a:r>
              <a:rPr lang="en-US" sz="1600" dirty="0">
                <a:solidFill>
                  <a:schemeClr val="tx1"/>
                </a:solidFill>
                <a:ea typeface="Maven Pro"/>
                <a:cs typeface="Maven Pro"/>
                <a:sym typeface="Maven Pro"/>
              </a:rPr>
              <a:t> </a:t>
            </a:r>
            <a:r>
              <a:rPr lang="en-US" sz="1600" dirty="0" err="1">
                <a:solidFill>
                  <a:schemeClr val="tx1"/>
                </a:solidFill>
                <a:ea typeface="Maven Pro"/>
                <a:cs typeface="Maven Pro"/>
                <a:sym typeface="Maven Pro"/>
              </a:rPr>
              <a:t>nến</a:t>
            </a:r>
            <a:r>
              <a:rPr lang="en-US" sz="1600" dirty="0">
                <a:solidFill>
                  <a:schemeClr val="tx1"/>
                </a:solidFill>
                <a:ea typeface="Maven Pro"/>
                <a:cs typeface="Maven Pro"/>
                <a:sym typeface="Maven Pro"/>
              </a:rPr>
              <a:t> </a:t>
            </a:r>
            <a:r>
              <a:rPr lang="en-US" sz="1600" dirty="0" err="1">
                <a:solidFill>
                  <a:schemeClr val="tx1"/>
                </a:solidFill>
                <a:ea typeface="Maven Pro"/>
                <a:cs typeface="Maven Pro"/>
                <a:sym typeface="Maven Pro"/>
              </a:rPr>
              <a:t>Doji</a:t>
            </a:r>
            <a:r>
              <a:rPr lang="en-US" sz="1600" dirty="0">
                <a:solidFill>
                  <a:schemeClr val="tx1"/>
                </a:solidFill>
                <a:ea typeface="Maven Pro"/>
                <a:cs typeface="Maven Pro"/>
                <a:sym typeface="Maven Pro"/>
              </a:rPr>
              <a:t> </a:t>
            </a:r>
            <a:r>
              <a:rPr lang="en-US" sz="1600" dirty="0" err="1">
                <a:solidFill>
                  <a:schemeClr val="tx1"/>
                </a:solidFill>
                <a:ea typeface="Maven Pro"/>
                <a:cs typeface="Maven Pro"/>
                <a:sym typeface="Maven Pro"/>
              </a:rPr>
              <a:t>chân</a:t>
            </a:r>
            <a:r>
              <a:rPr lang="en-US" sz="1600" dirty="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dài</a:t>
            </a:r>
            <a:endParaRPr lang="en-US" sz="1600" dirty="0" smtClean="0">
              <a:solidFill>
                <a:schemeClr val="tx1"/>
              </a:solidFill>
              <a:ea typeface="Maven Pro"/>
              <a:cs typeface="Maven Pro"/>
              <a:sym typeface="Maven Pro"/>
            </a:endParaRPr>
          </a:p>
          <a:p>
            <a:pPr marL="387350" lvl="0" indent="-285750">
              <a:lnSpc>
                <a:spcPct val="115000"/>
              </a:lnSpc>
              <a:spcBef>
                <a:spcPts val="1600"/>
              </a:spcBef>
              <a:buClr>
                <a:schemeClr val="dk1"/>
              </a:buClr>
              <a:buSzPts val="2000"/>
              <a:buFontTx/>
              <a:buChar char="-"/>
            </a:pPr>
            <a:endParaRPr lang="en-US" sz="1600" b="1" dirty="0" smtClean="0">
              <a:solidFill>
                <a:schemeClr val="tx1"/>
              </a:solidFill>
              <a:ea typeface="Maven Pro"/>
              <a:cs typeface="Maven Pro"/>
              <a:sym typeface="Maven Pro"/>
            </a:endParaRPr>
          </a:p>
          <a:p>
            <a:pPr marL="101600" lvl="0">
              <a:lnSpc>
                <a:spcPct val="115000"/>
              </a:lnSpc>
              <a:spcBef>
                <a:spcPts val="1600"/>
              </a:spcBef>
              <a:buClr>
                <a:schemeClr val="dk1"/>
              </a:buClr>
              <a:buSzPts val="2000"/>
            </a:pPr>
            <a:endParaRPr lang="en-US" sz="1600" dirty="0">
              <a:solidFill>
                <a:schemeClr val="tx1"/>
              </a:solidFill>
              <a:ea typeface="Maven Pro"/>
              <a:cs typeface="Maven Pro"/>
              <a:sym typeface="Maven Pro"/>
            </a:endParaRPr>
          </a:p>
          <a:p>
            <a:pPr marL="101600" lvl="0">
              <a:lnSpc>
                <a:spcPct val="115000"/>
              </a:lnSpc>
              <a:spcBef>
                <a:spcPts val="1600"/>
              </a:spcBef>
              <a:buClr>
                <a:schemeClr val="dk1"/>
              </a:buClr>
              <a:buSzPts val="2000"/>
            </a:pPr>
            <a:r>
              <a:rPr lang="en-US" sz="1600" b="1" dirty="0" smtClean="0">
                <a:solidFill>
                  <a:schemeClr val="dk1"/>
                </a:solidFill>
                <a:latin typeface="+mn-lt"/>
                <a:ea typeface="Maven Pro"/>
                <a:cs typeface="Maven Pro"/>
                <a:sym typeface="Maven Pro"/>
              </a:rPr>
              <a:t>   </a:t>
            </a:r>
            <a:endParaRPr sz="1600" b="1" dirty="0">
              <a:solidFill>
                <a:schemeClr val="dk1"/>
              </a:solidFill>
              <a:latin typeface="+mn-lt"/>
              <a:ea typeface="Maven Pro"/>
              <a:cs typeface="Maven Pro"/>
              <a:sym typeface="Maven Pro"/>
            </a:endParaRPr>
          </a:p>
        </p:txBody>
      </p:sp>
      <p:sp>
        <p:nvSpPr>
          <p:cNvPr id="6" name="Google Shape;125;p4"/>
          <p:cNvSpPr txBox="1"/>
          <p:nvPr/>
        </p:nvSpPr>
        <p:spPr>
          <a:xfrm>
            <a:off x="1260739" y="5539751"/>
            <a:ext cx="7415700" cy="369291"/>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vi-VN" sz="1800" b="1" dirty="0">
                <a:solidFill>
                  <a:srgbClr val="00B050"/>
                </a:solidFill>
              </a:rPr>
              <a:t>GIÁ MỞ CỦA &amp; GIÁ ĐÓNG CỬA GẦN NHƯ NẰM TẠI CÙNG 1 </a:t>
            </a:r>
            <a:r>
              <a:rPr lang="vi-VN" sz="1800" b="1" dirty="0" smtClean="0">
                <a:solidFill>
                  <a:srgbClr val="00B050"/>
                </a:solidFill>
              </a:rPr>
              <a:t>ĐIỂM</a:t>
            </a:r>
            <a:endParaRPr sz="1800" b="1" dirty="0">
              <a:solidFill>
                <a:schemeClr val="dk1"/>
              </a:solidFill>
            </a:endParaRPr>
          </a:p>
        </p:txBody>
      </p:sp>
      <p:pic>
        <p:nvPicPr>
          <p:cNvPr id="7" name="Google Shape;126;p4"/>
          <p:cNvPicPr preferRelativeResize="0"/>
          <p:nvPr/>
        </p:nvPicPr>
        <p:blipFill>
          <a:blip r:embed="rId4">
            <a:alphaModFix/>
          </a:blip>
          <a:stretch>
            <a:fillRect/>
          </a:stretch>
        </p:blipFill>
        <p:spPr>
          <a:xfrm>
            <a:off x="304800" y="5386414"/>
            <a:ext cx="833200" cy="689000"/>
          </a:xfrm>
          <a:prstGeom prst="rect">
            <a:avLst/>
          </a:prstGeom>
          <a:noFill/>
          <a:ln>
            <a:noFill/>
          </a:ln>
        </p:spPr>
      </p:pic>
      <p:pic>
        <p:nvPicPr>
          <p:cNvPr id="3" name="Picture 2"/>
          <p:cNvPicPr>
            <a:picLocks noChangeAspect="1"/>
          </p:cNvPicPr>
          <p:nvPr/>
        </p:nvPicPr>
        <p:blipFill>
          <a:blip r:embed="rId5"/>
          <a:stretch>
            <a:fillRect/>
          </a:stretch>
        </p:blipFill>
        <p:spPr>
          <a:xfrm>
            <a:off x="424876" y="1726628"/>
            <a:ext cx="5994586" cy="3642370"/>
          </a:xfrm>
          <a:prstGeom prst="rect">
            <a:avLst/>
          </a:prstGeom>
        </p:spPr>
      </p:pic>
    </p:spTree>
    <p:extLst>
      <p:ext uri="{BB962C8B-B14F-4D97-AF65-F5344CB8AC3E}">
        <p14:creationId xmlns:p14="http://schemas.microsoft.com/office/powerpoint/2010/main" val="3317543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830956"/>
          </a:xfrm>
          <a:prstGeom prst="rect">
            <a:avLst/>
          </a:prstGeom>
          <a:noFill/>
          <a:ln>
            <a:noFill/>
          </a:ln>
        </p:spPr>
        <p:txBody>
          <a:bodyPr spcFirstLastPara="1" wrap="square" lIns="91425" tIns="45700" rIns="91425" bIns="45700" anchor="t" anchorCtr="0">
            <a:spAutoFit/>
          </a:bodyPr>
          <a:lstStyle/>
          <a:p>
            <a:pPr>
              <a:buSzPts val="2000"/>
            </a:pPr>
            <a:r>
              <a:rPr lang="en-US" sz="2400" dirty="0" smtClean="0">
                <a:solidFill>
                  <a:schemeClr val="bg1"/>
                </a:solidFill>
              </a:rPr>
              <a:t>I. </a:t>
            </a:r>
            <a:r>
              <a:rPr lang="en-US" sz="2400" b="1" dirty="0" smtClean="0">
                <a:solidFill>
                  <a:schemeClr val="bg1"/>
                </a:solidFill>
                <a:ea typeface="Maven Pro"/>
                <a:cs typeface="Maven Pro"/>
                <a:sym typeface="Maven Pro"/>
              </a:rPr>
              <a:t>Chiến </a:t>
            </a:r>
            <a:r>
              <a:rPr lang="en-US" sz="2400" b="1" dirty="0" err="1">
                <a:solidFill>
                  <a:schemeClr val="bg1"/>
                </a:solidFill>
                <a:ea typeface="Maven Pro"/>
                <a:cs typeface="Maven Pro"/>
                <a:sym typeface="Maven Pro"/>
              </a:rPr>
              <a:t>lược</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để</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vào</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lệnh</a:t>
            </a:r>
            <a:endParaRPr lang="en-US" sz="2400" b="1" dirty="0">
              <a:solidFill>
                <a:schemeClr val="bg1"/>
              </a:solidFill>
              <a:ea typeface="Maven Pro"/>
              <a:cs typeface="Maven Pro"/>
              <a:sym typeface="Maven Pro"/>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dirty="0">
              <a:solidFill>
                <a:schemeClr val="lt1"/>
              </a:solidFill>
              <a:latin typeface="Arial"/>
              <a:ea typeface="Arial"/>
              <a:cs typeface="Arial"/>
              <a:sym typeface="Arial"/>
            </a:endParaRPr>
          </a:p>
        </p:txBody>
      </p:sp>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101600" lvl="0">
              <a:lnSpc>
                <a:spcPct val="115000"/>
              </a:lnSpc>
              <a:spcBef>
                <a:spcPts val="1600"/>
              </a:spcBef>
              <a:buClr>
                <a:schemeClr val="dk1"/>
              </a:buClr>
              <a:buSzPts val="2000"/>
            </a:pPr>
            <a:r>
              <a:rPr lang="en-US" sz="1600" b="1" dirty="0" smtClean="0">
                <a:solidFill>
                  <a:schemeClr val="tx1"/>
                </a:solidFill>
                <a:ea typeface="Maven Pro"/>
                <a:cs typeface="Maven Pro"/>
                <a:sym typeface="Maven Pro"/>
              </a:rPr>
              <a:t>I.1. </a:t>
            </a:r>
            <a:r>
              <a:rPr lang="en-US" sz="1600" b="1" dirty="0">
                <a:solidFill>
                  <a:schemeClr val="tx1"/>
                </a:solidFill>
                <a:ea typeface="Maven Pro"/>
                <a:cs typeface="Maven Pro"/>
                <a:sym typeface="Maven Pro"/>
              </a:rPr>
              <a:t>Chiến </a:t>
            </a:r>
            <a:r>
              <a:rPr lang="en-US" sz="1600" b="1" dirty="0" err="1">
                <a:solidFill>
                  <a:schemeClr val="tx1"/>
                </a:solidFill>
                <a:ea typeface="Maven Pro"/>
                <a:cs typeface="Maven Pro"/>
                <a:sym typeface="Maven Pro"/>
              </a:rPr>
              <a:t>lược</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nến</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Doji</a:t>
            </a:r>
            <a:r>
              <a:rPr lang="en-US" sz="1600" b="1" dirty="0">
                <a:solidFill>
                  <a:schemeClr val="tx1"/>
                </a:solidFill>
                <a:ea typeface="Maven Pro"/>
                <a:cs typeface="Maven Pro"/>
                <a:sym typeface="Maven Pro"/>
              </a:rPr>
              <a:t> – </a:t>
            </a:r>
            <a:r>
              <a:rPr lang="en-US" sz="1600" b="1" dirty="0" err="1">
                <a:solidFill>
                  <a:schemeClr val="tx1"/>
                </a:solidFill>
                <a:ea typeface="Maven Pro"/>
                <a:cs typeface="Maven Pro"/>
                <a:sym typeface="Maven Pro"/>
              </a:rPr>
              <a:t>Doji</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chân</a:t>
            </a:r>
            <a:r>
              <a:rPr lang="en-US" sz="1600" b="1" dirty="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dài</a:t>
            </a:r>
            <a:endParaRPr lang="en-US" sz="1600" b="1" dirty="0" smtClean="0">
              <a:solidFill>
                <a:schemeClr val="tx1"/>
              </a:solidFill>
              <a:ea typeface="Maven Pro"/>
              <a:cs typeface="Maven Pro"/>
              <a:sym typeface="Maven Pro"/>
            </a:endParaRPr>
          </a:p>
          <a:p>
            <a:pPr marL="387350" lvl="0" indent="-285750">
              <a:lnSpc>
                <a:spcPct val="115000"/>
              </a:lnSpc>
              <a:spcBef>
                <a:spcPts val="1600"/>
              </a:spcBef>
              <a:buClr>
                <a:schemeClr val="dk1"/>
              </a:buClr>
              <a:buSzPts val="2000"/>
              <a:buFontTx/>
              <a:buChar char="-"/>
            </a:pPr>
            <a:r>
              <a:rPr lang="en-US" sz="1600" b="1" dirty="0" smtClean="0">
                <a:solidFill>
                  <a:schemeClr val="tx1"/>
                </a:solidFill>
                <a:ea typeface="Maven Pro"/>
                <a:cs typeface="Maven Pro"/>
                <a:sym typeface="Maven Pro"/>
              </a:rPr>
              <a:t>Code </a:t>
            </a:r>
            <a:r>
              <a:rPr lang="en-US" sz="1600" b="1" dirty="0" err="1" smtClean="0">
                <a:solidFill>
                  <a:schemeClr val="tx1"/>
                </a:solidFill>
                <a:ea typeface="Maven Pro"/>
                <a:cs typeface="Maven Pro"/>
                <a:sym typeface="Maven Pro"/>
              </a:rPr>
              <a:t>nhận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diện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nến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Doji</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chân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dài</a:t>
            </a:r>
            <a:r>
              <a:rPr lang="en-US" sz="1600" b="1"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Vậy</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nếu</a:t>
            </a:r>
            <a:r>
              <a:rPr lang="en-US" sz="1600" dirty="0" smtClean="0">
                <a:solidFill>
                  <a:schemeClr val="tx1"/>
                </a:solidFill>
                <a:ea typeface="Maven Pro"/>
                <a:cs typeface="Maven Pro"/>
                <a:sym typeface="Maven Pro"/>
              </a:rPr>
              <a:t> code </a:t>
            </a:r>
            <a:r>
              <a:rPr lang="en-US" sz="1600" dirty="0" err="1" smtClean="0">
                <a:solidFill>
                  <a:schemeClr val="tx1"/>
                </a:solidFill>
                <a:ea typeface="Maven Pro"/>
                <a:cs typeface="Maven Pro"/>
                <a:sym typeface="Maven Pro"/>
              </a:rPr>
              <a:t>để</a:t>
            </a:r>
            <a:r>
              <a:rPr lang="en-US" sz="1600"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nhận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diện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nến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Doji</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chân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dài</a:t>
            </a:r>
            <a:r>
              <a:rPr lang="en-US" sz="1600" b="1"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thì</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chúng</a:t>
            </a:r>
            <a:r>
              <a:rPr lang="en-US" sz="1600" dirty="0" smtClean="0">
                <a:solidFill>
                  <a:schemeClr val="tx1"/>
                </a:solidFill>
                <a:ea typeface="Maven Pro"/>
                <a:cs typeface="Maven Pro"/>
                <a:sym typeface="Maven Pro"/>
              </a:rPr>
              <a:t> ta </a:t>
            </a:r>
            <a:r>
              <a:rPr lang="en-US" sz="1600" dirty="0" err="1" smtClean="0">
                <a:solidFill>
                  <a:schemeClr val="tx1"/>
                </a:solidFill>
                <a:ea typeface="Maven Pro"/>
                <a:cs typeface="Maven Pro"/>
                <a:sym typeface="Maven Pro"/>
              </a:rPr>
              <a:t>sẽ</a:t>
            </a:r>
            <a:r>
              <a:rPr lang="en-US" sz="1600" dirty="0" smtClean="0">
                <a:solidFill>
                  <a:schemeClr val="tx1"/>
                </a:solidFill>
                <a:ea typeface="Maven Pro"/>
                <a:cs typeface="Maven Pro"/>
                <a:sym typeface="Maven Pro"/>
              </a:rPr>
              <a:t> code </a:t>
            </a:r>
            <a:r>
              <a:rPr lang="en-US" sz="1600" dirty="0" err="1" smtClean="0">
                <a:solidFill>
                  <a:schemeClr val="tx1"/>
                </a:solidFill>
                <a:ea typeface="Maven Pro"/>
                <a:cs typeface="Maven Pro"/>
                <a:sym typeface="Maven Pro"/>
              </a:rPr>
              <a:t>gì</a:t>
            </a:r>
            <a:r>
              <a:rPr lang="en-US" sz="1600" dirty="0" smtClean="0">
                <a:solidFill>
                  <a:schemeClr val="tx1"/>
                </a:solidFill>
                <a:ea typeface="Maven Pro"/>
                <a:cs typeface="Maven Pro"/>
                <a:sym typeface="Maven Pro"/>
              </a:rPr>
              <a:t>?</a:t>
            </a:r>
          </a:p>
          <a:p>
            <a:pPr marL="101600" lvl="0">
              <a:lnSpc>
                <a:spcPct val="115000"/>
              </a:lnSpc>
              <a:spcBef>
                <a:spcPts val="1600"/>
              </a:spcBef>
              <a:buClr>
                <a:schemeClr val="dk1"/>
              </a:buClr>
              <a:buSzPts val="2000"/>
            </a:pPr>
            <a:r>
              <a:rPr lang="en-US" sz="1600" dirty="0" smtClean="0">
                <a:solidFill>
                  <a:schemeClr val="tx1"/>
                </a:solidFill>
                <a:ea typeface="Maven Pro"/>
                <a:cs typeface="Maven Pro"/>
                <a:sym typeface="Maven Pro"/>
              </a:rPr>
              <a:t>   + </a:t>
            </a:r>
            <a:r>
              <a:rPr lang="en-US" sz="1600" dirty="0" err="1" smtClean="0">
                <a:solidFill>
                  <a:schemeClr val="tx1"/>
                </a:solidFill>
                <a:ea typeface="Maven Pro"/>
                <a:cs typeface="Maven Pro"/>
                <a:sym typeface="Maven Pro"/>
              </a:rPr>
              <a:t>Kiểm</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tra</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giá</a:t>
            </a:r>
            <a:r>
              <a:rPr lang="en-US" sz="1600" dirty="0" smtClean="0">
                <a:solidFill>
                  <a:schemeClr val="tx1"/>
                </a:solidFill>
                <a:ea typeface="Maven Pro"/>
                <a:cs typeface="Maven Pro"/>
                <a:sym typeface="Maven Pro"/>
              </a:rPr>
              <a:t> </a:t>
            </a:r>
            <a:r>
              <a:rPr lang="en-US" sz="1600" dirty="0" err="1" smtClean="0">
                <a:solidFill>
                  <a:srgbClr val="FF0000"/>
                </a:solidFill>
                <a:ea typeface="Maven Pro"/>
                <a:cs typeface="Maven Pro"/>
                <a:sym typeface="Maven Pro"/>
              </a:rPr>
              <a:t>mở</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cửa</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và</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đóng</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cửa</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có</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gần</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bằng</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nhau</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không</a:t>
            </a:r>
            <a:r>
              <a:rPr lang="en-US" sz="1600" dirty="0" smtClean="0">
                <a:solidFill>
                  <a:schemeClr val="tx1"/>
                </a:solidFill>
                <a:ea typeface="Maven Pro"/>
                <a:cs typeface="Maven Pro"/>
                <a:sym typeface="Maven Pro"/>
              </a:rPr>
              <a:t>?</a:t>
            </a:r>
          </a:p>
          <a:p>
            <a:pPr marL="101600" lvl="0">
              <a:lnSpc>
                <a:spcPct val="115000"/>
              </a:lnSpc>
              <a:spcBef>
                <a:spcPts val="1600"/>
              </a:spcBef>
              <a:buClr>
                <a:schemeClr val="dk1"/>
              </a:buClr>
              <a:buSzPts val="2000"/>
            </a:pPr>
            <a:r>
              <a:rPr lang="en-US" sz="1600" dirty="0" smtClean="0">
                <a:solidFill>
                  <a:schemeClr val="tx1"/>
                </a:solidFill>
                <a:ea typeface="Maven Pro"/>
                <a:cs typeface="Maven Pro"/>
                <a:sym typeface="Maven Pro"/>
              </a:rPr>
              <a:t>   + </a:t>
            </a:r>
            <a:r>
              <a:rPr lang="en-US" sz="1600" dirty="0" err="1" smtClean="0">
                <a:solidFill>
                  <a:schemeClr val="tx1"/>
                </a:solidFill>
                <a:ea typeface="Maven Pro"/>
                <a:cs typeface="Maven Pro"/>
                <a:sym typeface="Maven Pro"/>
              </a:rPr>
              <a:t>Kiểm</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tra</a:t>
            </a:r>
            <a:r>
              <a:rPr lang="en-US" sz="1600" dirty="0" smtClean="0">
                <a:solidFill>
                  <a:schemeClr val="tx1"/>
                </a:solidFill>
                <a:ea typeface="Maven Pro"/>
                <a:cs typeface="Maven Pro"/>
                <a:sym typeface="Maven Pro"/>
              </a:rPr>
              <a:t> </a:t>
            </a:r>
            <a:r>
              <a:rPr lang="en-US" sz="1600" dirty="0" err="1" smtClean="0">
                <a:solidFill>
                  <a:srgbClr val="FF0000"/>
                </a:solidFill>
                <a:ea typeface="Maven Pro"/>
                <a:cs typeface="Maven Pro"/>
                <a:sym typeface="Maven Pro"/>
              </a:rPr>
              <a:t>bóng</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nến</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trên</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có</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lớn</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hơn</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hoặc</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bằng</a:t>
            </a:r>
            <a:r>
              <a:rPr lang="en-US" sz="1600" dirty="0" smtClean="0">
                <a:solidFill>
                  <a:srgbClr val="FF0000"/>
                </a:solidFill>
                <a:ea typeface="Maven Pro"/>
                <a:cs typeface="Maven Pro"/>
                <a:sym typeface="Maven Pro"/>
              </a:rPr>
              <a:t> 2 </a:t>
            </a:r>
            <a:r>
              <a:rPr lang="en-US" sz="1600" dirty="0" err="1" smtClean="0">
                <a:solidFill>
                  <a:srgbClr val="FF0000"/>
                </a:solidFill>
                <a:ea typeface="Maven Pro"/>
                <a:cs typeface="Maven Pro"/>
                <a:sym typeface="Maven Pro"/>
              </a:rPr>
              <a:t>lần</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thân</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nến</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không</a:t>
            </a:r>
            <a:r>
              <a:rPr lang="en-US" sz="1600" dirty="0" smtClean="0">
                <a:solidFill>
                  <a:srgbClr val="FF0000"/>
                </a:solidFill>
                <a:ea typeface="Maven Pro"/>
                <a:cs typeface="Maven Pro"/>
                <a:sym typeface="Maven Pro"/>
              </a:rPr>
              <a:t>?</a:t>
            </a:r>
          </a:p>
          <a:p>
            <a:pPr marL="101600" lvl="0">
              <a:lnSpc>
                <a:spcPct val="115000"/>
              </a:lnSpc>
              <a:spcBef>
                <a:spcPts val="1600"/>
              </a:spcBef>
              <a:buClr>
                <a:schemeClr val="dk1"/>
              </a:buClr>
              <a:buSzPts val="2000"/>
            </a:pPr>
            <a:r>
              <a:rPr lang="en-US" sz="1600" dirty="0" smtClean="0">
                <a:solidFill>
                  <a:schemeClr val="tx1"/>
                </a:solidFill>
                <a:ea typeface="Maven Pro"/>
                <a:cs typeface="Maven Pro"/>
                <a:sym typeface="Maven Pro"/>
              </a:rPr>
              <a:t>   + </a:t>
            </a:r>
            <a:r>
              <a:rPr lang="en-US" sz="1600" dirty="0" err="1" smtClean="0">
                <a:solidFill>
                  <a:schemeClr val="tx1"/>
                </a:solidFill>
                <a:ea typeface="Maven Pro"/>
                <a:cs typeface="Maven Pro"/>
                <a:sym typeface="Maven Pro"/>
              </a:rPr>
              <a:t>Kiểm</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tra</a:t>
            </a:r>
            <a:r>
              <a:rPr lang="en-US" sz="1600" dirty="0" smtClean="0">
                <a:solidFill>
                  <a:schemeClr val="tx1"/>
                </a:solidFill>
                <a:ea typeface="Maven Pro"/>
                <a:cs typeface="Maven Pro"/>
                <a:sym typeface="Maven Pro"/>
              </a:rPr>
              <a:t> </a:t>
            </a:r>
            <a:r>
              <a:rPr lang="en-US" sz="1600" dirty="0" err="1" smtClean="0">
                <a:solidFill>
                  <a:srgbClr val="FF0000"/>
                </a:solidFill>
                <a:ea typeface="Maven Pro"/>
                <a:cs typeface="Maven Pro"/>
                <a:sym typeface="Maven Pro"/>
              </a:rPr>
              <a:t>bóng</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nến</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dưới</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có</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lớn</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hơn</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hoặc</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bằng</a:t>
            </a:r>
            <a:r>
              <a:rPr lang="en-US" sz="1600" dirty="0" smtClean="0">
                <a:solidFill>
                  <a:srgbClr val="FF0000"/>
                </a:solidFill>
                <a:ea typeface="Maven Pro"/>
                <a:cs typeface="Maven Pro"/>
                <a:sym typeface="Maven Pro"/>
              </a:rPr>
              <a:t> 2 </a:t>
            </a:r>
            <a:r>
              <a:rPr lang="en-US" sz="1600" dirty="0" err="1" smtClean="0">
                <a:solidFill>
                  <a:srgbClr val="FF0000"/>
                </a:solidFill>
                <a:ea typeface="Maven Pro"/>
                <a:cs typeface="Maven Pro"/>
                <a:sym typeface="Maven Pro"/>
              </a:rPr>
              <a:t>lần</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thân</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nến</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không</a:t>
            </a:r>
            <a:r>
              <a:rPr lang="en-US" sz="1600" dirty="0" smtClean="0">
                <a:solidFill>
                  <a:srgbClr val="FF0000"/>
                </a:solidFill>
                <a:ea typeface="Maven Pro"/>
                <a:cs typeface="Maven Pro"/>
                <a:sym typeface="Maven Pro"/>
              </a:rPr>
              <a:t>?</a:t>
            </a:r>
          </a:p>
          <a:p>
            <a:pPr marL="101600" lvl="0">
              <a:lnSpc>
                <a:spcPct val="115000"/>
              </a:lnSpc>
              <a:spcBef>
                <a:spcPts val="1600"/>
              </a:spcBef>
              <a:buClr>
                <a:schemeClr val="dk1"/>
              </a:buClr>
              <a:buSzPts val="2000"/>
            </a:pPr>
            <a:endParaRPr lang="en-US" sz="1600" dirty="0" smtClean="0">
              <a:solidFill>
                <a:schemeClr val="tx1"/>
              </a:solidFill>
              <a:ea typeface="Maven Pro"/>
              <a:cs typeface="Maven Pro"/>
              <a:sym typeface="Maven Pro"/>
            </a:endParaRPr>
          </a:p>
          <a:p>
            <a:pPr marL="101600" lvl="0">
              <a:lnSpc>
                <a:spcPct val="115000"/>
              </a:lnSpc>
              <a:spcBef>
                <a:spcPts val="1600"/>
              </a:spcBef>
              <a:buClr>
                <a:schemeClr val="dk1"/>
              </a:buClr>
              <a:buSzPts val="2000"/>
            </a:pPr>
            <a:r>
              <a:rPr lang="en-US" sz="1600" b="1" dirty="0" smtClean="0">
                <a:solidFill>
                  <a:schemeClr val="tx1"/>
                </a:solidFill>
                <a:ea typeface="Maven Pro"/>
                <a:cs typeface="Maven Pro"/>
                <a:sym typeface="Maven Pro"/>
              </a:rPr>
              <a:t> </a:t>
            </a:r>
          </a:p>
          <a:p>
            <a:pPr marL="101600" lvl="0">
              <a:lnSpc>
                <a:spcPct val="115000"/>
              </a:lnSpc>
              <a:spcBef>
                <a:spcPts val="1600"/>
              </a:spcBef>
              <a:buClr>
                <a:schemeClr val="dk1"/>
              </a:buClr>
              <a:buSzPts val="2000"/>
            </a:pPr>
            <a:endParaRPr lang="en-US" sz="1600" dirty="0">
              <a:solidFill>
                <a:schemeClr val="tx1"/>
              </a:solidFill>
              <a:ea typeface="Maven Pro"/>
              <a:cs typeface="Maven Pro"/>
              <a:sym typeface="Maven Pro"/>
            </a:endParaRPr>
          </a:p>
          <a:p>
            <a:pPr marL="101600" lvl="0">
              <a:lnSpc>
                <a:spcPct val="115000"/>
              </a:lnSpc>
              <a:spcBef>
                <a:spcPts val="1600"/>
              </a:spcBef>
              <a:buClr>
                <a:schemeClr val="dk1"/>
              </a:buClr>
              <a:buSzPts val="2000"/>
            </a:pPr>
            <a:r>
              <a:rPr lang="en-US" sz="1600" b="1" dirty="0" smtClean="0">
                <a:solidFill>
                  <a:schemeClr val="dk1"/>
                </a:solidFill>
                <a:latin typeface="+mn-lt"/>
                <a:ea typeface="Maven Pro"/>
                <a:cs typeface="Maven Pro"/>
                <a:sym typeface="Maven Pro"/>
              </a:rPr>
              <a:t>   </a:t>
            </a:r>
            <a:endParaRPr sz="1600" b="1" dirty="0">
              <a:solidFill>
                <a:schemeClr val="dk1"/>
              </a:solidFill>
              <a:latin typeface="+mn-lt"/>
              <a:ea typeface="Maven Pro"/>
              <a:cs typeface="Maven Pro"/>
              <a:sym typeface="Maven Pro"/>
            </a:endParaRPr>
          </a:p>
        </p:txBody>
      </p:sp>
      <p:sp>
        <p:nvSpPr>
          <p:cNvPr id="6" name="Google Shape;125;p4"/>
          <p:cNvSpPr txBox="1"/>
          <p:nvPr/>
        </p:nvSpPr>
        <p:spPr>
          <a:xfrm>
            <a:off x="1260739" y="5539751"/>
            <a:ext cx="7415700" cy="369291"/>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vi-VN" sz="1800" b="1" dirty="0">
                <a:solidFill>
                  <a:srgbClr val="00B050"/>
                </a:solidFill>
              </a:rPr>
              <a:t>GIÁ MỞ CỦA &amp; GIÁ ĐÓNG CỬA GẦN NHƯ NẰM TẠI CÙNG 1 </a:t>
            </a:r>
            <a:r>
              <a:rPr lang="vi-VN" sz="1800" b="1" dirty="0" smtClean="0">
                <a:solidFill>
                  <a:srgbClr val="00B050"/>
                </a:solidFill>
              </a:rPr>
              <a:t>ĐIỂM</a:t>
            </a:r>
            <a:endParaRPr sz="1800" b="1" dirty="0">
              <a:solidFill>
                <a:schemeClr val="dk1"/>
              </a:solidFill>
            </a:endParaRPr>
          </a:p>
        </p:txBody>
      </p:sp>
      <p:pic>
        <p:nvPicPr>
          <p:cNvPr id="7" name="Google Shape;126;p4"/>
          <p:cNvPicPr preferRelativeResize="0"/>
          <p:nvPr/>
        </p:nvPicPr>
        <p:blipFill>
          <a:blip r:embed="rId4">
            <a:alphaModFix/>
          </a:blip>
          <a:stretch>
            <a:fillRect/>
          </a:stretch>
        </p:blipFill>
        <p:spPr>
          <a:xfrm>
            <a:off x="304800" y="5386414"/>
            <a:ext cx="833200" cy="689000"/>
          </a:xfrm>
          <a:prstGeom prst="rect">
            <a:avLst/>
          </a:prstGeom>
          <a:noFill/>
          <a:ln>
            <a:noFill/>
          </a:ln>
        </p:spPr>
      </p:pic>
      <p:pic>
        <p:nvPicPr>
          <p:cNvPr id="8" name="Picture 7"/>
          <p:cNvPicPr>
            <a:picLocks noChangeAspect="1"/>
          </p:cNvPicPr>
          <p:nvPr/>
        </p:nvPicPr>
        <p:blipFill>
          <a:blip r:embed="rId5"/>
          <a:stretch>
            <a:fillRect/>
          </a:stretch>
        </p:blipFill>
        <p:spPr>
          <a:xfrm>
            <a:off x="954668" y="3398253"/>
            <a:ext cx="3524461" cy="2141497"/>
          </a:xfrm>
          <a:prstGeom prst="rect">
            <a:avLst/>
          </a:prstGeom>
        </p:spPr>
      </p:pic>
    </p:spTree>
    <p:extLst>
      <p:ext uri="{BB962C8B-B14F-4D97-AF65-F5344CB8AC3E}">
        <p14:creationId xmlns:p14="http://schemas.microsoft.com/office/powerpoint/2010/main" val="207317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830956"/>
          </a:xfrm>
          <a:prstGeom prst="rect">
            <a:avLst/>
          </a:prstGeom>
          <a:noFill/>
          <a:ln>
            <a:noFill/>
          </a:ln>
        </p:spPr>
        <p:txBody>
          <a:bodyPr spcFirstLastPara="1" wrap="square" lIns="91425" tIns="45700" rIns="91425" bIns="45700" anchor="t" anchorCtr="0">
            <a:spAutoFit/>
          </a:bodyPr>
          <a:lstStyle/>
          <a:p>
            <a:pPr>
              <a:buSzPts val="2000"/>
            </a:pPr>
            <a:r>
              <a:rPr lang="en-US" sz="2400" dirty="0" smtClean="0">
                <a:solidFill>
                  <a:schemeClr val="bg1"/>
                </a:solidFill>
              </a:rPr>
              <a:t>I. </a:t>
            </a:r>
            <a:r>
              <a:rPr lang="en-US" sz="2400" b="1" dirty="0" smtClean="0">
                <a:solidFill>
                  <a:schemeClr val="bg1"/>
                </a:solidFill>
                <a:ea typeface="Maven Pro"/>
                <a:cs typeface="Maven Pro"/>
                <a:sym typeface="Maven Pro"/>
              </a:rPr>
              <a:t>Chiến </a:t>
            </a:r>
            <a:r>
              <a:rPr lang="en-US" sz="2400" b="1" dirty="0" err="1">
                <a:solidFill>
                  <a:schemeClr val="bg1"/>
                </a:solidFill>
                <a:ea typeface="Maven Pro"/>
                <a:cs typeface="Maven Pro"/>
                <a:sym typeface="Maven Pro"/>
              </a:rPr>
              <a:t>lược</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để</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vào</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lệnh</a:t>
            </a:r>
            <a:endParaRPr lang="en-US" sz="2400" b="1" dirty="0">
              <a:solidFill>
                <a:schemeClr val="bg1"/>
              </a:solidFill>
              <a:ea typeface="Maven Pro"/>
              <a:cs typeface="Maven Pro"/>
              <a:sym typeface="Maven Pro"/>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dirty="0">
              <a:solidFill>
                <a:schemeClr val="lt1"/>
              </a:solidFill>
              <a:latin typeface="Arial"/>
              <a:ea typeface="Arial"/>
              <a:cs typeface="Arial"/>
              <a:sym typeface="Arial"/>
            </a:endParaRPr>
          </a:p>
        </p:txBody>
      </p:sp>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101600" lvl="0">
              <a:lnSpc>
                <a:spcPct val="115000"/>
              </a:lnSpc>
              <a:spcBef>
                <a:spcPts val="1600"/>
              </a:spcBef>
              <a:buClr>
                <a:schemeClr val="dk1"/>
              </a:buClr>
              <a:buSzPts val="2000"/>
            </a:pPr>
            <a:r>
              <a:rPr lang="en-US" sz="1600" b="1" dirty="0" smtClean="0">
                <a:solidFill>
                  <a:schemeClr val="tx1"/>
                </a:solidFill>
                <a:ea typeface="Maven Pro"/>
                <a:cs typeface="Maven Pro"/>
                <a:sym typeface="Maven Pro"/>
              </a:rPr>
              <a:t>I.1. </a:t>
            </a:r>
            <a:r>
              <a:rPr lang="en-US" sz="1600" b="1" dirty="0">
                <a:solidFill>
                  <a:schemeClr val="tx1"/>
                </a:solidFill>
                <a:ea typeface="Maven Pro"/>
                <a:cs typeface="Maven Pro"/>
                <a:sym typeface="Maven Pro"/>
              </a:rPr>
              <a:t>Chiến </a:t>
            </a:r>
            <a:r>
              <a:rPr lang="en-US" sz="1600" b="1" dirty="0" err="1">
                <a:solidFill>
                  <a:schemeClr val="tx1"/>
                </a:solidFill>
                <a:ea typeface="Maven Pro"/>
                <a:cs typeface="Maven Pro"/>
                <a:sym typeface="Maven Pro"/>
              </a:rPr>
              <a:t>lược</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nến</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Doji</a:t>
            </a:r>
            <a:r>
              <a:rPr lang="en-US" sz="1600" b="1" dirty="0">
                <a:solidFill>
                  <a:schemeClr val="tx1"/>
                </a:solidFill>
                <a:ea typeface="Maven Pro"/>
                <a:cs typeface="Maven Pro"/>
                <a:sym typeface="Maven Pro"/>
              </a:rPr>
              <a:t> – </a:t>
            </a:r>
            <a:r>
              <a:rPr lang="en-US" sz="1600" b="1" dirty="0" err="1">
                <a:solidFill>
                  <a:schemeClr val="tx1"/>
                </a:solidFill>
                <a:ea typeface="Maven Pro"/>
                <a:cs typeface="Maven Pro"/>
                <a:sym typeface="Maven Pro"/>
              </a:rPr>
              <a:t>Doji</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chân</a:t>
            </a:r>
            <a:r>
              <a:rPr lang="en-US" sz="1600" b="1" dirty="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dài</a:t>
            </a:r>
            <a:endParaRPr lang="en-US" sz="1600" b="1" dirty="0" smtClean="0">
              <a:solidFill>
                <a:schemeClr val="tx1"/>
              </a:solidFill>
              <a:ea typeface="Maven Pro"/>
              <a:cs typeface="Maven Pro"/>
              <a:sym typeface="Maven Pro"/>
            </a:endParaRPr>
          </a:p>
          <a:p>
            <a:pPr marL="444500" indent="-342900">
              <a:lnSpc>
                <a:spcPct val="115000"/>
              </a:lnSpc>
              <a:spcBef>
                <a:spcPts val="1600"/>
              </a:spcBef>
              <a:buClr>
                <a:schemeClr val="dk1"/>
              </a:buClr>
              <a:buSzPts val="2000"/>
              <a:buFont typeface="+mj-lt"/>
              <a:buAutoNum type="alphaLcParenR" startAt="2"/>
            </a:pPr>
            <a:r>
              <a:rPr lang="en-US" sz="1600" b="1" u="sng" dirty="0" err="1" smtClean="0">
                <a:solidFill>
                  <a:schemeClr val="tx1"/>
                </a:solidFill>
                <a:ea typeface="Maven Pro"/>
                <a:cs typeface="Maven Pro"/>
                <a:sym typeface="Maven Pro"/>
              </a:rPr>
              <a:t>Cần</a:t>
            </a:r>
            <a:r>
              <a:rPr lang="en-US" sz="1600" b="1" u="sng" dirty="0" smtClean="0">
                <a:solidFill>
                  <a:schemeClr val="tx1"/>
                </a:solidFill>
                <a:ea typeface="Maven Pro"/>
                <a:cs typeface="Maven Pro"/>
                <a:sym typeface="Maven Pro"/>
              </a:rPr>
              <a:t> </a:t>
            </a:r>
            <a:r>
              <a:rPr lang="en-US" sz="1600" b="1" u="sng" dirty="0" err="1" smtClean="0">
                <a:solidFill>
                  <a:schemeClr val="tx1"/>
                </a:solidFill>
                <a:ea typeface="Maven Pro"/>
                <a:cs typeface="Maven Pro"/>
                <a:sym typeface="Maven Pro"/>
              </a:rPr>
              <a:t>nến</a:t>
            </a:r>
            <a:r>
              <a:rPr lang="en-US" sz="1600" b="1" u="sng" dirty="0" smtClean="0">
                <a:solidFill>
                  <a:schemeClr val="tx1"/>
                </a:solidFill>
                <a:ea typeface="Maven Pro"/>
                <a:cs typeface="Maven Pro"/>
                <a:sym typeface="Maven Pro"/>
              </a:rPr>
              <a:t> </a:t>
            </a:r>
            <a:r>
              <a:rPr lang="en-US" sz="1600" b="1" u="sng" dirty="0" err="1" smtClean="0">
                <a:solidFill>
                  <a:schemeClr val="tx1"/>
                </a:solidFill>
                <a:ea typeface="Maven Pro"/>
                <a:cs typeface="Maven Pro"/>
                <a:sym typeface="Maven Pro"/>
              </a:rPr>
              <a:t>xác</a:t>
            </a:r>
            <a:r>
              <a:rPr lang="en-US" sz="1600" b="1" u="sng" dirty="0" smtClean="0">
                <a:solidFill>
                  <a:schemeClr val="tx1"/>
                </a:solidFill>
                <a:ea typeface="Maven Pro"/>
                <a:cs typeface="Maven Pro"/>
                <a:sym typeface="Maven Pro"/>
              </a:rPr>
              <a:t> </a:t>
            </a:r>
            <a:r>
              <a:rPr lang="en-US" sz="1600" b="1" u="sng" dirty="0" err="1" smtClean="0">
                <a:solidFill>
                  <a:schemeClr val="tx1"/>
                </a:solidFill>
                <a:ea typeface="Maven Pro"/>
                <a:cs typeface="Maven Pro"/>
                <a:sym typeface="Maven Pro"/>
              </a:rPr>
              <a:t>nhận</a:t>
            </a:r>
            <a:r>
              <a:rPr lang="en-US" sz="1600" b="1" u="sng" dirty="0" smtClean="0">
                <a:solidFill>
                  <a:schemeClr val="tx1"/>
                </a:solidFill>
                <a:ea typeface="Maven Pro"/>
                <a:cs typeface="Maven Pro"/>
                <a:sym typeface="Maven Pro"/>
              </a:rPr>
              <a:t>:</a:t>
            </a:r>
            <a:r>
              <a:rPr lang="en-US" sz="1600" b="1"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Sau</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khi</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xuất</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hiện</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nến</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Doji</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chân</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dài</a:t>
            </a:r>
            <a:r>
              <a:rPr lang="en-US" sz="1600" dirty="0" smtClean="0">
                <a:solidFill>
                  <a:schemeClr val="tx1"/>
                </a:solidFill>
                <a:ea typeface="Maven Pro"/>
                <a:cs typeface="Maven Pro"/>
                <a:sym typeface="Maven Pro"/>
              </a:rPr>
              <a:t> =&gt; </a:t>
            </a:r>
            <a:r>
              <a:rPr lang="en-US" sz="1600" dirty="0" err="1" smtClean="0">
                <a:solidFill>
                  <a:schemeClr val="tx1"/>
                </a:solidFill>
                <a:ea typeface="Maven Pro"/>
                <a:cs typeface="Maven Pro"/>
                <a:sym typeface="Maven Pro"/>
              </a:rPr>
              <a:t>Cần</a:t>
            </a:r>
            <a:r>
              <a:rPr lang="en-US" sz="1600" dirty="0" smtClean="0">
                <a:solidFill>
                  <a:schemeClr val="tx1"/>
                </a:solidFill>
                <a:ea typeface="Maven Pro"/>
                <a:cs typeface="Maven Pro"/>
                <a:sym typeface="Maven Pro"/>
              </a:rPr>
              <a:t> 1 </a:t>
            </a:r>
            <a:r>
              <a:rPr lang="en-US" sz="1600" dirty="0" err="1" smtClean="0">
                <a:solidFill>
                  <a:schemeClr val="tx1"/>
                </a:solidFill>
                <a:ea typeface="Maven Pro"/>
                <a:cs typeface="Maven Pro"/>
                <a:sym typeface="Maven Pro"/>
              </a:rPr>
              <a:t>nến</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xác</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nhận</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xu</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hướng</a:t>
            </a:r>
            <a:r>
              <a:rPr lang="en-US" sz="1600" b="1" dirty="0" smtClean="0">
                <a:solidFill>
                  <a:schemeClr val="tx1"/>
                </a:solidFill>
                <a:ea typeface="Maven Pro"/>
                <a:cs typeface="Maven Pro"/>
                <a:sym typeface="Maven Pro"/>
              </a:rPr>
              <a:t> </a:t>
            </a:r>
          </a:p>
          <a:p>
            <a:pPr marL="101600" algn="just">
              <a:lnSpc>
                <a:spcPct val="115000"/>
              </a:lnSpc>
              <a:spcBef>
                <a:spcPts val="1600"/>
              </a:spcBef>
              <a:buClr>
                <a:schemeClr val="dk1"/>
              </a:buClr>
              <a:buSzPts val="2000"/>
            </a:pPr>
            <a:r>
              <a:rPr lang="vi-VN" sz="1600" b="1" dirty="0" smtClean="0"/>
              <a:t>Quan </a:t>
            </a:r>
            <a:r>
              <a:rPr lang="vi-VN" sz="1600" b="1" dirty="0"/>
              <a:t>sát nến tiếp theo:</a:t>
            </a:r>
            <a:endParaRPr lang="vi-VN" sz="1600" dirty="0"/>
          </a:p>
          <a:p>
            <a:pPr lvl="1" algn="just"/>
            <a:r>
              <a:rPr lang="en-US" sz="1600" dirty="0" smtClean="0"/>
              <a:t> + </a:t>
            </a:r>
            <a:r>
              <a:rPr lang="vi-VN" sz="1600" dirty="0" smtClean="0"/>
              <a:t>Nếu </a:t>
            </a:r>
            <a:r>
              <a:rPr lang="vi-VN" sz="1600" dirty="0"/>
              <a:t>nến tiếp theo sau Doji là một nến giảm (màu đỏ hoặc đen) và đóng cửa dưới thân nến của Doji, điều này có thể được coi là một nến xác nhận giảm giá.</a:t>
            </a:r>
          </a:p>
          <a:p>
            <a:pPr lvl="1" algn="just"/>
            <a:r>
              <a:rPr lang="en-US" sz="1600" dirty="0" smtClean="0"/>
              <a:t> + </a:t>
            </a:r>
            <a:r>
              <a:rPr lang="vi-VN" sz="1600" dirty="0" smtClean="0"/>
              <a:t>Ngược </a:t>
            </a:r>
            <a:r>
              <a:rPr lang="vi-VN" sz="1600" dirty="0"/>
              <a:t>lại, nếu nến tiếp theo là một nến tăng (màu xanh lá hoặc trắng) và </a:t>
            </a:r>
            <a:r>
              <a:rPr lang="vi-VN" sz="1600" dirty="0">
                <a:solidFill>
                  <a:srgbClr val="FF0000"/>
                </a:solidFill>
              </a:rPr>
              <a:t>đóng cửa trên thân nến </a:t>
            </a:r>
            <a:r>
              <a:rPr lang="vi-VN" sz="1600" dirty="0" smtClean="0">
                <a:solidFill>
                  <a:srgbClr val="FF0000"/>
                </a:solidFill>
              </a:rPr>
              <a:t>của </a:t>
            </a:r>
            <a:r>
              <a:rPr lang="vi-VN" sz="1600" dirty="0">
                <a:solidFill>
                  <a:srgbClr val="FF0000"/>
                </a:solidFill>
              </a:rPr>
              <a:t>Doji</a:t>
            </a:r>
            <a:r>
              <a:rPr lang="vi-VN" sz="1600" dirty="0"/>
              <a:t>, nó có thể là một nến xác nhận tăng giá.</a:t>
            </a:r>
          </a:p>
          <a:p>
            <a:pPr marL="101600" lvl="0" algn="just">
              <a:lnSpc>
                <a:spcPct val="115000"/>
              </a:lnSpc>
              <a:spcBef>
                <a:spcPts val="1600"/>
              </a:spcBef>
              <a:buClr>
                <a:schemeClr val="dk1"/>
              </a:buClr>
              <a:buSzPts val="2000"/>
            </a:pPr>
            <a:r>
              <a:rPr lang="en-US" sz="1600" b="1" dirty="0">
                <a:solidFill>
                  <a:schemeClr val="tx1"/>
                </a:solidFill>
                <a:ea typeface="Maven Pro"/>
                <a:cs typeface="Maven Pro"/>
                <a:sym typeface="Maven Pro"/>
              </a:rPr>
              <a:t>Code </a:t>
            </a:r>
            <a:r>
              <a:rPr lang="en-US" sz="1600" b="1" dirty="0" err="1" smtClean="0">
                <a:solidFill>
                  <a:schemeClr val="tx1"/>
                </a:solidFill>
                <a:ea typeface="Maven Pro"/>
                <a:cs typeface="Maven Pro"/>
                <a:sym typeface="Maven Pro"/>
              </a:rPr>
              <a:t>kiểm</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tra</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nến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xác</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nhận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sau</a:t>
            </a:r>
            <a:r>
              <a:rPr lang="en-US" sz="1600" b="1" dirty="0" smtClean="0">
                <a:solidFill>
                  <a:schemeClr val="tx1"/>
                </a:solidFill>
                <a:ea typeface="Maven Pro"/>
                <a:cs typeface="Maven Pro"/>
                <a:sym typeface="Maven Pro"/>
              </a:rPr>
              <a:t> </a:t>
            </a:r>
            <a:r>
              <a:rPr lang="en-US" sz="1600" b="1" dirty="0" err="1">
                <a:solidFill>
                  <a:schemeClr val="tx1"/>
                </a:solidFill>
                <a:ea typeface="Maven Pro"/>
                <a:cs typeface="Maven Pro"/>
                <a:sym typeface="Maven Pro"/>
              </a:rPr>
              <a:t>nến</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Doji</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chân</a:t>
            </a:r>
            <a:r>
              <a:rPr lang="en-US" sz="1600" b="1" dirty="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dài</a:t>
            </a:r>
            <a:r>
              <a:rPr lang="en-US" sz="1600" b="1" dirty="0" smtClean="0">
                <a:solidFill>
                  <a:schemeClr val="tx1"/>
                </a:solidFill>
                <a:ea typeface="Maven Pro"/>
                <a:cs typeface="Maven Pro"/>
                <a:sym typeface="Maven Pro"/>
              </a:rPr>
              <a:t> 1 </a:t>
            </a:r>
            <a:r>
              <a:rPr lang="en-US" sz="1600" b="1" dirty="0" err="1" smtClean="0">
                <a:solidFill>
                  <a:schemeClr val="tx1"/>
                </a:solidFill>
                <a:ea typeface="Maven Pro"/>
                <a:cs typeface="Maven Pro"/>
                <a:sym typeface="Maven Pro"/>
              </a:rPr>
              <a:t>nến</a:t>
            </a:r>
            <a:r>
              <a:rPr lang="en-US" sz="1600" b="1" dirty="0" smtClean="0">
                <a:solidFill>
                  <a:schemeClr val="tx1"/>
                </a:solidFill>
                <a:ea typeface="Maven Pro"/>
                <a:cs typeface="Maven Pro"/>
                <a:sym typeface="Maven Pro"/>
              </a:rPr>
              <a:t>: </a:t>
            </a:r>
            <a:r>
              <a:rPr lang="en-US" sz="1600" dirty="0" err="1">
                <a:solidFill>
                  <a:schemeClr val="tx1"/>
                </a:solidFill>
                <a:ea typeface="Maven Pro"/>
                <a:cs typeface="Maven Pro"/>
                <a:sym typeface="Maven Pro"/>
              </a:rPr>
              <a:t>Vậy</a:t>
            </a:r>
            <a:r>
              <a:rPr lang="en-US" sz="1600" dirty="0">
                <a:solidFill>
                  <a:schemeClr val="tx1"/>
                </a:solidFill>
                <a:ea typeface="Maven Pro"/>
                <a:cs typeface="Maven Pro"/>
                <a:sym typeface="Maven Pro"/>
              </a:rPr>
              <a:t> </a:t>
            </a:r>
            <a:r>
              <a:rPr lang="en-US" sz="1600" dirty="0" err="1">
                <a:solidFill>
                  <a:schemeClr val="tx1"/>
                </a:solidFill>
                <a:ea typeface="Maven Pro"/>
                <a:cs typeface="Maven Pro"/>
                <a:sym typeface="Maven Pro"/>
              </a:rPr>
              <a:t>nếu</a:t>
            </a:r>
            <a:r>
              <a:rPr lang="en-US" sz="1600" dirty="0">
                <a:solidFill>
                  <a:schemeClr val="tx1"/>
                </a:solidFill>
                <a:ea typeface="Maven Pro"/>
                <a:cs typeface="Maven Pro"/>
                <a:sym typeface="Maven Pro"/>
              </a:rPr>
              <a:t> code </a:t>
            </a:r>
            <a:r>
              <a:rPr lang="en-US" sz="1600" dirty="0" err="1">
                <a:solidFill>
                  <a:schemeClr val="tx1"/>
                </a:solidFill>
                <a:ea typeface="Maven Pro"/>
                <a:cs typeface="Maven Pro"/>
                <a:sym typeface="Maven Pro"/>
              </a:rPr>
              <a:t>để</a:t>
            </a:r>
            <a:r>
              <a:rPr lang="en-US" sz="1600"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kiểm</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tra</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nến</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xác</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nhận</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sau</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nến</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Doji</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chân</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dài</a:t>
            </a:r>
            <a:r>
              <a:rPr lang="en-US" sz="1600" b="1" dirty="0">
                <a:solidFill>
                  <a:schemeClr val="tx1"/>
                </a:solidFill>
                <a:ea typeface="Maven Pro"/>
                <a:cs typeface="Maven Pro"/>
                <a:sym typeface="Maven Pro"/>
              </a:rPr>
              <a:t> 1 </a:t>
            </a:r>
            <a:r>
              <a:rPr lang="en-US" sz="1600" b="1" dirty="0" err="1">
                <a:solidFill>
                  <a:schemeClr val="tx1"/>
                </a:solidFill>
                <a:ea typeface="Maven Pro"/>
                <a:cs typeface="Maven Pro"/>
                <a:sym typeface="Maven Pro"/>
              </a:rPr>
              <a:t>nến</a:t>
            </a:r>
            <a:r>
              <a:rPr lang="en-US" sz="1600" b="1" dirty="0" smtClean="0">
                <a:solidFill>
                  <a:schemeClr val="tx1"/>
                </a:solidFill>
                <a:ea typeface="Maven Pro"/>
                <a:cs typeface="Maven Pro"/>
                <a:sym typeface="Maven Pro"/>
              </a:rPr>
              <a:t> </a:t>
            </a:r>
            <a:r>
              <a:rPr lang="en-US" sz="1600" dirty="0" err="1">
                <a:solidFill>
                  <a:schemeClr val="tx1"/>
                </a:solidFill>
                <a:ea typeface="Maven Pro"/>
                <a:cs typeface="Maven Pro"/>
                <a:sym typeface="Maven Pro"/>
              </a:rPr>
              <a:t>thì</a:t>
            </a:r>
            <a:r>
              <a:rPr lang="en-US" sz="1600" dirty="0">
                <a:solidFill>
                  <a:schemeClr val="tx1"/>
                </a:solidFill>
                <a:ea typeface="Maven Pro"/>
                <a:cs typeface="Maven Pro"/>
                <a:sym typeface="Maven Pro"/>
              </a:rPr>
              <a:t> </a:t>
            </a:r>
            <a:r>
              <a:rPr lang="en-US" sz="1600" dirty="0" err="1">
                <a:solidFill>
                  <a:schemeClr val="tx1"/>
                </a:solidFill>
                <a:ea typeface="Maven Pro"/>
                <a:cs typeface="Maven Pro"/>
                <a:sym typeface="Maven Pro"/>
              </a:rPr>
              <a:t>chúng</a:t>
            </a:r>
            <a:r>
              <a:rPr lang="en-US" sz="1600" dirty="0">
                <a:solidFill>
                  <a:schemeClr val="tx1"/>
                </a:solidFill>
                <a:ea typeface="Maven Pro"/>
                <a:cs typeface="Maven Pro"/>
                <a:sym typeface="Maven Pro"/>
              </a:rPr>
              <a:t> ta </a:t>
            </a:r>
            <a:r>
              <a:rPr lang="en-US" sz="1600" dirty="0" err="1">
                <a:solidFill>
                  <a:schemeClr val="tx1"/>
                </a:solidFill>
                <a:ea typeface="Maven Pro"/>
                <a:cs typeface="Maven Pro"/>
                <a:sym typeface="Maven Pro"/>
              </a:rPr>
              <a:t>sẽ</a:t>
            </a:r>
            <a:r>
              <a:rPr lang="en-US" sz="1600" dirty="0">
                <a:solidFill>
                  <a:schemeClr val="tx1"/>
                </a:solidFill>
                <a:ea typeface="Maven Pro"/>
                <a:cs typeface="Maven Pro"/>
                <a:sym typeface="Maven Pro"/>
              </a:rPr>
              <a:t> code </a:t>
            </a:r>
            <a:r>
              <a:rPr lang="en-US" sz="1600" dirty="0" err="1">
                <a:solidFill>
                  <a:schemeClr val="tx1"/>
                </a:solidFill>
                <a:ea typeface="Maven Pro"/>
                <a:cs typeface="Maven Pro"/>
                <a:sym typeface="Maven Pro"/>
              </a:rPr>
              <a:t>gì</a:t>
            </a:r>
            <a:r>
              <a:rPr lang="en-US" sz="1600" dirty="0">
                <a:solidFill>
                  <a:schemeClr val="tx1"/>
                </a:solidFill>
                <a:ea typeface="Maven Pro"/>
                <a:cs typeface="Maven Pro"/>
                <a:sym typeface="Maven Pro"/>
              </a:rPr>
              <a:t>?</a:t>
            </a:r>
          </a:p>
          <a:p>
            <a:pPr marL="101600" lvl="1">
              <a:lnSpc>
                <a:spcPct val="115000"/>
              </a:lnSpc>
              <a:spcBef>
                <a:spcPts val="1600"/>
              </a:spcBef>
              <a:buClr>
                <a:schemeClr val="dk1"/>
              </a:buClr>
              <a:buSzPts val="2000"/>
            </a:pPr>
            <a:r>
              <a:rPr lang="en-US" sz="1600" dirty="0" smtClean="0">
                <a:solidFill>
                  <a:schemeClr val="tx1"/>
                </a:solidFill>
                <a:ea typeface="Maven Pro"/>
                <a:cs typeface="Maven Pro"/>
                <a:sym typeface="Maven Pro"/>
              </a:rPr>
              <a:t>+ </a:t>
            </a:r>
            <a:r>
              <a:rPr lang="en-US" sz="1600" dirty="0" smtClean="0">
                <a:ea typeface="Maven Pro"/>
              </a:rPr>
              <a:t>N</a:t>
            </a:r>
            <a:r>
              <a:rPr lang="vi-VN" sz="1600" dirty="0" smtClean="0"/>
              <a:t>ếu </a:t>
            </a:r>
            <a:r>
              <a:rPr lang="vi-VN" sz="1600" dirty="0"/>
              <a:t>nến tiếp theo là một nến tăng (màu xanh lá hoặc trắng) và đóng cửa trên thân nến của Doji, nó có thể là một nến xác nhận tăng giá</a:t>
            </a:r>
            <a:r>
              <a:rPr lang="vi-VN" sz="1600" dirty="0" smtClean="0"/>
              <a:t>.</a:t>
            </a:r>
            <a:r>
              <a:rPr lang="en-US" sz="1600" dirty="0" smtClean="0"/>
              <a:t> =&gt; </a:t>
            </a:r>
            <a:r>
              <a:rPr lang="en-US" sz="1600" b="1" dirty="0" err="1" smtClean="0"/>
              <a:t>Thực</a:t>
            </a:r>
            <a:r>
              <a:rPr lang="en-US" sz="1600" b="1" dirty="0" smtClean="0"/>
              <a:t> </a:t>
            </a:r>
            <a:r>
              <a:rPr lang="en-US" sz="1600" b="1" dirty="0" err="1" smtClean="0"/>
              <a:t>hiện</a:t>
            </a:r>
            <a:r>
              <a:rPr lang="en-US" sz="1600" b="1" dirty="0" smtClean="0"/>
              <a:t> </a:t>
            </a:r>
            <a:r>
              <a:rPr lang="en-US" sz="1600" b="1" dirty="0" err="1" smtClean="0"/>
              <a:t>chiến</a:t>
            </a:r>
            <a:r>
              <a:rPr lang="en-US" sz="1600" b="1" dirty="0" smtClean="0"/>
              <a:t> </a:t>
            </a:r>
            <a:r>
              <a:rPr lang="en-US" sz="1600" b="1" dirty="0" err="1" smtClean="0"/>
              <a:t>lược</a:t>
            </a:r>
            <a:r>
              <a:rPr lang="en-US" sz="1600" b="1" dirty="0" smtClean="0"/>
              <a:t> </a:t>
            </a:r>
            <a:r>
              <a:rPr lang="en-US" sz="1600" b="1" dirty="0" err="1" smtClean="0"/>
              <a:t>mua</a:t>
            </a:r>
            <a:r>
              <a:rPr lang="en-US" sz="1600" b="1" dirty="0" smtClean="0"/>
              <a:t> </a:t>
            </a:r>
            <a:r>
              <a:rPr lang="en-US" sz="1600" b="1" dirty="0" err="1" smtClean="0"/>
              <a:t>vào</a:t>
            </a:r>
            <a:endParaRPr lang="vi-VN" sz="1600" b="1" dirty="0"/>
          </a:p>
          <a:p>
            <a:pPr marL="101600">
              <a:lnSpc>
                <a:spcPct val="115000"/>
              </a:lnSpc>
              <a:spcBef>
                <a:spcPts val="1600"/>
              </a:spcBef>
              <a:buClr>
                <a:schemeClr val="dk1"/>
              </a:buClr>
              <a:buSzPts val="2000"/>
            </a:pPr>
            <a:endParaRPr lang="en-US" sz="1600" dirty="0">
              <a:solidFill>
                <a:schemeClr val="tx1"/>
              </a:solidFill>
              <a:ea typeface="Maven Pro"/>
              <a:cs typeface="Maven Pro"/>
              <a:sym typeface="Maven Pro"/>
            </a:endParaRPr>
          </a:p>
          <a:p>
            <a:pPr marL="101600" lvl="0">
              <a:lnSpc>
                <a:spcPct val="115000"/>
              </a:lnSpc>
              <a:spcBef>
                <a:spcPts val="1600"/>
              </a:spcBef>
              <a:buClr>
                <a:schemeClr val="dk1"/>
              </a:buClr>
              <a:buSzPts val="2000"/>
            </a:pPr>
            <a:endParaRPr lang="en-US" sz="1600" dirty="0" smtClean="0">
              <a:solidFill>
                <a:schemeClr val="tx1"/>
              </a:solidFill>
              <a:ea typeface="Maven Pro"/>
              <a:cs typeface="Maven Pro"/>
              <a:sym typeface="Maven Pro"/>
            </a:endParaRPr>
          </a:p>
          <a:p>
            <a:pPr marL="101600" lvl="0">
              <a:lnSpc>
                <a:spcPct val="115000"/>
              </a:lnSpc>
              <a:spcBef>
                <a:spcPts val="1600"/>
              </a:spcBef>
              <a:buClr>
                <a:schemeClr val="dk1"/>
              </a:buClr>
              <a:buSzPts val="2000"/>
            </a:pPr>
            <a:r>
              <a:rPr lang="en-US" sz="1600" b="1" dirty="0" smtClean="0">
                <a:solidFill>
                  <a:schemeClr val="tx1"/>
                </a:solidFill>
                <a:ea typeface="Maven Pro"/>
                <a:cs typeface="Maven Pro"/>
                <a:sym typeface="Maven Pro"/>
              </a:rPr>
              <a:t> </a:t>
            </a:r>
          </a:p>
          <a:p>
            <a:pPr marL="101600" lvl="0">
              <a:lnSpc>
                <a:spcPct val="115000"/>
              </a:lnSpc>
              <a:spcBef>
                <a:spcPts val="1600"/>
              </a:spcBef>
              <a:buClr>
                <a:schemeClr val="dk1"/>
              </a:buClr>
              <a:buSzPts val="2000"/>
            </a:pPr>
            <a:endParaRPr lang="en-US" sz="1600" dirty="0">
              <a:solidFill>
                <a:schemeClr val="tx1"/>
              </a:solidFill>
              <a:ea typeface="Maven Pro"/>
              <a:cs typeface="Maven Pro"/>
              <a:sym typeface="Maven Pro"/>
            </a:endParaRPr>
          </a:p>
          <a:p>
            <a:pPr marL="101600" lvl="0">
              <a:lnSpc>
                <a:spcPct val="115000"/>
              </a:lnSpc>
              <a:spcBef>
                <a:spcPts val="1600"/>
              </a:spcBef>
              <a:buClr>
                <a:schemeClr val="dk1"/>
              </a:buClr>
              <a:buSzPts val="2000"/>
            </a:pPr>
            <a:r>
              <a:rPr lang="en-US" sz="1600" b="1" dirty="0" smtClean="0">
                <a:solidFill>
                  <a:schemeClr val="dk1"/>
                </a:solidFill>
                <a:latin typeface="+mn-lt"/>
                <a:ea typeface="Maven Pro"/>
                <a:cs typeface="Maven Pro"/>
                <a:sym typeface="Maven Pro"/>
              </a:rPr>
              <a:t>   </a:t>
            </a:r>
            <a:endParaRPr sz="1600" b="1" dirty="0">
              <a:solidFill>
                <a:schemeClr val="dk1"/>
              </a:solidFill>
              <a:latin typeface="+mn-lt"/>
              <a:ea typeface="Maven Pro"/>
              <a:cs typeface="Maven Pro"/>
              <a:sym typeface="Maven Pro"/>
            </a:endParaRPr>
          </a:p>
        </p:txBody>
      </p:sp>
    </p:spTree>
    <p:extLst>
      <p:ext uri="{BB962C8B-B14F-4D97-AF65-F5344CB8AC3E}">
        <p14:creationId xmlns:p14="http://schemas.microsoft.com/office/powerpoint/2010/main" val="42016686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830956"/>
          </a:xfrm>
          <a:prstGeom prst="rect">
            <a:avLst/>
          </a:prstGeom>
          <a:noFill/>
          <a:ln>
            <a:noFill/>
          </a:ln>
        </p:spPr>
        <p:txBody>
          <a:bodyPr spcFirstLastPara="1" wrap="square" lIns="91425" tIns="45700" rIns="91425" bIns="45700" anchor="t" anchorCtr="0">
            <a:spAutoFit/>
          </a:bodyPr>
          <a:lstStyle/>
          <a:p>
            <a:pPr>
              <a:buSzPts val="2000"/>
            </a:pPr>
            <a:r>
              <a:rPr lang="en-US" sz="2400" dirty="0" smtClean="0">
                <a:solidFill>
                  <a:schemeClr val="bg1"/>
                </a:solidFill>
              </a:rPr>
              <a:t>I. </a:t>
            </a:r>
            <a:r>
              <a:rPr lang="en-US" sz="2400" b="1" dirty="0" smtClean="0">
                <a:solidFill>
                  <a:schemeClr val="bg1"/>
                </a:solidFill>
                <a:ea typeface="Maven Pro"/>
                <a:cs typeface="Maven Pro"/>
                <a:sym typeface="Maven Pro"/>
              </a:rPr>
              <a:t>Chiến </a:t>
            </a:r>
            <a:r>
              <a:rPr lang="en-US" sz="2400" b="1" dirty="0" err="1">
                <a:solidFill>
                  <a:schemeClr val="bg1"/>
                </a:solidFill>
                <a:ea typeface="Maven Pro"/>
                <a:cs typeface="Maven Pro"/>
                <a:sym typeface="Maven Pro"/>
              </a:rPr>
              <a:t>lược</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để</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vào</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lệnh</a:t>
            </a:r>
            <a:endParaRPr lang="en-US" sz="2400" b="1" dirty="0">
              <a:solidFill>
                <a:schemeClr val="bg1"/>
              </a:solidFill>
              <a:ea typeface="Maven Pro"/>
              <a:cs typeface="Maven Pro"/>
              <a:sym typeface="Maven Pro"/>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dirty="0">
              <a:solidFill>
                <a:schemeClr val="lt1"/>
              </a:solidFill>
              <a:latin typeface="Arial"/>
              <a:ea typeface="Arial"/>
              <a:cs typeface="Arial"/>
              <a:sym typeface="Arial"/>
            </a:endParaRPr>
          </a:p>
        </p:txBody>
      </p:sp>
      <p:sp>
        <p:nvSpPr>
          <p:cNvPr id="101" name="Google Shape;101;p3"/>
          <p:cNvSpPr txBox="1"/>
          <p:nvPr/>
        </p:nvSpPr>
        <p:spPr>
          <a:xfrm>
            <a:off x="424875" y="616224"/>
            <a:ext cx="8285017" cy="5327376"/>
          </a:xfrm>
          <a:prstGeom prst="rect">
            <a:avLst/>
          </a:prstGeom>
          <a:noFill/>
          <a:ln>
            <a:noFill/>
          </a:ln>
        </p:spPr>
        <p:txBody>
          <a:bodyPr spcFirstLastPara="1" wrap="square" lIns="91425" tIns="91425" rIns="91425" bIns="91425" anchor="t" anchorCtr="0">
            <a:noAutofit/>
          </a:bodyPr>
          <a:lstStyle/>
          <a:p>
            <a:pPr marL="101600" lvl="0">
              <a:lnSpc>
                <a:spcPct val="115000"/>
              </a:lnSpc>
              <a:spcBef>
                <a:spcPts val="1600"/>
              </a:spcBef>
              <a:buClr>
                <a:schemeClr val="dk1"/>
              </a:buClr>
              <a:buSzPts val="2000"/>
            </a:pPr>
            <a:r>
              <a:rPr lang="en-US" sz="1600" b="1" dirty="0" smtClean="0">
                <a:solidFill>
                  <a:schemeClr val="tx1"/>
                </a:solidFill>
                <a:ea typeface="Maven Pro"/>
                <a:cs typeface="Maven Pro"/>
                <a:sym typeface="Maven Pro"/>
              </a:rPr>
              <a:t>I.1. </a:t>
            </a:r>
            <a:r>
              <a:rPr lang="en-US" sz="1600" b="1" dirty="0">
                <a:solidFill>
                  <a:schemeClr val="tx1"/>
                </a:solidFill>
                <a:ea typeface="Maven Pro"/>
                <a:cs typeface="Maven Pro"/>
                <a:sym typeface="Maven Pro"/>
              </a:rPr>
              <a:t>Chiến </a:t>
            </a:r>
            <a:r>
              <a:rPr lang="en-US" sz="1600" b="1" dirty="0" err="1">
                <a:solidFill>
                  <a:schemeClr val="tx1"/>
                </a:solidFill>
                <a:ea typeface="Maven Pro"/>
                <a:cs typeface="Maven Pro"/>
                <a:sym typeface="Maven Pro"/>
              </a:rPr>
              <a:t>lược</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nến</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Doji</a:t>
            </a:r>
            <a:r>
              <a:rPr lang="en-US" sz="1600" b="1" dirty="0">
                <a:solidFill>
                  <a:schemeClr val="tx1"/>
                </a:solidFill>
                <a:ea typeface="Maven Pro"/>
                <a:cs typeface="Maven Pro"/>
                <a:sym typeface="Maven Pro"/>
              </a:rPr>
              <a:t> – </a:t>
            </a:r>
            <a:r>
              <a:rPr lang="en-US" sz="1600" b="1" dirty="0" err="1">
                <a:solidFill>
                  <a:schemeClr val="tx1"/>
                </a:solidFill>
                <a:ea typeface="Maven Pro"/>
                <a:cs typeface="Maven Pro"/>
                <a:sym typeface="Maven Pro"/>
              </a:rPr>
              <a:t>Doji</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chân</a:t>
            </a:r>
            <a:r>
              <a:rPr lang="en-US" sz="1600" b="1" dirty="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dài</a:t>
            </a:r>
            <a:endParaRPr lang="en-US" sz="1600" b="1" dirty="0" smtClean="0">
              <a:solidFill>
                <a:schemeClr val="tx1"/>
              </a:solidFill>
              <a:ea typeface="Maven Pro"/>
              <a:cs typeface="Maven Pro"/>
              <a:sym typeface="Maven Pro"/>
            </a:endParaRPr>
          </a:p>
          <a:p>
            <a:pPr marL="444500" indent="-342900">
              <a:lnSpc>
                <a:spcPct val="115000"/>
              </a:lnSpc>
              <a:spcBef>
                <a:spcPts val="1600"/>
              </a:spcBef>
              <a:buClr>
                <a:schemeClr val="dk1"/>
              </a:buClr>
              <a:buSzPts val="2000"/>
              <a:buFont typeface="+mj-lt"/>
              <a:buAutoNum type="alphaLcParenR" startAt="3"/>
            </a:pPr>
            <a:r>
              <a:rPr lang="en-US" sz="1600" b="1" u="sng" dirty="0" err="1" smtClean="0">
                <a:solidFill>
                  <a:schemeClr val="tx1"/>
                </a:solidFill>
                <a:sym typeface="Maven Pro"/>
              </a:rPr>
              <a:t>Tổng</a:t>
            </a:r>
            <a:r>
              <a:rPr lang="en-US" sz="1600" b="1" u="sng" dirty="0" smtClean="0">
                <a:solidFill>
                  <a:schemeClr val="tx1"/>
                </a:solidFill>
                <a:sym typeface="Maven Pro"/>
              </a:rPr>
              <a:t> </a:t>
            </a:r>
            <a:r>
              <a:rPr lang="en-US" sz="1600" b="1" u="sng" dirty="0" err="1" smtClean="0">
                <a:solidFill>
                  <a:schemeClr val="tx1"/>
                </a:solidFill>
                <a:sym typeface="Maven Pro"/>
              </a:rPr>
              <a:t>hợp</a:t>
            </a:r>
            <a:r>
              <a:rPr lang="en-US" sz="1600" b="1" u="sng" dirty="0" smtClean="0">
                <a:solidFill>
                  <a:schemeClr val="tx1"/>
                </a:solidFill>
                <a:sym typeface="Maven Pro"/>
              </a:rPr>
              <a:t> </a:t>
            </a:r>
            <a:r>
              <a:rPr lang="en-US" sz="1600" b="1" u="sng" dirty="0" err="1" smtClean="0">
                <a:solidFill>
                  <a:schemeClr val="tx1"/>
                </a:solidFill>
                <a:sym typeface="Maven Pro"/>
              </a:rPr>
              <a:t>tư</a:t>
            </a:r>
            <a:r>
              <a:rPr lang="en-US" sz="1600" b="1" u="sng" dirty="0" smtClean="0">
                <a:solidFill>
                  <a:schemeClr val="tx1"/>
                </a:solidFill>
                <a:sym typeface="Maven Pro"/>
              </a:rPr>
              <a:t> </a:t>
            </a:r>
            <a:r>
              <a:rPr lang="en-US" sz="1600" b="1" u="sng" dirty="0" err="1" smtClean="0">
                <a:solidFill>
                  <a:schemeClr val="tx1"/>
                </a:solidFill>
                <a:sym typeface="Maven Pro"/>
              </a:rPr>
              <a:t>duy</a:t>
            </a:r>
            <a:r>
              <a:rPr lang="en-US" sz="1600" b="1" u="sng" dirty="0" smtClean="0">
                <a:solidFill>
                  <a:schemeClr val="tx1"/>
                </a:solidFill>
                <a:sym typeface="Maven Pro"/>
              </a:rPr>
              <a:t> code</a:t>
            </a:r>
            <a:endParaRPr lang="vi-VN" sz="1600" b="1" dirty="0"/>
          </a:p>
          <a:p>
            <a:pPr marL="101600">
              <a:lnSpc>
                <a:spcPct val="115000"/>
              </a:lnSpc>
              <a:spcBef>
                <a:spcPts val="1600"/>
              </a:spcBef>
              <a:buClr>
                <a:schemeClr val="dk1"/>
              </a:buClr>
              <a:buSzPts val="2000"/>
            </a:pPr>
            <a:r>
              <a:rPr lang="vi-VN" sz="1600" dirty="0" smtClean="0"/>
              <a:t>1</a:t>
            </a:r>
            <a:r>
              <a:rPr lang="vi-VN" sz="1600" dirty="0"/>
              <a:t>/ Code nhận diện nến Doji chân dài: Vậy nếu code để nhận diện nến Doji chân dài thì chúng ta sẽ code gì?</a:t>
            </a:r>
          </a:p>
          <a:p>
            <a:pPr marL="101600">
              <a:lnSpc>
                <a:spcPct val="115000"/>
              </a:lnSpc>
              <a:spcBef>
                <a:spcPts val="1600"/>
              </a:spcBef>
              <a:buClr>
                <a:schemeClr val="dk1"/>
              </a:buClr>
              <a:buSzPts val="2000"/>
            </a:pPr>
            <a:r>
              <a:rPr lang="vi-VN" sz="1600" dirty="0" smtClean="0"/>
              <a:t>   </a:t>
            </a:r>
            <a:r>
              <a:rPr lang="vi-VN" sz="1600" dirty="0"/>
              <a:t>+ Kiểm tra giá mở cửa và đóng cửa có gần bằng nhau không?</a:t>
            </a:r>
          </a:p>
          <a:p>
            <a:pPr marL="101600">
              <a:lnSpc>
                <a:spcPct val="115000"/>
              </a:lnSpc>
              <a:spcBef>
                <a:spcPts val="1600"/>
              </a:spcBef>
              <a:buClr>
                <a:schemeClr val="dk1"/>
              </a:buClr>
              <a:buSzPts val="2000"/>
            </a:pPr>
            <a:r>
              <a:rPr lang="vi-VN" sz="1600" dirty="0" smtClean="0"/>
              <a:t>   </a:t>
            </a:r>
            <a:r>
              <a:rPr lang="vi-VN" sz="1600" dirty="0"/>
              <a:t>+ Kiểm tra bóng nến trên có lớn hơn hoặc bằng 2 lần thân nến không?</a:t>
            </a:r>
          </a:p>
          <a:p>
            <a:pPr marL="101600">
              <a:lnSpc>
                <a:spcPct val="115000"/>
              </a:lnSpc>
              <a:spcBef>
                <a:spcPts val="1600"/>
              </a:spcBef>
              <a:buClr>
                <a:schemeClr val="dk1"/>
              </a:buClr>
              <a:buSzPts val="2000"/>
            </a:pPr>
            <a:r>
              <a:rPr lang="vi-VN" sz="1600" dirty="0" smtClean="0"/>
              <a:t>   </a:t>
            </a:r>
            <a:r>
              <a:rPr lang="vi-VN" sz="1600" dirty="0"/>
              <a:t>+ Kiểm tra bóng nến dưới có lớn hơn hoặc bằng 2 lần thân nến không?</a:t>
            </a:r>
          </a:p>
          <a:p>
            <a:pPr marL="101600">
              <a:lnSpc>
                <a:spcPct val="115000"/>
              </a:lnSpc>
              <a:spcBef>
                <a:spcPts val="1600"/>
              </a:spcBef>
              <a:buClr>
                <a:schemeClr val="dk1"/>
              </a:buClr>
              <a:buSzPts val="2000"/>
            </a:pPr>
            <a:r>
              <a:rPr lang="vi-VN" sz="1600" dirty="0"/>
              <a:t>2/ </a:t>
            </a:r>
            <a:r>
              <a:rPr lang="vi-VN" sz="1600" dirty="0" smtClean="0">
                <a:solidFill>
                  <a:srgbClr val="FF0000"/>
                </a:solidFill>
              </a:rPr>
              <a:t>Code kiểm tra nến xác nhận sau nến Doji chân dài 1 nến</a:t>
            </a:r>
            <a:r>
              <a:rPr lang="vi-VN" sz="1600" dirty="0" smtClean="0"/>
              <a:t>: </a:t>
            </a:r>
            <a:r>
              <a:rPr lang="vi-VN" sz="1600" dirty="0"/>
              <a:t>Vậy nếu code để kiểm tra nến xác nhận sau nến </a:t>
            </a:r>
            <a:r>
              <a:rPr lang="vi-VN" sz="1600" dirty="0" smtClean="0"/>
              <a:t>Doji </a:t>
            </a:r>
            <a:r>
              <a:rPr lang="vi-VN" sz="1600" dirty="0"/>
              <a:t>chân dài 1 nến thì chúng ta sẽ code gì?</a:t>
            </a:r>
          </a:p>
          <a:p>
            <a:pPr marL="101600">
              <a:lnSpc>
                <a:spcPct val="115000"/>
              </a:lnSpc>
              <a:spcBef>
                <a:spcPts val="1600"/>
              </a:spcBef>
              <a:buClr>
                <a:schemeClr val="dk1"/>
              </a:buClr>
              <a:buSzPts val="2000"/>
            </a:pPr>
            <a:r>
              <a:rPr lang="vi-VN" sz="1600" dirty="0"/>
              <a:t>+ Nếu nến tiếp theo là một nến tăng (màu xanh lá hoặc trắng) và đóng cửa trên thân nến của Doji, nó có thể là một nến xác nhận tăng giá. </a:t>
            </a:r>
            <a:r>
              <a:rPr lang="en-US" sz="1600" dirty="0" smtClean="0"/>
              <a:t>=&gt; </a:t>
            </a:r>
            <a:r>
              <a:rPr lang="vi-VN" sz="1600" dirty="0" smtClean="0"/>
              <a:t>Thực </a:t>
            </a:r>
            <a:r>
              <a:rPr lang="vi-VN" sz="1600" dirty="0"/>
              <a:t>hiện chiến lược mua vào</a:t>
            </a:r>
          </a:p>
          <a:p>
            <a:pPr marL="101600">
              <a:lnSpc>
                <a:spcPct val="115000"/>
              </a:lnSpc>
              <a:spcBef>
                <a:spcPts val="1600"/>
              </a:spcBef>
              <a:buClr>
                <a:schemeClr val="dk1"/>
              </a:buClr>
              <a:buSzPts val="2000"/>
            </a:pPr>
            <a:endParaRPr lang="en-US" sz="1600" dirty="0">
              <a:solidFill>
                <a:schemeClr val="tx1"/>
              </a:solidFill>
              <a:ea typeface="Maven Pro"/>
              <a:cs typeface="Maven Pro"/>
              <a:sym typeface="Maven Pro"/>
            </a:endParaRPr>
          </a:p>
          <a:p>
            <a:pPr marL="101600" lvl="0">
              <a:lnSpc>
                <a:spcPct val="115000"/>
              </a:lnSpc>
              <a:spcBef>
                <a:spcPts val="1600"/>
              </a:spcBef>
              <a:buClr>
                <a:schemeClr val="dk1"/>
              </a:buClr>
              <a:buSzPts val="2000"/>
            </a:pPr>
            <a:endParaRPr lang="en-US" sz="1600" dirty="0" smtClean="0">
              <a:solidFill>
                <a:schemeClr val="tx1"/>
              </a:solidFill>
              <a:ea typeface="Maven Pro"/>
              <a:cs typeface="Maven Pro"/>
              <a:sym typeface="Maven Pro"/>
            </a:endParaRPr>
          </a:p>
          <a:p>
            <a:pPr marL="101600" lvl="0">
              <a:lnSpc>
                <a:spcPct val="115000"/>
              </a:lnSpc>
              <a:spcBef>
                <a:spcPts val="1600"/>
              </a:spcBef>
              <a:buClr>
                <a:schemeClr val="dk1"/>
              </a:buClr>
              <a:buSzPts val="2000"/>
            </a:pPr>
            <a:r>
              <a:rPr lang="en-US" sz="1600" b="1" dirty="0" smtClean="0">
                <a:solidFill>
                  <a:schemeClr val="tx1"/>
                </a:solidFill>
                <a:ea typeface="Maven Pro"/>
                <a:cs typeface="Maven Pro"/>
                <a:sym typeface="Maven Pro"/>
              </a:rPr>
              <a:t> </a:t>
            </a:r>
          </a:p>
          <a:p>
            <a:pPr marL="101600" lvl="0">
              <a:lnSpc>
                <a:spcPct val="115000"/>
              </a:lnSpc>
              <a:spcBef>
                <a:spcPts val="1600"/>
              </a:spcBef>
              <a:buClr>
                <a:schemeClr val="dk1"/>
              </a:buClr>
              <a:buSzPts val="2000"/>
            </a:pPr>
            <a:endParaRPr lang="en-US" sz="1600" dirty="0">
              <a:solidFill>
                <a:schemeClr val="tx1"/>
              </a:solidFill>
              <a:ea typeface="Maven Pro"/>
              <a:cs typeface="Maven Pro"/>
              <a:sym typeface="Maven Pro"/>
            </a:endParaRPr>
          </a:p>
          <a:p>
            <a:pPr marL="101600" lvl="0">
              <a:lnSpc>
                <a:spcPct val="115000"/>
              </a:lnSpc>
              <a:spcBef>
                <a:spcPts val="1600"/>
              </a:spcBef>
              <a:buClr>
                <a:schemeClr val="dk1"/>
              </a:buClr>
              <a:buSzPts val="2000"/>
            </a:pPr>
            <a:r>
              <a:rPr lang="en-US" sz="1600" b="1" dirty="0" smtClean="0">
                <a:solidFill>
                  <a:schemeClr val="dk1"/>
                </a:solidFill>
                <a:latin typeface="+mn-lt"/>
                <a:ea typeface="Maven Pro"/>
                <a:cs typeface="Maven Pro"/>
                <a:sym typeface="Maven Pro"/>
              </a:rPr>
              <a:t>   </a:t>
            </a:r>
            <a:endParaRPr sz="1600" b="1" dirty="0">
              <a:solidFill>
                <a:schemeClr val="dk1"/>
              </a:solidFill>
              <a:latin typeface="+mn-lt"/>
              <a:ea typeface="Maven Pro"/>
              <a:cs typeface="Maven Pro"/>
              <a:sym typeface="Maven Pro"/>
            </a:endParaRPr>
          </a:p>
        </p:txBody>
      </p:sp>
    </p:spTree>
    <p:extLst>
      <p:ext uri="{BB962C8B-B14F-4D97-AF65-F5344CB8AC3E}">
        <p14:creationId xmlns:p14="http://schemas.microsoft.com/office/powerpoint/2010/main" val="2859663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1319</TotalTime>
  <Words>2307</Words>
  <Application>Microsoft Office PowerPoint</Application>
  <PresentationFormat>On-screen Show (4:3)</PresentationFormat>
  <Paragraphs>220</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Maven Pro</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dc:creator>
  <cp:lastModifiedBy>PC-DELL-CU</cp:lastModifiedBy>
  <cp:revision>112</cp:revision>
  <dcterms:created xsi:type="dcterms:W3CDTF">2021-10-18T16:01:56Z</dcterms:created>
  <dcterms:modified xsi:type="dcterms:W3CDTF">2024-01-24T00:09:00Z</dcterms:modified>
</cp:coreProperties>
</file>