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SOwWn3Jbm5pEzLBfz5ZxQUEJq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e0ad700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0ee0ad7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872e8ca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42" name="Google Shape;142;g221872e8c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872e8ca5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49" name="Google Shape;149;g221872e8ca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1872e8ca5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55" name="Google Shape;155;g221872e8c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1872e8ca5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61" name="Google Shape;161;g221872e8ca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1872e8ca5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67" name="Google Shape;167;g221872e8ca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1872e8ca5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76" name="Google Shape;176;g221872e8c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1872e8ca5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3" name="Google Shape;183;g221872e8ca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979b1e6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89" name="Google Shape;189;g221979b1e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979b1e6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96" name="Google Shape;196;g221979b1e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1979b1e6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203" name="Google Shape;203;g221979b1e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1979b1e6a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209" name="Google Shape;209;g221979b1e6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1979b1e6a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215" name="Google Shape;215;g221979b1e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1872e8ca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10" name="Google Shape;110;g221872e8c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1872e8ca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17" name="Google Shape;117;g221872e8ca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1872e8ca5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23" name="Google Shape;123;g221872e8c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1872e8ca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29" name="Google Shape;129;g221872e8c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1872e8ca5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vi-VN" sz="1100">
                <a:latin typeface="Arial"/>
                <a:ea typeface="Arial"/>
                <a:cs typeface="Arial"/>
                <a:sym typeface="Arial"/>
              </a:rPr>
              <a:t>Efficient Market Hypothesis, ChatGPT, etc.</a:t>
            </a:r>
            <a:endParaRPr/>
          </a:p>
        </p:txBody>
      </p:sp>
      <p:sp>
        <p:nvSpPr>
          <p:cNvPr id="135" name="Google Shape;135;g221872e8c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0ee0ad7006_1_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872e8ca5_0_38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21872e8ca5_0_38"/>
          <p:cNvSpPr txBox="1"/>
          <p:nvPr/>
        </p:nvSpPr>
        <p:spPr>
          <a:xfrm>
            <a:off x="304800" y="721286"/>
            <a:ext cx="853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Calibri"/>
                <a:ea typeface="Calibri"/>
                <a:cs typeface="Calibri"/>
                <a:sym typeface="Calibri"/>
              </a:rPr>
              <a:t>Describe DataFrame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221872e8ca5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3886"/>
            <a:ext cx="8839200" cy="409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1872e8ca5_0_45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21872e8ca5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47" y="805757"/>
            <a:ext cx="8442035" cy="505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1872e8ca5_0_52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221872e8ca5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1" y="764625"/>
            <a:ext cx="8525164" cy="60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1872e8ca5_0_58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21872e8ca5_0_58"/>
          <p:cNvSpPr txBox="1"/>
          <p:nvPr/>
        </p:nvSpPr>
        <p:spPr>
          <a:xfrm>
            <a:off x="304800" y="493634"/>
            <a:ext cx="8839200" cy="53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Ngày bắt đầu của kỳ kiểm thử.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Ngày kết thúc của kỳ kiểm thử.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Thời gian chạy kiểm thử.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Exposure Time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lệ thời gian chiến lược đầu tư vào thị trường.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Equity Final [$]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Số dư tài khoản cuối cùng sau kỳ kiểm thử.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Equity Peak [$]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Số dư tài khoản cao nhất trong quá trình kiểm thử.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suất lợi nhuận đạt được từ chiến lược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Buy &amp; Hold Return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suất lợi nhuận đạt được nếu giữ tài sản và không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(Ann.)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suất lợi nhuận hàng năm.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Volatility (Ann.)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Độ lớn biến động hàng năm.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Sharpe Ratio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số Sharpe.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Sortino Ratio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số Sortino.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Calmar Ratio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số Calmar.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1872e8ca5_0_89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21872e8ca5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37" y="818174"/>
            <a:ext cx="4122775" cy="238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21872e8ca5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37" y="3318974"/>
            <a:ext cx="7838750" cy="24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21872e8ca5_0_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975" y="4813550"/>
            <a:ext cx="2684725" cy="11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21872e8ca5_0_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387" y="947799"/>
            <a:ext cx="4429450" cy="19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1872e8ca5_0_75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221872e8ca5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866783"/>
            <a:ext cx="762000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21872e8ca5_0_75"/>
          <p:cNvSpPr txBox="1"/>
          <p:nvPr/>
        </p:nvSpPr>
        <p:spPr>
          <a:xfrm>
            <a:off x="1945425" y="866775"/>
            <a:ext cx="67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Calibri"/>
                <a:ea typeface="Calibri"/>
                <a:cs typeface="Calibri"/>
                <a:sym typeface="Calibri"/>
              </a:rPr>
              <a:t>Drawdown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1872e8ca5_0_66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1872e8ca5_0_66"/>
          <p:cNvSpPr txBox="1"/>
          <p:nvPr/>
        </p:nvSpPr>
        <p:spPr>
          <a:xfrm>
            <a:off x="152100" y="601483"/>
            <a:ext cx="89919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Max. Drawdown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lệ rút hầu bao lớn nhất.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Avg. Drawdown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lệ rút hầu bao trung bình.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Max. Drawdown Duration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Thời gian rút hầu bao lớn nhất.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Avg. Drawdown Duration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Thời gian rút hầu bao trung bình.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Trades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Số lần giao dịch được thực hiện.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 Rate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Tỷ lệ giao dịch có lãi.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 Trade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Lợi nhuận tốt nhất của một lần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Worst Trade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Lỗ nặng nhất của một lần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Avg. Trade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Lợi nhuận trung bình của mỗi lần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Max. Trade Duration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Thời gian lâu nhất của một lần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Avg. Trade Duration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Thời gian trung bình của mỗi lần giao dịch.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Profit Factor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Hệ số lợi nhuận.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Expectancy [%]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Kỳ vọng lợi nhuận.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vi-V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SQN</a:t>
            </a:r>
            <a:r>
              <a:rPr lang="vi-V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System Quality Number.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979b1e6a_0_0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metrics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21979b1e6a_0_0"/>
          <p:cNvSpPr txBox="1"/>
          <p:nvPr/>
        </p:nvSpPr>
        <p:spPr>
          <a:xfrm>
            <a:off x="304800" y="748236"/>
            <a:ext cx="8543636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SQN = np.</a:t>
            </a:r>
            <a:r>
              <a:rPr lang="vi-VN" sz="2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(n_trades) </a:t>
            </a:r>
            <a:r>
              <a:rPr lang="vi-VN" sz="2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pl.</a:t>
            </a:r>
            <a:r>
              <a:rPr lang="vi-VN" sz="2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vi-VN" sz="2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pl.</a:t>
            </a:r>
            <a:r>
              <a:rPr lang="vi-VN" sz="2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Font typeface="Courier New"/>
              <a:buChar char="-"/>
            </a:pP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n_trades: số lần giao dịch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200"/>
              <a:buFont typeface="Courier New"/>
              <a:buChar char="-"/>
            </a:pPr>
            <a:r>
              <a:rPr lang="vi-VN" sz="2200" dirty="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pl: Profit and Loss</a:t>
            </a: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g221979b1e6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963" y="2348611"/>
            <a:ext cx="5942575" cy="33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1979b1e6a_0_10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from scratch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221979b1e6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64" y="786965"/>
            <a:ext cx="80772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21979b1e6a_0_10"/>
          <p:cNvSpPr txBox="1"/>
          <p:nvPr/>
        </p:nvSpPr>
        <p:spPr>
          <a:xfrm>
            <a:off x="0" y="2835557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Calibri"/>
                <a:ea typeface="Calibri"/>
                <a:cs typeface="Calibri"/>
                <a:sym typeface="Calibri"/>
              </a:rPr>
              <a:t>equity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1979b1e6a_0_18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from scratch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21979b1e6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05" y="772088"/>
            <a:ext cx="8396639" cy="516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10635" y="1809406"/>
            <a:ext cx="6531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For Investment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81301" y="3025123"/>
            <a:ext cx="6191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Chủ đề:</a:t>
            </a:r>
            <a:r>
              <a:rPr lang="vi-VN" sz="2800" b="1" i="1" dirty="0">
                <a:solidFill>
                  <a:srgbClr val="FF0000"/>
                </a:solidFill>
              </a:rPr>
              <a:t> Pandas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và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xây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dựng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chiến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lược</a:t>
            </a:r>
            <a:endParaRPr sz="2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482535" y="4841005"/>
            <a:ext cx="33936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vi-V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GV.</a:t>
            </a:r>
            <a:r>
              <a:rPr lang="en-US" sz="2800" i="1" dirty="0" smtClean="0">
                <a:solidFill>
                  <a:schemeClr val="dk1"/>
                </a:solidFill>
              </a:rPr>
              <a:t>Đặng Trí Thanh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1979b1e6a_0_29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with external library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21979b1e6a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796136"/>
            <a:ext cx="8617527" cy="44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979b1e6a_0_39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Backtest with external library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21979b1e6a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124" y="813913"/>
            <a:ext cx="3678225" cy="5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04800" y="154525"/>
            <a:ext cx="68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04800" y="467578"/>
            <a:ext cx="8488218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20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Pandas tutorial</a:t>
            </a: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20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Backtest metrics</a:t>
            </a: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20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Backtest with pandas</a:t>
            </a:r>
            <a:endParaRPr sz="2000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AutoNum type="arabicPeriod"/>
            </a:pPr>
            <a:r>
              <a:rPr lang="vi-VN" sz="20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Backtest with external library</a:t>
            </a:r>
            <a:endParaRPr sz="2000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introduction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883683"/>
            <a:ext cx="76200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1872e8ca5_0_1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introduction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21872e8ca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91" y="1455333"/>
            <a:ext cx="8839201" cy="33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21872e8ca5_0_1"/>
          <p:cNvSpPr txBox="1"/>
          <p:nvPr/>
        </p:nvSpPr>
        <p:spPr>
          <a:xfrm>
            <a:off x="304800" y="766808"/>
            <a:ext cx="846974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latin typeface="Calibri"/>
                <a:ea typeface="Calibri"/>
                <a:cs typeface="Calibri"/>
                <a:sym typeface="Calibri"/>
              </a:rPr>
              <a:t>Pandas Components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872e8ca5_0_9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21872e8ca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778172"/>
            <a:ext cx="5208000" cy="525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1872e8ca5_0_17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221872e8ca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1" y="779895"/>
            <a:ext cx="5606472" cy="528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872e8ca5_0_25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21872e8ca5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783090"/>
            <a:ext cx="8562109" cy="400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872e8ca5_0_31"/>
          <p:cNvSpPr txBox="1"/>
          <p:nvPr/>
        </p:nvSpPr>
        <p:spPr>
          <a:xfrm>
            <a:off x="304800" y="139783"/>
            <a:ext cx="52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vi-VN" sz="2400">
                <a:solidFill>
                  <a:schemeClr val="lt1"/>
                </a:solidFill>
              </a:rPr>
              <a:t>Pandas tutorial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221872e8ca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21357"/>
            <a:ext cx="60388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21872e8ca5_0_31"/>
          <p:cNvSpPr txBox="1"/>
          <p:nvPr/>
        </p:nvSpPr>
        <p:spPr>
          <a:xfrm>
            <a:off x="304800" y="715120"/>
            <a:ext cx="854363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Calibri"/>
                <a:ea typeface="Calibri"/>
                <a:cs typeface="Calibri"/>
                <a:sym typeface="Calibri"/>
              </a:rPr>
              <a:t>View DataFrame information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559</Words>
  <Application>Microsoft Office PowerPoint</Application>
  <PresentationFormat>On-screen Show (4:3)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Roboto</vt:lpstr>
      <vt:lpstr>Maven Pro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Thanh Dang Tri</cp:lastModifiedBy>
  <cp:revision>6</cp:revision>
  <dcterms:created xsi:type="dcterms:W3CDTF">2021-10-18T16:01:56Z</dcterms:created>
  <dcterms:modified xsi:type="dcterms:W3CDTF">2023-10-06T02:50:18Z</dcterms:modified>
</cp:coreProperties>
</file>