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ttrocento"/>
      <p:regular r:id="rId17"/>
      <p:bold r:id="rId18"/>
    </p:embeddedFont>
    <p:embeddedFont>
      <p:font typeface="Cinzel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inz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-regular.fntdata"/><Relationship Id="rId16" Type="http://schemas.openxmlformats.org/officeDocument/2006/relationships/slide" Target="slides/slide11.xml"/><Relationship Id="rId19" Type="http://schemas.openxmlformats.org/officeDocument/2006/relationships/font" Target="fonts/Cinzel-regular.fntdata"/><Relationship Id="rId18" Type="http://schemas.openxmlformats.org/officeDocument/2006/relationships/font" Target="fonts/Quattrocen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a7d7d79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a7d7d79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a7d7d79b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a7d7d79b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a7d7d756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a7d7d756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a7d7d7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a7d7d7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a7d7d756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a7d7d756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b76b87d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b76b87d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d29ca05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d29ca05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e5fa41ca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e5fa41ca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d29ca05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d29ca05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d29ca05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d29ca05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2850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99150" y="3727325"/>
            <a:ext cx="43158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4650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 rot="-5400000">
            <a:off x="7835725" y="1648675"/>
            <a:ext cx="18066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713225" y="937142"/>
            <a:ext cx="8601300" cy="31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334725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713225" y="3152225"/>
            <a:ext cx="77175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/>
          <p:nvPr/>
        </p:nvSpPr>
        <p:spPr>
          <a:xfrm>
            <a:off x="-450975" y="763200"/>
            <a:ext cx="10055700" cy="352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 rot="-5400000">
            <a:off x="-446800" y="3049900"/>
            <a:ext cx="16359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2" type="title"/>
          </p:nvPr>
        </p:nvSpPr>
        <p:spPr>
          <a:xfrm>
            <a:off x="4444650" y="5723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968294" y="10826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title"/>
          </p:nvPr>
        </p:nvSpPr>
        <p:spPr>
          <a:xfrm>
            <a:off x="4968225" y="15860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4444650" y="15860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4968294" y="20963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6" type="title"/>
          </p:nvPr>
        </p:nvSpPr>
        <p:spPr>
          <a:xfrm>
            <a:off x="4968225" y="25997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4444650" y="25997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9" type="title"/>
          </p:nvPr>
        </p:nvSpPr>
        <p:spPr>
          <a:xfrm>
            <a:off x="4968225" y="36134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4444650" y="3613450"/>
            <a:ext cx="599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4968294" y="41237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/>
        </p:nvSpPr>
        <p:spPr>
          <a:xfrm rot="-5400000">
            <a:off x="7931425" y="3443825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 rot="-5400000">
            <a:off x="-449650" y="17291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1322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958875" y="1602150"/>
            <a:ext cx="4414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2923375" y="30046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6269275" y="16021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1660175" y="-90600"/>
            <a:ext cx="5823600" cy="528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388675" y="-439350"/>
            <a:ext cx="6366600" cy="5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713225" y="10534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866875" y="38443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1458150" y="143745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-196225" y="8878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-5400000">
            <a:off x="-450250" y="2414300"/>
            <a:ext cx="16269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1344575" y="2315650"/>
            <a:ext cx="2773800" cy="11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24618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4543100" y="2210700"/>
            <a:ext cx="2084100" cy="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0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3" type="subTitle"/>
          </p:nvPr>
        </p:nvSpPr>
        <p:spPr>
          <a:xfrm>
            <a:off x="2461800" y="2714400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4" type="subTitle"/>
          </p:nvPr>
        </p:nvSpPr>
        <p:spPr>
          <a:xfrm>
            <a:off x="4543100" y="2714402"/>
            <a:ext cx="20841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9486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9486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2" type="title"/>
          </p:nvPr>
        </p:nvSpPr>
        <p:spPr>
          <a:xfrm>
            <a:off x="3403800" y="24092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0"/>
          <p:cNvSpPr txBox="1"/>
          <p:nvPr>
            <p:ph idx="3" type="subTitle"/>
          </p:nvPr>
        </p:nvSpPr>
        <p:spPr>
          <a:xfrm>
            <a:off x="3403800" y="3009853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4" type="title"/>
          </p:nvPr>
        </p:nvSpPr>
        <p:spPr>
          <a:xfrm>
            <a:off x="5859000" y="24121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0"/>
          <p:cNvSpPr txBox="1"/>
          <p:nvPr>
            <p:ph idx="5" type="subTitle"/>
          </p:nvPr>
        </p:nvSpPr>
        <p:spPr>
          <a:xfrm>
            <a:off x="5859000" y="3009854"/>
            <a:ext cx="2336400" cy="6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48775" y="1282050"/>
            <a:ext cx="8493600" cy="25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729625" y="1116450"/>
            <a:ext cx="10878900" cy="28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761925" y="159355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/>
        </p:nvSpPr>
        <p:spPr>
          <a:xfrm rot="-5400000">
            <a:off x="7931425" y="1781400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7200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7200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2" type="title"/>
          </p:nvPr>
        </p:nvSpPr>
        <p:spPr>
          <a:xfrm>
            <a:off x="34038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p21"/>
          <p:cNvSpPr txBox="1"/>
          <p:nvPr>
            <p:ph idx="3" type="subTitle"/>
          </p:nvPr>
        </p:nvSpPr>
        <p:spPr>
          <a:xfrm>
            <a:off x="34038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4" type="title"/>
          </p:nvPr>
        </p:nvSpPr>
        <p:spPr>
          <a:xfrm>
            <a:off x="6087600" y="1889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" name="Google Shape;146;p21"/>
          <p:cNvSpPr txBox="1"/>
          <p:nvPr>
            <p:ph idx="5" type="subTitle"/>
          </p:nvPr>
        </p:nvSpPr>
        <p:spPr>
          <a:xfrm>
            <a:off x="6087600" y="24764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hasCustomPrompt="1" idx="6" type="title"/>
          </p:nvPr>
        </p:nvSpPr>
        <p:spPr>
          <a:xfrm>
            <a:off x="11332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1"/>
          <p:cNvSpPr txBox="1"/>
          <p:nvPr>
            <p:ph hasCustomPrompt="1" idx="7" type="title"/>
          </p:nvPr>
        </p:nvSpPr>
        <p:spPr>
          <a:xfrm>
            <a:off x="65008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1"/>
          <p:cNvSpPr txBox="1"/>
          <p:nvPr>
            <p:ph hasCustomPrompt="1" idx="8" type="title"/>
          </p:nvPr>
        </p:nvSpPr>
        <p:spPr>
          <a:xfrm>
            <a:off x="3817050" y="3413175"/>
            <a:ext cx="1509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1"/>
          <p:cNvSpPr txBox="1"/>
          <p:nvPr>
            <p:ph idx="9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22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2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2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738676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73867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2" type="title"/>
          </p:nvPr>
        </p:nvSpPr>
        <p:spPr>
          <a:xfrm>
            <a:off x="6461525" y="183525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3"/>
          <p:cNvSpPr txBox="1"/>
          <p:nvPr>
            <p:ph idx="3" type="subTitle"/>
          </p:nvPr>
        </p:nvSpPr>
        <p:spPr>
          <a:xfrm>
            <a:off x="6461526" y="234557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4" type="title"/>
          </p:nvPr>
        </p:nvSpPr>
        <p:spPr>
          <a:xfrm>
            <a:off x="73867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3"/>
          <p:cNvSpPr txBox="1"/>
          <p:nvPr>
            <p:ph idx="5" type="subTitle"/>
          </p:nvPr>
        </p:nvSpPr>
        <p:spPr>
          <a:xfrm>
            <a:off x="738675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6" type="title"/>
          </p:nvPr>
        </p:nvSpPr>
        <p:spPr>
          <a:xfrm>
            <a:off x="6461525" y="3464200"/>
            <a:ext cx="1969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3"/>
          <p:cNvSpPr txBox="1"/>
          <p:nvPr>
            <p:ph idx="7" type="subTitle"/>
          </p:nvPr>
        </p:nvSpPr>
        <p:spPr>
          <a:xfrm>
            <a:off x="6461526" y="3974525"/>
            <a:ext cx="1969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hasCustomPrompt="1" idx="9" type="title"/>
          </p:nvPr>
        </p:nvSpPr>
        <p:spPr>
          <a:xfrm>
            <a:off x="738675" y="1443588"/>
            <a:ext cx="704700" cy="423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/>
          <p:nvPr>
            <p:ph hasCustomPrompt="1" idx="13" type="title"/>
          </p:nvPr>
        </p:nvSpPr>
        <p:spPr>
          <a:xfrm>
            <a:off x="7726025" y="3080700"/>
            <a:ext cx="7047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23"/>
          <p:cNvSpPr txBox="1"/>
          <p:nvPr>
            <p:ph hasCustomPrompt="1" idx="14" type="title"/>
          </p:nvPr>
        </p:nvSpPr>
        <p:spPr>
          <a:xfrm>
            <a:off x="7726025" y="1443588"/>
            <a:ext cx="704700" cy="423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23"/>
          <p:cNvSpPr txBox="1"/>
          <p:nvPr>
            <p:ph hasCustomPrompt="1" idx="15" type="title"/>
          </p:nvPr>
        </p:nvSpPr>
        <p:spPr>
          <a:xfrm>
            <a:off x="738700" y="3080700"/>
            <a:ext cx="704700" cy="423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119586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2" type="title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5081043" y="2421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4" type="title"/>
          </p:nvPr>
        </p:nvSpPr>
        <p:spPr>
          <a:xfrm>
            <a:off x="119586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119586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6" type="title"/>
          </p:nvPr>
        </p:nvSpPr>
        <p:spPr>
          <a:xfrm>
            <a:off x="5081043" y="3497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4"/>
          <p:cNvSpPr txBox="1"/>
          <p:nvPr>
            <p:ph idx="7" type="subTitle"/>
          </p:nvPr>
        </p:nvSpPr>
        <p:spPr>
          <a:xfrm>
            <a:off x="5081043" y="4083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-23262" y="0"/>
            <a:ext cx="5666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-253125" y="-155000"/>
            <a:ext cx="61587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01" name="Google Shape;201;p25"/>
          <p:cNvSpPr txBox="1"/>
          <p:nvPr/>
        </p:nvSpPr>
        <p:spPr>
          <a:xfrm rot="-5400000">
            <a:off x="7931425" y="3443825"/>
            <a:ext cx="166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890252" y="147570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890252" y="183362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2" type="title"/>
          </p:nvPr>
        </p:nvSpPr>
        <p:spPr>
          <a:xfrm>
            <a:off x="4819725" y="38305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4819725" y="41884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4" type="title"/>
          </p:nvPr>
        </p:nvSpPr>
        <p:spPr>
          <a:xfrm>
            <a:off x="4819725" y="19819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26"/>
          <p:cNvSpPr txBox="1"/>
          <p:nvPr>
            <p:ph idx="5" type="subTitle"/>
          </p:nvPr>
        </p:nvSpPr>
        <p:spPr>
          <a:xfrm>
            <a:off x="4819725" y="23398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6" type="title"/>
          </p:nvPr>
        </p:nvSpPr>
        <p:spPr>
          <a:xfrm>
            <a:off x="890252" y="2463425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26"/>
          <p:cNvSpPr txBox="1"/>
          <p:nvPr>
            <p:ph idx="7" type="subTitle"/>
          </p:nvPr>
        </p:nvSpPr>
        <p:spPr>
          <a:xfrm>
            <a:off x="890252" y="2821350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8" type="title"/>
          </p:nvPr>
        </p:nvSpPr>
        <p:spPr>
          <a:xfrm>
            <a:off x="4819725" y="2906250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6"/>
          <p:cNvSpPr txBox="1"/>
          <p:nvPr>
            <p:ph idx="9" type="subTitle"/>
          </p:nvPr>
        </p:nvSpPr>
        <p:spPr>
          <a:xfrm>
            <a:off x="4819725" y="3264175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3" type="title"/>
          </p:nvPr>
        </p:nvSpPr>
        <p:spPr>
          <a:xfrm>
            <a:off x="890252" y="3405188"/>
            <a:ext cx="3442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6"/>
          <p:cNvSpPr txBox="1"/>
          <p:nvPr>
            <p:ph idx="14" type="subTitle"/>
          </p:nvPr>
        </p:nvSpPr>
        <p:spPr>
          <a:xfrm>
            <a:off x="890252" y="3763113"/>
            <a:ext cx="344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672000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hasCustomPrompt="1" idx="2" type="title"/>
          </p:nvPr>
        </p:nvSpPr>
        <p:spPr>
          <a:xfrm>
            <a:off x="672000" y="26848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27"/>
          <p:cNvSpPr txBox="1"/>
          <p:nvPr>
            <p:ph hasCustomPrompt="1" idx="3" type="title"/>
          </p:nvPr>
        </p:nvSpPr>
        <p:spPr>
          <a:xfrm>
            <a:off x="681300" y="364395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hasCustomPrompt="1" idx="4" type="title"/>
          </p:nvPr>
        </p:nvSpPr>
        <p:spPr>
          <a:xfrm>
            <a:off x="7774075" y="1725752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27"/>
          <p:cNvSpPr txBox="1"/>
          <p:nvPr>
            <p:ph hasCustomPrompt="1" idx="5" type="title"/>
          </p:nvPr>
        </p:nvSpPr>
        <p:spPr>
          <a:xfrm>
            <a:off x="7767350" y="2692825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hasCustomPrompt="1" idx="6" type="title"/>
          </p:nvPr>
        </p:nvSpPr>
        <p:spPr>
          <a:xfrm>
            <a:off x="7767350" y="3659900"/>
            <a:ext cx="7047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27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1" type="subTitle"/>
          </p:nvPr>
        </p:nvSpPr>
        <p:spPr>
          <a:xfrm>
            <a:off x="1252500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7" type="subTitle"/>
          </p:nvPr>
        </p:nvSpPr>
        <p:spPr>
          <a:xfrm>
            <a:off x="1252500" y="3643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8" type="subTitle"/>
          </p:nvPr>
        </p:nvSpPr>
        <p:spPr>
          <a:xfrm>
            <a:off x="1252500" y="26848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9" type="subTitle"/>
          </p:nvPr>
        </p:nvSpPr>
        <p:spPr>
          <a:xfrm>
            <a:off x="5604195" y="36599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7"/>
          <p:cNvSpPr txBox="1"/>
          <p:nvPr>
            <p:ph idx="13" type="subTitle"/>
          </p:nvPr>
        </p:nvSpPr>
        <p:spPr>
          <a:xfrm>
            <a:off x="5604195" y="1725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14" type="subTitle"/>
          </p:nvPr>
        </p:nvSpPr>
        <p:spPr>
          <a:xfrm>
            <a:off x="5604195" y="26928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27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8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8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8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28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28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8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28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28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8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28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hasCustomPrompt="1" type="title"/>
          </p:nvPr>
        </p:nvSpPr>
        <p:spPr>
          <a:xfrm>
            <a:off x="4104075" y="5400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" name="Google Shape;256;p29"/>
          <p:cNvSpPr txBox="1"/>
          <p:nvPr>
            <p:ph idx="1" type="subTitle"/>
          </p:nvPr>
        </p:nvSpPr>
        <p:spPr>
          <a:xfrm>
            <a:off x="4103975" y="12460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hasCustomPrompt="1" idx="2" type="title"/>
          </p:nvPr>
        </p:nvSpPr>
        <p:spPr>
          <a:xfrm>
            <a:off x="4104075" y="1996144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/>
          <p:nvPr>
            <p:ph idx="3" type="subTitle"/>
          </p:nvPr>
        </p:nvSpPr>
        <p:spPr>
          <a:xfrm>
            <a:off x="4103975" y="2702169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hasCustomPrompt="1" idx="4" type="title"/>
          </p:nvPr>
        </p:nvSpPr>
        <p:spPr>
          <a:xfrm>
            <a:off x="4104075" y="3452300"/>
            <a:ext cx="375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0" name="Google Shape;260;p29"/>
          <p:cNvSpPr txBox="1"/>
          <p:nvPr>
            <p:ph idx="5" type="subTitle"/>
          </p:nvPr>
        </p:nvSpPr>
        <p:spPr>
          <a:xfrm>
            <a:off x="4103975" y="4158325"/>
            <a:ext cx="375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9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29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TITLE_AND_BODY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8" name="Google Shape;268;p30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 txBox="1"/>
          <p:nvPr>
            <p:ph idx="1" type="subTitle"/>
          </p:nvPr>
        </p:nvSpPr>
        <p:spPr>
          <a:xfrm>
            <a:off x="713150" y="1379125"/>
            <a:ext cx="4293900" cy="12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31"/>
          <p:cNvSpPr txBox="1"/>
          <p:nvPr/>
        </p:nvSpPr>
        <p:spPr>
          <a:xfrm rot="-5400000">
            <a:off x="7931400" y="3355800"/>
            <a:ext cx="1660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713225" y="3199925"/>
            <a:ext cx="42840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rPr>
              <a:t>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Quattrocento"/>
                <a:ea typeface="Quattrocento"/>
                <a:cs typeface="Quattrocento"/>
                <a:sym typeface="Quattrocen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713225" y="3650075"/>
            <a:ext cx="4284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276" name="Google Shape;276;p31"/>
          <p:cNvSpPr txBox="1"/>
          <p:nvPr>
            <p:ph type="ctrTitle"/>
          </p:nvPr>
        </p:nvSpPr>
        <p:spPr>
          <a:xfrm>
            <a:off x="718100" y="672450"/>
            <a:ext cx="42840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/>
          <p:nvPr/>
        </p:nvSpPr>
        <p:spPr>
          <a:xfrm>
            <a:off x="3692050" y="0"/>
            <a:ext cx="6022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3480675" y="-155000"/>
            <a:ext cx="5663400" cy="550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-62850" y="611712"/>
            <a:ext cx="8493600" cy="389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-465025" y="354450"/>
            <a:ext cx="10878900" cy="44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3625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07900" y="2294325"/>
            <a:ext cx="3400200" cy="187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93625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4" type="title"/>
          </p:nvPr>
        </p:nvSpPr>
        <p:spPr>
          <a:xfrm>
            <a:off x="4807900" y="1719150"/>
            <a:ext cx="3400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-35875" y="5395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-253650" y="428575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465025" y="887850"/>
            <a:ext cx="10878900" cy="366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699150" y="1101597"/>
            <a:ext cx="8493600" cy="32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388600" y="1458450"/>
            <a:ext cx="40431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388600" y="3132976"/>
            <a:ext cx="40431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/>
        </p:nvSpPr>
        <p:spPr>
          <a:xfrm rot="-5400000">
            <a:off x="-449650" y="33293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713225" y="765150"/>
            <a:ext cx="7717500" cy="38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 rot="-5400000">
            <a:off x="-449650" y="35579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713225" y="750800"/>
            <a:ext cx="8601300" cy="386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450975" y="539500"/>
            <a:ext cx="10055700" cy="4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297850" y="1186200"/>
            <a:ext cx="45483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97850" y="2505075"/>
            <a:ext cx="45483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 rot="-5400000">
            <a:off x="-449650" y="3481700"/>
            <a:ext cx="1625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rPr>
              <a:t>toolkit</a:t>
            </a:r>
            <a:endParaRPr sz="2600">
              <a:solidFill>
                <a:schemeClr val="dk1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713225" y="4077000"/>
            <a:ext cx="8466600" cy="5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-324100" y="3951000"/>
            <a:ext cx="10878900" cy="81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2803500" y="4059850"/>
            <a:ext cx="5597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inzel"/>
              <a:buNone/>
              <a:defRPr sz="27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3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"/>
              <a:buChar char="●"/>
              <a:defRPr sz="1800"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●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○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"/>
              <a:buChar char="■"/>
              <a:defRPr>
                <a:solidFill>
                  <a:schemeClr val="dk2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ctrTitle"/>
          </p:nvPr>
        </p:nvSpPr>
        <p:spPr>
          <a:xfrm>
            <a:off x="690600" y="1281300"/>
            <a:ext cx="4315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Sorting Demonstration</a:t>
            </a:r>
            <a:endParaRPr sz="4000"/>
          </a:p>
        </p:txBody>
      </p:sp>
      <p:sp>
        <p:nvSpPr>
          <p:cNvPr id="290" name="Google Shape;290;p34"/>
          <p:cNvSpPr txBox="1"/>
          <p:nvPr>
            <p:ph idx="1" type="subTitle"/>
          </p:nvPr>
        </p:nvSpPr>
        <p:spPr>
          <a:xfrm>
            <a:off x="699150" y="3727325"/>
            <a:ext cx="43158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resentation begins</a:t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39" r="29" t="0"/>
          <a:stretch/>
        </p:blipFill>
        <p:spPr>
          <a:xfrm>
            <a:off x="5434775" y="648225"/>
            <a:ext cx="2329500" cy="3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3866875" y="38443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Technique</a:t>
            </a:r>
            <a:endParaRPr/>
          </a:p>
        </p:txBody>
      </p:sp>
      <p:sp>
        <p:nvSpPr>
          <p:cNvPr id="381" name="Google Shape;381;p43"/>
          <p:cNvSpPr txBox="1"/>
          <p:nvPr>
            <p:ph idx="1" type="subTitle"/>
          </p:nvPr>
        </p:nvSpPr>
        <p:spPr>
          <a:xfrm>
            <a:off x="1458150" y="1437450"/>
            <a:ext cx="68286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</a:t>
            </a:r>
            <a:r>
              <a:rPr lang="en" sz="1500"/>
              <a:t>n abstract class sorting algorithm, the 3 algorithms inherit it.</a:t>
            </a:r>
            <a:endParaRPr sz="1500"/>
          </a:p>
        </p:txBody>
      </p:sp>
      <p:sp>
        <p:nvSpPr>
          <p:cNvPr id="382" name="Google Shape;382;p43"/>
          <p:cNvSpPr txBox="1"/>
          <p:nvPr>
            <p:ph idx="1" type="subTitle"/>
          </p:nvPr>
        </p:nvSpPr>
        <p:spPr>
          <a:xfrm>
            <a:off x="1506925" y="2470900"/>
            <a:ext cx="68286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Encapsulated methods and attributes in classes, avoid direct access from users.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>
            <p:ph type="title"/>
          </p:nvPr>
        </p:nvSpPr>
        <p:spPr>
          <a:xfrm>
            <a:off x="2761925" y="1593550"/>
            <a:ext cx="47313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Demonstration</a:t>
            </a:r>
            <a:endParaRPr sz="3400"/>
          </a:p>
        </p:txBody>
      </p:sp>
      <p:sp>
        <p:nvSpPr>
          <p:cNvPr id="388" name="Google Shape;388;p44"/>
          <p:cNvSpPr txBox="1"/>
          <p:nvPr>
            <p:ph idx="1" type="subTitle"/>
          </p:nvPr>
        </p:nvSpPr>
        <p:spPr>
          <a:xfrm>
            <a:off x="713225" y="299605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link….</a:t>
            </a:r>
            <a:endParaRPr/>
          </a:p>
        </p:txBody>
      </p:sp>
      <p:sp>
        <p:nvSpPr>
          <p:cNvPr id="389" name="Google Shape;389;p44"/>
          <p:cNvSpPr txBox="1"/>
          <p:nvPr>
            <p:ph idx="2" type="title"/>
          </p:nvPr>
        </p:nvSpPr>
        <p:spPr>
          <a:xfrm>
            <a:off x="713225" y="159355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Phan Th</a:t>
            </a:r>
            <a:r>
              <a:rPr lang="en" sz="2500"/>
              <a:t>á</a:t>
            </a:r>
            <a:r>
              <a:rPr lang="en" sz="2500"/>
              <a:t>i Vi</a:t>
            </a:r>
            <a:r>
              <a:rPr lang="en" sz="2500"/>
              <a:t>ệ</a:t>
            </a:r>
            <a:r>
              <a:rPr lang="en" sz="2500"/>
              <a:t>t - 20204895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Lê Thành Vinh - 20200668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Đoàn Ngọc Vinh - 20204935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Đinh Công Vũ - 20204896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915300" y="1022175"/>
            <a:ext cx="29211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Problem</a:t>
            </a:r>
            <a:endParaRPr sz="1500"/>
          </a:p>
        </p:txBody>
      </p:sp>
      <p:sp>
        <p:nvSpPr>
          <p:cNvPr id="303" name="Google Shape;303;p36"/>
          <p:cNvSpPr txBox="1"/>
          <p:nvPr>
            <p:ph idx="1" type="subTitle"/>
          </p:nvPr>
        </p:nvSpPr>
        <p:spPr>
          <a:xfrm>
            <a:off x="3836400" y="1084350"/>
            <a:ext cx="45558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Visualize three sorting algorithms: MergeSort, CountingSort, RadixSort</a:t>
            </a:r>
            <a:endParaRPr sz="1300"/>
          </a:p>
        </p:txBody>
      </p:sp>
      <p:sp>
        <p:nvSpPr>
          <p:cNvPr id="304" name="Google Shape;304;p36"/>
          <p:cNvSpPr txBox="1"/>
          <p:nvPr>
            <p:ph type="title"/>
          </p:nvPr>
        </p:nvSpPr>
        <p:spPr>
          <a:xfrm>
            <a:off x="944600" y="3051975"/>
            <a:ext cx="2921100" cy="9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Design</a:t>
            </a:r>
            <a:endParaRPr sz="1500"/>
          </a:p>
        </p:txBody>
      </p:sp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836400" y="2985075"/>
            <a:ext cx="45558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UI sorting visualizer 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4968225" y="572350"/>
            <a:ext cx="332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311" name="Google Shape;311;p37"/>
          <p:cNvSpPr txBox="1"/>
          <p:nvPr>
            <p:ph idx="1" type="subTitle"/>
          </p:nvPr>
        </p:nvSpPr>
        <p:spPr>
          <a:xfrm>
            <a:off x="4968294" y="114712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choose to view one of the three counting algorithms</a:t>
            </a:r>
            <a:endParaRPr/>
          </a:p>
        </p:txBody>
      </p:sp>
      <p:sp>
        <p:nvSpPr>
          <p:cNvPr id="312" name="Google Shape;312;p37"/>
          <p:cNvSpPr txBox="1"/>
          <p:nvPr>
            <p:ph idx="5" type="subTitle"/>
          </p:nvPr>
        </p:nvSpPr>
        <p:spPr>
          <a:xfrm>
            <a:off x="4968294" y="220182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choose to view the help menu</a:t>
            </a:r>
            <a:endParaRPr/>
          </a:p>
        </p:txBody>
      </p:sp>
      <p:sp>
        <p:nvSpPr>
          <p:cNvPr id="313" name="Google Shape;313;p37"/>
          <p:cNvSpPr txBox="1"/>
          <p:nvPr>
            <p:ph idx="8" type="subTitle"/>
          </p:nvPr>
        </p:nvSpPr>
        <p:spPr>
          <a:xfrm>
            <a:off x="4968294" y="31100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choose to quit the program</a:t>
            </a:r>
            <a:endParaRPr/>
          </a:p>
        </p:txBody>
      </p:sp>
      <p:cxnSp>
        <p:nvCxnSpPr>
          <p:cNvPr id="314" name="Google Shape;314;p37"/>
          <p:cNvCxnSpPr/>
          <p:nvPr/>
        </p:nvCxnSpPr>
        <p:spPr>
          <a:xfrm flipH="1">
            <a:off x="5100650" y="10459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7"/>
          <p:cNvCxnSpPr/>
          <p:nvPr/>
        </p:nvCxnSpPr>
        <p:spPr>
          <a:xfrm flipH="1">
            <a:off x="5100650" y="3073817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7"/>
          <p:cNvCxnSpPr/>
          <p:nvPr/>
        </p:nvCxnSpPr>
        <p:spPr>
          <a:xfrm flipH="1">
            <a:off x="5100650" y="2059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 flipH="1">
            <a:off x="5100650" y="4087775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475" y="684175"/>
            <a:ext cx="2954984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475" y="675075"/>
            <a:ext cx="2954974" cy="37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4968225" y="572350"/>
            <a:ext cx="357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CLASS</a:t>
            </a:r>
            <a:r>
              <a:rPr lang="en"/>
              <a:t> DIAGRAM</a:t>
            </a:r>
            <a:endParaRPr/>
          </a:p>
        </p:txBody>
      </p:sp>
      <p:sp>
        <p:nvSpPr>
          <p:cNvPr id="326" name="Google Shape;326;p38"/>
          <p:cNvSpPr txBox="1"/>
          <p:nvPr>
            <p:ph idx="1" type="subTitle"/>
          </p:nvPr>
        </p:nvSpPr>
        <p:spPr>
          <a:xfrm>
            <a:off x="4968294" y="124672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‘algorithms’ package : Store 3 algorithms with abstract class SortingAlgorithm</a:t>
            </a:r>
            <a:endParaRPr/>
          </a:p>
        </p:txBody>
      </p:sp>
      <p:sp>
        <p:nvSpPr>
          <p:cNvPr id="327" name="Google Shape;327;p38"/>
          <p:cNvSpPr txBox="1"/>
          <p:nvPr>
            <p:ph idx="5" type="subTitle"/>
          </p:nvPr>
        </p:nvSpPr>
        <p:spPr>
          <a:xfrm>
            <a:off x="4968294" y="220182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‘controllers’ package : Store the two controller and the helpmenu controller</a:t>
            </a:r>
            <a:endParaRPr/>
          </a:p>
        </p:txBody>
      </p:sp>
      <p:sp>
        <p:nvSpPr>
          <p:cNvPr id="328" name="Google Shape;328;p38"/>
          <p:cNvSpPr txBox="1"/>
          <p:nvPr>
            <p:ph idx="8" type="subTitle"/>
          </p:nvPr>
        </p:nvSpPr>
        <p:spPr>
          <a:xfrm>
            <a:off x="4946444" y="3289275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‘Screen’ package : Store the screen of the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38"/>
          <p:cNvCxnSpPr/>
          <p:nvPr/>
        </p:nvCxnSpPr>
        <p:spPr>
          <a:xfrm flipH="1">
            <a:off x="5100650" y="1045900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8"/>
          <p:cNvCxnSpPr/>
          <p:nvPr/>
        </p:nvCxnSpPr>
        <p:spPr>
          <a:xfrm flipH="1">
            <a:off x="5100650" y="3073817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8"/>
          <p:cNvCxnSpPr/>
          <p:nvPr/>
        </p:nvCxnSpPr>
        <p:spPr>
          <a:xfrm flipH="1">
            <a:off x="5100650" y="2059858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8"/>
          <p:cNvCxnSpPr/>
          <p:nvPr/>
        </p:nvCxnSpPr>
        <p:spPr>
          <a:xfrm flipH="1">
            <a:off x="5100650" y="4087775"/>
            <a:ext cx="30174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3" name="Google Shape;333;p38"/>
          <p:cNvPicPr preferRelativeResize="0"/>
          <p:nvPr/>
        </p:nvPicPr>
        <p:blipFill rotWithShape="1">
          <a:blip r:embed="rId3">
            <a:alphaModFix/>
          </a:blip>
          <a:srcRect b="0" l="29" r="19" t="0"/>
          <a:stretch/>
        </p:blipFill>
        <p:spPr>
          <a:xfrm>
            <a:off x="1405200" y="684175"/>
            <a:ext cx="2484300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449" y="684167"/>
            <a:ext cx="3325800" cy="419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4450" y="684175"/>
            <a:ext cx="3325800" cy="414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/>
          <p:nvPr>
            <p:ph idx="8" type="subTitle"/>
          </p:nvPr>
        </p:nvSpPr>
        <p:spPr>
          <a:xfrm>
            <a:off x="4946444" y="4250100"/>
            <a:ext cx="33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‘ElemenOnScreen’ </a:t>
            </a:r>
            <a:r>
              <a:rPr lang="en"/>
              <a:t>package : store the class ‘square’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4450" y="684175"/>
            <a:ext cx="3325800" cy="419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PROPOSAL</a:t>
            </a:r>
            <a:endParaRPr/>
          </a:p>
        </p:txBody>
      </p:sp>
      <p:sp>
        <p:nvSpPr>
          <p:cNvPr id="343" name="Google Shape;343;p39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algorithm </a:t>
            </a:r>
            <a:r>
              <a:rPr lang="en"/>
              <a:t>package</a:t>
            </a:r>
            <a:endParaRPr/>
          </a:p>
        </p:txBody>
      </p:sp>
      <p:sp>
        <p:nvSpPr>
          <p:cNvPr id="344" name="Google Shape;344;p39"/>
          <p:cNvSpPr txBox="1"/>
          <p:nvPr>
            <p:ph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00" y="350825"/>
            <a:ext cx="5507399" cy="33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400" y="263500"/>
            <a:ext cx="5399200" cy="34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7675" y="324675"/>
            <a:ext cx="5215874" cy="336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2400" y="350825"/>
            <a:ext cx="5311150" cy="33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PROPOSAL</a:t>
            </a:r>
            <a:endParaRPr/>
          </a:p>
        </p:txBody>
      </p:sp>
      <p:sp>
        <p:nvSpPr>
          <p:cNvPr id="354" name="Google Shape;354;p40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package</a:t>
            </a:r>
            <a:endParaRPr/>
          </a:p>
        </p:txBody>
      </p:sp>
      <p:sp>
        <p:nvSpPr>
          <p:cNvPr id="355" name="Google Shape;355;p40"/>
          <p:cNvSpPr txBox="1"/>
          <p:nvPr>
            <p:ph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00" y="350825"/>
            <a:ext cx="5507399" cy="336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PROPOSAL</a:t>
            </a:r>
            <a:endParaRPr/>
          </a:p>
        </p:txBody>
      </p:sp>
      <p:sp>
        <p:nvSpPr>
          <p:cNvPr id="362" name="Google Shape;362;p41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</a:t>
            </a:r>
            <a:r>
              <a:rPr lang="en"/>
              <a:t>package</a:t>
            </a:r>
            <a:endParaRPr/>
          </a:p>
        </p:txBody>
      </p:sp>
      <p:sp>
        <p:nvSpPr>
          <p:cNvPr id="363" name="Google Shape;363;p41"/>
          <p:cNvSpPr txBox="1"/>
          <p:nvPr>
            <p:ph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00" y="350825"/>
            <a:ext cx="5507399" cy="33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400" y="263500"/>
            <a:ext cx="5399200" cy="3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2472300" y="21762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PROPOSAL</a:t>
            </a:r>
            <a:endParaRPr/>
          </a:p>
        </p:txBody>
      </p:sp>
      <p:sp>
        <p:nvSpPr>
          <p:cNvPr id="371" name="Google Shape;371;p42"/>
          <p:cNvSpPr txBox="1"/>
          <p:nvPr>
            <p:ph idx="1" type="subTitle"/>
          </p:nvPr>
        </p:nvSpPr>
        <p:spPr>
          <a:xfrm>
            <a:off x="1818300" y="3578700"/>
            <a:ext cx="5507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 </a:t>
            </a:r>
            <a:r>
              <a:rPr lang="en"/>
              <a:t>package</a:t>
            </a:r>
            <a:endParaRPr/>
          </a:p>
        </p:txBody>
      </p:sp>
      <p:sp>
        <p:nvSpPr>
          <p:cNvPr id="372" name="Google Shape;372;p42"/>
          <p:cNvSpPr txBox="1"/>
          <p:nvPr>
            <p:ph idx="2" type="title"/>
          </p:nvPr>
        </p:nvSpPr>
        <p:spPr>
          <a:xfrm>
            <a:off x="3491250" y="728400"/>
            <a:ext cx="2161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73" name="Google Shape;3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00" y="350825"/>
            <a:ext cx="5507399" cy="336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400" y="263500"/>
            <a:ext cx="5399200" cy="34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7675" y="324675"/>
            <a:ext cx="5215874" cy="33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rean Simple Style Consulting toolkit by Slidesgo">
  <a:themeElements>
    <a:clrScheme name="Simple Light">
      <a:dk1>
        <a:srgbClr val="806248"/>
      </a:dk1>
      <a:lt1>
        <a:srgbClr val="FFFFFF"/>
      </a:lt1>
      <a:dk2>
        <a:srgbClr val="A29B92"/>
      </a:dk2>
      <a:lt2>
        <a:srgbClr val="EEEEEE"/>
      </a:lt2>
      <a:accent1>
        <a:srgbClr val="EFE6DE"/>
      </a:accent1>
      <a:accent2>
        <a:srgbClr val="F9F4F0"/>
      </a:accent2>
      <a:accent3>
        <a:srgbClr val="E9DBCF"/>
      </a:accent3>
      <a:accent4>
        <a:srgbClr val="FFFFFF"/>
      </a:accent4>
      <a:accent5>
        <a:srgbClr val="FFFFFF"/>
      </a:accent5>
      <a:accent6>
        <a:srgbClr val="FFFFFF"/>
      </a:accent6>
      <a:hlink>
        <a:srgbClr val="8062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