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jtyQJnBGWW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Unit 1A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Development of Multiplatform Applications</a:t>
            </a:r>
          </a:p>
          <a:p>
            <a:r>
              <a:rPr lang="en-US" sz="2000" b="1" dirty="0"/>
              <a:t>Technical English</a:t>
            </a:r>
          </a:p>
        </p:txBody>
      </p:sp>
      <p:pic>
        <p:nvPicPr>
          <p:cNvPr id="4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788" y="24492"/>
            <a:ext cx="2593950" cy="6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Impact of computers</a:t>
            </a:r>
          </a:p>
          <a:p>
            <a:pPr>
              <a:buNone/>
            </a:pPr>
            <a:r>
              <a:rPr lang="en-GB" dirty="0">
                <a:hlinkClick r:id="rId2"/>
              </a:rPr>
              <a:t>https://www.youtube.com/watch?v=jtyQJnBGWWo</a:t>
            </a:r>
            <a:endParaRPr lang="en-GB" dirty="0"/>
          </a:p>
        </p:txBody>
      </p:sp>
      <p:pic>
        <p:nvPicPr>
          <p:cNvPr id="4" name="Imagen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593950" cy="625612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677334" y="1045028"/>
            <a:ext cx="8596668" cy="885371"/>
          </a:xfrm>
        </p:spPr>
        <p:txBody>
          <a:bodyPr/>
          <a:lstStyle/>
          <a:p>
            <a:r>
              <a:rPr lang="en-GB" dirty="0"/>
              <a:t>To finish with…</a:t>
            </a:r>
          </a:p>
        </p:txBody>
      </p:sp>
      <p:pic>
        <p:nvPicPr>
          <p:cNvPr id="6" name="5 Imagen" descr="tenor (1)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369" y="4551589"/>
            <a:ext cx="2558478" cy="23064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1387929"/>
            <a:ext cx="8596668" cy="465343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93950" cy="625612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3339960" y="4796135"/>
            <a:ext cx="393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</a:t>
            </a:r>
            <a:r>
              <a:rPr lang="es-E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s-ES" sz="5400" b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you</a:t>
            </a:r>
            <a:endParaRPr lang="es-E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815003" y="2093756"/>
            <a:ext cx="5075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Any</a:t>
            </a:r>
            <a:r>
              <a:rPr lang="es-E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s-ES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doubt</a:t>
            </a:r>
            <a:r>
              <a:rPr lang="es-E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7334" y="1045028"/>
            <a:ext cx="8596668" cy="885371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000" b="1" dirty="0"/>
              <a:t>Vocabulary:</a:t>
            </a:r>
          </a:p>
          <a:p>
            <a:r>
              <a:rPr lang="en-GB" sz="2000" dirty="0"/>
              <a:t>Types of computers:</a:t>
            </a:r>
          </a:p>
          <a:p>
            <a:pPr lvl="1"/>
            <a:r>
              <a:rPr lang="en-GB" dirty="0"/>
              <a:t>Task 1</a:t>
            </a:r>
          </a:p>
          <a:p>
            <a:r>
              <a:rPr lang="en-GB" sz="2000" dirty="0"/>
              <a:t>Peripherals</a:t>
            </a:r>
          </a:p>
          <a:p>
            <a:pPr lvl="1"/>
            <a:r>
              <a:rPr lang="en-GB" dirty="0"/>
              <a:t>Task 2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r>
              <a:rPr lang="en-GB" sz="2000" b="1" dirty="0"/>
              <a:t>Activities 1A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5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93950" cy="6256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3" y="1891168"/>
            <a:ext cx="9062659" cy="4550453"/>
          </a:xfrm>
        </p:spPr>
        <p:txBody>
          <a:bodyPr/>
          <a:lstStyle/>
          <a:p>
            <a:r>
              <a:rPr lang="en-GB" dirty="0"/>
              <a:t>Computer </a:t>
            </a:r>
            <a:r>
              <a:rPr lang="en-GB" dirty="0">
                <a:sym typeface="Wingdings" pitchFamily="2" charset="2"/>
              </a:rPr>
              <a:t> Machine that can be instructed to carry out sequences of arithmetic or logical operations automatically via computer programming.</a:t>
            </a:r>
          </a:p>
        </p:txBody>
      </p:sp>
      <p:pic>
        <p:nvPicPr>
          <p:cNvPr id="4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93950" cy="625612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677334" y="1045028"/>
            <a:ext cx="8596668" cy="885371"/>
          </a:xfrm>
        </p:spPr>
        <p:txBody>
          <a:bodyPr/>
          <a:lstStyle/>
          <a:p>
            <a:r>
              <a:rPr lang="en-GB" dirty="0"/>
              <a:t>Types of computers</a:t>
            </a:r>
          </a:p>
        </p:txBody>
      </p:sp>
      <p:sp>
        <p:nvSpPr>
          <p:cNvPr id="1026" name="AutoShape 2" descr="Resultado de imagen de mainfra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6 Imagen" descr="z14-570x300.png"/>
          <p:cNvPicPr>
            <a:picLocks noChangeAspect="1"/>
          </p:cNvPicPr>
          <p:nvPr/>
        </p:nvPicPr>
        <p:blipFill>
          <a:blip r:embed="rId3"/>
          <a:srcRect l="29838" r="29838"/>
          <a:stretch>
            <a:fillRect/>
          </a:stretch>
        </p:blipFill>
        <p:spPr>
          <a:xfrm>
            <a:off x="1330779" y="2987731"/>
            <a:ext cx="1126120" cy="1469968"/>
          </a:xfrm>
          <a:prstGeom prst="rect">
            <a:avLst/>
          </a:prstGeom>
        </p:spPr>
      </p:pic>
      <p:pic>
        <p:nvPicPr>
          <p:cNvPr id="10" name="9 Imagen" descr="front_pavil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54" y="3273878"/>
            <a:ext cx="1506990" cy="1205592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75625" y="312692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773084" y="312419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999133" y="314597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  <p:pic>
        <p:nvPicPr>
          <p:cNvPr id="15" name="14 Imagen" descr="lenovo-branded-desktop-computer-500x50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28" y="3086101"/>
            <a:ext cx="1764474" cy="1451200"/>
          </a:xfrm>
          <a:prstGeom prst="rect">
            <a:avLst/>
          </a:prstGeom>
        </p:spPr>
      </p:pic>
      <p:pic>
        <p:nvPicPr>
          <p:cNvPr id="17" name="16 Imagen" descr="H30-ICE-BLUE-1-2-370x278.png"/>
          <p:cNvPicPr>
            <a:picLocks noChangeAspect="1"/>
          </p:cNvPicPr>
          <p:nvPr/>
        </p:nvPicPr>
        <p:blipFill>
          <a:blip r:embed="rId6"/>
          <a:srcRect l="31666" r="31666"/>
          <a:stretch>
            <a:fillRect/>
          </a:stretch>
        </p:blipFill>
        <p:spPr>
          <a:xfrm>
            <a:off x="5540778" y="5249132"/>
            <a:ext cx="419151" cy="859113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7772164" y="314324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d)</a:t>
            </a:r>
          </a:p>
        </p:txBody>
      </p:sp>
      <p:pic>
        <p:nvPicPr>
          <p:cNvPr id="19" name="18 Imagen" descr="10-1-inch-mini-all-in-one.png_350x350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7" y="5197928"/>
            <a:ext cx="1254581" cy="1254581"/>
          </a:xfrm>
          <a:prstGeom prst="rect">
            <a:avLst/>
          </a:prstGeom>
        </p:spPr>
      </p:pic>
      <p:sp>
        <p:nvSpPr>
          <p:cNvPr id="20" name="19 CuadroTexto"/>
          <p:cNvSpPr txBox="1"/>
          <p:nvPr/>
        </p:nvSpPr>
        <p:spPr>
          <a:xfrm>
            <a:off x="838218" y="513261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e)</a:t>
            </a:r>
          </a:p>
        </p:txBody>
      </p:sp>
      <p:pic>
        <p:nvPicPr>
          <p:cNvPr id="21" name="20 Imagen" descr="0007901_Lotus_down_lef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8384" y="4748893"/>
            <a:ext cx="1695452" cy="1695452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2990859" y="514622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f)</a:t>
            </a:r>
          </a:p>
        </p:txBody>
      </p:sp>
      <p:pic>
        <p:nvPicPr>
          <p:cNvPr id="23" name="22 Imagen" descr="b2507f244b8177a6_800x800a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2301" y="3229596"/>
            <a:ext cx="2140486" cy="1228104"/>
          </a:xfrm>
          <a:prstGeom prst="rect">
            <a:avLst/>
          </a:prstGeom>
        </p:spPr>
      </p:pic>
      <p:sp>
        <p:nvSpPr>
          <p:cNvPr id="24" name="23 CuadroTexto"/>
          <p:cNvSpPr txBox="1"/>
          <p:nvPr/>
        </p:nvSpPr>
        <p:spPr>
          <a:xfrm>
            <a:off x="5078195" y="514349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g)</a:t>
            </a:r>
          </a:p>
        </p:txBody>
      </p:sp>
      <p:pic>
        <p:nvPicPr>
          <p:cNvPr id="25" name="24 Imagen" descr="MS652-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5084" y="5257798"/>
            <a:ext cx="1053193" cy="1053193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6512388" y="516527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1926771"/>
            <a:ext cx="8596668" cy="4114591"/>
          </a:xfrm>
        </p:spPr>
        <p:txBody>
          <a:bodyPr/>
          <a:lstStyle/>
          <a:p>
            <a:r>
              <a:rPr lang="en-GB" dirty="0"/>
              <a:t>Order the following items the way they appear in slide 3: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4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93950" cy="625612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677334" y="1045028"/>
            <a:ext cx="8596668" cy="885371"/>
          </a:xfrm>
        </p:spPr>
        <p:txBody>
          <a:bodyPr/>
          <a:lstStyle/>
          <a:p>
            <a:r>
              <a:rPr lang="en-GB" dirty="0"/>
              <a:t>Task 1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403350" y="2792185"/>
          <a:ext cx="2393044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93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/>
                        <a:t>tablet 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/>
                        <a:t>desktop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/>
                        <a:t>mainframe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/>
                        <a:t>supercomputer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 err="1"/>
                        <a:t>smartphone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/>
                        <a:t>wearable</a:t>
                      </a:r>
                      <a:r>
                        <a:rPr lang="en-GB" baseline="0" dirty="0"/>
                        <a:t> computer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/>
                        <a:t>workstation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05353"/>
              </p:ext>
            </p:extLst>
          </p:nvPr>
        </p:nvGraphicFramePr>
        <p:xfrm>
          <a:off x="5850095" y="2789464"/>
          <a:ext cx="2393044" cy="329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93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/>
                        <a:t>mainframe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/>
                        <a:t>supercomputer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/>
                        <a:t>desktop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/>
                        <a:t>table 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/>
                        <a:t>workstation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GB" dirty="0" err="1"/>
                        <a:t>smartphone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wearable</a:t>
                      </a:r>
                      <a:r>
                        <a:rPr lang="en-GB" baseline="0" dirty="0"/>
                        <a:t> computer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8 Flecha derecha"/>
          <p:cNvSpPr/>
          <p:nvPr/>
        </p:nvSpPr>
        <p:spPr>
          <a:xfrm>
            <a:off x="4090307" y="4449536"/>
            <a:ext cx="1534886" cy="21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93950" cy="625612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77334" y="849092"/>
            <a:ext cx="8596668" cy="885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Peripherals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010" y="1869622"/>
            <a:ext cx="1157579" cy="135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3678" y="1851253"/>
            <a:ext cx="9429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2093" y="1753314"/>
            <a:ext cx="2097541" cy="168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16927" y="1983921"/>
            <a:ext cx="1763686" cy="107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41228" y="1722664"/>
            <a:ext cx="561086" cy="147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57399" y="3975425"/>
            <a:ext cx="1713139" cy="80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14799" y="3886161"/>
            <a:ext cx="1940378" cy="102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17127" y="3771899"/>
            <a:ext cx="189016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21860" y="5371785"/>
            <a:ext cx="1490662" cy="999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26572" y="3539532"/>
            <a:ext cx="1481817" cy="146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24843" y="5395486"/>
            <a:ext cx="1764167" cy="99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17 Imagen" descr="eos_range_tcm86-1266213.png"/>
          <p:cNvPicPr>
            <a:picLocks noChangeAspect="1"/>
          </p:cNvPicPr>
          <p:nvPr/>
        </p:nvPicPr>
        <p:blipFill>
          <a:blip r:embed="rId14"/>
          <a:srcRect l="22871" r="23824"/>
          <a:stretch>
            <a:fillRect/>
          </a:stretch>
        </p:blipFill>
        <p:spPr>
          <a:xfrm>
            <a:off x="8647743" y="3731078"/>
            <a:ext cx="968995" cy="1060175"/>
          </a:xfrm>
          <a:prstGeom prst="rect">
            <a:avLst/>
          </a:prstGeom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121459" y="5421087"/>
            <a:ext cx="129159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955969" y="5491911"/>
            <a:ext cx="1229406" cy="67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1899341"/>
            <a:ext cx="8596668" cy="3880773"/>
          </a:xfrm>
        </p:spPr>
        <p:txBody>
          <a:bodyPr/>
          <a:lstStyle/>
          <a:p>
            <a:r>
              <a:rPr lang="en-GB" dirty="0"/>
              <a:t>Objective? Name as many items as you can. </a:t>
            </a:r>
          </a:p>
          <a:p>
            <a:r>
              <a:rPr lang="en-GB" dirty="0"/>
              <a:t>How? To be done in pairs (write your names!)</a:t>
            </a:r>
          </a:p>
          <a:p>
            <a:r>
              <a:rPr lang="en-GB" dirty="0"/>
              <a:t>Award (added points in Exam Unit 1)</a:t>
            </a:r>
          </a:p>
          <a:p>
            <a:pPr lvl="1">
              <a:buNone/>
            </a:pPr>
            <a:r>
              <a:rPr lang="en-GB" dirty="0"/>
              <a:t>13-14/14 </a:t>
            </a:r>
            <a:r>
              <a:rPr lang="en-GB" dirty="0">
                <a:sym typeface="Wingdings" pitchFamily="2" charset="2"/>
              </a:rPr>
              <a:t> + 0’25</a:t>
            </a:r>
          </a:p>
          <a:p>
            <a:pPr lvl="1">
              <a:buNone/>
            </a:pPr>
            <a:r>
              <a:rPr lang="en-GB" dirty="0"/>
              <a:t>12/14 </a:t>
            </a:r>
            <a:r>
              <a:rPr lang="en-GB" dirty="0">
                <a:sym typeface="Wingdings" pitchFamily="2" charset="2"/>
              </a:rPr>
              <a:t> + 0’20</a:t>
            </a:r>
          </a:p>
          <a:p>
            <a:pPr lvl="1">
              <a:buNone/>
            </a:pPr>
            <a:r>
              <a:rPr lang="en-GB" dirty="0">
                <a:sym typeface="Wingdings" pitchFamily="2" charset="2"/>
              </a:rPr>
              <a:t>11/14  + 0’15</a:t>
            </a:r>
          </a:p>
          <a:p>
            <a:pPr lvl="1">
              <a:buNone/>
            </a:pPr>
            <a:r>
              <a:rPr lang="en-GB" dirty="0">
                <a:sym typeface="Wingdings" pitchFamily="2" charset="2"/>
              </a:rPr>
              <a:t>10/14  +0’10</a:t>
            </a:r>
            <a:endParaRPr lang="en-GB" dirty="0"/>
          </a:p>
        </p:txBody>
      </p:sp>
      <p:pic>
        <p:nvPicPr>
          <p:cNvPr id="4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93950" cy="625612"/>
          </a:xfrm>
          <a:prstGeom prst="rect">
            <a:avLst/>
          </a:prstGeom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677334" y="1045028"/>
            <a:ext cx="8596668" cy="885371"/>
          </a:xfrm>
        </p:spPr>
        <p:txBody>
          <a:bodyPr/>
          <a:lstStyle/>
          <a:p>
            <a:r>
              <a:rPr lang="en-GB" dirty="0"/>
              <a:t>Task 2</a:t>
            </a:r>
          </a:p>
        </p:txBody>
      </p:sp>
      <p:pic>
        <p:nvPicPr>
          <p:cNvPr id="6" name="5 Imagen" descr="teno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254" y="4603296"/>
            <a:ext cx="2876691" cy="22547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93950" cy="625612"/>
          </a:xfrm>
          <a:prstGeom prst="rect">
            <a:avLst/>
          </a:prstGeo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77334" y="849092"/>
            <a:ext cx="8596668" cy="885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Peripherals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(answers)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010" y="1869622"/>
            <a:ext cx="1157579" cy="135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3678" y="1851253"/>
            <a:ext cx="9429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2093" y="1761475"/>
            <a:ext cx="2097541" cy="168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16927" y="1983921"/>
            <a:ext cx="1763686" cy="107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831036" y="1714500"/>
            <a:ext cx="561086" cy="147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57399" y="3975425"/>
            <a:ext cx="1713139" cy="80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14799" y="3886161"/>
            <a:ext cx="1940378" cy="102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17127" y="3771899"/>
            <a:ext cx="189016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95339" y="5459495"/>
            <a:ext cx="1335540" cy="89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26572" y="3539532"/>
            <a:ext cx="1481817" cy="146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24843" y="5395486"/>
            <a:ext cx="1764167" cy="99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17 Imagen" descr="eos_range_tcm86-1266213.png"/>
          <p:cNvPicPr>
            <a:picLocks noChangeAspect="1"/>
          </p:cNvPicPr>
          <p:nvPr/>
        </p:nvPicPr>
        <p:blipFill>
          <a:blip r:embed="rId14"/>
          <a:srcRect l="22871" r="23824"/>
          <a:stretch>
            <a:fillRect/>
          </a:stretch>
        </p:blipFill>
        <p:spPr>
          <a:xfrm>
            <a:off x="8647743" y="3731078"/>
            <a:ext cx="968995" cy="1060175"/>
          </a:xfrm>
          <a:prstGeom prst="rect">
            <a:avLst/>
          </a:prstGeom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260252" y="5440234"/>
            <a:ext cx="1165041" cy="92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62105" y="5475583"/>
            <a:ext cx="1229406" cy="67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18 CuadroTexto"/>
          <p:cNvSpPr txBox="1"/>
          <p:nvPr/>
        </p:nvSpPr>
        <p:spPr>
          <a:xfrm>
            <a:off x="742950" y="316774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webcam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307769" y="323850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mouse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299858" y="337729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screen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6308272" y="309971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portable battery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8158842" y="3145972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barcode scanner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598714" y="502376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printer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370365" y="483598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keyboard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180115" y="491490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(loud)speaker(s)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6662058" y="492306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graphic tablet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8626928" y="484686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camera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957942" y="635804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router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216728" y="634171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projector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5157107" y="63553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headphones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6781800" y="625734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USB Flash Drive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77334" y="1045028"/>
            <a:ext cx="8596668" cy="885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Briefing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93950" cy="625612"/>
          </a:xfrm>
          <a:prstGeom prst="rect">
            <a:avLst/>
          </a:prstGeom>
        </p:spPr>
      </p:pic>
      <p:pic>
        <p:nvPicPr>
          <p:cNvPr id="8" name="7 Imagen" descr="Relieved_Emoji_lar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539" y="5885504"/>
            <a:ext cx="841866" cy="841866"/>
          </a:xfrm>
          <a:prstGeom prst="rect">
            <a:avLst/>
          </a:prstGeom>
        </p:spPr>
      </p:pic>
      <p:graphicFrame>
        <p:nvGraphicFramePr>
          <p:cNvPr id="4" name="Tabla 8">
            <a:extLst>
              <a:ext uri="{FF2B5EF4-FFF2-40B4-BE49-F238E27FC236}">
                <a16:creationId xmlns:a16="http://schemas.microsoft.com/office/drawing/2014/main" id="{0B8943D2-F94D-48E9-B457-8D89DE836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11384"/>
              </p:ext>
            </p:extLst>
          </p:nvPr>
        </p:nvGraphicFramePr>
        <p:xfrm>
          <a:off x="1146002" y="1978975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10944284"/>
                    </a:ext>
                  </a:extLst>
                </a:gridCol>
                <a:gridCol w="1733355">
                  <a:extLst>
                    <a:ext uri="{9D8B030D-6E8A-4147-A177-3AD203B41FA5}">
                      <a16:colId xmlns:a16="http://schemas.microsoft.com/office/drawing/2014/main" val="1677628754"/>
                    </a:ext>
                  </a:extLst>
                </a:gridCol>
                <a:gridCol w="1921566">
                  <a:extLst>
                    <a:ext uri="{9D8B030D-6E8A-4147-A177-3AD203B41FA5}">
                      <a16:colId xmlns:a16="http://schemas.microsoft.com/office/drawing/2014/main" val="4006819677"/>
                    </a:ext>
                  </a:extLst>
                </a:gridCol>
                <a:gridCol w="2441079">
                  <a:extLst>
                    <a:ext uri="{9D8B030D-6E8A-4147-A177-3AD203B41FA5}">
                      <a16:colId xmlns:a16="http://schemas.microsoft.com/office/drawing/2014/main" val="2943067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desktop computer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mainframe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supercomputer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wearable</a:t>
                      </a:r>
                      <a:r>
                        <a:rPr lang="en-GB" baseline="0" dirty="0"/>
                        <a:t> computer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704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laptop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smartphone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tablet</a:t>
                      </a:r>
                      <a:r>
                        <a:rPr lang="es-ES" dirty="0"/>
                        <a:t> PC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workstation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037354"/>
                  </a:ext>
                </a:extLst>
              </a:tr>
            </a:tbl>
          </a:graphicData>
        </a:graphic>
      </p:graphicFrame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DE3B09C6-3D87-4115-A8CF-34E39E1BE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673232"/>
              </p:ext>
            </p:extLst>
          </p:nvPr>
        </p:nvGraphicFramePr>
        <p:xfrm>
          <a:off x="1146002" y="3064100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461166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20482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barcode</a:t>
                      </a:r>
                      <a:r>
                        <a:rPr lang="es-ES" dirty="0"/>
                        <a:t> scanner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portable </a:t>
                      </a:r>
                      <a:r>
                        <a:rPr lang="es-ES" dirty="0" err="1"/>
                        <a:t>battery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1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camera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printer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49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graphic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tablet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projector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13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headphones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router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112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keyboard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screen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888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(</a:t>
                      </a:r>
                      <a:r>
                        <a:rPr lang="es-ES" dirty="0" err="1"/>
                        <a:t>loud</a:t>
                      </a:r>
                      <a:r>
                        <a:rPr lang="es-ES" dirty="0"/>
                        <a:t>)speaker(s)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USB Flash Drive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004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mouse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webcam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830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16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61005" y="1915661"/>
            <a:ext cx="8596668" cy="3880773"/>
          </a:xfrm>
        </p:spPr>
        <p:txBody>
          <a:bodyPr/>
          <a:lstStyle/>
          <a:p>
            <a:r>
              <a:rPr lang="en-GB" dirty="0"/>
              <a:t>Deadline: </a:t>
            </a:r>
            <a:r>
              <a:rPr lang="en-GB"/>
              <a:t>Friday 20</a:t>
            </a:r>
            <a:r>
              <a:rPr lang="en-GB" baseline="30000"/>
              <a:t>th</a:t>
            </a:r>
            <a:r>
              <a:rPr lang="en-GB"/>
              <a:t> </a:t>
            </a:r>
            <a:r>
              <a:rPr lang="en-GB" dirty="0"/>
              <a:t>September at 23:55</a:t>
            </a:r>
          </a:p>
          <a:p>
            <a:r>
              <a:rPr lang="en-GB" dirty="0"/>
              <a:t>- 0’5/10 for each day of delay</a:t>
            </a:r>
          </a:p>
          <a:p>
            <a:r>
              <a:rPr lang="en-GB" dirty="0"/>
              <a:t>Cheating/copying will mean 0/10</a:t>
            </a:r>
          </a:p>
        </p:txBody>
      </p:sp>
      <p:pic>
        <p:nvPicPr>
          <p:cNvPr id="5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93950" cy="625612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677334" y="865420"/>
            <a:ext cx="8596668" cy="8853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Activities 1A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263</Words>
  <Application>Microsoft Office PowerPoint</Application>
  <PresentationFormat>Panorámica</PresentationFormat>
  <Paragraphs>97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Georgia</vt:lpstr>
      <vt:lpstr>Wingdings 3</vt:lpstr>
      <vt:lpstr>Facet</vt:lpstr>
      <vt:lpstr>Unit 1A</vt:lpstr>
      <vt:lpstr>Index</vt:lpstr>
      <vt:lpstr>Types of computers</vt:lpstr>
      <vt:lpstr>Task 1</vt:lpstr>
      <vt:lpstr>Presentación de PowerPoint</vt:lpstr>
      <vt:lpstr>Task 2</vt:lpstr>
      <vt:lpstr>Presentación de PowerPoint</vt:lpstr>
      <vt:lpstr>Presentación de PowerPoint</vt:lpstr>
      <vt:lpstr>Presentación de PowerPoint</vt:lpstr>
      <vt:lpstr>To finish with…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Antonio Iborra Rovira</cp:lastModifiedBy>
  <cp:revision>16</cp:revision>
  <dcterms:created xsi:type="dcterms:W3CDTF">2014-09-12T02:18:09Z</dcterms:created>
  <dcterms:modified xsi:type="dcterms:W3CDTF">2019-09-17T17:27:50Z</dcterms:modified>
</cp:coreProperties>
</file>