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varScale="1">
        <p:scale>
          <a:sx n="72" d="100"/>
          <a:sy n="72" d="100"/>
        </p:scale>
        <p:origin x="4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areas_of_London"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IBM Data Science capstone project</a:t>
            </a:r>
            <a:endParaRPr lang="en-US" dirty="0"/>
          </a:p>
        </p:txBody>
      </p:sp>
      <p:sp>
        <p:nvSpPr>
          <p:cNvPr id="3" name="Subtitle 2"/>
          <p:cNvSpPr>
            <a:spLocks noGrp="1"/>
          </p:cNvSpPr>
          <p:nvPr>
            <p:ph type="subTitle" idx="1"/>
          </p:nvPr>
        </p:nvSpPr>
        <p:spPr/>
        <p:txBody>
          <a:bodyPr/>
          <a:lstStyle/>
          <a:p>
            <a:r>
              <a:rPr lang="en-US" dirty="0" err="1" smtClean="0"/>
              <a:t>Vigneshkumar</a:t>
            </a:r>
            <a:endParaRPr lang="en-US" dirty="0" smtClean="0"/>
          </a:p>
          <a:p>
            <a:r>
              <a:rPr lang="en-US" dirty="0" smtClean="0"/>
              <a:t>Course 9</a:t>
            </a:r>
          </a:p>
          <a:p>
            <a:endParaRPr lang="en-US" dirty="0"/>
          </a:p>
        </p:txBody>
      </p:sp>
    </p:spTree>
    <p:extLst>
      <p:ext uri="{BB962C8B-B14F-4D97-AF65-F5344CB8AC3E}">
        <p14:creationId xmlns:p14="http://schemas.microsoft.com/office/powerpoint/2010/main" val="249459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1. Data Collection for input</a:t>
            </a:r>
          </a:p>
          <a:p>
            <a:pPr marL="0" indent="0">
              <a:buNone/>
            </a:pPr>
            <a:r>
              <a:rPr lang="en-US" dirty="0" smtClean="0"/>
              <a:t>2. Filter </a:t>
            </a:r>
            <a:r>
              <a:rPr lang="en-US" dirty="0"/>
              <a:t>out the venues by “Venue’s Category” from </a:t>
            </a:r>
            <a:r>
              <a:rPr lang="en-US" dirty="0" smtClean="0"/>
              <a:t>Foursquare API</a:t>
            </a:r>
          </a:p>
          <a:p>
            <a:pPr marL="0" indent="0">
              <a:buNone/>
            </a:pPr>
            <a:r>
              <a:rPr lang="en-US" dirty="0"/>
              <a:t>a</a:t>
            </a:r>
            <a:r>
              <a:rPr lang="en-US" dirty="0" smtClean="0"/>
              <a:t>) </a:t>
            </a:r>
            <a:r>
              <a:rPr lang="en-US" dirty="0"/>
              <a:t>For medical needs: 'Pharmacy' </a:t>
            </a:r>
            <a:br>
              <a:rPr lang="en-US" dirty="0"/>
            </a:br>
            <a:r>
              <a:rPr lang="en-US" dirty="0" smtClean="0"/>
              <a:t>b) </a:t>
            </a:r>
            <a:r>
              <a:rPr lang="en-US" dirty="0"/>
              <a:t>For groceries/food/basic items: 'Supermarket', 'Grocery </a:t>
            </a:r>
            <a:r>
              <a:rPr lang="en-US" dirty="0" err="1"/>
              <a:t>Store','Convenience</a:t>
            </a:r>
            <a:r>
              <a:rPr lang="en-US" dirty="0"/>
              <a:t> </a:t>
            </a:r>
            <a:r>
              <a:rPr lang="en-US" dirty="0" err="1"/>
              <a:t>Store','Department</a:t>
            </a:r>
            <a:r>
              <a:rPr lang="en-US" dirty="0"/>
              <a:t> Store'</a:t>
            </a:r>
          </a:p>
          <a:p>
            <a:pPr marL="0" indent="0">
              <a:buNone/>
            </a:pPr>
            <a:r>
              <a:rPr lang="en-US" dirty="0" smtClean="0"/>
              <a:t>3. After </a:t>
            </a:r>
            <a:r>
              <a:rPr lang="en-US" dirty="0"/>
              <a:t>filtering, the data can be then clustered through k-means to explore how similar or how different the </a:t>
            </a:r>
            <a:r>
              <a:rPr lang="en-US" dirty="0" err="1"/>
              <a:t>neighbourhoods</a:t>
            </a:r>
            <a:r>
              <a:rPr lang="en-US" dirty="0"/>
              <a:t> are.</a:t>
            </a:r>
          </a:p>
          <a:p>
            <a:pPr marL="457200" indent="-457200">
              <a:buFont typeface="+mj-lt"/>
              <a:buAutoNum type="arabicPeriod"/>
            </a:pPr>
            <a:endParaRPr lang="en-US" dirty="0"/>
          </a:p>
        </p:txBody>
      </p:sp>
    </p:spTree>
    <p:extLst>
      <p:ext uri="{BB962C8B-B14F-4D97-AF65-F5344CB8AC3E}">
        <p14:creationId xmlns:p14="http://schemas.microsoft.com/office/powerpoint/2010/main" val="10652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Medical:</a:t>
            </a:r>
            <a:endParaRPr lang="en-US" dirty="0"/>
          </a:p>
        </p:txBody>
      </p:sp>
      <p:pic>
        <p:nvPicPr>
          <p:cNvPr id="4" name="Picture 3"/>
          <p:cNvPicPr/>
          <p:nvPr/>
        </p:nvPicPr>
        <p:blipFill>
          <a:blip r:embed="rId2"/>
          <a:stretch>
            <a:fillRect/>
          </a:stretch>
        </p:blipFill>
        <p:spPr>
          <a:xfrm>
            <a:off x="2165411" y="2883382"/>
            <a:ext cx="6579093" cy="2273924"/>
          </a:xfrm>
          <a:prstGeom prst="rect">
            <a:avLst/>
          </a:prstGeom>
        </p:spPr>
      </p:pic>
      <p:sp>
        <p:nvSpPr>
          <p:cNvPr id="5" name="Rectangle 4"/>
          <p:cNvSpPr/>
          <p:nvPr/>
        </p:nvSpPr>
        <p:spPr>
          <a:xfrm>
            <a:off x="2060727" y="5574268"/>
            <a:ext cx="7917774" cy="369332"/>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rPr>
              <a:t>only 7 </a:t>
            </a:r>
            <a:r>
              <a:rPr lang="en-US" dirty="0" smtClean="0">
                <a:latin typeface="Arial" panose="020B0604020202020204" pitchFamily="34" charset="0"/>
                <a:ea typeface="Times New Roman" panose="02020603050405020304" pitchFamily="18" charset="0"/>
              </a:rPr>
              <a:t>/17 </a:t>
            </a:r>
            <a:r>
              <a:rPr lang="en-US" dirty="0" err="1">
                <a:latin typeface="Arial" panose="020B0604020202020204" pitchFamily="34" charset="0"/>
                <a:ea typeface="Times New Roman" panose="02020603050405020304" pitchFamily="18" charset="0"/>
              </a:rPr>
              <a:t>neighbourhoods</a:t>
            </a:r>
            <a:r>
              <a:rPr lang="en-US" dirty="0">
                <a:latin typeface="Arial" panose="020B0604020202020204" pitchFamily="34" charset="0"/>
                <a:ea typeface="Times New Roman" panose="02020603050405020304" pitchFamily="18" charset="0"/>
              </a:rPr>
              <a:t> contain minimum of 1 pharmacy within 1500m</a:t>
            </a:r>
            <a:endParaRPr lang="en-US" dirty="0"/>
          </a:p>
        </p:txBody>
      </p:sp>
    </p:spTree>
    <p:extLst>
      <p:ext uri="{BB962C8B-B14F-4D97-AF65-F5344CB8AC3E}">
        <p14:creationId xmlns:p14="http://schemas.microsoft.com/office/powerpoint/2010/main" val="18718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167305" y="1592540"/>
            <a:ext cx="9905999" cy="3541714"/>
          </a:xfrm>
        </p:spPr>
        <p:txBody>
          <a:bodyPr>
            <a:normAutofit/>
          </a:bodyPr>
          <a:lstStyle/>
          <a:p>
            <a:pPr marL="0" indent="0">
              <a:buNone/>
            </a:pPr>
            <a:r>
              <a:rPr lang="en-US" dirty="0" smtClean="0"/>
              <a:t>Other basic needs:</a:t>
            </a:r>
            <a:endParaRPr lang="en-US" dirty="0"/>
          </a:p>
        </p:txBody>
      </p:sp>
      <p:pic>
        <p:nvPicPr>
          <p:cNvPr id="5" name="Picture 4"/>
          <p:cNvPicPr/>
          <p:nvPr/>
        </p:nvPicPr>
        <p:blipFill>
          <a:blip r:embed="rId2"/>
          <a:stretch>
            <a:fillRect/>
          </a:stretch>
        </p:blipFill>
        <p:spPr>
          <a:xfrm>
            <a:off x="5103811" y="1504917"/>
            <a:ext cx="5943600" cy="3439795"/>
          </a:xfrm>
          <a:prstGeom prst="rect">
            <a:avLst/>
          </a:prstGeom>
        </p:spPr>
      </p:pic>
      <p:sp>
        <p:nvSpPr>
          <p:cNvPr id="6" name="Rectangle 5"/>
          <p:cNvSpPr/>
          <p:nvPr/>
        </p:nvSpPr>
        <p:spPr>
          <a:xfrm>
            <a:off x="2648503" y="5461945"/>
            <a:ext cx="7685103" cy="646331"/>
          </a:xfrm>
          <a:prstGeom prst="rect">
            <a:avLst/>
          </a:prstGeom>
        </p:spPr>
        <p:txBody>
          <a:bodyPr wrap="square">
            <a:spAutoFit/>
          </a:bodyPr>
          <a:lstStyle/>
          <a:p>
            <a:r>
              <a:rPr lang="en-US" dirty="0" smtClean="0">
                <a:latin typeface="Helvetica" panose="020B0604020202020204" pitchFamily="34" charset="0"/>
                <a:ea typeface="Calibri" panose="020F0502020204030204" pitchFamily="34" charset="0"/>
              </a:rPr>
              <a:t>14 </a:t>
            </a:r>
            <a:r>
              <a:rPr lang="en-US" dirty="0">
                <a:latin typeface="Helvetica" panose="020B0604020202020204" pitchFamily="34" charset="0"/>
                <a:ea typeface="Calibri" panose="020F0502020204030204" pitchFamily="34" charset="0"/>
              </a:rPr>
              <a:t>out of 17 </a:t>
            </a:r>
            <a:r>
              <a:rPr lang="en-US" dirty="0" err="1">
                <a:latin typeface="Helvetica" panose="020B0604020202020204" pitchFamily="34" charset="0"/>
                <a:ea typeface="Calibri" panose="020F0502020204030204" pitchFamily="34" charset="0"/>
              </a:rPr>
              <a:t>neighbourhoods</a:t>
            </a:r>
            <a:r>
              <a:rPr lang="en-US" dirty="0">
                <a:latin typeface="Helvetica" panose="020B0604020202020204" pitchFamily="34" charset="0"/>
                <a:ea typeface="Calibri" panose="020F0502020204030204" pitchFamily="34" charset="0"/>
              </a:rPr>
              <a:t> contain minimum of 1 basic need shop within </a:t>
            </a:r>
            <a:r>
              <a:rPr lang="en-US" dirty="0" smtClean="0">
                <a:latin typeface="Helvetica" panose="020B0604020202020204" pitchFamily="34" charset="0"/>
                <a:ea typeface="Calibri" panose="020F0502020204030204" pitchFamily="34" charset="0"/>
              </a:rPr>
              <a:t>1500m</a:t>
            </a:r>
            <a:r>
              <a:rPr lang="en-US" dirty="0">
                <a:latin typeface="Helvetica" panose="020B060402020202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294158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167305" y="1592540"/>
            <a:ext cx="9905999" cy="3541714"/>
          </a:xfrm>
        </p:spPr>
        <p:txBody>
          <a:bodyPr>
            <a:normAutofit/>
          </a:bodyPr>
          <a:lstStyle/>
          <a:p>
            <a:pPr marL="0" indent="0">
              <a:buNone/>
            </a:pPr>
            <a:r>
              <a:rPr lang="en-US" dirty="0" smtClean="0"/>
              <a:t>Other basic needs:</a:t>
            </a:r>
            <a:endParaRPr lang="en-US" dirty="0"/>
          </a:p>
        </p:txBody>
      </p:sp>
      <p:pic>
        <p:nvPicPr>
          <p:cNvPr id="5" name="Picture 4"/>
          <p:cNvPicPr/>
          <p:nvPr/>
        </p:nvPicPr>
        <p:blipFill>
          <a:blip r:embed="rId2"/>
          <a:stretch>
            <a:fillRect/>
          </a:stretch>
        </p:blipFill>
        <p:spPr>
          <a:xfrm>
            <a:off x="5103811" y="1504917"/>
            <a:ext cx="5943600" cy="3439795"/>
          </a:xfrm>
          <a:prstGeom prst="rect">
            <a:avLst/>
          </a:prstGeom>
        </p:spPr>
      </p:pic>
      <p:sp>
        <p:nvSpPr>
          <p:cNvPr id="6" name="Rectangle 5"/>
          <p:cNvSpPr/>
          <p:nvPr/>
        </p:nvSpPr>
        <p:spPr>
          <a:xfrm>
            <a:off x="2648503" y="5461945"/>
            <a:ext cx="7685103" cy="646331"/>
          </a:xfrm>
          <a:prstGeom prst="rect">
            <a:avLst/>
          </a:prstGeom>
        </p:spPr>
        <p:txBody>
          <a:bodyPr wrap="square">
            <a:spAutoFit/>
          </a:bodyPr>
          <a:lstStyle/>
          <a:p>
            <a:r>
              <a:rPr lang="en-US" dirty="0" smtClean="0">
                <a:latin typeface="Helvetica" panose="020B0604020202020204" pitchFamily="34" charset="0"/>
                <a:ea typeface="Calibri" panose="020F0502020204030204" pitchFamily="34" charset="0"/>
              </a:rPr>
              <a:t>14 </a:t>
            </a:r>
            <a:r>
              <a:rPr lang="en-US" dirty="0">
                <a:latin typeface="Helvetica" panose="020B0604020202020204" pitchFamily="34" charset="0"/>
                <a:ea typeface="Calibri" panose="020F0502020204030204" pitchFamily="34" charset="0"/>
              </a:rPr>
              <a:t>out of 17 </a:t>
            </a:r>
            <a:r>
              <a:rPr lang="en-US" dirty="0" err="1">
                <a:latin typeface="Helvetica" panose="020B0604020202020204" pitchFamily="34" charset="0"/>
                <a:ea typeface="Calibri" panose="020F0502020204030204" pitchFamily="34" charset="0"/>
              </a:rPr>
              <a:t>neighbourhoods</a:t>
            </a:r>
            <a:r>
              <a:rPr lang="en-US" dirty="0">
                <a:latin typeface="Helvetica" panose="020B0604020202020204" pitchFamily="34" charset="0"/>
                <a:ea typeface="Calibri" panose="020F0502020204030204" pitchFamily="34" charset="0"/>
              </a:rPr>
              <a:t> contain minimum of 1 basic need shop within </a:t>
            </a:r>
            <a:r>
              <a:rPr lang="en-US" dirty="0" smtClean="0">
                <a:latin typeface="Helvetica" panose="020B0604020202020204" pitchFamily="34" charset="0"/>
                <a:ea typeface="Calibri" panose="020F0502020204030204" pitchFamily="34" charset="0"/>
              </a:rPr>
              <a:t>1500m</a:t>
            </a:r>
            <a:r>
              <a:rPr lang="en-US" dirty="0">
                <a:latin typeface="Helvetica" panose="020B060402020202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68931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167305" y="1592540"/>
            <a:ext cx="9905999" cy="3541714"/>
          </a:xfrm>
        </p:spPr>
        <p:txBody>
          <a:bodyPr>
            <a:normAutofit/>
          </a:bodyPr>
          <a:lstStyle/>
          <a:p>
            <a:pPr marL="0" indent="0">
              <a:buNone/>
            </a:pPr>
            <a:r>
              <a:rPr lang="en-US" dirty="0"/>
              <a:t>For clustering, the model used is K-Means. The input data to this model is the total number of each selected venue categories each </a:t>
            </a:r>
            <a:r>
              <a:rPr lang="en-US" dirty="0" err="1"/>
              <a:t>neighbourhood</a:t>
            </a:r>
            <a:r>
              <a:rPr lang="en-US" dirty="0"/>
              <a:t> has. Through coding, a sample of the table data will look as follows:</a:t>
            </a:r>
          </a:p>
          <a:p>
            <a:pPr marL="0" indent="0">
              <a:buNone/>
            </a:pPr>
            <a:endParaRPr lang="en-US" dirty="0"/>
          </a:p>
        </p:txBody>
      </p:sp>
      <p:pic>
        <p:nvPicPr>
          <p:cNvPr id="4" name="Picture 3"/>
          <p:cNvPicPr>
            <a:picLocks noChangeAspect="1"/>
          </p:cNvPicPr>
          <p:nvPr/>
        </p:nvPicPr>
        <p:blipFill>
          <a:blip r:embed="rId2"/>
          <a:stretch>
            <a:fillRect/>
          </a:stretch>
        </p:blipFill>
        <p:spPr>
          <a:xfrm>
            <a:off x="2883307" y="3892301"/>
            <a:ext cx="6403539" cy="1736142"/>
          </a:xfrm>
          <a:prstGeom prst="rect">
            <a:avLst/>
          </a:prstGeom>
        </p:spPr>
      </p:pic>
    </p:spTree>
    <p:extLst>
      <p:ext uri="{BB962C8B-B14F-4D97-AF65-F5344CB8AC3E}">
        <p14:creationId xmlns:p14="http://schemas.microsoft.com/office/powerpoint/2010/main" val="197214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clustering</a:t>
            </a:r>
            <a:endParaRPr lang="en-US" dirty="0"/>
          </a:p>
        </p:txBody>
      </p:sp>
      <p:sp>
        <p:nvSpPr>
          <p:cNvPr id="3" name="Content Placeholder 2"/>
          <p:cNvSpPr>
            <a:spLocks noGrp="1"/>
          </p:cNvSpPr>
          <p:nvPr>
            <p:ph idx="1"/>
          </p:nvPr>
        </p:nvSpPr>
        <p:spPr>
          <a:xfrm>
            <a:off x="1167305" y="1592540"/>
            <a:ext cx="9905999" cy="3541714"/>
          </a:xfrm>
        </p:spPr>
        <p:txBody>
          <a:bodyPr>
            <a:normAutofit/>
          </a:bodyPr>
          <a:lstStyle/>
          <a:p>
            <a:pPr marL="0" indent="0">
              <a:buNone/>
            </a:pPr>
            <a:r>
              <a:rPr lang="en-US" dirty="0" smtClean="0"/>
              <a:t>5 clusters </a:t>
            </a:r>
          </a:p>
          <a:p>
            <a:pPr>
              <a:buFontTx/>
              <a:buChar char="-"/>
            </a:pPr>
            <a:r>
              <a:rPr lang="en-US" dirty="0" smtClean="0"/>
              <a:t>the </a:t>
            </a:r>
            <a:r>
              <a:rPr lang="en-US" dirty="0"/>
              <a:t>highest number of </a:t>
            </a:r>
            <a:r>
              <a:rPr lang="en-US" dirty="0" err="1"/>
              <a:t>neighbourhoods</a:t>
            </a:r>
            <a:r>
              <a:rPr lang="en-US" dirty="0"/>
              <a:t> </a:t>
            </a:r>
            <a:r>
              <a:rPr lang="en-US" dirty="0" smtClean="0"/>
              <a:t>4 </a:t>
            </a:r>
          </a:p>
          <a:p>
            <a:pPr>
              <a:buFontTx/>
              <a:buChar char="-"/>
            </a:pPr>
            <a:r>
              <a:rPr lang="en-US" dirty="0" smtClean="0"/>
              <a:t>lowest </a:t>
            </a:r>
            <a:r>
              <a:rPr lang="en-US" dirty="0"/>
              <a:t>number of </a:t>
            </a:r>
            <a:r>
              <a:rPr lang="en-US" dirty="0" err="1"/>
              <a:t>neighbourhoods</a:t>
            </a:r>
            <a:r>
              <a:rPr lang="en-US" dirty="0"/>
              <a:t> found </a:t>
            </a:r>
            <a:r>
              <a:rPr lang="en-US" dirty="0" smtClean="0"/>
              <a:t>2</a:t>
            </a:r>
            <a:endParaRPr lang="en-US" dirty="0"/>
          </a:p>
          <a:p>
            <a:pPr marL="0" indent="0">
              <a:buNone/>
            </a:pPr>
            <a:endParaRPr lang="en-US" dirty="0"/>
          </a:p>
        </p:txBody>
      </p:sp>
      <p:pic>
        <p:nvPicPr>
          <p:cNvPr id="5" name="Picture 4"/>
          <p:cNvPicPr/>
          <p:nvPr/>
        </p:nvPicPr>
        <p:blipFill>
          <a:blip r:embed="rId2"/>
          <a:stretch>
            <a:fillRect/>
          </a:stretch>
        </p:blipFill>
        <p:spPr>
          <a:xfrm>
            <a:off x="3725233" y="3257691"/>
            <a:ext cx="4104872" cy="3223007"/>
          </a:xfrm>
          <a:prstGeom prst="rect">
            <a:avLst/>
          </a:prstGeom>
        </p:spPr>
      </p:pic>
    </p:spTree>
    <p:extLst>
      <p:ext uri="{BB962C8B-B14F-4D97-AF65-F5344CB8AC3E}">
        <p14:creationId xmlns:p14="http://schemas.microsoft.com/office/powerpoint/2010/main" val="45871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clustering</a:t>
            </a:r>
            <a:endParaRPr lang="en-US" dirty="0"/>
          </a:p>
        </p:txBody>
      </p:sp>
      <p:sp>
        <p:nvSpPr>
          <p:cNvPr id="3" name="Content Placeholder 2"/>
          <p:cNvSpPr>
            <a:spLocks noGrp="1"/>
          </p:cNvSpPr>
          <p:nvPr>
            <p:ph idx="1"/>
          </p:nvPr>
        </p:nvSpPr>
        <p:spPr>
          <a:xfrm>
            <a:off x="1167305" y="1592540"/>
            <a:ext cx="9905999" cy="3541714"/>
          </a:xfrm>
        </p:spPr>
        <p:txBody>
          <a:bodyPr>
            <a:normAutofit/>
          </a:bodyPr>
          <a:lstStyle/>
          <a:p>
            <a:pPr marL="0" indent="0">
              <a:buNone/>
            </a:pPr>
            <a:endParaRPr lang="en-US" dirty="0" smtClean="0"/>
          </a:p>
          <a:p>
            <a:pPr marL="0" indent="0">
              <a:buNone/>
            </a:pPr>
            <a:r>
              <a:rPr lang="en-US" dirty="0" smtClean="0"/>
              <a:t>Among </a:t>
            </a:r>
            <a:r>
              <a:rPr lang="en-US" dirty="0"/>
              <a:t>the 5 clusters, the highest number of </a:t>
            </a:r>
            <a:r>
              <a:rPr lang="en-US" dirty="0" err="1"/>
              <a:t>neighbourhoods</a:t>
            </a:r>
            <a:r>
              <a:rPr lang="en-US" dirty="0"/>
              <a:t> found similar is 4 while the lowest number of </a:t>
            </a:r>
            <a:r>
              <a:rPr lang="en-US" dirty="0" err="1"/>
              <a:t>neighbourhoods</a:t>
            </a:r>
            <a:r>
              <a:rPr lang="en-US" dirty="0"/>
              <a:t> found is 2.</a:t>
            </a:r>
          </a:p>
          <a:p>
            <a:pPr marL="0" indent="0">
              <a:buNone/>
            </a:pPr>
            <a:endParaRPr lang="en-US" dirty="0"/>
          </a:p>
        </p:txBody>
      </p:sp>
      <p:pic>
        <p:nvPicPr>
          <p:cNvPr id="5" name="Picture 4"/>
          <p:cNvPicPr/>
          <p:nvPr/>
        </p:nvPicPr>
        <p:blipFill>
          <a:blip r:embed="rId2"/>
          <a:stretch>
            <a:fillRect/>
          </a:stretch>
        </p:blipFill>
        <p:spPr>
          <a:xfrm>
            <a:off x="3725233" y="3257691"/>
            <a:ext cx="4104872" cy="3223007"/>
          </a:xfrm>
          <a:prstGeom prst="rect">
            <a:avLst/>
          </a:prstGeom>
        </p:spPr>
      </p:pic>
    </p:spTree>
    <p:extLst>
      <p:ext uri="{BB962C8B-B14F-4D97-AF65-F5344CB8AC3E}">
        <p14:creationId xmlns:p14="http://schemas.microsoft.com/office/powerpoint/2010/main" val="432921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306" y="-115757"/>
            <a:ext cx="9905998" cy="1478570"/>
          </a:xfrm>
        </p:spPr>
        <p:txBody>
          <a:bodyPr/>
          <a:lstStyle/>
          <a:p>
            <a:r>
              <a:rPr lang="en-US" dirty="0" smtClean="0"/>
              <a:t>Results of clustering</a:t>
            </a:r>
            <a:endParaRPr lang="en-US" dirty="0"/>
          </a:p>
        </p:txBody>
      </p:sp>
      <p:sp>
        <p:nvSpPr>
          <p:cNvPr id="3" name="Content Placeholder 2"/>
          <p:cNvSpPr>
            <a:spLocks noGrp="1"/>
          </p:cNvSpPr>
          <p:nvPr>
            <p:ph idx="1"/>
          </p:nvPr>
        </p:nvSpPr>
        <p:spPr>
          <a:xfrm>
            <a:off x="1167305" y="1592540"/>
            <a:ext cx="9905999" cy="3541714"/>
          </a:xfrm>
        </p:spPr>
        <p:txBody>
          <a:bodyPr>
            <a:normAutofit/>
          </a:bodyPr>
          <a:lstStyle/>
          <a:p>
            <a:pPr marL="0" indent="0">
              <a:buNone/>
            </a:pPr>
            <a:endParaRPr lang="en-US" dirty="0" smtClean="0"/>
          </a:p>
          <a:p>
            <a:pPr marL="0" indent="0">
              <a:buNone/>
            </a:pPr>
            <a:endParaRPr lang="en-US" dirty="0"/>
          </a:p>
        </p:txBody>
      </p:sp>
      <p:pic>
        <p:nvPicPr>
          <p:cNvPr id="7" name="Picture 6"/>
          <p:cNvPicPr/>
          <p:nvPr/>
        </p:nvPicPr>
        <p:blipFill>
          <a:blip r:embed="rId2"/>
          <a:stretch>
            <a:fillRect/>
          </a:stretch>
        </p:blipFill>
        <p:spPr>
          <a:xfrm>
            <a:off x="421581" y="909785"/>
            <a:ext cx="3528982" cy="2635415"/>
          </a:xfrm>
          <a:prstGeom prst="rect">
            <a:avLst/>
          </a:prstGeom>
        </p:spPr>
      </p:pic>
      <p:pic>
        <p:nvPicPr>
          <p:cNvPr id="8" name="Picture 7"/>
          <p:cNvPicPr/>
          <p:nvPr/>
        </p:nvPicPr>
        <p:blipFill>
          <a:blip r:embed="rId3"/>
          <a:stretch>
            <a:fillRect/>
          </a:stretch>
        </p:blipFill>
        <p:spPr>
          <a:xfrm>
            <a:off x="4005851" y="852902"/>
            <a:ext cx="3992341" cy="2749180"/>
          </a:xfrm>
          <a:prstGeom prst="rect">
            <a:avLst/>
          </a:prstGeom>
        </p:spPr>
      </p:pic>
      <p:pic>
        <p:nvPicPr>
          <p:cNvPr id="9" name="Picture 8"/>
          <p:cNvPicPr/>
          <p:nvPr/>
        </p:nvPicPr>
        <p:blipFill>
          <a:blip r:embed="rId4"/>
          <a:stretch>
            <a:fillRect/>
          </a:stretch>
        </p:blipFill>
        <p:spPr>
          <a:xfrm>
            <a:off x="8053480" y="778313"/>
            <a:ext cx="3924196" cy="2898358"/>
          </a:xfrm>
          <a:prstGeom prst="rect">
            <a:avLst/>
          </a:prstGeom>
        </p:spPr>
      </p:pic>
      <p:pic>
        <p:nvPicPr>
          <p:cNvPr id="10" name="Picture 9"/>
          <p:cNvPicPr/>
          <p:nvPr/>
        </p:nvPicPr>
        <p:blipFill>
          <a:blip r:embed="rId5"/>
          <a:stretch>
            <a:fillRect/>
          </a:stretch>
        </p:blipFill>
        <p:spPr>
          <a:xfrm>
            <a:off x="1989260" y="3831809"/>
            <a:ext cx="4131044" cy="2764291"/>
          </a:xfrm>
          <a:prstGeom prst="rect">
            <a:avLst/>
          </a:prstGeom>
        </p:spPr>
      </p:pic>
      <p:pic>
        <p:nvPicPr>
          <p:cNvPr id="11" name="Picture 10"/>
          <p:cNvPicPr/>
          <p:nvPr/>
        </p:nvPicPr>
        <p:blipFill>
          <a:blip r:embed="rId6"/>
          <a:stretch>
            <a:fillRect/>
          </a:stretch>
        </p:blipFill>
        <p:spPr>
          <a:xfrm>
            <a:off x="6223039" y="3847451"/>
            <a:ext cx="4181589" cy="2733006"/>
          </a:xfrm>
          <a:prstGeom prst="rect">
            <a:avLst/>
          </a:prstGeom>
        </p:spPr>
      </p:pic>
    </p:spTree>
    <p:extLst>
      <p:ext uri="{BB962C8B-B14F-4D97-AF65-F5344CB8AC3E}">
        <p14:creationId xmlns:p14="http://schemas.microsoft.com/office/powerpoint/2010/main" val="161076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069" y="603682"/>
            <a:ext cx="11416683" cy="5461110"/>
          </a:xfrm>
          <a:prstGeom prst="rect">
            <a:avLst/>
          </a:prstGeom>
        </p:spPr>
        <p:txBody>
          <a:bodyPr wrap="square">
            <a:spAutoFit/>
          </a:bodyPr>
          <a:lstStyle/>
          <a:p>
            <a:pPr algn="just">
              <a:lnSpc>
                <a:spcPct val="107000"/>
              </a:lnSpc>
              <a:spcAft>
                <a:spcPts val="800"/>
              </a:spcAft>
            </a:pPr>
            <a:r>
              <a:rPr lang="en-US" u="sng" dirty="0">
                <a:latin typeface="Arial" panose="020B0604020202020204" pitchFamily="34" charset="0"/>
                <a:ea typeface="Calibri" panose="020F0502020204030204" pitchFamily="34" charset="0"/>
                <a:cs typeface="Latha" panose="020B0604020202020204" pitchFamily="34" charset="0"/>
              </a:rPr>
              <a:t>Cluster 0:</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Latha" panose="020B0604020202020204" pitchFamily="34" charset="0"/>
              </a:rPr>
              <a:t>The similarity is that these </a:t>
            </a:r>
            <a:r>
              <a:rPr lang="en-US" dirty="0" err="1">
                <a:latin typeface="Arial" panose="020B0604020202020204" pitchFamily="34" charset="0"/>
                <a:ea typeface="Calibri" panose="020F0502020204030204" pitchFamily="34" charset="0"/>
                <a:cs typeface="Latha" panose="020B0604020202020204" pitchFamily="34" charset="0"/>
              </a:rPr>
              <a:t>neighbourhoods</a:t>
            </a:r>
            <a:r>
              <a:rPr lang="en-US" dirty="0">
                <a:latin typeface="Arial" panose="020B0604020202020204" pitchFamily="34" charset="0"/>
                <a:ea typeface="Calibri" panose="020F0502020204030204" pitchFamily="34" charset="0"/>
                <a:cs typeface="Latha" panose="020B0604020202020204" pitchFamily="34" charset="0"/>
              </a:rPr>
              <a:t> lack </a:t>
            </a:r>
            <a:r>
              <a:rPr lang="en-US" dirty="0" err="1">
                <a:latin typeface="Arial" panose="020B0604020202020204" pitchFamily="34" charset="0"/>
                <a:ea typeface="Calibri" panose="020F0502020204030204" pitchFamily="34" charset="0"/>
                <a:cs typeface="Latha" panose="020B0604020202020204" pitchFamily="34" charset="0"/>
              </a:rPr>
              <a:t>bascic</a:t>
            </a:r>
            <a:r>
              <a:rPr lang="en-US" dirty="0">
                <a:latin typeface="Arial" panose="020B0604020202020204" pitchFamily="34" charset="0"/>
                <a:ea typeface="Calibri" panose="020F0502020204030204" pitchFamily="34" charset="0"/>
                <a:cs typeface="Latha" panose="020B0604020202020204" pitchFamily="34" charset="0"/>
              </a:rPr>
              <a:t> amenities. Only 1 of the </a:t>
            </a:r>
            <a:r>
              <a:rPr lang="en-US" dirty="0" err="1">
                <a:latin typeface="Arial" panose="020B0604020202020204" pitchFamily="34" charset="0"/>
                <a:ea typeface="Calibri" panose="020F0502020204030204" pitchFamily="34" charset="0"/>
                <a:cs typeface="Latha" panose="020B0604020202020204" pitchFamily="34" charset="0"/>
              </a:rPr>
              <a:t>neighbourhoods</a:t>
            </a:r>
            <a:r>
              <a:rPr lang="en-US" dirty="0">
                <a:latin typeface="Arial" panose="020B0604020202020204" pitchFamily="34" charset="0"/>
                <a:ea typeface="Calibri" panose="020F0502020204030204" pitchFamily="34" charset="0"/>
                <a:cs typeface="Latha" panose="020B0604020202020204" pitchFamily="34" charset="0"/>
              </a:rPr>
              <a:t> contains 1 grocery store. Hence, more focus on resource allocation is required for the </a:t>
            </a:r>
            <a:r>
              <a:rPr lang="en-US" dirty="0" err="1">
                <a:latin typeface="Arial" panose="020B0604020202020204" pitchFamily="34" charset="0"/>
                <a:ea typeface="Calibri" panose="020F0502020204030204" pitchFamily="34" charset="0"/>
                <a:cs typeface="Latha" panose="020B0604020202020204" pitchFamily="34" charset="0"/>
              </a:rPr>
              <a:t>neighbourhoods</a:t>
            </a:r>
            <a:r>
              <a:rPr lang="en-US" dirty="0">
                <a:latin typeface="Arial" panose="020B0604020202020204" pitchFamily="34" charset="0"/>
                <a:ea typeface="Calibri" panose="020F0502020204030204" pitchFamily="34" charset="0"/>
                <a:cs typeface="Latha" panose="020B0604020202020204" pitchFamily="34" charset="0"/>
              </a:rPr>
              <a:t> in this cluster.</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u="sng" dirty="0">
                <a:latin typeface="Arial" panose="020B0604020202020204" pitchFamily="34" charset="0"/>
                <a:ea typeface="Calibri" panose="020F0502020204030204" pitchFamily="34" charset="0"/>
                <a:cs typeface="Latha" panose="020B0604020202020204" pitchFamily="34" charset="0"/>
              </a:rPr>
              <a:t>Cluster 1:</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Latha" panose="020B0604020202020204" pitchFamily="34" charset="0"/>
              </a:rPr>
              <a:t>In this cluster, the </a:t>
            </a:r>
            <a:r>
              <a:rPr lang="en-US" dirty="0" err="1">
                <a:latin typeface="Arial" panose="020B0604020202020204" pitchFamily="34" charset="0"/>
                <a:ea typeface="Calibri" panose="020F0502020204030204" pitchFamily="34" charset="0"/>
                <a:cs typeface="Latha" panose="020B0604020202020204" pitchFamily="34" charset="0"/>
              </a:rPr>
              <a:t>neighbourhoods</a:t>
            </a:r>
            <a:r>
              <a:rPr lang="en-US" dirty="0">
                <a:latin typeface="Arial" panose="020B0604020202020204" pitchFamily="34" charset="0"/>
                <a:ea typeface="Calibri" panose="020F0502020204030204" pitchFamily="34" charset="0"/>
                <a:cs typeface="Latha" panose="020B0604020202020204" pitchFamily="34" charset="0"/>
              </a:rPr>
              <a:t> have grocery store as the highest number of amenities followed by supermarket. In fact, these places have the maximum number of grocery stores.</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u="sng" dirty="0">
                <a:latin typeface="Arial" panose="020B0604020202020204" pitchFamily="34" charset="0"/>
                <a:ea typeface="Calibri" panose="020F0502020204030204" pitchFamily="34" charset="0"/>
                <a:cs typeface="Latha" panose="020B0604020202020204" pitchFamily="34" charset="0"/>
              </a:rPr>
              <a:t>Cluster 2:</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Latha" panose="020B0604020202020204" pitchFamily="34" charset="0"/>
              </a:rPr>
              <a:t>On the contrast to cluster 1, the </a:t>
            </a:r>
            <a:r>
              <a:rPr lang="en-US" dirty="0" err="1">
                <a:latin typeface="Arial" panose="020B0604020202020204" pitchFamily="34" charset="0"/>
                <a:ea typeface="Calibri" panose="020F0502020204030204" pitchFamily="34" charset="0"/>
                <a:cs typeface="Latha" panose="020B0604020202020204" pitchFamily="34" charset="0"/>
              </a:rPr>
              <a:t>neighbourhoods</a:t>
            </a:r>
            <a:r>
              <a:rPr lang="en-US" dirty="0">
                <a:latin typeface="Arial" panose="020B0604020202020204" pitchFamily="34" charset="0"/>
                <a:ea typeface="Calibri" panose="020F0502020204030204" pitchFamily="34" charset="0"/>
                <a:cs typeface="Latha" panose="020B0604020202020204" pitchFamily="34" charset="0"/>
              </a:rPr>
              <a:t> in cluster 2 contains more number of supermarkets than grocery stores.</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u="sng" dirty="0">
                <a:latin typeface="Arial" panose="020B0604020202020204" pitchFamily="34" charset="0"/>
                <a:ea typeface="Calibri" panose="020F0502020204030204" pitchFamily="34" charset="0"/>
                <a:cs typeface="Latha" panose="020B0604020202020204" pitchFamily="34" charset="0"/>
              </a:rPr>
              <a:t>Cluster 3:</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Latha" panose="020B0604020202020204" pitchFamily="34" charset="0"/>
              </a:rPr>
              <a:t>Similar to cluster 1, the </a:t>
            </a:r>
            <a:r>
              <a:rPr lang="en-US" dirty="0" err="1">
                <a:latin typeface="Arial" panose="020B0604020202020204" pitchFamily="34" charset="0"/>
                <a:ea typeface="Calibri" panose="020F0502020204030204" pitchFamily="34" charset="0"/>
                <a:cs typeface="Latha" panose="020B0604020202020204" pitchFamily="34" charset="0"/>
              </a:rPr>
              <a:t>neighbourhoods</a:t>
            </a:r>
            <a:r>
              <a:rPr lang="en-US" dirty="0">
                <a:latin typeface="Arial" panose="020B0604020202020204" pitchFamily="34" charset="0"/>
                <a:ea typeface="Calibri" panose="020F0502020204030204" pitchFamily="34" charset="0"/>
                <a:cs typeface="Latha" panose="020B0604020202020204" pitchFamily="34" charset="0"/>
              </a:rPr>
              <a:t> contain grocery stores as highest number of </a:t>
            </a:r>
            <a:r>
              <a:rPr lang="en-US" dirty="0" err="1">
                <a:latin typeface="Arial" panose="020B0604020202020204" pitchFamily="34" charset="0"/>
                <a:ea typeface="Calibri" panose="020F0502020204030204" pitchFamily="34" charset="0"/>
                <a:cs typeface="Latha" panose="020B0604020202020204" pitchFamily="34" charset="0"/>
              </a:rPr>
              <a:t>amentities</a:t>
            </a:r>
            <a:r>
              <a:rPr lang="en-US" dirty="0">
                <a:latin typeface="Arial" panose="020B0604020202020204" pitchFamily="34" charset="0"/>
                <a:ea typeface="Calibri" panose="020F0502020204030204" pitchFamily="34" charset="0"/>
                <a:cs typeface="Latha" panose="020B0604020202020204" pitchFamily="34" charset="0"/>
              </a:rPr>
              <a:t> but lower when compares to cluster 1. </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u="sng" dirty="0">
                <a:latin typeface="Arial" panose="020B0604020202020204" pitchFamily="34" charset="0"/>
                <a:ea typeface="Calibri" panose="020F0502020204030204" pitchFamily="34" charset="0"/>
                <a:cs typeface="Latha" panose="020B0604020202020204" pitchFamily="34" charset="0"/>
              </a:rPr>
              <a:t>Cluster 4:</a:t>
            </a:r>
            <a:endParaRPr lang="en-US"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Latha" panose="020B0604020202020204" pitchFamily="34" charset="0"/>
              </a:rPr>
              <a:t>There is a wide range of amenities in each </a:t>
            </a:r>
            <a:r>
              <a:rPr lang="en-US" dirty="0" err="1">
                <a:latin typeface="Arial" panose="020B0604020202020204" pitchFamily="34" charset="0"/>
                <a:ea typeface="Calibri" panose="020F0502020204030204" pitchFamily="34" charset="0"/>
                <a:cs typeface="Latha" panose="020B0604020202020204" pitchFamily="34" charset="0"/>
              </a:rPr>
              <a:t>neighbourhood</a:t>
            </a:r>
            <a:r>
              <a:rPr lang="en-US" dirty="0">
                <a:latin typeface="Arial" panose="020B0604020202020204" pitchFamily="34" charset="0"/>
                <a:ea typeface="Calibri" panose="020F0502020204030204" pitchFamily="34" charset="0"/>
                <a:cs typeface="Latha" panose="020B0604020202020204" pitchFamily="34" charset="0"/>
              </a:rPr>
              <a:t> and their count is approximately same as compared to other clusters. In fact, this is the only cluster where all </a:t>
            </a:r>
            <a:r>
              <a:rPr lang="en-US" dirty="0" err="1">
                <a:latin typeface="Arial" panose="020B0604020202020204" pitchFamily="34" charset="0"/>
                <a:ea typeface="Calibri" panose="020F0502020204030204" pitchFamily="34" charset="0"/>
                <a:cs typeface="Latha" panose="020B0604020202020204" pitchFamily="34" charset="0"/>
              </a:rPr>
              <a:t>neighbourhoods</a:t>
            </a:r>
            <a:r>
              <a:rPr lang="en-US" dirty="0">
                <a:latin typeface="Arial" panose="020B0604020202020204" pitchFamily="34" charset="0"/>
                <a:ea typeface="Calibri" panose="020F0502020204030204" pitchFamily="34" charset="0"/>
                <a:cs typeface="Latha" panose="020B0604020202020204" pitchFamily="34" charset="0"/>
              </a:rPr>
              <a:t> have pharmacies</a:t>
            </a:r>
            <a:r>
              <a:rPr lang="en-US" dirty="0" smtClean="0">
                <a:latin typeface="Arial" panose="020B0604020202020204" pitchFamily="34" charset="0"/>
                <a:ea typeface="Calibri" panose="020F0502020204030204" pitchFamily="34" charset="0"/>
                <a:cs typeface="Latha" panose="020B0604020202020204" pitchFamily="34" charset="0"/>
              </a:rPr>
              <a:t>.</a:t>
            </a:r>
            <a:endParaRPr lang="en-US"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813321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5440" y="1762375"/>
            <a:ext cx="6921623" cy="228088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smtClean="0">
                <a:latin typeface="Arial" panose="020B0604020202020204" pitchFamily="34" charset="0"/>
                <a:ea typeface="Calibri" panose="020F0502020204030204" pitchFamily="34" charset="0"/>
                <a:cs typeface="Latha" panose="020B0604020202020204" pitchFamily="34" charset="0"/>
              </a:rPr>
              <a:t>Cluster </a:t>
            </a:r>
            <a:r>
              <a:rPr lang="en-US" dirty="0">
                <a:latin typeface="Arial" panose="020B0604020202020204" pitchFamily="34" charset="0"/>
                <a:ea typeface="Calibri" panose="020F0502020204030204" pitchFamily="34" charset="0"/>
                <a:cs typeface="Latha" panose="020B0604020202020204" pitchFamily="34" charset="0"/>
              </a:rPr>
              <a:t>4 </a:t>
            </a:r>
            <a:r>
              <a:rPr lang="en-US" dirty="0" smtClean="0">
                <a:latin typeface="Arial" panose="020B0604020202020204" pitchFamily="34" charset="0"/>
                <a:ea typeface="Calibri" panose="020F0502020204030204" pitchFamily="34" charset="0"/>
                <a:cs typeface="Latha" panose="020B0604020202020204" pitchFamily="34" charset="0"/>
              </a:rPr>
              <a:t>-&gt;most </a:t>
            </a:r>
            <a:r>
              <a:rPr lang="en-US" dirty="0">
                <a:latin typeface="Arial" panose="020B0604020202020204" pitchFamily="34" charset="0"/>
                <a:ea typeface="Calibri" panose="020F0502020204030204" pitchFamily="34" charset="0"/>
                <a:cs typeface="Latha" panose="020B0604020202020204" pitchFamily="34" charset="0"/>
              </a:rPr>
              <a:t>variety of amenities. </a:t>
            </a:r>
            <a:endParaRPr lang="en-US" dirty="0" smtClean="0">
              <a:latin typeface="Arial" panose="020B0604020202020204" pitchFamily="34" charset="0"/>
              <a:ea typeface="Calibri" panose="020F0502020204030204" pitchFamily="34" charset="0"/>
              <a:cs typeface="Latha" panose="020B0604020202020204" pitchFamily="34" charset="0"/>
            </a:endParaRPr>
          </a:p>
          <a:p>
            <a:pPr marL="285750" indent="-285750" algn="just">
              <a:lnSpc>
                <a:spcPct val="107000"/>
              </a:lnSpc>
              <a:spcAft>
                <a:spcPts val="800"/>
              </a:spcAft>
              <a:buFont typeface="Arial" panose="020B0604020202020204" pitchFamily="34" charset="0"/>
              <a:buChar char="•"/>
            </a:pPr>
            <a:endParaRPr lang="en-US" dirty="0" smtClean="0">
              <a:latin typeface="Arial" panose="020B0604020202020204" pitchFamily="34" charset="0"/>
              <a:ea typeface="Calibri" panose="020F0502020204030204" pitchFamily="34" charset="0"/>
              <a:cs typeface="Latha" panose="020B0604020202020204" pitchFamily="34" charset="0"/>
            </a:endParaRPr>
          </a:p>
          <a:p>
            <a:pPr marL="285750" indent="-285750" algn="just">
              <a:lnSpc>
                <a:spcPct val="107000"/>
              </a:lnSpc>
              <a:spcAft>
                <a:spcPts val="800"/>
              </a:spcAft>
              <a:buFont typeface="Arial" panose="020B0604020202020204" pitchFamily="34" charset="0"/>
              <a:buChar char="•"/>
            </a:pPr>
            <a:r>
              <a:rPr lang="en-US" dirty="0" smtClean="0">
                <a:latin typeface="Arial" panose="020B0604020202020204" pitchFamily="34" charset="0"/>
                <a:ea typeface="Calibri" panose="020F0502020204030204" pitchFamily="34" charset="0"/>
                <a:cs typeface="Latha" panose="020B0604020202020204" pitchFamily="34" charset="0"/>
              </a:rPr>
              <a:t>Cluster </a:t>
            </a:r>
            <a:r>
              <a:rPr lang="en-US" dirty="0">
                <a:latin typeface="Arial" panose="020B0604020202020204" pitchFamily="34" charset="0"/>
                <a:ea typeface="Calibri" panose="020F0502020204030204" pitchFamily="34" charset="0"/>
                <a:cs typeface="Latha" panose="020B0604020202020204" pitchFamily="34" charset="0"/>
              </a:rPr>
              <a:t>0 </a:t>
            </a:r>
            <a:r>
              <a:rPr lang="en-US" dirty="0" smtClean="0">
                <a:latin typeface="Arial" panose="020B0604020202020204" pitchFamily="34" charset="0"/>
                <a:ea typeface="Calibri" panose="020F0502020204030204" pitchFamily="34" charset="0"/>
                <a:cs typeface="Latha" panose="020B0604020202020204" pitchFamily="34" charset="0"/>
              </a:rPr>
              <a:t>-&gt; none</a:t>
            </a:r>
            <a:r>
              <a:rPr lang="en-US" dirty="0">
                <a:latin typeface="Arial" panose="020B0604020202020204" pitchFamily="34" charset="0"/>
                <a:ea typeface="Calibri" panose="020F0502020204030204" pitchFamily="34" charset="0"/>
                <a:cs typeface="Latha" panose="020B0604020202020204" pitchFamily="34" charset="0"/>
              </a:rPr>
              <a:t>. Hence, maximum attention is required for monitoring and the resource allocation to Cluster 0. </a:t>
            </a:r>
            <a:endParaRPr lang="en-US" dirty="0" smtClean="0">
              <a:latin typeface="Arial" panose="020B0604020202020204" pitchFamily="34" charset="0"/>
              <a:ea typeface="Calibri" panose="020F0502020204030204" pitchFamily="34" charset="0"/>
              <a:cs typeface="Latha" panose="020B0604020202020204" pitchFamily="34" charset="0"/>
            </a:endParaRPr>
          </a:p>
          <a:p>
            <a:pPr marL="285750" indent="-285750" algn="just">
              <a:lnSpc>
                <a:spcPct val="107000"/>
              </a:lnSpc>
              <a:spcAft>
                <a:spcPts val="800"/>
              </a:spcAft>
              <a:buFont typeface="Arial" panose="020B0604020202020204" pitchFamily="34" charset="0"/>
              <a:buChar char="•"/>
            </a:pPr>
            <a:endParaRPr lang="en-US" dirty="0" smtClean="0">
              <a:latin typeface="Arial" panose="020B0604020202020204" pitchFamily="34" charset="0"/>
              <a:ea typeface="Calibri" panose="020F0502020204030204" pitchFamily="34" charset="0"/>
              <a:cs typeface="Latha" panose="020B0604020202020204" pitchFamily="34" charset="0"/>
            </a:endParaRPr>
          </a:p>
          <a:p>
            <a:pPr marL="285750" indent="-285750" algn="just">
              <a:lnSpc>
                <a:spcPct val="107000"/>
              </a:lnSpc>
              <a:spcAft>
                <a:spcPts val="800"/>
              </a:spcAft>
              <a:buFont typeface="Arial" panose="020B0604020202020204" pitchFamily="34" charset="0"/>
              <a:buChar char="•"/>
            </a:pPr>
            <a:r>
              <a:rPr lang="en-US" dirty="0">
                <a:latin typeface="Arial" panose="020B0604020202020204" pitchFamily="34" charset="0"/>
                <a:ea typeface="Calibri" panose="020F0502020204030204" pitchFamily="34" charset="0"/>
                <a:cs typeface="Latha" panose="020B0604020202020204" pitchFamily="34" charset="0"/>
              </a:rPr>
              <a:t>A</a:t>
            </a:r>
            <a:r>
              <a:rPr lang="en-US" dirty="0" smtClean="0">
                <a:latin typeface="Arial" panose="020B0604020202020204" pitchFamily="34" charset="0"/>
                <a:ea typeface="Calibri" panose="020F0502020204030204" pitchFamily="34" charset="0"/>
                <a:cs typeface="Latha" panose="020B0604020202020204" pitchFamily="34" charset="0"/>
              </a:rPr>
              <a:t>ll </a:t>
            </a:r>
            <a:r>
              <a:rPr lang="en-US" dirty="0">
                <a:latin typeface="Arial" panose="020B0604020202020204" pitchFamily="34" charset="0"/>
                <a:ea typeface="Calibri" panose="020F0502020204030204" pitchFamily="34" charset="0"/>
                <a:cs typeface="Latha" panose="020B0604020202020204" pitchFamily="34" charset="0"/>
              </a:rPr>
              <a:t>clusters require more medical </a:t>
            </a:r>
            <a:r>
              <a:rPr lang="en-US" dirty="0" smtClean="0">
                <a:latin typeface="Arial" panose="020B0604020202020204" pitchFamily="34" charset="0"/>
                <a:ea typeface="Calibri" panose="020F0502020204030204" pitchFamily="34" charset="0"/>
                <a:cs typeface="Latha" panose="020B0604020202020204" pitchFamily="34" charset="0"/>
              </a:rPr>
              <a:t>attention</a:t>
            </a:r>
            <a:endParaRPr lang="en-US" dirty="0">
              <a:latin typeface="Calibri" panose="020F0502020204030204" pitchFamily="34" charset="0"/>
              <a:ea typeface="Calibri" panose="020F0502020204030204" pitchFamily="34" charset="0"/>
              <a:cs typeface="Latha" panose="020B0604020202020204" pitchFamily="34" charset="0"/>
            </a:endParaRPr>
          </a:p>
        </p:txBody>
      </p:sp>
      <p:sp>
        <p:nvSpPr>
          <p:cNvPr id="5" name="Title 1"/>
          <p:cNvSpPr>
            <a:spLocks noGrp="1"/>
          </p:cNvSpPr>
          <p:nvPr>
            <p:ph type="title"/>
          </p:nvPr>
        </p:nvSpPr>
        <p:spPr>
          <a:xfrm>
            <a:off x="1143001" y="132818"/>
            <a:ext cx="9905998" cy="1478570"/>
          </a:xfrm>
        </p:spPr>
        <p:txBody>
          <a:bodyPr/>
          <a:lstStyle/>
          <a:p>
            <a:r>
              <a:rPr lang="en-US" dirty="0" smtClean="0"/>
              <a:t>Results of clustering</a:t>
            </a:r>
            <a:endParaRPr lang="en-US" dirty="0"/>
          </a:p>
        </p:txBody>
      </p:sp>
    </p:spTree>
    <p:extLst>
      <p:ext uri="{BB962C8B-B14F-4D97-AF65-F5344CB8AC3E}">
        <p14:creationId xmlns:p14="http://schemas.microsoft.com/office/powerpoint/2010/main" val="2975804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41413" y="1841113"/>
            <a:ext cx="9905999" cy="4106925"/>
          </a:xfrm>
        </p:spPr>
        <p:txBody>
          <a:bodyPr>
            <a:normAutofit fontScale="70000" lnSpcReduction="20000"/>
          </a:bodyPr>
          <a:lstStyle/>
          <a:p>
            <a:r>
              <a:rPr lang="en-US" dirty="0" smtClean="0"/>
              <a:t>coronavirus </a:t>
            </a:r>
            <a:r>
              <a:rPr lang="en-US" dirty="0"/>
              <a:t>(</a:t>
            </a:r>
            <a:r>
              <a:rPr lang="en-US" dirty="0" smtClean="0"/>
              <a:t>COVID-19)</a:t>
            </a:r>
          </a:p>
          <a:p>
            <a:r>
              <a:rPr lang="en-US" dirty="0" smtClean="0"/>
              <a:t>infections </a:t>
            </a:r>
            <a:r>
              <a:rPr lang="en-US" dirty="0"/>
              <a:t>and death tolls has been exponentially </a:t>
            </a:r>
            <a:r>
              <a:rPr lang="en-US" dirty="0" smtClean="0"/>
              <a:t>increasing</a:t>
            </a:r>
          </a:p>
          <a:p>
            <a:r>
              <a:rPr lang="en-US" dirty="0" smtClean="0"/>
              <a:t>Italy -&gt;lockdown</a:t>
            </a:r>
            <a:r>
              <a:rPr lang="en-US" dirty="0"/>
              <a:t>. </a:t>
            </a:r>
            <a:endParaRPr lang="en-US" dirty="0" smtClean="0"/>
          </a:p>
          <a:p>
            <a:r>
              <a:rPr lang="en-US" dirty="0" smtClean="0"/>
              <a:t>highly </a:t>
            </a:r>
            <a:r>
              <a:rPr lang="en-US" dirty="0"/>
              <a:t>risk of being exposed to the virus </a:t>
            </a:r>
            <a:endParaRPr lang="en-US" dirty="0" smtClean="0"/>
          </a:p>
          <a:p>
            <a:r>
              <a:rPr lang="en-US" dirty="0" smtClean="0"/>
              <a:t>drastic </a:t>
            </a:r>
            <a:r>
              <a:rPr lang="en-US" dirty="0"/>
              <a:t>measures </a:t>
            </a:r>
            <a:r>
              <a:rPr lang="en-US" dirty="0" smtClean="0"/>
              <a:t>(closing </a:t>
            </a:r>
            <a:r>
              <a:rPr lang="en-US" dirty="0"/>
              <a:t>of restaurants and </a:t>
            </a:r>
            <a:r>
              <a:rPr lang="en-US" dirty="0" smtClean="0"/>
              <a:t>schools)</a:t>
            </a:r>
          </a:p>
          <a:p>
            <a:pPr marL="0" indent="0">
              <a:buNone/>
            </a:pPr>
            <a:r>
              <a:rPr lang="en-US" dirty="0" smtClean="0"/>
              <a:t>THIS PROJECT IS ABOUT…</a:t>
            </a:r>
            <a:endParaRPr lang="en-US" dirty="0"/>
          </a:p>
          <a:p>
            <a:r>
              <a:rPr lang="en-US" dirty="0" smtClean="0"/>
              <a:t>analysis </a:t>
            </a:r>
            <a:r>
              <a:rPr lang="en-US" dirty="0"/>
              <a:t>of neighborhoods specifically in Enfield, London </a:t>
            </a:r>
            <a:endParaRPr lang="en-US" dirty="0" smtClean="0"/>
          </a:p>
          <a:p>
            <a:pPr lvl="1"/>
            <a:r>
              <a:rPr lang="en-US" dirty="0" smtClean="0"/>
              <a:t>to </a:t>
            </a:r>
            <a:r>
              <a:rPr lang="en-US" dirty="0"/>
              <a:t>identify the availability of essential amenities in the </a:t>
            </a:r>
            <a:r>
              <a:rPr lang="en-US" dirty="0" err="1"/>
              <a:t>neighbourhoods</a:t>
            </a:r>
            <a:r>
              <a:rPr lang="en-US" dirty="0"/>
              <a:t> than others in this crucial time. </a:t>
            </a:r>
            <a:endParaRPr lang="en-US" dirty="0" smtClean="0"/>
          </a:p>
          <a:p>
            <a:pPr lvl="1"/>
            <a:r>
              <a:rPr lang="en-US" dirty="0" smtClean="0"/>
              <a:t>To identify </a:t>
            </a:r>
            <a:r>
              <a:rPr lang="en-US" dirty="0"/>
              <a:t>the neighborhoods that do not have access or have access to some amenities. </a:t>
            </a:r>
            <a:endParaRPr lang="en-US" dirty="0" smtClean="0"/>
          </a:p>
          <a:p>
            <a:r>
              <a:rPr lang="en-US" dirty="0" smtClean="0"/>
              <a:t>aid </a:t>
            </a:r>
            <a:r>
              <a:rPr lang="en-US" dirty="0"/>
              <a:t>Government or social volunteers to focus on the efficient resource distribution in these areas in times of need. </a:t>
            </a:r>
          </a:p>
          <a:p>
            <a:endParaRPr lang="en-US" dirty="0"/>
          </a:p>
        </p:txBody>
      </p:sp>
    </p:spTree>
    <p:extLst>
      <p:ext uri="{BB962C8B-B14F-4D97-AF65-F5344CB8AC3E}">
        <p14:creationId xmlns:p14="http://schemas.microsoft.com/office/powerpoint/2010/main" val="3266472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5440" y="1762375"/>
            <a:ext cx="6921623" cy="2862322"/>
          </a:xfrm>
          <a:prstGeom prst="rect">
            <a:avLst/>
          </a:prstGeom>
        </p:spPr>
        <p:txBody>
          <a:bodyPr wrap="square">
            <a:spAutoFit/>
          </a:bodyPr>
          <a:lstStyle/>
          <a:p>
            <a:r>
              <a:rPr lang="en-US" dirty="0" smtClean="0"/>
              <a:t>One </a:t>
            </a:r>
            <a:r>
              <a:rPr lang="en-US" dirty="0"/>
              <a:t>major </a:t>
            </a:r>
            <a:r>
              <a:rPr lang="en-US" dirty="0" smtClean="0"/>
              <a:t>obstacle:</a:t>
            </a:r>
            <a:endParaRPr lang="en-US" dirty="0"/>
          </a:p>
          <a:p>
            <a:pPr marL="285750" indent="-285750">
              <a:buFont typeface="Arial" panose="020B0604020202020204" pitchFamily="34" charset="0"/>
              <a:buChar char="•"/>
            </a:pPr>
            <a:r>
              <a:rPr lang="en-US" dirty="0"/>
              <a:t>C</a:t>
            </a:r>
            <a:r>
              <a:rPr lang="en-US" dirty="0" smtClean="0"/>
              <a:t>ollect </a:t>
            </a:r>
            <a:r>
              <a:rPr lang="en-US" dirty="0"/>
              <a:t>the coordinates of the </a:t>
            </a:r>
            <a:r>
              <a:rPr lang="en-US" dirty="0" err="1"/>
              <a:t>neighbourhoods</a:t>
            </a:r>
            <a:r>
              <a:rPr lang="en-US" dirty="0"/>
              <a:t> in </a:t>
            </a:r>
            <a:r>
              <a:rPr lang="en-US" dirty="0" smtClean="0"/>
              <a:t>Enfield</a:t>
            </a:r>
          </a:p>
          <a:p>
            <a:pPr marL="285750" indent="-285750">
              <a:buFont typeface="Arial" panose="020B0604020202020204" pitchFamily="34" charset="0"/>
              <a:buChar char="•"/>
            </a:pPr>
            <a:r>
              <a:rPr lang="en-US" dirty="0" smtClean="0"/>
              <a:t>Geocoder </a:t>
            </a:r>
            <a:r>
              <a:rPr lang="en-US" dirty="0"/>
              <a:t>and web scraping of many webpages were not able to provide coordinates for all </a:t>
            </a:r>
            <a:r>
              <a:rPr lang="en-US" dirty="0" err="1"/>
              <a:t>neighbourhoods</a:t>
            </a:r>
            <a:r>
              <a:rPr lang="en-US" dirty="0"/>
              <a:t>. </a:t>
            </a:r>
            <a:endParaRPr lang="en-US" dirty="0" smtClean="0"/>
          </a:p>
          <a:p>
            <a:endParaRPr lang="en-US" dirty="0" smtClean="0"/>
          </a:p>
          <a:p>
            <a:endParaRPr lang="en-US" dirty="0"/>
          </a:p>
          <a:p>
            <a:endParaRPr lang="en-US" dirty="0"/>
          </a:p>
          <a:p>
            <a:r>
              <a:rPr lang="en-US" dirty="0" smtClean="0"/>
              <a:t>Work around:</a:t>
            </a:r>
          </a:p>
          <a:p>
            <a:pPr marL="285750" indent="-285750">
              <a:buFont typeface="Arial" panose="020B0604020202020204" pitchFamily="34" charset="0"/>
              <a:buChar char="•"/>
            </a:pPr>
            <a:r>
              <a:rPr lang="en-US" dirty="0" smtClean="0"/>
              <a:t>Manually </a:t>
            </a:r>
            <a:r>
              <a:rPr lang="en-US" dirty="0"/>
              <a:t>obtained by using </a:t>
            </a:r>
            <a:r>
              <a:rPr lang="en-US" dirty="0" err="1"/>
              <a:t>GeoHack</a:t>
            </a:r>
            <a:r>
              <a:rPr lang="en-US" dirty="0"/>
              <a:t> in Wikipedia for each </a:t>
            </a:r>
            <a:r>
              <a:rPr lang="en-US" dirty="0" err="1"/>
              <a:t>neighbourhood</a:t>
            </a:r>
            <a:r>
              <a:rPr lang="en-US" dirty="0"/>
              <a:t>. </a:t>
            </a:r>
          </a:p>
        </p:txBody>
      </p:sp>
      <p:sp>
        <p:nvSpPr>
          <p:cNvPr id="5" name="Title 1"/>
          <p:cNvSpPr>
            <a:spLocks noGrp="1"/>
          </p:cNvSpPr>
          <p:nvPr>
            <p:ph type="title"/>
          </p:nvPr>
        </p:nvSpPr>
        <p:spPr>
          <a:xfrm>
            <a:off x="1143001" y="132818"/>
            <a:ext cx="9905998" cy="1478570"/>
          </a:xfrm>
        </p:spPr>
        <p:txBody>
          <a:bodyPr/>
          <a:lstStyle/>
          <a:p>
            <a:r>
              <a:rPr lang="en-US" dirty="0" smtClean="0"/>
              <a:t>obstacles</a:t>
            </a:r>
            <a:endParaRPr lang="en-US" dirty="0"/>
          </a:p>
        </p:txBody>
      </p:sp>
    </p:spTree>
    <p:extLst>
      <p:ext uri="{BB962C8B-B14F-4D97-AF65-F5344CB8AC3E}">
        <p14:creationId xmlns:p14="http://schemas.microsoft.com/office/powerpoint/2010/main" val="739296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413" y="1851152"/>
            <a:ext cx="8936855" cy="3693319"/>
          </a:xfrm>
          <a:prstGeom prst="rect">
            <a:avLst/>
          </a:prstGeom>
        </p:spPr>
        <p:txBody>
          <a:bodyPr wrap="square">
            <a:spAutoFit/>
          </a:bodyPr>
          <a:lstStyle/>
          <a:p>
            <a:pPr marL="285750" indent="-285750">
              <a:buFont typeface="Arial" panose="020B0604020202020204" pitchFamily="34" charset="0"/>
              <a:buChar char="•"/>
            </a:pPr>
            <a:r>
              <a:rPr lang="en-US" dirty="0" smtClean="0"/>
              <a:t>Population </a:t>
            </a:r>
            <a:r>
              <a:rPr lang="en-US" dirty="0"/>
              <a:t>density of the </a:t>
            </a:r>
            <a:r>
              <a:rPr lang="en-US" dirty="0" err="1" smtClean="0"/>
              <a:t>neighbourhoods</a:t>
            </a:r>
            <a:endParaRPr lang="en-US" dirty="0"/>
          </a:p>
          <a:p>
            <a:pPr marL="742950" lvl="1" indent="-285750">
              <a:buFont typeface="Wingdings" panose="05000000000000000000" pitchFamily="2" charset="2"/>
              <a:buChar char="q"/>
            </a:pPr>
            <a:r>
              <a:rPr lang="en-US" dirty="0" smtClean="0"/>
              <a:t>total number </a:t>
            </a:r>
            <a:r>
              <a:rPr lang="en-US" dirty="0"/>
              <a:t>of each </a:t>
            </a:r>
            <a:r>
              <a:rPr lang="en-US" dirty="0" smtClean="0"/>
              <a:t>type </a:t>
            </a:r>
            <a:r>
              <a:rPr lang="en-US" dirty="0"/>
              <a:t>of venue categories (amenities) can be standardized by dividing by the population density in each </a:t>
            </a:r>
            <a:r>
              <a:rPr lang="en-US" dirty="0" err="1" smtClean="0"/>
              <a:t>neighbourhood</a:t>
            </a:r>
            <a:endParaRPr lang="en-US" dirty="0"/>
          </a:p>
          <a:p>
            <a:pPr marL="742950" lvl="1" indent="-285750">
              <a:buFont typeface="Wingdings" panose="05000000000000000000" pitchFamily="2" charset="2"/>
              <a:buChar char="q"/>
            </a:pPr>
            <a:r>
              <a:rPr lang="en-US" dirty="0" err="1" smtClean="0"/>
              <a:t>neighbourhoods</a:t>
            </a:r>
            <a:r>
              <a:rPr lang="en-US" dirty="0" smtClean="0"/>
              <a:t> </a:t>
            </a:r>
            <a:r>
              <a:rPr lang="en-US" dirty="0"/>
              <a:t>with lower population </a:t>
            </a:r>
            <a:r>
              <a:rPr lang="en-US" dirty="0" smtClean="0"/>
              <a:t>density -&gt; </a:t>
            </a:r>
            <a:r>
              <a:rPr lang="en-US" dirty="0"/>
              <a:t>lower number of amenities </a:t>
            </a:r>
            <a:endParaRPr lang="en-US" dirty="0" smtClean="0"/>
          </a:p>
          <a:p>
            <a:pPr marL="742950" lvl="1" indent="-285750">
              <a:buFont typeface="Wingdings" panose="05000000000000000000" pitchFamily="2" charset="2"/>
              <a:buChar char="q"/>
            </a:pPr>
            <a:r>
              <a:rPr lang="en-US" dirty="0" smtClean="0"/>
              <a:t>Less attention </a:t>
            </a:r>
            <a:r>
              <a:rPr lang="en-US" dirty="0"/>
              <a:t>by the Government officials for </a:t>
            </a:r>
            <a:r>
              <a:rPr lang="en-US" dirty="0" smtClean="0"/>
              <a:t>resources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Clustering </a:t>
            </a:r>
            <a:r>
              <a:rPr lang="en-US" dirty="0"/>
              <a:t>the </a:t>
            </a:r>
            <a:r>
              <a:rPr lang="en-US" dirty="0" err="1"/>
              <a:t>neighbourhoods</a:t>
            </a:r>
            <a:r>
              <a:rPr lang="en-US" dirty="0"/>
              <a:t> with the distance range of the </a:t>
            </a:r>
            <a:r>
              <a:rPr lang="en-US" dirty="0" smtClean="0"/>
              <a:t>amenities</a:t>
            </a:r>
          </a:p>
          <a:p>
            <a:pPr marL="742950" lvl="1" indent="-285750">
              <a:buFont typeface="Wingdings" panose="05000000000000000000" pitchFamily="2" charset="2"/>
              <a:buChar char="q"/>
            </a:pPr>
            <a:r>
              <a:rPr lang="en-US" dirty="0" err="1" smtClean="0"/>
              <a:t>exploredistribution</a:t>
            </a:r>
            <a:r>
              <a:rPr lang="en-US" dirty="0" smtClean="0"/>
              <a:t> </a:t>
            </a:r>
            <a:r>
              <a:rPr lang="en-US" dirty="0"/>
              <a:t>of venue categories (amenities) within each </a:t>
            </a:r>
            <a:r>
              <a:rPr lang="en-US" dirty="0" err="1" smtClean="0"/>
              <a:t>neighbourhood</a:t>
            </a:r>
            <a:endParaRPr lang="en-US" dirty="0" smtClean="0"/>
          </a:p>
          <a:p>
            <a:pPr lvl="1"/>
            <a:endParaRPr lang="en-US" dirty="0" smtClean="0"/>
          </a:p>
          <a:p>
            <a:pPr marL="285750" indent="-285750">
              <a:buFont typeface="Arial" panose="020B0604020202020204" pitchFamily="34" charset="0"/>
              <a:buChar char="•"/>
            </a:pPr>
            <a:r>
              <a:rPr lang="en-US" dirty="0" smtClean="0"/>
              <a:t>Better model: </a:t>
            </a:r>
            <a:r>
              <a:rPr lang="en-US" dirty="0" err="1" smtClean="0"/>
              <a:t>desity</a:t>
            </a:r>
            <a:r>
              <a:rPr lang="en-US" dirty="0" smtClean="0"/>
              <a:t> </a:t>
            </a:r>
            <a:r>
              <a:rPr lang="en-US" dirty="0"/>
              <a:t>based </a:t>
            </a:r>
            <a:r>
              <a:rPr lang="en-US" dirty="0" smtClean="0"/>
              <a:t>clustering -&gt; filter anomalies</a:t>
            </a:r>
            <a:endParaRPr lang="en-US" dirty="0"/>
          </a:p>
        </p:txBody>
      </p:sp>
      <p:sp>
        <p:nvSpPr>
          <p:cNvPr id="5" name="Title 1"/>
          <p:cNvSpPr>
            <a:spLocks noGrp="1"/>
          </p:cNvSpPr>
          <p:nvPr>
            <p:ph type="title"/>
          </p:nvPr>
        </p:nvSpPr>
        <p:spPr>
          <a:xfrm>
            <a:off x="1143001" y="132818"/>
            <a:ext cx="9905998" cy="1478570"/>
          </a:xfrm>
        </p:spPr>
        <p:txBody>
          <a:bodyPr/>
          <a:lstStyle/>
          <a:p>
            <a:r>
              <a:rPr lang="en-US" dirty="0" smtClean="0"/>
              <a:t>Improvements</a:t>
            </a:r>
            <a:endParaRPr lang="en-US" dirty="0"/>
          </a:p>
        </p:txBody>
      </p:sp>
    </p:spTree>
    <p:extLst>
      <p:ext uri="{BB962C8B-B14F-4D97-AF65-F5344CB8AC3E}">
        <p14:creationId xmlns:p14="http://schemas.microsoft.com/office/powerpoint/2010/main" val="3448609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1449" y="1762375"/>
            <a:ext cx="8682361" cy="2585323"/>
          </a:xfrm>
          <a:prstGeom prst="rect">
            <a:avLst/>
          </a:prstGeom>
        </p:spPr>
        <p:txBody>
          <a:bodyPr wrap="square">
            <a:spAutoFit/>
          </a:bodyPr>
          <a:lstStyle/>
          <a:p>
            <a:pPr marL="285750" indent="-285750">
              <a:buFont typeface="Arial" panose="020B0604020202020204" pitchFamily="34" charset="0"/>
              <a:buChar char="•"/>
            </a:pPr>
            <a:r>
              <a:rPr lang="en-US" dirty="0" smtClean="0"/>
              <a:t>Cluster </a:t>
            </a:r>
            <a:r>
              <a:rPr lang="en-US" dirty="0"/>
              <a:t>0 requires most amount of resources.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All </a:t>
            </a:r>
            <a:r>
              <a:rPr lang="en-US" dirty="0"/>
              <a:t>clusters require medical </a:t>
            </a:r>
            <a:r>
              <a:rPr lang="en-US" dirty="0" smtClean="0"/>
              <a:t>attention.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Result is </a:t>
            </a:r>
            <a:r>
              <a:rPr lang="en-US" dirty="0"/>
              <a:t>limited </a:t>
            </a:r>
            <a:r>
              <a:rPr lang="en-US" dirty="0" smtClean="0"/>
              <a:t>due to no </a:t>
            </a:r>
            <a:r>
              <a:rPr lang="en-US" dirty="0"/>
              <a:t>consideration of population to see number of amenities per head.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An </a:t>
            </a:r>
            <a:r>
              <a:rPr lang="en-US" dirty="0"/>
              <a:t>advanced </a:t>
            </a:r>
            <a:r>
              <a:rPr lang="en-US" dirty="0" smtClean="0"/>
              <a:t>analysis: number </a:t>
            </a:r>
            <a:r>
              <a:rPr lang="en-US" dirty="0"/>
              <a:t>of amenities within intervals of distances to understand distribution of existing resources.</a:t>
            </a:r>
          </a:p>
        </p:txBody>
      </p:sp>
      <p:sp>
        <p:nvSpPr>
          <p:cNvPr id="5" name="Title 1"/>
          <p:cNvSpPr>
            <a:spLocks noGrp="1"/>
          </p:cNvSpPr>
          <p:nvPr>
            <p:ph type="title"/>
          </p:nvPr>
        </p:nvSpPr>
        <p:spPr>
          <a:xfrm>
            <a:off x="1143001" y="132818"/>
            <a:ext cx="9905998" cy="1478570"/>
          </a:xfrm>
        </p:spPr>
        <p:txBody>
          <a:bodyPr/>
          <a:lstStyle/>
          <a:p>
            <a:r>
              <a:rPr lang="en-US" dirty="0" smtClean="0"/>
              <a:t>conclusion</a:t>
            </a:r>
            <a:endParaRPr lang="en-US" dirty="0"/>
          </a:p>
        </p:txBody>
      </p:sp>
    </p:spTree>
    <p:extLst>
      <p:ext uri="{BB962C8B-B14F-4D97-AF65-F5344CB8AC3E}">
        <p14:creationId xmlns:p14="http://schemas.microsoft.com/office/powerpoint/2010/main" val="4016247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43001" y="132818"/>
            <a:ext cx="9905998" cy="1478570"/>
          </a:xfrm>
        </p:spPr>
        <p:txBody>
          <a:bodyPr/>
          <a:lstStyle/>
          <a:p>
            <a:r>
              <a:rPr lang="en-US" dirty="0" smtClean="0"/>
              <a:t>references</a:t>
            </a:r>
            <a:endParaRPr lang="en-US" dirty="0"/>
          </a:p>
        </p:txBody>
      </p:sp>
      <p:sp>
        <p:nvSpPr>
          <p:cNvPr id="6" name="Rectangle 5"/>
          <p:cNvSpPr/>
          <p:nvPr/>
        </p:nvSpPr>
        <p:spPr>
          <a:xfrm>
            <a:off x="1305017" y="1401166"/>
            <a:ext cx="10315851" cy="4524315"/>
          </a:xfrm>
          <a:prstGeom prst="rect">
            <a:avLst/>
          </a:prstGeom>
        </p:spPr>
        <p:txBody>
          <a:bodyPr wrap="square">
            <a:spAutoFit/>
          </a:bodyPr>
          <a:lstStyle/>
          <a:p>
            <a:r>
              <a:rPr lang="en-US" dirty="0"/>
              <a:t>[1] 	M. Robinson, "Prince George and Princess Charlotte's school becomes the latest to send pupils home for coronavirus isolation - as NINE shut - despite advice it's 'unnecessary' - offices close and sports fixtures are cancelled across UK," </a:t>
            </a:r>
            <a:r>
              <a:rPr lang="en-US" dirty="0" err="1"/>
              <a:t>Mailonline</a:t>
            </a:r>
            <a:r>
              <a:rPr lang="en-US" dirty="0"/>
              <a:t>, 27 02 2020. [Online]. Available: https://www.dailymail.co.uk/news/article-8047195/Is-Britain-heading-coronavirus-lockdown-amid-confusion-dangers-Europe.html. [Accessed 14 03 2020</a:t>
            </a:r>
            <a:r>
              <a:rPr lang="en-US" dirty="0" smtClean="0"/>
              <a:t>].</a:t>
            </a:r>
          </a:p>
          <a:p>
            <a:endParaRPr lang="en-US" dirty="0"/>
          </a:p>
          <a:p>
            <a:r>
              <a:rPr lang="en-US" dirty="0"/>
              <a:t>[2] 	G. </a:t>
            </a:r>
            <a:r>
              <a:rPr lang="en-US" dirty="0" err="1"/>
              <a:t>Diebelius</a:t>
            </a:r>
            <a:r>
              <a:rPr lang="en-US" dirty="0"/>
              <a:t>, "Coronavirus: Entire UK cities could be placed on lockdown in bid to contain spread," Mirror, 02 03 2020. [Online]. Available: https://www.mirror.co.uk/news/uk-news/coronavirus-entire-uk-cities-could-21612813. [Accessed 14 03 2020</a:t>
            </a:r>
            <a:r>
              <a:rPr lang="en-US" dirty="0" smtClean="0"/>
              <a:t>].</a:t>
            </a:r>
          </a:p>
          <a:p>
            <a:endParaRPr lang="en-US" dirty="0"/>
          </a:p>
          <a:p>
            <a:r>
              <a:rPr lang="en-US" dirty="0"/>
              <a:t>[3] 	K. Warren, "What to buy if you’re quarantined at home during the coronavirus pandemic," Business Insider US, 11 03 2020. [Online]. Available: https://www.businessinsider.sg/what-to-buy-for-home-quarantine-coronavirus-2020-3?r=US&amp;IR=T. [Accessed 15 03 2020].</a:t>
            </a:r>
          </a:p>
        </p:txBody>
      </p:sp>
    </p:spTree>
    <p:extLst>
      <p:ext uri="{BB962C8B-B14F-4D97-AF65-F5344CB8AC3E}">
        <p14:creationId xmlns:p14="http://schemas.microsoft.com/office/powerpoint/2010/main" val="2219148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essential </a:t>
            </a:r>
            <a:r>
              <a:rPr lang="en-US" dirty="0" smtClean="0"/>
              <a:t>amenities?</a:t>
            </a:r>
            <a:endParaRPr lang="en-US" dirty="0"/>
          </a:p>
        </p:txBody>
      </p:sp>
      <p:sp>
        <p:nvSpPr>
          <p:cNvPr id="3" name="Content Placeholder 2"/>
          <p:cNvSpPr>
            <a:spLocks noGrp="1"/>
          </p:cNvSpPr>
          <p:nvPr>
            <p:ph idx="1"/>
          </p:nvPr>
        </p:nvSpPr>
        <p:spPr/>
        <p:txBody>
          <a:bodyPr/>
          <a:lstStyle/>
          <a:p>
            <a:pPr marL="0" indent="0">
              <a:buNone/>
            </a:pPr>
            <a:r>
              <a:rPr lang="en-US" dirty="0" smtClean="0"/>
              <a:t>business </a:t>
            </a:r>
            <a:r>
              <a:rPr lang="en-US" dirty="0"/>
              <a:t>insider article [3], </a:t>
            </a:r>
            <a:endParaRPr lang="en-US" dirty="0" smtClean="0"/>
          </a:p>
          <a:p>
            <a:pPr marL="457200" indent="-457200">
              <a:buAutoNum type="arabicParenR"/>
            </a:pPr>
            <a:r>
              <a:rPr lang="en-US" dirty="0" smtClean="0"/>
              <a:t>food </a:t>
            </a:r>
            <a:r>
              <a:rPr lang="en-US" dirty="0"/>
              <a:t>sources that are available in grocery stores or any type of markets </a:t>
            </a:r>
            <a:endParaRPr lang="en-US" dirty="0" smtClean="0"/>
          </a:p>
          <a:p>
            <a:pPr marL="457200" indent="-457200">
              <a:buAutoNum type="arabicParenR"/>
            </a:pPr>
            <a:r>
              <a:rPr lang="en-US" dirty="0" smtClean="0"/>
              <a:t>medicines </a:t>
            </a:r>
            <a:r>
              <a:rPr lang="en-US" dirty="0"/>
              <a:t>from pharmacies for self-care and hygiene purposes like Panadol and </a:t>
            </a:r>
            <a:r>
              <a:rPr lang="en-US" dirty="0" smtClean="0"/>
              <a:t>sanitizers</a:t>
            </a:r>
            <a:endParaRPr lang="en-US" dirty="0"/>
          </a:p>
          <a:p>
            <a:endParaRPr lang="en-US" dirty="0"/>
          </a:p>
        </p:txBody>
      </p:sp>
    </p:spTree>
    <p:extLst>
      <p:ext uri="{BB962C8B-B14F-4D97-AF65-F5344CB8AC3E}">
        <p14:creationId xmlns:p14="http://schemas.microsoft.com/office/powerpoint/2010/main" val="153150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pPr marL="0" indent="0">
              <a:buNone/>
            </a:pPr>
            <a:r>
              <a:rPr lang="en-US" dirty="0"/>
              <a:t>To identify and explore the similarities and differences in food availability and medical needs among the neighborhoods in Enfield, London based on the number of amenities (markets, pharmacies and etc.) in the times of COVID-19 outbreak.</a:t>
            </a:r>
          </a:p>
        </p:txBody>
      </p:sp>
    </p:spTree>
    <p:extLst>
      <p:ext uri="{BB962C8B-B14F-4D97-AF65-F5344CB8AC3E}">
        <p14:creationId xmlns:p14="http://schemas.microsoft.com/office/powerpoint/2010/main" val="402840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435006" y="2178465"/>
            <a:ext cx="11623829" cy="3541714"/>
          </a:xfrm>
        </p:spPr>
        <p:txBody>
          <a:bodyPr/>
          <a:lstStyle/>
          <a:p>
            <a:r>
              <a:rPr lang="en-US" dirty="0" err="1" smtClean="0"/>
              <a:t>neighbourhoods</a:t>
            </a:r>
            <a:r>
              <a:rPr lang="en-US" dirty="0" smtClean="0"/>
              <a:t> </a:t>
            </a:r>
            <a:r>
              <a:rPr lang="en-US" dirty="0"/>
              <a:t>in Enfield </a:t>
            </a:r>
            <a:r>
              <a:rPr lang="en-US" dirty="0" smtClean="0"/>
              <a:t>-&gt; scraped from </a:t>
            </a:r>
            <a:r>
              <a:rPr lang="en-US" dirty="0"/>
              <a:t>Wikipedia </a:t>
            </a:r>
            <a:r>
              <a:rPr lang="en-US" dirty="0" smtClean="0"/>
              <a:t>using </a:t>
            </a:r>
            <a:r>
              <a:rPr lang="en-US" dirty="0" err="1"/>
              <a:t>BeautifulSoup</a:t>
            </a:r>
            <a:r>
              <a:rPr lang="en-US" dirty="0"/>
              <a:t>.</a:t>
            </a:r>
          </a:p>
          <a:p>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9294" y="3107184"/>
            <a:ext cx="5957657" cy="1180731"/>
          </a:xfrm>
          <a:prstGeom prst="rect">
            <a:avLst/>
          </a:prstGeom>
          <a:noFill/>
        </p:spPr>
      </p:pic>
      <p:sp>
        <p:nvSpPr>
          <p:cNvPr id="6" name="Rectangle 5"/>
          <p:cNvSpPr/>
          <p:nvPr/>
        </p:nvSpPr>
        <p:spPr>
          <a:xfrm>
            <a:off x="2995884" y="4693769"/>
            <a:ext cx="5388335" cy="388696"/>
          </a:xfrm>
          <a:prstGeom prst="rect">
            <a:avLst/>
          </a:prstGeom>
        </p:spPr>
        <p:txBody>
          <a:bodyPr wrap="none">
            <a:spAutoFit/>
          </a:bodyPr>
          <a:lstStyle/>
          <a:p>
            <a:pPr>
              <a:lnSpc>
                <a:spcPct val="107000"/>
              </a:lnSpc>
              <a:spcAft>
                <a:spcPts val="800"/>
              </a:spcAft>
            </a:pPr>
            <a:r>
              <a:rPr lang="en-US" u="sng" dirty="0">
                <a:solidFill>
                  <a:srgbClr val="0000FF"/>
                </a:solidFill>
                <a:latin typeface="Calibri" panose="020F0502020204030204" pitchFamily="34" charset="0"/>
                <a:ea typeface="Calibri" panose="020F0502020204030204" pitchFamily="34" charset="0"/>
                <a:cs typeface="Latha" panose="020B0604020202020204" pitchFamily="34" charset="0"/>
                <a:hlinkClick r:id="rId3"/>
              </a:rPr>
              <a:t>https://en.wikipedia.org/wiki/List_of_areas_of_London</a:t>
            </a:r>
            <a:endParaRPr lang="en-US"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970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a:t>The coordinates of these </a:t>
            </a:r>
            <a:r>
              <a:rPr lang="en-US" dirty="0" err="1"/>
              <a:t>neighbourhoods</a:t>
            </a:r>
            <a:r>
              <a:rPr lang="en-US" dirty="0"/>
              <a:t> are obtained manually by individually searching for </a:t>
            </a:r>
            <a:r>
              <a:rPr lang="en-US" dirty="0" err="1"/>
              <a:t>neighbourhood</a:t>
            </a:r>
            <a:r>
              <a:rPr lang="en-US" dirty="0"/>
              <a:t> coordinates. </a:t>
            </a:r>
          </a:p>
          <a:p>
            <a:endParaRPr lang="en-US" dirty="0"/>
          </a:p>
        </p:txBody>
      </p:sp>
      <p:pic>
        <p:nvPicPr>
          <p:cNvPr id="4" name="Picture 3"/>
          <p:cNvPicPr/>
          <p:nvPr/>
        </p:nvPicPr>
        <p:blipFill>
          <a:blip r:embed="rId2"/>
          <a:stretch>
            <a:fillRect/>
          </a:stretch>
        </p:blipFill>
        <p:spPr>
          <a:xfrm>
            <a:off x="3705471" y="3885182"/>
            <a:ext cx="4425950" cy="1466850"/>
          </a:xfrm>
          <a:prstGeom prst="rect">
            <a:avLst/>
          </a:prstGeom>
        </p:spPr>
      </p:pic>
    </p:spTree>
    <p:extLst>
      <p:ext uri="{BB962C8B-B14F-4D97-AF65-F5344CB8AC3E}">
        <p14:creationId xmlns:p14="http://schemas.microsoft.com/office/powerpoint/2010/main" val="336740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1141412" y="1787848"/>
            <a:ext cx="9905999" cy="3541714"/>
          </a:xfrm>
        </p:spPr>
        <p:txBody>
          <a:bodyPr/>
          <a:lstStyle/>
          <a:p>
            <a:pPr marL="0" indent="0">
              <a:buNone/>
            </a:pPr>
            <a:r>
              <a:rPr lang="en-US" dirty="0" smtClean="0"/>
              <a:t>17 </a:t>
            </a:r>
            <a:r>
              <a:rPr lang="en-US" dirty="0" err="1"/>
              <a:t>neighbourhoods</a:t>
            </a:r>
            <a:r>
              <a:rPr lang="en-US" dirty="0"/>
              <a:t> </a:t>
            </a:r>
            <a:r>
              <a:rPr lang="en-US" dirty="0" smtClean="0"/>
              <a:t> = Enfield </a:t>
            </a:r>
            <a:r>
              <a:rPr lang="en-US" dirty="0"/>
              <a:t>Town, Ponders End, Botany Bay, Crews Hill, Bulls Cross, </a:t>
            </a:r>
            <a:r>
              <a:rPr lang="en-US" dirty="0" err="1"/>
              <a:t>Brimsdown</a:t>
            </a:r>
            <a:r>
              <a:rPr lang="en-US" dirty="0"/>
              <a:t>, Enfield Highway, Enfield Lock, Enfield Wash, </a:t>
            </a:r>
            <a:r>
              <a:rPr lang="en-US" dirty="0" err="1"/>
              <a:t>Freezywater</a:t>
            </a:r>
            <a:r>
              <a:rPr lang="en-US" dirty="0"/>
              <a:t>, Hadley </a:t>
            </a:r>
          </a:p>
        </p:txBody>
      </p:sp>
      <p:pic>
        <p:nvPicPr>
          <p:cNvPr id="4" name="Picture 3"/>
          <p:cNvPicPr>
            <a:picLocks noChangeAspect="1"/>
          </p:cNvPicPr>
          <p:nvPr/>
        </p:nvPicPr>
        <p:blipFill>
          <a:blip r:embed="rId2"/>
          <a:stretch>
            <a:fillRect/>
          </a:stretch>
        </p:blipFill>
        <p:spPr>
          <a:xfrm>
            <a:off x="1362292" y="3266418"/>
            <a:ext cx="3537132" cy="2717940"/>
          </a:xfrm>
          <a:prstGeom prst="rect">
            <a:avLst/>
          </a:prstGeom>
        </p:spPr>
      </p:pic>
    </p:spTree>
    <p:extLst>
      <p:ext uri="{BB962C8B-B14F-4D97-AF65-F5344CB8AC3E}">
        <p14:creationId xmlns:p14="http://schemas.microsoft.com/office/powerpoint/2010/main" val="425291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38619"/>
            <a:ext cx="9905998" cy="1478570"/>
          </a:xfrm>
        </p:spPr>
        <p:txBody>
          <a:bodyPr/>
          <a:lstStyle/>
          <a:p>
            <a:r>
              <a:rPr lang="en-US" dirty="0" smtClean="0"/>
              <a:t>Data collection</a:t>
            </a:r>
            <a:endParaRPr lang="en-US" dirty="0"/>
          </a:p>
        </p:txBody>
      </p:sp>
      <p:sp>
        <p:nvSpPr>
          <p:cNvPr id="3" name="Content Placeholder 2"/>
          <p:cNvSpPr>
            <a:spLocks noGrp="1"/>
          </p:cNvSpPr>
          <p:nvPr>
            <p:ph idx="1"/>
          </p:nvPr>
        </p:nvSpPr>
        <p:spPr>
          <a:xfrm>
            <a:off x="1141413" y="1645806"/>
            <a:ext cx="9905999" cy="3541714"/>
          </a:xfrm>
        </p:spPr>
        <p:txBody>
          <a:bodyPr/>
          <a:lstStyle/>
          <a:p>
            <a:r>
              <a:rPr lang="en-US" dirty="0" smtClean="0"/>
              <a:t>Foursquare </a:t>
            </a:r>
            <a:r>
              <a:rPr lang="en-US" dirty="0"/>
              <a:t>API </a:t>
            </a:r>
            <a:r>
              <a:rPr lang="en-US" dirty="0" smtClean="0"/>
              <a:t>-&gt; 200 locations</a:t>
            </a:r>
          </a:p>
          <a:p>
            <a:r>
              <a:rPr lang="en-US" dirty="0" smtClean="0"/>
              <a:t>1500m radius</a:t>
            </a:r>
            <a:r>
              <a:rPr lang="en-US" dirty="0"/>
              <a:t> </a:t>
            </a:r>
            <a:r>
              <a:rPr lang="en-US" dirty="0" smtClean="0"/>
              <a:t>-&gt; safe travelling distance</a:t>
            </a:r>
            <a:endParaRPr lang="en-US" dirty="0"/>
          </a:p>
        </p:txBody>
      </p:sp>
      <p:pic>
        <p:nvPicPr>
          <p:cNvPr id="4" name="Picture 3"/>
          <p:cNvPicPr>
            <a:picLocks noChangeAspect="1"/>
          </p:cNvPicPr>
          <p:nvPr/>
        </p:nvPicPr>
        <p:blipFill>
          <a:blip r:embed="rId2"/>
          <a:stretch>
            <a:fillRect/>
          </a:stretch>
        </p:blipFill>
        <p:spPr>
          <a:xfrm>
            <a:off x="2633175" y="3051108"/>
            <a:ext cx="6790422" cy="1297800"/>
          </a:xfrm>
          <a:prstGeom prst="rect">
            <a:avLst/>
          </a:prstGeom>
        </p:spPr>
      </p:pic>
    </p:spTree>
    <p:extLst>
      <p:ext uri="{BB962C8B-B14F-4D97-AF65-F5344CB8AC3E}">
        <p14:creationId xmlns:p14="http://schemas.microsoft.com/office/powerpoint/2010/main" val="300241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Data Collection for input</a:t>
            </a:r>
          </a:p>
          <a:p>
            <a:pPr marL="0" indent="0">
              <a:buNone/>
            </a:pPr>
            <a:r>
              <a:rPr lang="en-US" dirty="0" smtClean="0"/>
              <a:t>2. Filter </a:t>
            </a:r>
            <a:r>
              <a:rPr lang="en-US" dirty="0"/>
              <a:t>out the venues by “Venue’s Category” from </a:t>
            </a:r>
            <a:r>
              <a:rPr lang="en-US" dirty="0" smtClean="0"/>
              <a:t>Foursquare API</a:t>
            </a:r>
          </a:p>
          <a:p>
            <a:pPr marL="0" indent="0">
              <a:buNone/>
            </a:pPr>
            <a:r>
              <a:rPr lang="en-US" dirty="0" smtClean="0"/>
              <a:t>(associated </a:t>
            </a:r>
            <a:r>
              <a:rPr lang="en-US" dirty="0"/>
              <a:t>to grocery stores/markets and </a:t>
            </a:r>
            <a:r>
              <a:rPr lang="en-US" dirty="0" smtClean="0"/>
              <a:t>pharmacies)</a:t>
            </a:r>
          </a:p>
          <a:p>
            <a:pPr marL="0" indent="0">
              <a:buNone/>
            </a:pPr>
            <a:r>
              <a:rPr lang="en-US" dirty="0" smtClean="0"/>
              <a:t>3. After </a:t>
            </a:r>
            <a:r>
              <a:rPr lang="en-US" dirty="0"/>
              <a:t>filtering, the data can be then clustered through k-means to explore how similar or how different the </a:t>
            </a:r>
            <a:r>
              <a:rPr lang="en-US" dirty="0" err="1"/>
              <a:t>neighbourhoods</a:t>
            </a:r>
            <a:r>
              <a:rPr lang="en-US" dirty="0"/>
              <a:t> are.</a:t>
            </a:r>
          </a:p>
          <a:p>
            <a:pPr marL="457200" indent="-457200">
              <a:buFont typeface="+mj-lt"/>
              <a:buAutoNum type="arabicPeriod"/>
            </a:pPr>
            <a:endParaRPr lang="en-US" dirty="0"/>
          </a:p>
        </p:txBody>
      </p:sp>
    </p:spTree>
    <p:extLst>
      <p:ext uri="{BB962C8B-B14F-4D97-AF65-F5344CB8AC3E}">
        <p14:creationId xmlns:p14="http://schemas.microsoft.com/office/powerpoint/2010/main" val="2655624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153</TotalTime>
  <Words>869</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Helvetica</vt:lpstr>
      <vt:lpstr>Latha</vt:lpstr>
      <vt:lpstr>Times New Roman</vt:lpstr>
      <vt:lpstr>Trebuchet MS</vt:lpstr>
      <vt:lpstr>Tw Cen MT</vt:lpstr>
      <vt:lpstr>Wingdings</vt:lpstr>
      <vt:lpstr>Circuit</vt:lpstr>
      <vt:lpstr>IBM Data Science capstone project</vt:lpstr>
      <vt:lpstr>Introduction</vt:lpstr>
      <vt:lpstr>what are the essential amenities?</vt:lpstr>
      <vt:lpstr>Business problem</vt:lpstr>
      <vt:lpstr>Data collection</vt:lpstr>
      <vt:lpstr>Data collection</vt:lpstr>
      <vt:lpstr>Data collection</vt:lpstr>
      <vt:lpstr>Data collection</vt:lpstr>
      <vt:lpstr>methodology</vt:lpstr>
      <vt:lpstr>methodology</vt:lpstr>
      <vt:lpstr>METHODOLOGY</vt:lpstr>
      <vt:lpstr>METHODOLOGY</vt:lpstr>
      <vt:lpstr>METHODOLOGY</vt:lpstr>
      <vt:lpstr>METHODOLOGY</vt:lpstr>
      <vt:lpstr>Results of clustering</vt:lpstr>
      <vt:lpstr>Results of clustering</vt:lpstr>
      <vt:lpstr>Results of clustering</vt:lpstr>
      <vt:lpstr>PowerPoint Presentation</vt:lpstr>
      <vt:lpstr>Results of clustering</vt:lpstr>
      <vt:lpstr>obstacles</vt:lpstr>
      <vt:lpstr>Improvements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Vignesh Kumar</dc:creator>
  <cp:lastModifiedBy>Vignesh Kumar</cp:lastModifiedBy>
  <cp:revision>21</cp:revision>
  <dcterms:created xsi:type="dcterms:W3CDTF">2020-04-02T14:31:28Z</dcterms:created>
  <dcterms:modified xsi:type="dcterms:W3CDTF">2020-04-03T12:25:06Z</dcterms:modified>
</cp:coreProperties>
</file>