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HK Grotesk Bold" panose="020B0604020202020204" charset="0"/>
      <p:regular r:id="rId23"/>
    </p:embeddedFont>
    <p:embeddedFont>
      <p:font typeface="Open Sans" panose="020B0606030504020204" pitchFamily="34" charset="0"/>
      <p:regular r:id="rId24"/>
    </p:embeddedFont>
    <p:embeddedFont>
      <p:font typeface="Open Sans Bold" panose="020B0806030504020204" charset="0"/>
      <p:regular r:id="rId25"/>
    </p:embeddedFont>
    <p:embeddedFont>
      <p:font typeface="Open Sans Extra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0.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svg"/><Relationship Id="rId7" Type="http://schemas.openxmlformats.org/officeDocument/2006/relationships/image" Target="../media/image2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3.svg"/><Relationship Id="rId10"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651368" y="-2462893"/>
            <a:ext cx="15569831" cy="7886951"/>
          </a:xfrm>
          <a:prstGeom prst="rect">
            <a:avLst/>
          </a:prstGeom>
        </p:spPr>
        <p:txBody>
          <a:bodyPr wrap="square" lIns="0" tIns="0" rIns="0" bIns="0" rtlCol="0" anchor="t">
            <a:spAutoFit/>
          </a:bodyPr>
          <a:lstStyle/>
          <a:p>
            <a:pPr algn="just">
              <a:lnSpc>
                <a:spcPts val="64351"/>
              </a:lnSpc>
            </a:pPr>
            <a:r>
              <a:rPr lang="en-US" sz="45965" spc="1195" dirty="0" err="1">
                <a:solidFill>
                  <a:srgbClr val="555555"/>
                </a:solidFill>
                <a:latin typeface="HK Grotesk Bold"/>
              </a:rPr>
              <a:t>bLink</a:t>
            </a:r>
            <a:endParaRPr lang="en-US" sz="45965" spc="1195" dirty="0">
              <a:solidFill>
                <a:srgbClr val="555555"/>
              </a:solidFill>
              <a:latin typeface="HK Grotesk Bold"/>
            </a:endParaRPr>
          </a:p>
        </p:txBody>
      </p:sp>
      <p:sp>
        <p:nvSpPr>
          <p:cNvPr id="3" name="TextBox 3"/>
          <p:cNvSpPr txBox="1"/>
          <p:nvPr/>
        </p:nvSpPr>
        <p:spPr>
          <a:xfrm>
            <a:off x="1645597" y="2011200"/>
            <a:ext cx="15834292" cy="7886951"/>
          </a:xfrm>
          <a:prstGeom prst="rect">
            <a:avLst/>
          </a:prstGeom>
        </p:spPr>
        <p:txBody>
          <a:bodyPr wrap="square" lIns="0" tIns="0" rIns="0" bIns="0" rtlCol="0" anchor="t">
            <a:spAutoFit/>
          </a:bodyPr>
          <a:lstStyle/>
          <a:p>
            <a:pPr algn="just">
              <a:lnSpc>
                <a:spcPts val="64351"/>
              </a:lnSpc>
            </a:pPr>
            <a:r>
              <a:rPr lang="en-US" sz="45965" spc="1195" dirty="0" err="1">
                <a:solidFill>
                  <a:srgbClr val="555555"/>
                </a:solidFill>
                <a:latin typeface="HK Grotesk Bold"/>
              </a:rPr>
              <a:t>bLink</a:t>
            </a:r>
            <a:endParaRPr lang="en-US" sz="45965" spc="1195" dirty="0">
              <a:solidFill>
                <a:srgbClr val="555555"/>
              </a:solidFill>
              <a:latin typeface="HK Grotesk Bold"/>
            </a:endParaRPr>
          </a:p>
        </p:txBody>
      </p:sp>
      <p:sp>
        <p:nvSpPr>
          <p:cNvPr id="4" name="TextBox 4"/>
          <p:cNvSpPr txBox="1"/>
          <p:nvPr/>
        </p:nvSpPr>
        <p:spPr>
          <a:xfrm>
            <a:off x="1645596" y="6737388"/>
            <a:ext cx="15834291" cy="7886951"/>
          </a:xfrm>
          <a:prstGeom prst="rect">
            <a:avLst/>
          </a:prstGeom>
        </p:spPr>
        <p:txBody>
          <a:bodyPr wrap="square" lIns="0" tIns="0" rIns="0" bIns="0" rtlCol="0" anchor="t">
            <a:spAutoFit/>
          </a:bodyPr>
          <a:lstStyle/>
          <a:p>
            <a:pPr algn="just">
              <a:lnSpc>
                <a:spcPts val="64351"/>
              </a:lnSpc>
            </a:pPr>
            <a:r>
              <a:rPr lang="en-US" sz="45965" spc="1195" dirty="0" err="1">
                <a:solidFill>
                  <a:srgbClr val="555555"/>
                </a:solidFill>
                <a:latin typeface="HK Grotesk Bold"/>
              </a:rPr>
              <a:t>bLink</a:t>
            </a:r>
            <a:endParaRPr lang="en-US" sz="45965" spc="1195" dirty="0">
              <a:solidFill>
                <a:srgbClr val="555555"/>
              </a:solidFill>
              <a:latin typeface="HK Grotesk Bold"/>
            </a:endParaRPr>
          </a:p>
        </p:txBody>
      </p:sp>
      <p:grpSp>
        <p:nvGrpSpPr>
          <p:cNvPr id="5" name="Group 5"/>
          <p:cNvGrpSpPr>
            <a:grpSpLocks noChangeAspect="1"/>
          </p:cNvGrpSpPr>
          <p:nvPr/>
        </p:nvGrpSpPr>
        <p:grpSpPr>
          <a:xfrm>
            <a:off x="7199935" y="865761"/>
            <a:ext cx="4323849" cy="8555477"/>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346751"/>
            </a:solidFill>
          </p:spPr>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83075" y="1835545"/>
            <a:ext cx="3118744" cy="3588513"/>
          </a:xfrm>
          <a:prstGeom prst="rect">
            <a:avLst/>
          </a:prstGeom>
        </p:spPr>
      </p:pic>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764602" y="3787495"/>
            <a:ext cx="1877845" cy="4114800"/>
          </a:xfrm>
          <a:prstGeom prst="rect">
            <a:avLst/>
          </a:prstGeom>
        </p:spPr>
      </p:pic>
      <p:pic>
        <p:nvPicPr>
          <p:cNvPr id="17" name="Picture 1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083075" y="2770227"/>
            <a:ext cx="798642" cy="570031"/>
          </a:xfrm>
          <a:prstGeom prst="rect">
            <a:avLst/>
          </a:prstGeom>
        </p:spPr>
      </p:pic>
      <p:pic>
        <p:nvPicPr>
          <p:cNvPr id="18" name="Picture 1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110044" y="6397588"/>
            <a:ext cx="444988" cy="566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329282" y="1325033"/>
            <a:ext cx="3403200" cy="2525354"/>
            <a:chOff x="0" y="0"/>
            <a:chExt cx="1947965" cy="1445493"/>
          </a:xfrm>
        </p:grpSpPr>
        <p:sp>
          <p:nvSpPr>
            <p:cNvPr id="3" name="Freeform 3"/>
            <p:cNvSpPr/>
            <p:nvPr/>
          </p:nvSpPr>
          <p:spPr>
            <a:xfrm>
              <a:off x="0" y="0"/>
              <a:ext cx="1947965" cy="1445493"/>
            </a:xfrm>
            <a:custGeom>
              <a:avLst/>
              <a:gdLst/>
              <a:ahLst/>
              <a:cxnLst/>
              <a:rect l="l" t="t" r="r" b="b"/>
              <a:pathLst>
                <a:path w="1947965" h="1445493">
                  <a:moveTo>
                    <a:pt x="1823505" y="1445493"/>
                  </a:moveTo>
                  <a:lnTo>
                    <a:pt x="124460" y="1445493"/>
                  </a:lnTo>
                  <a:cubicBezTo>
                    <a:pt x="55880" y="1445493"/>
                    <a:pt x="0" y="1389613"/>
                    <a:pt x="0" y="1321033"/>
                  </a:cubicBezTo>
                  <a:lnTo>
                    <a:pt x="0" y="124460"/>
                  </a:lnTo>
                  <a:cubicBezTo>
                    <a:pt x="0" y="55880"/>
                    <a:pt x="55880" y="0"/>
                    <a:pt x="124460" y="0"/>
                  </a:cubicBezTo>
                  <a:lnTo>
                    <a:pt x="1823505" y="0"/>
                  </a:lnTo>
                  <a:cubicBezTo>
                    <a:pt x="1892085" y="0"/>
                    <a:pt x="1947965" y="55880"/>
                    <a:pt x="1947965" y="124460"/>
                  </a:cubicBezTo>
                  <a:lnTo>
                    <a:pt x="1947965" y="1321033"/>
                  </a:lnTo>
                  <a:cubicBezTo>
                    <a:pt x="1947965" y="1389613"/>
                    <a:pt x="1892085" y="1445493"/>
                    <a:pt x="1823505" y="1445493"/>
                  </a:cubicBezTo>
                  <a:close/>
                </a:path>
              </a:pathLst>
            </a:custGeom>
            <a:solidFill>
              <a:srgbClr val="131E19"/>
            </a:solidFill>
          </p:spPr>
        </p:sp>
      </p:grpSp>
      <p:grpSp>
        <p:nvGrpSpPr>
          <p:cNvPr id="4" name="Group 4"/>
          <p:cNvGrpSpPr/>
          <p:nvPr/>
        </p:nvGrpSpPr>
        <p:grpSpPr>
          <a:xfrm>
            <a:off x="13468782" y="1877106"/>
            <a:ext cx="1421210" cy="142121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46751"/>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14476" y="2106165"/>
            <a:ext cx="929821" cy="963092"/>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40010" y="2538851"/>
            <a:ext cx="364103" cy="346808"/>
          </a:xfrm>
          <a:prstGeom prst="rect">
            <a:avLst/>
          </a:prstGeom>
        </p:spPr>
      </p:pic>
      <p:sp>
        <p:nvSpPr>
          <p:cNvPr id="8" name="TextBox 8"/>
          <p:cNvSpPr txBox="1"/>
          <p:nvPr/>
        </p:nvSpPr>
        <p:spPr>
          <a:xfrm>
            <a:off x="1061372" y="1277408"/>
            <a:ext cx="1957975" cy="427232"/>
          </a:xfrm>
          <a:prstGeom prst="rect">
            <a:avLst/>
          </a:prstGeom>
        </p:spPr>
        <p:txBody>
          <a:bodyPr lIns="0" tIns="0" rIns="0" bIns="0" rtlCol="0" anchor="t">
            <a:spAutoFit/>
          </a:bodyPr>
          <a:lstStyle/>
          <a:p>
            <a:pPr algn="ctr">
              <a:lnSpc>
                <a:spcPts val="3487"/>
              </a:lnSpc>
            </a:pPr>
            <a:r>
              <a:rPr lang="en-US" sz="2490">
                <a:solidFill>
                  <a:srgbClr val="FFFFFF">
                    <a:alpha val="41961"/>
                  </a:srgbClr>
                </a:solidFill>
                <a:latin typeface="Open Sans Extra Bold"/>
              </a:rPr>
              <a:t>JOB DETAILS</a:t>
            </a:r>
          </a:p>
        </p:txBody>
      </p:sp>
      <p:sp>
        <p:nvSpPr>
          <p:cNvPr id="9" name="TextBox 9"/>
          <p:cNvSpPr txBox="1"/>
          <p:nvPr/>
        </p:nvSpPr>
        <p:spPr>
          <a:xfrm>
            <a:off x="1028700" y="2049659"/>
            <a:ext cx="6514267" cy="2881862"/>
          </a:xfrm>
          <a:prstGeom prst="rect">
            <a:avLst/>
          </a:prstGeom>
        </p:spPr>
        <p:txBody>
          <a:bodyPr lIns="0" tIns="0" rIns="0" bIns="0" rtlCol="0" anchor="t">
            <a:spAutoFit/>
          </a:bodyPr>
          <a:lstStyle/>
          <a:p>
            <a:pPr>
              <a:lnSpc>
                <a:spcPts val="7687"/>
              </a:lnSpc>
            </a:pPr>
            <a:r>
              <a:rPr lang="en-US" sz="5490">
                <a:solidFill>
                  <a:srgbClr val="D9D9D9"/>
                </a:solidFill>
                <a:latin typeface="Open Sans Extra Bold"/>
              </a:rPr>
              <a:t>Get to know more</a:t>
            </a:r>
          </a:p>
          <a:p>
            <a:pPr>
              <a:lnSpc>
                <a:spcPts val="7687"/>
              </a:lnSpc>
            </a:pPr>
            <a:r>
              <a:rPr lang="en-US" sz="5490">
                <a:solidFill>
                  <a:srgbClr val="D9D9D9"/>
                </a:solidFill>
                <a:latin typeface="Open Sans Extra Bold"/>
              </a:rPr>
              <a:t>about the job you </a:t>
            </a:r>
          </a:p>
          <a:p>
            <a:pPr>
              <a:lnSpc>
                <a:spcPts val="7687"/>
              </a:lnSpc>
            </a:pPr>
            <a:r>
              <a:rPr lang="en-US" sz="5490">
                <a:solidFill>
                  <a:srgbClr val="D9D9D9"/>
                </a:solidFill>
                <a:latin typeface="Open Sans Extra Bold"/>
              </a:rPr>
              <a:t>like.</a:t>
            </a:r>
          </a:p>
        </p:txBody>
      </p:sp>
      <p:sp>
        <p:nvSpPr>
          <p:cNvPr id="10" name="TextBox 10"/>
          <p:cNvSpPr txBox="1"/>
          <p:nvPr/>
        </p:nvSpPr>
        <p:spPr>
          <a:xfrm>
            <a:off x="1061372" y="5441362"/>
            <a:ext cx="10668000" cy="3971925"/>
          </a:xfrm>
          <a:prstGeom prst="rect">
            <a:avLst/>
          </a:prstGeom>
        </p:spPr>
        <p:txBody>
          <a:bodyPr lIns="0" tIns="0" rIns="0" bIns="0" rtlCol="0" anchor="t">
            <a:spAutoFit/>
          </a:bodyPr>
          <a:lstStyle/>
          <a:p>
            <a:pPr>
              <a:lnSpc>
                <a:spcPts val="6300"/>
              </a:lnSpc>
            </a:pPr>
            <a:r>
              <a:rPr lang="en-US" sz="4500">
                <a:solidFill>
                  <a:srgbClr val="D9D9D9"/>
                </a:solidFill>
                <a:latin typeface="Open Sans"/>
              </a:rPr>
              <a:t>Click on the notifications to know more about your hirer and see if the job details meet your standards and pay interest. The contact button is just a click away.</a:t>
            </a:r>
          </a:p>
        </p:txBody>
      </p:sp>
      <p:sp>
        <p:nvSpPr>
          <p:cNvPr id="11" name="TextBox 11"/>
          <p:cNvSpPr txBox="1"/>
          <p:nvPr/>
        </p:nvSpPr>
        <p:spPr>
          <a:xfrm>
            <a:off x="15072711" y="2500751"/>
            <a:ext cx="405884" cy="376757"/>
          </a:xfrm>
          <a:prstGeom prst="rect">
            <a:avLst/>
          </a:prstGeom>
        </p:spPr>
        <p:txBody>
          <a:bodyPr lIns="0" tIns="0" rIns="0" bIns="0" rtlCol="0" anchor="t">
            <a:spAutoFit/>
          </a:bodyPr>
          <a:lstStyle/>
          <a:p>
            <a:pPr algn="ctr">
              <a:lnSpc>
                <a:spcPts val="3173"/>
              </a:lnSpc>
            </a:pPr>
            <a:r>
              <a:rPr lang="en-US" sz="2267">
                <a:solidFill>
                  <a:srgbClr val="FFFFFF"/>
                </a:solidFill>
                <a:latin typeface="Open Sans"/>
              </a:rPr>
              <a:t>4.3</a:t>
            </a:r>
          </a:p>
        </p:txBody>
      </p:sp>
      <p:sp>
        <p:nvSpPr>
          <p:cNvPr id="12" name="TextBox 12"/>
          <p:cNvSpPr txBox="1"/>
          <p:nvPr/>
        </p:nvSpPr>
        <p:spPr>
          <a:xfrm>
            <a:off x="15072711" y="2077590"/>
            <a:ext cx="1498702" cy="298051"/>
          </a:xfrm>
          <a:prstGeom prst="rect">
            <a:avLst/>
          </a:prstGeom>
        </p:spPr>
        <p:txBody>
          <a:bodyPr lIns="0" tIns="0" rIns="0" bIns="0" rtlCol="0" anchor="t">
            <a:spAutoFit/>
          </a:bodyPr>
          <a:lstStyle/>
          <a:p>
            <a:pPr algn="ctr">
              <a:lnSpc>
                <a:spcPts val="2483"/>
              </a:lnSpc>
            </a:pPr>
            <a:r>
              <a:rPr lang="en-US" sz="1773">
                <a:solidFill>
                  <a:srgbClr val="FFFFFF"/>
                </a:solidFill>
                <a:latin typeface="Open Sans"/>
              </a:rPr>
              <a:t>Ashmita Singh</a:t>
            </a:r>
          </a:p>
        </p:txBody>
      </p:sp>
      <p:sp>
        <p:nvSpPr>
          <p:cNvPr id="13" name="TextBox 13"/>
          <p:cNvSpPr txBox="1"/>
          <p:nvPr/>
        </p:nvSpPr>
        <p:spPr>
          <a:xfrm>
            <a:off x="15072711" y="3000265"/>
            <a:ext cx="1318081" cy="298051"/>
          </a:xfrm>
          <a:prstGeom prst="rect">
            <a:avLst/>
          </a:prstGeom>
        </p:spPr>
        <p:txBody>
          <a:bodyPr lIns="0" tIns="0" rIns="0" bIns="0" rtlCol="0" anchor="t">
            <a:spAutoFit/>
          </a:bodyPr>
          <a:lstStyle/>
          <a:p>
            <a:pPr algn="ctr">
              <a:lnSpc>
                <a:spcPts val="2483"/>
              </a:lnSpc>
            </a:pPr>
            <a:r>
              <a:rPr lang="en-US" sz="1773">
                <a:solidFill>
                  <a:srgbClr val="FFFFFF"/>
                </a:solidFill>
                <a:latin typeface="Open Sans"/>
              </a:rPr>
              <a:t>Female | 23 </a:t>
            </a:r>
          </a:p>
        </p:txBody>
      </p:sp>
      <p:grpSp>
        <p:nvGrpSpPr>
          <p:cNvPr id="14" name="Group 14"/>
          <p:cNvGrpSpPr/>
          <p:nvPr/>
        </p:nvGrpSpPr>
        <p:grpSpPr>
          <a:xfrm>
            <a:off x="13361150" y="4291134"/>
            <a:ext cx="3339465" cy="757417"/>
            <a:chOff x="0" y="0"/>
            <a:chExt cx="2911716" cy="660400"/>
          </a:xfrm>
        </p:grpSpPr>
        <p:sp>
          <p:nvSpPr>
            <p:cNvPr id="15" name="Freeform 15"/>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sp>
        <p:nvSpPr>
          <p:cNvPr id="16" name="TextBox 16"/>
          <p:cNvSpPr txBox="1"/>
          <p:nvPr/>
        </p:nvSpPr>
        <p:spPr>
          <a:xfrm>
            <a:off x="14217831" y="4506529"/>
            <a:ext cx="1566571" cy="298051"/>
          </a:xfrm>
          <a:prstGeom prst="rect">
            <a:avLst/>
          </a:prstGeom>
        </p:spPr>
        <p:txBody>
          <a:bodyPr lIns="0" tIns="0" rIns="0" bIns="0" rtlCol="0" anchor="t">
            <a:spAutoFit/>
          </a:bodyPr>
          <a:lstStyle/>
          <a:p>
            <a:pPr algn="ctr">
              <a:lnSpc>
                <a:spcPts val="2483"/>
              </a:lnSpc>
            </a:pPr>
            <a:r>
              <a:rPr lang="en-US" sz="1773">
                <a:solidFill>
                  <a:srgbClr val="FFFFFF"/>
                </a:solidFill>
                <a:latin typeface="Open Sans"/>
              </a:rPr>
              <a:t>JOB OPENINGS</a:t>
            </a:r>
          </a:p>
        </p:txBody>
      </p:sp>
      <p:grpSp>
        <p:nvGrpSpPr>
          <p:cNvPr id="17" name="Group 17"/>
          <p:cNvGrpSpPr/>
          <p:nvPr/>
        </p:nvGrpSpPr>
        <p:grpSpPr>
          <a:xfrm>
            <a:off x="13370509" y="5204519"/>
            <a:ext cx="3339465" cy="757417"/>
            <a:chOff x="0" y="0"/>
            <a:chExt cx="2911716" cy="660400"/>
          </a:xfrm>
        </p:grpSpPr>
        <p:sp>
          <p:nvSpPr>
            <p:cNvPr id="18" name="Freeform 18"/>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sp>
        <p:nvSpPr>
          <p:cNvPr id="19" name="TextBox 19"/>
          <p:cNvSpPr txBox="1"/>
          <p:nvPr/>
        </p:nvSpPr>
        <p:spPr>
          <a:xfrm>
            <a:off x="14317767" y="5419915"/>
            <a:ext cx="1366698" cy="298051"/>
          </a:xfrm>
          <a:prstGeom prst="rect">
            <a:avLst/>
          </a:prstGeom>
        </p:spPr>
        <p:txBody>
          <a:bodyPr lIns="0" tIns="0" rIns="0" bIns="0" rtlCol="0" anchor="t">
            <a:spAutoFit/>
          </a:bodyPr>
          <a:lstStyle/>
          <a:p>
            <a:pPr algn="ctr">
              <a:lnSpc>
                <a:spcPts val="2483"/>
              </a:lnSpc>
            </a:pPr>
            <a:r>
              <a:rPr lang="en-US" sz="1773">
                <a:solidFill>
                  <a:srgbClr val="FFFFFF"/>
                </a:solidFill>
                <a:latin typeface="Open Sans"/>
              </a:rPr>
              <a:t>Walk My Dog</a:t>
            </a:r>
          </a:p>
        </p:txBody>
      </p:sp>
      <p:grpSp>
        <p:nvGrpSpPr>
          <p:cNvPr id="20" name="Group 20"/>
          <p:cNvGrpSpPr/>
          <p:nvPr/>
        </p:nvGrpSpPr>
        <p:grpSpPr>
          <a:xfrm>
            <a:off x="13391664" y="6140432"/>
            <a:ext cx="3453680" cy="2304730"/>
            <a:chOff x="0" y="0"/>
            <a:chExt cx="3011301" cy="2009519"/>
          </a:xfrm>
        </p:grpSpPr>
        <p:sp>
          <p:nvSpPr>
            <p:cNvPr id="21" name="Freeform 21"/>
            <p:cNvSpPr/>
            <p:nvPr/>
          </p:nvSpPr>
          <p:spPr>
            <a:xfrm>
              <a:off x="0" y="0"/>
              <a:ext cx="3011301" cy="2009519"/>
            </a:xfrm>
            <a:custGeom>
              <a:avLst/>
              <a:gdLst/>
              <a:ahLst/>
              <a:cxnLst/>
              <a:rect l="l" t="t" r="r" b="b"/>
              <a:pathLst>
                <a:path w="3011301" h="2009519">
                  <a:moveTo>
                    <a:pt x="2886841" y="2009519"/>
                  </a:moveTo>
                  <a:lnTo>
                    <a:pt x="124460" y="2009519"/>
                  </a:lnTo>
                  <a:cubicBezTo>
                    <a:pt x="55880" y="2009519"/>
                    <a:pt x="0" y="1953639"/>
                    <a:pt x="0" y="1885059"/>
                  </a:cubicBezTo>
                  <a:lnTo>
                    <a:pt x="0" y="124460"/>
                  </a:lnTo>
                  <a:cubicBezTo>
                    <a:pt x="0" y="55880"/>
                    <a:pt x="55880" y="0"/>
                    <a:pt x="124460" y="0"/>
                  </a:cubicBezTo>
                  <a:lnTo>
                    <a:pt x="2886841" y="0"/>
                  </a:lnTo>
                  <a:cubicBezTo>
                    <a:pt x="2955421" y="0"/>
                    <a:pt x="3011301" y="55880"/>
                    <a:pt x="3011301" y="124460"/>
                  </a:cubicBezTo>
                  <a:lnTo>
                    <a:pt x="3011301" y="1885059"/>
                  </a:lnTo>
                  <a:cubicBezTo>
                    <a:pt x="3011301" y="1953639"/>
                    <a:pt x="2955421" y="2009519"/>
                    <a:pt x="2886841" y="2009519"/>
                  </a:cubicBezTo>
                  <a:close/>
                </a:path>
              </a:pathLst>
            </a:custGeom>
            <a:solidFill>
              <a:srgbClr val="131E19"/>
            </a:solidFill>
          </p:spPr>
        </p:sp>
      </p:grpSp>
      <p:sp>
        <p:nvSpPr>
          <p:cNvPr id="22" name="TextBox 22"/>
          <p:cNvSpPr txBox="1"/>
          <p:nvPr/>
        </p:nvSpPr>
        <p:spPr>
          <a:xfrm>
            <a:off x="13552854" y="6393182"/>
            <a:ext cx="3039713" cy="295938"/>
          </a:xfrm>
          <a:prstGeom prst="rect">
            <a:avLst/>
          </a:prstGeom>
        </p:spPr>
        <p:txBody>
          <a:bodyPr lIns="0" tIns="0" rIns="0" bIns="0" rtlCol="0" anchor="t">
            <a:spAutoFit/>
          </a:bodyPr>
          <a:lstStyle/>
          <a:p>
            <a:pPr>
              <a:lnSpc>
                <a:spcPts val="2483"/>
              </a:lnSpc>
            </a:pPr>
            <a:r>
              <a:rPr lang="en-US" sz="1773">
                <a:solidFill>
                  <a:srgbClr val="FFFFFF"/>
                </a:solidFill>
                <a:latin typeface="Open Sans"/>
              </a:rPr>
              <a:t> Category     :  Pet Walking</a:t>
            </a:r>
          </a:p>
        </p:txBody>
      </p:sp>
      <p:sp>
        <p:nvSpPr>
          <p:cNvPr id="23" name="TextBox 23"/>
          <p:cNvSpPr txBox="1"/>
          <p:nvPr/>
        </p:nvSpPr>
        <p:spPr>
          <a:xfrm>
            <a:off x="13552854" y="6858730"/>
            <a:ext cx="3152299" cy="295938"/>
          </a:xfrm>
          <a:prstGeom prst="rect">
            <a:avLst/>
          </a:prstGeom>
        </p:spPr>
        <p:txBody>
          <a:bodyPr lIns="0" tIns="0" rIns="0" bIns="0" rtlCol="0" anchor="t">
            <a:spAutoFit/>
          </a:bodyPr>
          <a:lstStyle/>
          <a:p>
            <a:pPr>
              <a:lnSpc>
                <a:spcPts val="2483"/>
              </a:lnSpc>
            </a:pPr>
            <a:r>
              <a:rPr lang="en-US" sz="1773">
                <a:solidFill>
                  <a:srgbClr val="FFFFFF"/>
                </a:solidFill>
                <a:latin typeface="Open Sans"/>
              </a:rPr>
              <a:t>Required      :  Must Love Dogs</a:t>
            </a:r>
          </a:p>
        </p:txBody>
      </p:sp>
      <p:sp>
        <p:nvSpPr>
          <p:cNvPr id="24" name="TextBox 24"/>
          <p:cNvSpPr txBox="1"/>
          <p:nvPr/>
        </p:nvSpPr>
        <p:spPr>
          <a:xfrm>
            <a:off x="13569471" y="7302555"/>
            <a:ext cx="2577703" cy="608358"/>
          </a:xfrm>
          <a:prstGeom prst="rect">
            <a:avLst/>
          </a:prstGeom>
        </p:spPr>
        <p:txBody>
          <a:bodyPr lIns="0" tIns="0" rIns="0" bIns="0" rtlCol="0" anchor="t">
            <a:spAutoFit/>
          </a:bodyPr>
          <a:lstStyle/>
          <a:p>
            <a:pPr>
              <a:lnSpc>
                <a:spcPts val="2483"/>
              </a:lnSpc>
            </a:pPr>
            <a:r>
              <a:rPr lang="en-US" sz="1773">
                <a:solidFill>
                  <a:srgbClr val="FFFFFF"/>
                </a:solidFill>
                <a:latin typeface="Open Sans"/>
              </a:rPr>
              <a:t>Time             :  2Hrs on </a:t>
            </a:r>
          </a:p>
          <a:p>
            <a:pPr>
              <a:lnSpc>
                <a:spcPts val="2483"/>
              </a:lnSpc>
            </a:pPr>
            <a:r>
              <a:rPr lang="en-US" sz="1773">
                <a:solidFill>
                  <a:srgbClr val="FFFFFF"/>
                </a:solidFill>
                <a:latin typeface="Open Sans"/>
              </a:rPr>
              <a:t>                          weekends</a:t>
            </a:r>
          </a:p>
        </p:txBody>
      </p:sp>
      <p:sp>
        <p:nvSpPr>
          <p:cNvPr id="25" name="TextBox 25"/>
          <p:cNvSpPr txBox="1"/>
          <p:nvPr/>
        </p:nvSpPr>
        <p:spPr>
          <a:xfrm>
            <a:off x="13569471" y="7953269"/>
            <a:ext cx="2215039" cy="295938"/>
          </a:xfrm>
          <a:prstGeom prst="rect">
            <a:avLst/>
          </a:prstGeom>
        </p:spPr>
        <p:txBody>
          <a:bodyPr lIns="0" tIns="0" rIns="0" bIns="0" rtlCol="0" anchor="t">
            <a:spAutoFit/>
          </a:bodyPr>
          <a:lstStyle/>
          <a:p>
            <a:pPr>
              <a:lnSpc>
                <a:spcPts val="2483"/>
              </a:lnSpc>
            </a:pPr>
            <a:r>
              <a:rPr lang="en-US" sz="1773">
                <a:solidFill>
                  <a:srgbClr val="FFFFFF"/>
                </a:solidFill>
                <a:latin typeface="Open Sans"/>
              </a:rPr>
              <a:t>Pay               :  300/Hr </a:t>
            </a:r>
          </a:p>
        </p:txBody>
      </p:sp>
      <p:grpSp>
        <p:nvGrpSpPr>
          <p:cNvPr id="26" name="Group 26"/>
          <p:cNvGrpSpPr/>
          <p:nvPr/>
        </p:nvGrpSpPr>
        <p:grpSpPr>
          <a:xfrm>
            <a:off x="13370509" y="8617913"/>
            <a:ext cx="3474834" cy="757417"/>
            <a:chOff x="0" y="0"/>
            <a:chExt cx="3029746" cy="660400"/>
          </a:xfrm>
        </p:grpSpPr>
        <p:sp>
          <p:nvSpPr>
            <p:cNvPr id="27" name="Freeform 27"/>
            <p:cNvSpPr/>
            <p:nvPr/>
          </p:nvSpPr>
          <p:spPr>
            <a:xfrm>
              <a:off x="0" y="0"/>
              <a:ext cx="3029746" cy="660400"/>
            </a:xfrm>
            <a:custGeom>
              <a:avLst/>
              <a:gdLst/>
              <a:ahLst/>
              <a:cxnLst/>
              <a:rect l="l" t="t" r="r" b="b"/>
              <a:pathLst>
                <a:path w="3029746" h="660400">
                  <a:moveTo>
                    <a:pt x="2905286" y="660400"/>
                  </a:moveTo>
                  <a:lnTo>
                    <a:pt x="124460" y="660400"/>
                  </a:lnTo>
                  <a:cubicBezTo>
                    <a:pt x="55880" y="660400"/>
                    <a:pt x="0" y="604520"/>
                    <a:pt x="0" y="535940"/>
                  </a:cubicBezTo>
                  <a:lnTo>
                    <a:pt x="0" y="124460"/>
                  </a:lnTo>
                  <a:cubicBezTo>
                    <a:pt x="0" y="55880"/>
                    <a:pt x="55880" y="0"/>
                    <a:pt x="124460" y="0"/>
                  </a:cubicBezTo>
                  <a:lnTo>
                    <a:pt x="2905286" y="0"/>
                  </a:lnTo>
                  <a:cubicBezTo>
                    <a:pt x="2973866" y="0"/>
                    <a:pt x="3029746" y="55880"/>
                    <a:pt x="3029746" y="124460"/>
                  </a:cubicBezTo>
                  <a:lnTo>
                    <a:pt x="3029746" y="535940"/>
                  </a:lnTo>
                  <a:cubicBezTo>
                    <a:pt x="3029746" y="604520"/>
                    <a:pt x="2973866" y="660400"/>
                    <a:pt x="2905286" y="660400"/>
                  </a:cubicBezTo>
                  <a:close/>
                </a:path>
              </a:pathLst>
            </a:custGeom>
            <a:solidFill>
              <a:srgbClr val="58B37C"/>
            </a:solidFill>
          </p:spPr>
        </p:sp>
      </p:grpSp>
      <p:sp>
        <p:nvSpPr>
          <p:cNvPr id="28" name="TextBox 28"/>
          <p:cNvSpPr txBox="1"/>
          <p:nvPr/>
        </p:nvSpPr>
        <p:spPr>
          <a:xfrm>
            <a:off x="13791693" y="8765581"/>
            <a:ext cx="2212419" cy="384203"/>
          </a:xfrm>
          <a:prstGeom prst="rect">
            <a:avLst/>
          </a:prstGeom>
        </p:spPr>
        <p:txBody>
          <a:bodyPr lIns="0" tIns="0" rIns="0" bIns="0" rtlCol="0" anchor="t">
            <a:spAutoFit/>
          </a:bodyPr>
          <a:lstStyle/>
          <a:p>
            <a:pPr algn="ctr">
              <a:lnSpc>
                <a:spcPts val="3183"/>
              </a:lnSpc>
            </a:pPr>
            <a:r>
              <a:rPr lang="en-US" sz="2273">
                <a:solidFill>
                  <a:srgbClr val="FFFFFF"/>
                </a:solidFill>
                <a:latin typeface="Open Sans"/>
              </a:rPr>
              <a:t>Contact Ashmita</a:t>
            </a:r>
          </a:p>
        </p:txBody>
      </p:sp>
      <p:pic>
        <p:nvPicPr>
          <p:cNvPr id="29" name="Picture 2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flipV="1">
            <a:off x="16074500" y="8876355"/>
            <a:ext cx="385880" cy="2405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849040" y="3221131"/>
            <a:ext cx="5410260" cy="3844738"/>
          </a:xfrm>
          <a:prstGeom prst="rect">
            <a:avLst/>
          </a:prstGeom>
        </p:spPr>
      </p:pic>
      <p:sp>
        <p:nvSpPr>
          <p:cNvPr id="3" name="TextBox 3"/>
          <p:cNvSpPr txBox="1"/>
          <p:nvPr/>
        </p:nvSpPr>
        <p:spPr>
          <a:xfrm>
            <a:off x="1061372" y="1314043"/>
            <a:ext cx="1605628" cy="419089"/>
          </a:xfrm>
          <a:prstGeom prst="rect">
            <a:avLst/>
          </a:prstGeom>
        </p:spPr>
        <p:txBody>
          <a:bodyPr wrap="square" lIns="0" tIns="0" rIns="0" bIns="0" rtlCol="0" anchor="t">
            <a:spAutoFit/>
          </a:bodyPr>
          <a:lstStyle/>
          <a:p>
            <a:pPr algn="ctr">
              <a:lnSpc>
                <a:spcPts val="3487"/>
              </a:lnSpc>
            </a:pPr>
            <a:r>
              <a:rPr lang="en-US" sz="2490" dirty="0">
                <a:solidFill>
                  <a:srgbClr val="FFFFFF">
                    <a:alpha val="41961"/>
                  </a:srgbClr>
                </a:solidFill>
                <a:latin typeface="Open Sans Extra Bold"/>
              </a:rPr>
              <a:t>CONTACT</a:t>
            </a:r>
          </a:p>
        </p:txBody>
      </p:sp>
      <p:sp>
        <p:nvSpPr>
          <p:cNvPr id="4" name="TextBox 4"/>
          <p:cNvSpPr txBox="1"/>
          <p:nvPr/>
        </p:nvSpPr>
        <p:spPr>
          <a:xfrm>
            <a:off x="1028700" y="2049659"/>
            <a:ext cx="6283286" cy="931142"/>
          </a:xfrm>
          <a:prstGeom prst="rect">
            <a:avLst/>
          </a:prstGeom>
        </p:spPr>
        <p:txBody>
          <a:bodyPr lIns="0" tIns="0" rIns="0" bIns="0" rtlCol="0" anchor="t">
            <a:spAutoFit/>
          </a:bodyPr>
          <a:lstStyle/>
          <a:p>
            <a:pPr>
              <a:lnSpc>
                <a:spcPts val="7687"/>
              </a:lnSpc>
            </a:pPr>
            <a:r>
              <a:rPr lang="en-US" sz="5490">
                <a:solidFill>
                  <a:srgbClr val="D9D9D9"/>
                </a:solidFill>
                <a:latin typeface="Open Sans Extra Bold"/>
              </a:rPr>
              <a:t>Talk to your hirer</a:t>
            </a:r>
          </a:p>
        </p:txBody>
      </p:sp>
      <p:sp>
        <p:nvSpPr>
          <p:cNvPr id="5" name="TextBox 5"/>
          <p:cNvSpPr txBox="1"/>
          <p:nvPr/>
        </p:nvSpPr>
        <p:spPr>
          <a:xfrm>
            <a:off x="1028700" y="3848100"/>
            <a:ext cx="9697183" cy="3971925"/>
          </a:xfrm>
          <a:prstGeom prst="rect">
            <a:avLst/>
          </a:prstGeom>
        </p:spPr>
        <p:txBody>
          <a:bodyPr lIns="0" tIns="0" rIns="0" bIns="0" rtlCol="0" anchor="t">
            <a:spAutoFit/>
          </a:bodyPr>
          <a:lstStyle/>
          <a:p>
            <a:pPr>
              <a:lnSpc>
                <a:spcPts val="6300"/>
              </a:lnSpc>
            </a:pPr>
            <a:r>
              <a:rPr lang="en-US" sz="4500" dirty="0">
                <a:solidFill>
                  <a:srgbClr val="D9D9D9"/>
                </a:solidFill>
                <a:latin typeface="Open Sans"/>
              </a:rPr>
              <a:t>There is absolute no need to share your number or any contact details. Talk to your hirer and they will accept/decline your job request, </a:t>
            </a:r>
            <a:r>
              <a:rPr lang="en-US" sz="4500" dirty="0" err="1">
                <a:solidFill>
                  <a:srgbClr val="D9D9D9"/>
                </a:solidFill>
                <a:latin typeface="Open Sans"/>
              </a:rPr>
              <a:t>hasle</a:t>
            </a:r>
            <a:r>
              <a:rPr lang="en-US" sz="4500" dirty="0">
                <a:solidFill>
                  <a:srgbClr val="D9D9D9"/>
                </a:solidFill>
                <a:latin typeface="Open Sans"/>
              </a:rPr>
              <a:t>-free.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046503" y="6704153"/>
            <a:ext cx="3339465" cy="757417"/>
            <a:chOff x="0" y="0"/>
            <a:chExt cx="2911716" cy="660400"/>
          </a:xfrm>
        </p:grpSpPr>
        <p:sp>
          <p:nvSpPr>
            <p:cNvPr id="3" name="Freeform 3"/>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grpSp>
        <p:nvGrpSpPr>
          <p:cNvPr id="4" name="Group 4"/>
          <p:cNvGrpSpPr/>
          <p:nvPr/>
        </p:nvGrpSpPr>
        <p:grpSpPr>
          <a:xfrm>
            <a:off x="13046503" y="2239433"/>
            <a:ext cx="3343669" cy="2525354"/>
            <a:chOff x="0" y="0"/>
            <a:chExt cx="1913890" cy="1445493"/>
          </a:xfrm>
        </p:grpSpPr>
        <p:sp>
          <p:nvSpPr>
            <p:cNvPr id="5" name="Freeform 5"/>
            <p:cNvSpPr/>
            <p:nvPr/>
          </p:nvSpPr>
          <p:spPr>
            <a:xfrm>
              <a:off x="0" y="0"/>
              <a:ext cx="1913890" cy="1445493"/>
            </a:xfrm>
            <a:custGeom>
              <a:avLst/>
              <a:gdLst/>
              <a:ahLst/>
              <a:cxnLst/>
              <a:rect l="l" t="t" r="r" b="b"/>
              <a:pathLst>
                <a:path w="1913890" h="1445493">
                  <a:moveTo>
                    <a:pt x="1789430" y="1445493"/>
                  </a:moveTo>
                  <a:lnTo>
                    <a:pt x="124460" y="1445493"/>
                  </a:lnTo>
                  <a:cubicBezTo>
                    <a:pt x="55880" y="1445493"/>
                    <a:pt x="0" y="1389613"/>
                    <a:pt x="0" y="1321033"/>
                  </a:cubicBezTo>
                  <a:lnTo>
                    <a:pt x="0" y="124460"/>
                  </a:lnTo>
                  <a:cubicBezTo>
                    <a:pt x="0" y="55880"/>
                    <a:pt x="55880" y="0"/>
                    <a:pt x="124460" y="0"/>
                  </a:cubicBezTo>
                  <a:lnTo>
                    <a:pt x="1789430" y="0"/>
                  </a:lnTo>
                  <a:cubicBezTo>
                    <a:pt x="1858010" y="0"/>
                    <a:pt x="1913890" y="55880"/>
                    <a:pt x="1913890" y="124460"/>
                  </a:cubicBezTo>
                  <a:lnTo>
                    <a:pt x="1913890" y="1321033"/>
                  </a:lnTo>
                  <a:cubicBezTo>
                    <a:pt x="1913890" y="1389613"/>
                    <a:pt x="1858010" y="1445493"/>
                    <a:pt x="1789430" y="1445493"/>
                  </a:cubicBezTo>
                  <a:close/>
                </a:path>
              </a:pathLst>
            </a:custGeom>
            <a:solidFill>
              <a:srgbClr val="131E19"/>
            </a:solidFill>
          </p:spPr>
        </p:sp>
      </p:grpSp>
      <p:grpSp>
        <p:nvGrpSpPr>
          <p:cNvPr id="6" name="Group 6"/>
          <p:cNvGrpSpPr>
            <a:grpSpLocks noChangeAspect="1"/>
          </p:cNvGrpSpPr>
          <p:nvPr/>
        </p:nvGrpSpPr>
        <p:grpSpPr>
          <a:xfrm>
            <a:off x="13974038" y="2972312"/>
            <a:ext cx="1488599" cy="1488599"/>
            <a:chOff x="0" y="0"/>
            <a:chExt cx="495300" cy="495300"/>
          </a:xfrm>
        </p:grpSpPr>
        <p:sp>
          <p:nvSpPr>
            <p:cNvPr id="7" name="Freeform 7"/>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46751"/>
            </a:solidFill>
          </p:spPr>
        </p:sp>
        <p:sp>
          <p:nvSpPr>
            <p:cNvPr id="8" name="Freeform 8"/>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8B37C"/>
            </a:solidFill>
          </p:spPr>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46657" y="3263798"/>
            <a:ext cx="943360" cy="905626"/>
          </a:xfrm>
          <a:prstGeom prst="rect">
            <a:avLst/>
          </a:prstGeom>
        </p:spPr>
      </p:pic>
      <p:grpSp>
        <p:nvGrpSpPr>
          <p:cNvPr id="10" name="Group 10"/>
          <p:cNvGrpSpPr/>
          <p:nvPr/>
        </p:nvGrpSpPr>
        <p:grpSpPr>
          <a:xfrm>
            <a:off x="13046503" y="5794468"/>
            <a:ext cx="3339465" cy="757417"/>
            <a:chOff x="0" y="0"/>
            <a:chExt cx="2911716" cy="660400"/>
          </a:xfrm>
        </p:grpSpPr>
        <p:sp>
          <p:nvSpPr>
            <p:cNvPr id="11" name="Freeform 11"/>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sp>
        <p:nvSpPr>
          <p:cNvPr id="12" name="TextBox 12"/>
          <p:cNvSpPr txBox="1"/>
          <p:nvPr/>
        </p:nvSpPr>
        <p:spPr>
          <a:xfrm>
            <a:off x="13266102" y="2521266"/>
            <a:ext cx="1259324"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Your Name </a:t>
            </a:r>
          </a:p>
        </p:txBody>
      </p:sp>
      <p:sp>
        <p:nvSpPr>
          <p:cNvPr id="13" name="TextBox 13"/>
          <p:cNvSpPr txBox="1"/>
          <p:nvPr/>
        </p:nvSpPr>
        <p:spPr>
          <a:xfrm>
            <a:off x="1028700" y="1332360"/>
            <a:ext cx="2144714" cy="427232"/>
          </a:xfrm>
          <a:prstGeom prst="rect">
            <a:avLst/>
          </a:prstGeom>
        </p:spPr>
        <p:txBody>
          <a:bodyPr lIns="0" tIns="0" rIns="0" bIns="0" rtlCol="0" anchor="t">
            <a:spAutoFit/>
          </a:bodyPr>
          <a:lstStyle/>
          <a:p>
            <a:pPr algn="ctr">
              <a:lnSpc>
                <a:spcPts val="3487"/>
              </a:lnSpc>
            </a:pPr>
            <a:r>
              <a:rPr lang="en-US" sz="2490">
                <a:solidFill>
                  <a:srgbClr val="FFFFFF">
                    <a:alpha val="41961"/>
                  </a:srgbClr>
                </a:solidFill>
                <a:latin typeface="Open Sans Extra Bold"/>
              </a:rPr>
              <a:t>PREFERENCES</a:t>
            </a:r>
          </a:p>
        </p:txBody>
      </p:sp>
      <p:sp>
        <p:nvSpPr>
          <p:cNvPr id="14" name="TextBox 14"/>
          <p:cNvSpPr txBox="1"/>
          <p:nvPr/>
        </p:nvSpPr>
        <p:spPr>
          <a:xfrm>
            <a:off x="1028700" y="2144183"/>
            <a:ext cx="6357938" cy="931142"/>
          </a:xfrm>
          <a:prstGeom prst="rect">
            <a:avLst/>
          </a:prstGeom>
        </p:spPr>
        <p:txBody>
          <a:bodyPr lIns="0" tIns="0" rIns="0" bIns="0" rtlCol="0" anchor="t">
            <a:spAutoFit/>
          </a:bodyPr>
          <a:lstStyle/>
          <a:p>
            <a:pPr>
              <a:lnSpc>
                <a:spcPts val="7687"/>
              </a:lnSpc>
            </a:pPr>
            <a:r>
              <a:rPr lang="en-US" sz="5490">
                <a:solidFill>
                  <a:srgbClr val="D9D9D9"/>
                </a:solidFill>
                <a:latin typeface="Open Sans Extra Bold"/>
              </a:rPr>
              <a:t>Add extra details </a:t>
            </a:r>
          </a:p>
        </p:txBody>
      </p:sp>
      <p:sp>
        <p:nvSpPr>
          <p:cNvPr id="15" name="TextBox 15"/>
          <p:cNvSpPr txBox="1"/>
          <p:nvPr/>
        </p:nvSpPr>
        <p:spPr>
          <a:xfrm>
            <a:off x="1028700" y="4486275"/>
            <a:ext cx="10668000" cy="2371725"/>
          </a:xfrm>
          <a:prstGeom prst="rect">
            <a:avLst/>
          </a:prstGeom>
        </p:spPr>
        <p:txBody>
          <a:bodyPr lIns="0" tIns="0" rIns="0" bIns="0" rtlCol="0" anchor="t">
            <a:spAutoFit/>
          </a:bodyPr>
          <a:lstStyle/>
          <a:p>
            <a:pPr>
              <a:lnSpc>
                <a:spcPts val="6300"/>
              </a:lnSpc>
            </a:pPr>
            <a:r>
              <a:rPr lang="en-US" sz="4500">
                <a:solidFill>
                  <a:srgbClr val="D9D9D9"/>
                </a:solidFill>
                <a:latin typeface="Open Sans"/>
              </a:rPr>
              <a:t>In your profile section, you can add extra details so we can filter out and show the best jobs for you.</a:t>
            </a:r>
          </a:p>
        </p:txBody>
      </p:sp>
      <p:sp>
        <p:nvSpPr>
          <p:cNvPr id="16" name="TextBox 16"/>
          <p:cNvSpPr txBox="1"/>
          <p:nvPr/>
        </p:nvSpPr>
        <p:spPr>
          <a:xfrm>
            <a:off x="15536111" y="2521266"/>
            <a:ext cx="398383"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Age</a:t>
            </a:r>
          </a:p>
        </p:txBody>
      </p:sp>
      <p:sp>
        <p:nvSpPr>
          <p:cNvPr id="17" name="TextBox 17"/>
          <p:cNvSpPr txBox="1"/>
          <p:nvPr/>
        </p:nvSpPr>
        <p:spPr>
          <a:xfrm>
            <a:off x="13091389" y="5271326"/>
            <a:ext cx="1940481"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Extra Preferences </a:t>
            </a:r>
          </a:p>
        </p:txBody>
      </p:sp>
      <p:sp>
        <p:nvSpPr>
          <p:cNvPr id="18" name="TextBox 18"/>
          <p:cNvSpPr txBox="1"/>
          <p:nvPr/>
        </p:nvSpPr>
        <p:spPr>
          <a:xfrm>
            <a:off x="13093281" y="5952831"/>
            <a:ext cx="1761514" cy="393065"/>
          </a:xfrm>
          <a:prstGeom prst="rect">
            <a:avLst/>
          </a:prstGeom>
        </p:spPr>
        <p:txBody>
          <a:bodyPr lIns="0" tIns="0" rIns="0" bIns="0" rtlCol="0" anchor="t">
            <a:spAutoFit/>
          </a:bodyPr>
          <a:lstStyle/>
          <a:p>
            <a:pPr algn="ctr">
              <a:lnSpc>
                <a:spcPts val="3219"/>
              </a:lnSpc>
            </a:pPr>
            <a:r>
              <a:rPr lang="en-US" sz="2300">
                <a:solidFill>
                  <a:srgbClr val="D9D9D9"/>
                </a:solidFill>
                <a:latin typeface="Open Sans"/>
              </a:rPr>
              <a:t>Hirer Age</a:t>
            </a:r>
          </a:p>
        </p:txBody>
      </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V="1">
            <a:off x="15548613" y="6052910"/>
            <a:ext cx="385880" cy="240532"/>
          </a:xfrm>
          <a:prstGeom prst="rect">
            <a:avLst/>
          </a:prstGeom>
        </p:spPr>
      </p:pic>
      <p:sp>
        <p:nvSpPr>
          <p:cNvPr id="20" name="TextBox 20"/>
          <p:cNvSpPr txBox="1"/>
          <p:nvPr/>
        </p:nvSpPr>
        <p:spPr>
          <a:xfrm>
            <a:off x="12997691" y="6862516"/>
            <a:ext cx="2464946" cy="393065"/>
          </a:xfrm>
          <a:prstGeom prst="rect">
            <a:avLst/>
          </a:prstGeom>
        </p:spPr>
        <p:txBody>
          <a:bodyPr lIns="0" tIns="0" rIns="0" bIns="0" rtlCol="0" anchor="t">
            <a:spAutoFit/>
          </a:bodyPr>
          <a:lstStyle/>
          <a:p>
            <a:pPr algn="ctr">
              <a:lnSpc>
                <a:spcPts val="3219"/>
              </a:lnSpc>
            </a:pPr>
            <a:r>
              <a:rPr lang="en-US" sz="2300">
                <a:solidFill>
                  <a:srgbClr val="D9D9D9"/>
                </a:solidFill>
                <a:latin typeface="Open Sans"/>
              </a:rPr>
              <a:t>Hirer Gender</a:t>
            </a:r>
          </a:p>
        </p:txBody>
      </p:sp>
      <p:pic>
        <p:nvPicPr>
          <p:cNvPr id="21" name="Picture 2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V="1">
            <a:off x="15548613" y="6962595"/>
            <a:ext cx="385880" cy="240532"/>
          </a:xfrm>
          <a:prstGeom prst="rect">
            <a:avLst/>
          </a:prstGeom>
        </p:spPr>
      </p:pic>
      <p:grpSp>
        <p:nvGrpSpPr>
          <p:cNvPr id="22" name="Group 22"/>
          <p:cNvGrpSpPr/>
          <p:nvPr/>
        </p:nvGrpSpPr>
        <p:grpSpPr>
          <a:xfrm>
            <a:off x="13046503" y="7700614"/>
            <a:ext cx="3339465" cy="757417"/>
            <a:chOff x="0" y="0"/>
            <a:chExt cx="2911716" cy="660400"/>
          </a:xfrm>
        </p:grpSpPr>
        <p:sp>
          <p:nvSpPr>
            <p:cNvPr id="23" name="Freeform 23"/>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sp>
        <p:nvSpPr>
          <p:cNvPr id="24" name="TextBox 24"/>
          <p:cNvSpPr txBox="1"/>
          <p:nvPr/>
        </p:nvSpPr>
        <p:spPr>
          <a:xfrm>
            <a:off x="13093281" y="7858978"/>
            <a:ext cx="2464946" cy="393065"/>
          </a:xfrm>
          <a:prstGeom prst="rect">
            <a:avLst/>
          </a:prstGeom>
        </p:spPr>
        <p:txBody>
          <a:bodyPr lIns="0" tIns="0" rIns="0" bIns="0" rtlCol="0" anchor="t">
            <a:spAutoFit/>
          </a:bodyPr>
          <a:lstStyle/>
          <a:p>
            <a:pPr algn="ctr">
              <a:lnSpc>
                <a:spcPts val="3219"/>
              </a:lnSpc>
            </a:pPr>
            <a:r>
              <a:rPr lang="en-US" sz="2300">
                <a:solidFill>
                  <a:srgbClr val="D9D9D9"/>
                </a:solidFill>
                <a:latin typeface="Open Sans"/>
              </a:rPr>
              <a:t>Hirer Language</a:t>
            </a:r>
          </a:p>
        </p:txBody>
      </p:sp>
      <p:pic>
        <p:nvPicPr>
          <p:cNvPr id="25" name="Picture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V="1">
            <a:off x="15548613" y="7959056"/>
            <a:ext cx="385880" cy="2405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367238" y="747784"/>
            <a:ext cx="4443097" cy="8791432"/>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346751"/>
            </a:solid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12" name="Group 12"/>
          <p:cNvGrpSpPr/>
          <p:nvPr/>
        </p:nvGrpSpPr>
        <p:grpSpPr>
          <a:xfrm>
            <a:off x="13935075" y="3803753"/>
            <a:ext cx="1886432" cy="716659"/>
            <a:chOff x="0" y="0"/>
            <a:chExt cx="1738345" cy="660400"/>
          </a:xfrm>
        </p:grpSpPr>
        <p:sp>
          <p:nvSpPr>
            <p:cNvPr id="13" name="Freeform 13"/>
            <p:cNvSpPr/>
            <p:nvPr/>
          </p:nvSpPr>
          <p:spPr>
            <a:xfrm>
              <a:off x="0" y="0"/>
              <a:ext cx="1738345" cy="660400"/>
            </a:xfrm>
            <a:custGeom>
              <a:avLst/>
              <a:gdLst/>
              <a:ahLst/>
              <a:cxnLst/>
              <a:rect l="l" t="t" r="r" b="b"/>
              <a:pathLst>
                <a:path w="1738345" h="660400">
                  <a:moveTo>
                    <a:pt x="1613884" y="660400"/>
                  </a:moveTo>
                  <a:lnTo>
                    <a:pt x="124460" y="660400"/>
                  </a:lnTo>
                  <a:cubicBezTo>
                    <a:pt x="55880" y="660400"/>
                    <a:pt x="0" y="604520"/>
                    <a:pt x="0" y="535940"/>
                  </a:cubicBezTo>
                  <a:lnTo>
                    <a:pt x="0" y="124460"/>
                  </a:lnTo>
                  <a:cubicBezTo>
                    <a:pt x="0" y="55880"/>
                    <a:pt x="55880" y="0"/>
                    <a:pt x="124460" y="0"/>
                  </a:cubicBezTo>
                  <a:lnTo>
                    <a:pt x="1613885" y="0"/>
                  </a:lnTo>
                  <a:cubicBezTo>
                    <a:pt x="1682465" y="0"/>
                    <a:pt x="1738345" y="55880"/>
                    <a:pt x="1738345" y="124460"/>
                  </a:cubicBezTo>
                  <a:lnTo>
                    <a:pt x="1738345" y="535940"/>
                  </a:lnTo>
                  <a:cubicBezTo>
                    <a:pt x="1738345" y="604520"/>
                    <a:pt x="1682465" y="660400"/>
                    <a:pt x="1613885" y="660400"/>
                  </a:cubicBezTo>
                  <a:close/>
                </a:path>
              </a:pathLst>
            </a:custGeom>
            <a:solidFill>
              <a:srgbClr val="131E19"/>
            </a:solidFill>
          </p:spPr>
        </p:sp>
      </p:grpSp>
      <p:sp>
        <p:nvSpPr>
          <p:cNvPr id="14" name="TextBox 14"/>
          <p:cNvSpPr txBox="1"/>
          <p:nvPr/>
        </p:nvSpPr>
        <p:spPr>
          <a:xfrm>
            <a:off x="1028700" y="1442264"/>
            <a:ext cx="1205450" cy="427232"/>
          </a:xfrm>
          <a:prstGeom prst="rect">
            <a:avLst/>
          </a:prstGeom>
        </p:spPr>
        <p:txBody>
          <a:bodyPr lIns="0" tIns="0" rIns="0" bIns="0" rtlCol="0" anchor="t">
            <a:spAutoFit/>
          </a:bodyPr>
          <a:lstStyle/>
          <a:p>
            <a:pPr algn="ctr">
              <a:lnSpc>
                <a:spcPts val="3487"/>
              </a:lnSpc>
            </a:pPr>
            <a:r>
              <a:rPr lang="en-US" sz="2490">
                <a:solidFill>
                  <a:srgbClr val="FFFFFF">
                    <a:alpha val="41961"/>
                  </a:srgbClr>
                </a:solidFill>
                <a:latin typeface="Open Sans Extra Bold"/>
              </a:rPr>
              <a:t>MONEY</a:t>
            </a:r>
          </a:p>
        </p:txBody>
      </p:sp>
      <p:sp>
        <p:nvSpPr>
          <p:cNvPr id="15" name="TextBox 15"/>
          <p:cNvSpPr txBox="1"/>
          <p:nvPr/>
        </p:nvSpPr>
        <p:spPr>
          <a:xfrm>
            <a:off x="1028700" y="2163233"/>
            <a:ext cx="6843458" cy="1447688"/>
          </a:xfrm>
          <a:prstGeom prst="rect">
            <a:avLst/>
          </a:prstGeom>
        </p:spPr>
        <p:txBody>
          <a:bodyPr lIns="0" tIns="0" rIns="0" bIns="0" rtlCol="0" anchor="t">
            <a:spAutoFit/>
          </a:bodyPr>
          <a:lstStyle/>
          <a:p>
            <a:pPr>
              <a:lnSpc>
                <a:spcPts val="5820"/>
              </a:lnSpc>
            </a:pPr>
            <a:r>
              <a:rPr lang="en-US" sz="4157">
                <a:solidFill>
                  <a:srgbClr val="D9D9D9"/>
                </a:solidFill>
                <a:latin typeface="Open Sans Extra Bold"/>
              </a:rPr>
              <a:t>This is how we safeguard</a:t>
            </a:r>
          </a:p>
          <a:p>
            <a:pPr>
              <a:lnSpc>
                <a:spcPts val="5820"/>
              </a:lnSpc>
            </a:pPr>
            <a:r>
              <a:rPr lang="en-US" sz="4157">
                <a:solidFill>
                  <a:srgbClr val="D9D9D9"/>
                </a:solidFill>
                <a:latin typeface="Open Sans Extra Bold"/>
              </a:rPr>
              <a:t>YOUR money</a:t>
            </a:r>
          </a:p>
        </p:txBody>
      </p:sp>
      <p:sp>
        <p:nvSpPr>
          <p:cNvPr id="16" name="TextBox 16"/>
          <p:cNvSpPr txBox="1"/>
          <p:nvPr/>
        </p:nvSpPr>
        <p:spPr>
          <a:xfrm>
            <a:off x="1028700" y="3945890"/>
            <a:ext cx="6843458" cy="3270159"/>
          </a:xfrm>
          <a:prstGeom prst="rect">
            <a:avLst/>
          </a:prstGeom>
        </p:spPr>
        <p:txBody>
          <a:bodyPr lIns="0" tIns="0" rIns="0" bIns="0" rtlCol="0" anchor="t">
            <a:spAutoFit/>
          </a:bodyPr>
          <a:lstStyle/>
          <a:p>
            <a:pPr algn="just">
              <a:lnSpc>
                <a:spcPts val="3294"/>
              </a:lnSpc>
            </a:pPr>
            <a:r>
              <a:rPr lang="en-US" sz="2353">
                <a:solidFill>
                  <a:srgbClr val="D9D9D9"/>
                </a:solidFill>
                <a:latin typeface="Open Sans"/>
              </a:rPr>
              <a:t>As soon as you get selected, your hirer will pay the money but no we won't send it to your right away. bLINK holds the money until the job is done AND your hirer is satisfied with your job. </a:t>
            </a:r>
          </a:p>
          <a:p>
            <a:pPr algn="just">
              <a:lnSpc>
                <a:spcPts val="3294"/>
              </a:lnSpc>
            </a:pPr>
            <a:endParaRPr lang="en-US" sz="2353">
              <a:solidFill>
                <a:srgbClr val="D9D9D9"/>
              </a:solidFill>
              <a:latin typeface="Open Sans"/>
            </a:endParaRPr>
          </a:p>
          <a:p>
            <a:pPr algn="just">
              <a:lnSpc>
                <a:spcPts val="3294"/>
              </a:lnSpc>
            </a:pPr>
            <a:r>
              <a:rPr lang="en-US" sz="2353">
                <a:solidFill>
                  <a:srgbClr val="D9D9D9"/>
                </a:solidFill>
                <a:latin typeface="Open Sans"/>
              </a:rPr>
              <a:t>The hirer can either click the button to pay you right away or can apply for a refund in case there was deceit involved.</a:t>
            </a:r>
          </a:p>
        </p:txBody>
      </p:sp>
      <p:sp>
        <p:nvSpPr>
          <p:cNvPr id="17" name="TextBox 17"/>
          <p:cNvSpPr txBox="1"/>
          <p:nvPr/>
        </p:nvSpPr>
        <p:spPr>
          <a:xfrm>
            <a:off x="14081613" y="3863828"/>
            <a:ext cx="2298015" cy="567934"/>
          </a:xfrm>
          <a:prstGeom prst="rect">
            <a:avLst/>
          </a:prstGeom>
        </p:spPr>
        <p:txBody>
          <a:bodyPr lIns="0" tIns="0" rIns="0" bIns="0" rtlCol="0" anchor="t">
            <a:spAutoFit/>
          </a:bodyPr>
          <a:lstStyle/>
          <a:p>
            <a:pPr>
              <a:lnSpc>
                <a:spcPts val="2286"/>
              </a:lnSpc>
            </a:pPr>
            <a:r>
              <a:rPr lang="en-US" sz="1633">
                <a:solidFill>
                  <a:srgbClr val="D9D9D9"/>
                </a:solidFill>
                <a:latin typeface="Open Sans"/>
              </a:rPr>
              <a:t>Did the student </a:t>
            </a:r>
          </a:p>
          <a:p>
            <a:pPr>
              <a:lnSpc>
                <a:spcPts val="2286"/>
              </a:lnSpc>
            </a:pPr>
            <a:r>
              <a:rPr lang="en-US" sz="1633">
                <a:solidFill>
                  <a:srgbClr val="D9D9D9"/>
                </a:solidFill>
                <a:latin typeface="Open Sans"/>
              </a:rPr>
              <a:t>arrive?</a:t>
            </a:r>
          </a:p>
        </p:txBody>
      </p:sp>
      <p:grpSp>
        <p:nvGrpSpPr>
          <p:cNvPr id="18" name="Group 18"/>
          <p:cNvGrpSpPr>
            <a:grpSpLocks noChangeAspect="1"/>
          </p:cNvGrpSpPr>
          <p:nvPr/>
        </p:nvGrpSpPr>
        <p:grpSpPr>
          <a:xfrm>
            <a:off x="8189251" y="747784"/>
            <a:ext cx="4443097" cy="8791432"/>
            <a:chOff x="0" y="0"/>
            <a:chExt cx="2620010" cy="5184140"/>
          </a:xfrm>
        </p:grpSpPr>
        <p:sp>
          <p:nvSpPr>
            <p:cNvPr id="19" name="Freeform 19"/>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20" name="Freeform 20"/>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346751"/>
            </a:solidFill>
          </p:spPr>
        </p:sp>
        <p:sp>
          <p:nvSpPr>
            <p:cNvPr id="21" name="Freeform 21"/>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22" name="Freeform 22"/>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23" name="Freeform 23"/>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24" name="Freeform 24"/>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25" name="Freeform 25"/>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26" name="Freeform 26"/>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27" name="Freeform 27"/>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28" name="Group 28"/>
          <p:cNvGrpSpPr/>
          <p:nvPr/>
        </p:nvGrpSpPr>
        <p:grpSpPr>
          <a:xfrm>
            <a:off x="8685335" y="3803753"/>
            <a:ext cx="1725465" cy="716659"/>
            <a:chOff x="0" y="0"/>
            <a:chExt cx="1590014" cy="660400"/>
          </a:xfrm>
        </p:grpSpPr>
        <p:sp>
          <p:nvSpPr>
            <p:cNvPr id="29" name="Freeform 29"/>
            <p:cNvSpPr/>
            <p:nvPr/>
          </p:nvSpPr>
          <p:spPr>
            <a:xfrm>
              <a:off x="0" y="0"/>
              <a:ext cx="1590014" cy="660400"/>
            </a:xfrm>
            <a:custGeom>
              <a:avLst/>
              <a:gdLst/>
              <a:ahLst/>
              <a:cxnLst/>
              <a:rect l="l" t="t" r="r" b="b"/>
              <a:pathLst>
                <a:path w="1590014" h="660400">
                  <a:moveTo>
                    <a:pt x="1465553" y="660400"/>
                  </a:moveTo>
                  <a:lnTo>
                    <a:pt x="124460" y="660400"/>
                  </a:lnTo>
                  <a:cubicBezTo>
                    <a:pt x="55880" y="660400"/>
                    <a:pt x="0" y="604520"/>
                    <a:pt x="0" y="535940"/>
                  </a:cubicBezTo>
                  <a:lnTo>
                    <a:pt x="0" y="124460"/>
                  </a:lnTo>
                  <a:cubicBezTo>
                    <a:pt x="0" y="55880"/>
                    <a:pt x="55880" y="0"/>
                    <a:pt x="124460" y="0"/>
                  </a:cubicBezTo>
                  <a:lnTo>
                    <a:pt x="1465554" y="0"/>
                  </a:lnTo>
                  <a:cubicBezTo>
                    <a:pt x="1534134" y="0"/>
                    <a:pt x="1590014" y="55880"/>
                    <a:pt x="1590014" y="124460"/>
                  </a:cubicBezTo>
                  <a:lnTo>
                    <a:pt x="1590014" y="535940"/>
                  </a:lnTo>
                  <a:cubicBezTo>
                    <a:pt x="1590014" y="604520"/>
                    <a:pt x="1534134" y="660400"/>
                    <a:pt x="1465554" y="660400"/>
                  </a:cubicBezTo>
                  <a:close/>
                </a:path>
              </a:pathLst>
            </a:custGeom>
            <a:solidFill>
              <a:srgbClr val="131E19"/>
            </a:solidFill>
          </p:spPr>
        </p:sp>
      </p:grpSp>
      <p:sp>
        <p:nvSpPr>
          <p:cNvPr id="30" name="TextBox 30"/>
          <p:cNvSpPr txBox="1"/>
          <p:nvPr/>
        </p:nvSpPr>
        <p:spPr>
          <a:xfrm>
            <a:off x="8764286" y="4009040"/>
            <a:ext cx="1492054" cy="277510"/>
          </a:xfrm>
          <a:prstGeom prst="rect">
            <a:avLst/>
          </a:prstGeom>
        </p:spPr>
        <p:txBody>
          <a:bodyPr lIns="0" tIns="0" rIns="0" bIns="0" rtlCol="0" anchor="t">
            <a:spAutoFit/>
          </a:bodyPr>
          <a:lstStyle/>
          <a:p>
            <a:pPr>
              <a:lnSpc>
                <a:spcPts val="2286"/>
              </a:lnSpc>
            </a:pPr>
            <a:r>
              <a:rPr lang="en-US" sz="1633">
                <a:solidFill>
                  <a:srgbClr val="D9D9D9"/>
                </a:solidFill>
                <a:latin typeface="Open Sans"/>
              </a:rPr>
              <a:t>Did you arrive?</a:t>
            </a:r>
          </a:p>
        </p:txBody>
      </p:sp>
      <p:sp>
        <p:nvSpPr>
          <p:cNvPr id="31" name="TextBox 31"/>
          <p:cNvSpPr txBox="1"/>
          <p:nvPr/>
        </p:nvSpPr>
        <p:spPr>
          <a:xfrm>
            <a:off x="9656833" y="2868027"/>
            <a:ext cx="1507933" cy="523007"/>
          </a:xfrm>
          <a:prstGeom prst="rect">
            <a:avLst/>
          </a:prstGeom>
        </p:spPr>
        <p:txBody>
          <a:bodyPr lIns="0" tIns="0" rIns="0" bIns="0" rtlCol="0" anchor="t">
            <a:spAutoFit/>
          </a:bodyPr>
          <a:lstStyle/>
          <a:p>
            <a:pPr>
              <a:lnSpc>
                <a:spcPts val="4279"/>
              </a:lnSpc>
            </a:pPr>
            <a:r>
              <a:rPr lang="en-US" sz="3056">
                <a:solidFill>
                  <a:srgbClr val="D9D9D9"/>
                </a:solidFill>
                <a:latin typeface="Open Sans"/>
              </a:rPr>
              <a:t>OT345X</a:t>
            </a:r>
          </a:p>
        </p:txBody>
      </p:sp>
      <p:sp>
        <p:nvSpPr>
          <p:cNvPr id="32" name="TextBox 32"/>
          <p:cNvSpPr txBox="1"/>
          <p:nvPr/>
        </p:nvSpPr>
        <p:spPr>
          <a:xfrm>
            <a:off x="8781828" y="2039214"/>
            <a:ext cx="2949024" cy="732038"/>
          </a:xfrm>
          <a:prstGeom prst="rect">
            <a:avLst/>
          </a:prstGeom>
        </p:spPr>
        <p:txBody>
          <a:bodyPr lIns="0" tIns="0" rIns="0" bIns="0" rtlCol="0" anchor="t">
            <a:spAutoFit/>
          </a:bodyPr>
          <a:lstStyle/>
          <a:p>
            <a:pPr algn="just">
              <a:lnSpc>
                <a:spcPts val="2956"/>
              </a:lnSpc>
            </a:pPr>
            <a:r>
              <a:rPr lang="en-US" sz="2111">
                <a:solidFill>
                  <a:srgbClr val="D9D9D9"/>
                </a:solidFill>
                <a:latin typeface="Open Sans"/>
              </a:rPr>
              <a:t>Show this code to your hirer :</a:t>
            </a:r>
          </a:p>
        </p:txBody>
      </p:sp>
      <p:sp>
        <p:nvSpPr>
          <p:cNvPr id="33" name="TextBox 33"/>
          <p:cNvSpPr txBox="1"/>
          <p:nvPr/>
        </p:nvSpPr>
        <p:spPr>
          <a:xfrm>
            <a:off x="14114275" y="2039214"/>
            <a:ext cx="2949024" cy="732038"/>
          </a:xfrm>
          <a:prstGeom prst="rect">
            <a:avLst/>
          </a:prstGeom>
        </p:spPr>
        <p:txBody>
          <a:bodyPr lIns="0" tIns="0" rIns="0" bIns="0" rtlCol="0" anchor="t">
            <a:spAutoFit/>
          </a:bodyPr>
          <a:lstStyle/>
          <a:p>
            <a:pPr algn="just">
              <a:lnSpc>
                <a:spcPts val="2956"/>
              </a:lnSpc>
            </a:pPr>
            <a:r>
              <a:rPr lang="en-US" sz="2111">
                <a:solidFill>
                  <a:srgbClr val="D9D9D9"/>
                </a:solidFill>
                <a:latin typeface="Open Sans"/>
              </a:rPr>
              <a:t>Show this code to the student:</a:t>
            </a:r>
          </a:p>
        </p:txBody>
      </p:sp>
      <p:sp>
        <p:nvSpPr>
          <p:cNvPr id="34" name="TextBox 34"/>
          <p:cNvSpPr txBox="1"/>
          <p:nvPr/>
        </p:nvSpPr>
        <p:spPr>
          <a:xfrm>
            <a:off x="14852139" y="2868027"/>
            <a:ext cx="1473297" cy="523007"/>
          </a:xfrm>
          <a:prstGeom prst="rect">
            <a:avLst/>
          </a:prstGeom>
        </p:spPr>
        <p:txBody>
          <a:bodyPr lIns="0" tIns="0" rIns="0" bIns="0" rtlCol="0" anchor="t">
            <a:spAutoFit/>
          </a:bodyPr>
          <a:lstStyle/>
          <a:p>
            <a:pPr>
              <a:lnSpc>
                <a:spcPts val="4279"/>
              </a:lnSpc>
            </a:pPr>
            <a:r>
              <a:rPr lang="en-US" sz="3056">
                <a:solidFill>
                  <a:srgbClr val="D9D9D9"/>
                </a:solidFill>
                <a:latin typeface="Open Sans"/>
              </a:rPr>
              <a:t>GLF67C</a:t>
            </a:r>
          </a:p>
        </p:txBody>
      </p:sp>
      <p:grpSp>
        <p:nvGrpSpPr>
          <p:cNvPr id="35" name="Group 35"/>
          <p:cNvGrpSpPr/>
          <p:nvPr/>
        </p:nvGrpSpPr>
        <p:grpSpPr>
          <a:xfrm>
            <a:off x="10636875" y="3803753"/>
            <a:ext cx="1353750" cy="716659"/>
            <a:chOff x="0" y="0"/>
            <a:chExt cx="1247478" cy="660400"/>
          </a:xfrm>
        </p:grpSpPr>
        <p:sp>
          <p:nvSpPr>
            <p:cNvPr id="36" name="Freeform 36"/>
            <p:cNvSpPr/>
            <p:nvPr/>
          </p:nvSpPr>
          <p:spPr>
            <a:xfrm>
              <a:off x="0" y="0"/>
              <a:ext cx="1247479" cy="660400"/>
            </a:xfrm>
            <a:custGeom>
              <a:avLst/>
              <a:gdLst/>
              <a:ahLst/>
              <a:cxnLst/>
              <a:rect l="l" t="t" r="r" b="b"/>
              <a:pathLst>
                <a:path w="1247479" h="660400">
                  <a:moveTo>
                    <a:pt x="1123018" y="660400"/>
                  </a:moveTo>
                  <a:lnTo>
                    <a:pt x="124460" y="660400"/>
                  </a:lnTo>
                  <a:cubicBezTo>
                    <a:pt x="55880" y="660400"/>
                    <a:pt x="0" y="604520"/>
                    <a:pt x="0" y="535940"/>
                  </a:cubicBezTo>
                  <a:lnTo>
                    <a:pt x="0" y="124460"/>
                  </a:lnTo>
                  <a:cubicBezTo>
                    <a:pt x="0" y="55880"/>
                    <a:pt x="55880" y="0"/>
                    <a:pt x="124460" y="0"/>
                  </a:cubicBezTo>
                  <a:lnTo>
                    <a:pt x="1123019" y="0"/>
                  </a:lnTo>
                  <a:cubicBezTo>
                    <a:pt x="1191599" y="0"/>
                    <a:pt x="1247479" y="55880"/>
                    <a:pt x="1247479" y="124460"/>
                  </a:cubicBezTo>
                  <a:lnTo>
                    <a:pt x="1247479" y="535940"/>
                  </a:lnTo>
                  <a:cubicBezTo>
                    <a:pt x="1247479" y="604520"/>
                    <a:pt x="1191599" y="660400"/>
                    <a:pt x="1123019" y="660400"/>
                  </a:cubicBezTo>
                  <a:close/>
                </a:path>
              </a:pathLst>
            </a:custGeom>
            <a:solidFill>
              <a:srgbClr val="131E19"/>
            </a:solidFill>
          </p:spPr>
        </p:sp>
      </p:grpSp>
      <p:sp>
        <p:nvSpPr>
          <p:cNvPr id="37" name="TextBox 37"/>
          <p:cNvSpPr txBox="1"/>
          <p:nvPr/>
        </p:nvSpPr>
        <p:spPr>
          <a:xfrm>
            <a:off x="10758102" y="3863828"/>
            <a:ext cx="1492054" cy="567934"/>
          </a:xfrm>
          <a:prstGeom prst="rect">
            <a:avLst/>
          </a:prstGeom>
        </p:spPr>
        <p:txBody>
          <a:bodyPr lIns="0" tIns="0" rIns="0" bIns="0" rtlCol="0" anchor="t">
            <a:spAutoFit/>
          </a:bodyPr>
          <a:lstStyle/>
          <a:p>
            <a:pPr>
              <a:lnSpc>
                <a:spcPts val="2286"/>
              </a:lnSpc>
            </a:pPr>
            <a:r>
              <a:rPr lang="en-US" sz="1633">
                <a:solidFill>
                  <a:srgbClr val="D9D9D9"/>
                </a:solidFill>
                <a:latin typeface="Open Sans"/>
              </a:rPr>
              <a:t>Enter hirer code....</a:t>
            </a:r>
          </a:p>
        </p:txBody>
      </p:sp>
      <p:grpSp>
        <p:nvGrpSpPr>
          <p:cNvPr id="38" name="Group 38"/>
          <p:cNvGrpSpPr/>
          <p:nvPr/>
        </p:nvGrpSpPr>
        <p:grpSpPr>
          <a:xfrm>
            <a:off x="15979752" y="3803753"/>
            <a:ext cx="1430091" cy="716659"/>
            <a:chOff x="0" y="0"/>
            <a:chExt cx="1317827" cy="660400"/>
          </a:xfrm>
        </p:grpSpPr>
        <p:sp>
          <p:nvSpPr>
            <p:cNvPr id="39" name="Freeform 39"/>
            <p:cNvSpPr/>
            <p:nvPr/>
          </p:nvSpPr>
          <p:spPr>
            <a:xfrm>
              <a:off x="0" y="0"/>
              <a:ext cx="1317827" cy="660400"/>
            </a:xfrm>
            <a:custGeom>
              <a:avLst/>
              <a:gdLst/>
              <a:ahLst/>
              <a:cxnLst/>
              <a:rect l="l" t="t" r="r" b="b"/>
              <a:pathLst>
                <a:path w="1317827" h="660400">
                  <a:moveTo>
                    <a:pt x="1193367" y="660400"/>
                  </a:moveTo>
                  <a:lnTo>
                    <a:pt x="124460" y="660400"/>
                  </a:lnTo>
                  <a:cubicBezTo>
                    <a:pt x="55880" y="660400"/>
                    <a:pt x="0" y="604520"/>
                    <a:pt x="0" y="535940"/>
                  </a:cubicBezTo>
                  <a:lnTo>
                    <a:pt x="0" y="124460"/>
                  </a:lnTo>
                  <a:cubicBezTo>
                    <a:pt x="0" y="55880"/>
                    <a:pt x="55880" y="0"/>
                    <a:pt x="124460" y="0"/>
                  </a:cubicBezTo>
                  <a:lnTo>
                    <a:pt x="1193367" y="0"/>
                  </a:lnTo>
                  <a:cubicBezTo>
                    <a:pt x="1261947" y="0"/>
                    <a:pt x="1317827" y="55880"/>
                    <a:pt x="1317827" y="124460"/>
                  </a:cubicBezTo>
                  <a:lnTo>
                    <a:pt x="1317827" y="535940"/>
                  </a:lnTo>
                  <a:cubicBezTo>
                    <a:pt x="1317827" y="604520"/>
                    <a:pt x="1261947" y="660400"/>
                    <a:pt x="1193367" y="660400"/>
                  </a:cubicBezTo>
                  <a:close/>
                </a:path>
              </a:pathLst>
            </a:custGeom>
            <a:solidFill>
              <a:srgbClr val="131E19"/>
            </a:solidFill>
          </p:spPr>
        </p:sp>
      </p:grpSp>
      <p:sp>
        <p:nvSpPr>
          <p:cNvPr id="40" name="TextBox 40"/>
          <p:cNvSpPr txBox="1"/>
          <p:nvPr/>
        </p:nvSpPr>
        <p:spPr>
          <a:xfrm>
            <a:off x="16175229" y="4009040"/>
            <a:ext cx="1353508" cy="277510"/>
          </a:xfrm>
          <a:prstGeom prst="rect">
            <a:avLst/>
          </a:prstGeom>
        </p:spPr>
        <p:txBody>
          <a:bodyPr lIns="0" tIns="0" rIns="0" bIns="0" rtlCol="0" anchor="t">
            <a:spAutoFit/>
          </a:bodyPr>
          <a:lstStyle/>
          <a:p>
            <a:pPr>
              <a:lnSpc>
                <a:spcPts val="2286"/>
              </a:lnSpc>
            </a:pPr>
            <a:r>
              <a:rPr lang="en-US" sz="1633">
                <a:solidFill>
                  <a:srgbClr val="D9D9D9"/>
                </a:solidFill>
                <a:latin typeface="Open Sans"/>
              </a:rPr>
              <a:t>OT345X...</a:t>
            </a:r>
          </a:p>
        </p:txBody>
      </p:sp>
      <p:grpSp>
        <p:nvGrpSpPr>
          <p:cNvPr id="41" name="Group 41"/>
          <p:cNvGrpSpPr/>
          <p:nvPr/>
        </p:nvGrpSpPr>
        <p:grpSpPr>
          <a:xfrm>
            <a:off x="8741067" y="5221311"/>
            <a:ext cx="3339465" cy="757417"/>
            <a:chOff x="0" y="0"/>
            <a:chExt cx="2911716" cy="660400"/>
          </a:xfrm>
        </p:grpSpPr>
        <p:sp>
          <p:nvSpPr>
            <p:cNvPr id="42" name="Freeform 42"/>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sp>
        <p:nvSpPr>
          <p:cNvPr id="43" name="TextBox 43"/>
          <p:cNvSpPr txBox="1"/>
          <p:nvPr/>
        </p:nvSpPr>
        <p:spPr>
          <a:xfrm>
            <a:off x="9510313" y="5402324"/>
            <a:ext cx="2066079" cy="357291"/>
          </a:xfrm>
          <a:prstGeom prst="rect">
            <a:avLst/>
          </a:prstGeom>
        </p:spPr>
        <p:txBody>
          <a:bodyPr lIns="0" tIns="0" rIns="0" bIns="0" rtlCol="0" anchor="t">
            <a:spAutoFit/>
          </a:bodyPr>
          <a:lstStyle/>
          <a:p>
            <a:pPr>
              <a:lnSpc>
                <a:spcPts val="2986"/>
              </a:lnSpc>
            </a:pPr>
            <a:r>
              <a:rPr lang="en-US" sz="2133">
                <a:solidFill>
                  <a:srgbClr val="D9D9D9"/>
                </a:solidFill>
                <a:latin typeface="Open Sans"/>
              </a:rPr>
              <a:t>START WORK</a:t>
            </a:r>
          </a:p>
        </p:txBody>
      </p:sp>
      <p:grpSp>
        <p:nvGrpSpPr>
          <p:cNvPr id="44" name="Group 44"/>
          <p:cNvGrpSpPr/>
          <p:nvPr/>
        </p:nvGrpSpPr>
        <p:grpSpPr>
          <a:xfrm>
            <a:off x="13919835" y="5143500"/>
            <a:ext cx="3339465" cy="757417"/>
            <a:chOff x="0" y="0"/>
            <a:chExt cx="2911716" cy="660400"/>
          </a:xfrm>
        </p:grpSpPr>
        <p:sp>
          <p:nvSpPr>
            <p:cNvPr id="45" name="Freeform 45"/>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sp>
        <p:nvSpPr>
          <p:cNvPr id="46" name="TextBox 46"/>
          <p:cNvSpPr txBox="1"/>
          <p:nvPr/>
        </p:nvSpPr>
        <p:spPr>
          <a:xfrm>
            <a:off x="14452152" y="5324513"/>
            <a:ext cx="2274832" cy="357291"/>
          </a:xfrm>
          <a:prstGeom prst="rect">
            <a:avLst/>
          </a:prstGeom>
        </p:spPr>
        <p:txBody>
          <a:bodyPr lIns="0" tIns="0" rIns="0" bIns="0" rtlCol="0" anchor="t">
            <a:spAutoFit/>
          </a:bodyPr>
          <a:lstStyle/>
          <a:p>
            <a:pPr>
              <a:lnSpc>
                <a:spcPts val="2986"/>
              </a:lnSpc>
            </a:pPr>
            <a:r>
              <a:rPr lang="en-US" sz="2133">
                <a:solidFill>
                  <a:srgbClr val="D9D9D9"/>
                </a:solidFill>
                <a:latin typeface="Open Sans"/>
              </a:rPr>
              <a:t>Work Has Begun</a:t>
            </a:r>
          </a:p>
        </p:txBody>
      </p:sp>
      <p:grpSp>
        <p:nvGrpSpPr>
          <p:cNvPr id="47" name="Group 47"/>
          <p:cNvGrpSpPr/>
          <p:nvPr/>
        </p:nvGrpSpPr>
        <p:grpSpPr>
          <a:xfrm>
            <a:off x="13919835" y="6269061"/>
            <a:ext cx="3339465" cy="757417"/>
            <a:chOff x="0" y="0"/>
            <a:chExt cx="2911716" cy="660400"/>
          </a:xfrm>
        </p:grpSpPr>
        <p:sp>
          <p:nvSpPr>
            <p:cNvPr id="48" name="Freeform 48"/>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sp>
        <p:nvSpPr>
          <p:cNvPr id="49" name="TextBox 49"/>
          <p:cNvSpPr txBox="1"/>
          <p:nvPr/>
        </p:nvSpPr>
        <p:spPr>
          <a:xfrm>
            <a:off x="14572167" y="6450074"/>
            <a:ext cx="2065282" cy="357291"/>
          </a:xfrm>
          <a:prstGeom prst="rect">
            <a:avLst/>
          </a:prstGeom>
        </p:spPr>
        <p:txBody>
          <a:bodyPr lIns="0" tIns="0" rIns="0" bIns="0" rtlCol="0" anchor="t">
            <a:spAutoFit/>
          </a:bodyPr>
          <a:lstStyle/>
          <a:p>
            <a:pPr>
              <a:lnSpc>
                <a:spcPts val="2986"/>
              </a:lnSpc>
            </a:pPr>
            <a:r>
              <a:rPr lang="en-US" sz="2133">
                <a:solidFill>
                  <a:srgbClr val="D9D9D9"/>
                </a:solidFill>
                <a:latin typeface="Open Sans"/>
              </a:rPr>
              <a:t>Pay the student</a:t>
            </a:r>
          </a:p>
        </p:txBody>
      </p:sp>
      <p:grpSp>
        <p:nvGrpSpPr>
          <p:cNvPr id="50" name="Group 50"/>
          <p:cNvGrpSpPr/>
          <p:nvPr/>
        </p:nvGrpSpPr>
        <p:grpSpPr>
          <a:xfrm>
            <a:off x="13935075" y="7431111"/>
            <a:ext cx="3339465" cy="757417"/>
            <a:chOff x="0" y="0"/>
            <a:chExt cx="2911716" cy="660400"/>
          </a:xfrm>
        </p:grpSpPr>
        <p:sp>
          <p:nvSpPr>
            <p:cNvPr id="51" name="Freeform 51"/>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D03E25"/>
            </a:solidFill>
          </p:spPr>
        </p:sp>
      </p:grpSp>
      <p:sp>
        <p:nvSpPr>
          <p:cNvPr id="52" name="TextBox 52"/>
          <p:cNvSpPr txBox="1"/>
          <p:nvPr/>
        </p:nvSpPr>
        <p:spPr>
          <a:xfrm>
            <a:off x="14496139" y="7612124"/>
            <a:ext cx="2185297" cy="357291"/>
          </a:xfrm>
          <a:prstGeom prst="rect">
            <a:avLst/>
          </a:prstGeom>
        </p:spPr>
        <p:txBody>
          <a:bodyPr lIns="0" tIns="0" rIns="0" bIns="0" rtlCol="0" anchor="t">
            <a:spAutoFit/>
          </a:bodyPr>
          <a:lstStyle/>
          <a:p>
            <a:pPr>
              <a:lnSpc>
                <a:spcPts val="2986"/>
              </a:lnSpc>
            </a:pPr>
            <a:r>
              <a:rPr lang="en-US" sz="2133">
                <a:solidFill>
                  <a:srgbClr val="D9D9D9"/>
                </a:solidFill>
                <a:latin typeface="Open Sans"/>
              </a:rPr>
              <a:t>Apply for refund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2399301" y="1028700"/>
            <a:ext cx="4443097" cy="8791432"/>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346751"/>
            </a:solid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2" name="TextBox 12"/>
          <p:cNvSpPr txBox="1"/>
          <p:nvPr/>
        </p:nvSpPr>
        <p:spPr>
          <a:xfrm>
            <a:off x="13587810" y="3119296"/>
            <a:ext cx="2066079" cy="1104051"/>
          </a:xfrm>
          <a:prstGeom prst="rect">
            <a:avLst/>
          </a:prstGeom>
        </p:spPr>
        <p:txBody>
          <a:bodyPr lIns="0" tIns="0" rIns="0" bIns="0" rtlCol="0" anchor="t">
            <a:spAutoFit/>
          </a:bodyPr>
          <a:lstStyle/>
          <a:p>
            <a:pPr>
              <a:lnSpc>
                <a:spcPts val="2986"/>
              </a:lnSpc>
            </a:pPr>
            <a:r>
              <a:rPr lang="en-US" sz="2133">
                <a:solidFill>
                  <a:srgbClr val="D9D9D9"/>
                </a:solidFill>
                <a:latin typeface="Open Sans"/>
              </a:rPr>
              <a:t>You have started your work.</a:t>
            </a:r>
          </a:p>
        </p:txBody>
      </p:sp>
      <p:grpSp>
        <p:nvGrpSpPr>
          <p:cNvPr id="13" name="Group 13"/>
          <p:cNvGrpSpPr>
            <a:grpSpLocks noChangeAspect="1"/>
          </p:cNvGrpSpPr>
          <p:nvPr/>
        </p:nvGrpSpPr>
        <p:grpSpPr>
          <a:xfrm>
            <a:off x="13307981" y="4655302"/>
            <a:ext cx="2625736" cy="2625736"/>
            <a:chOff x="0" y="0"/>
            <a:chExt cx="14400530" cy="14400530"/>
          </a:xfrm>
        </p:grpSpPr>
        <p:sp>
          <p:nvSpPr>
            <p:cNvPr id="14" name="Freeform 1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D03E25"/>
            </a:solidFill>
          </p:spPr>
        </p:sp>
      </p:grpSp>
      <p:sp>
        <p:nvSpPr>
          <p:cNvPr id="15" name="TextBox 15"/>
          <p:cNvSpPr txBox="1"/>
          <p:nvPr/>
        </p:nvSpPr>
        <p:spPr>
          <a:xfrm>
            <a:off x="13587810" y="5292682"/>
            <a:ext cx="2066079" cy="1312876"/>
          </a:xfrm>
          <a:prstGeom prst="rect">
            <a:avLst/>
          </a:prstGeom>
        </p:spPr>
        <p:txBody>
          <a:bodyPr lIns="0" tIns="0" rIns="0" bIns="0" rtlCol="0" anchor="t">
            <a:spAutoFit/>
          </a:bodyPr>
          <a:lstStyle/>
          <a:p>
            <a:pPr>
              <a:lnSpc>
                <a:spcPts val="2645"/>
              </a:lnSpc>
            </a:pPr>
            <a:r>
              <a:rPr lang="en-US" sz="1889">
                <a:solidFill>
                  <a:srgbClr val="D9D9D9"/>
                </a:solidFill>
                <a:latin typeface="Open Sans"/>
              </a:rPr>
              <a:t>Click here to alert your emergency contacts that you are in danger.</a:t>
            </a:r>
          </a:p>
        </p:txBody>
      </p:sp>
      <p:grpSp>
        <p:nvGrpSpPr>
          <p:cNvPr id="16" name="Group 16"/>
          <p:cNvGrpSpPr/>
          <p:nvPr/>
        </p:nvGrpSpPr>
        <p:grpSpPr>
          <a:xfrm>
            <a:off x="12951117" y="7867650"/>
            <a:ext cx="3339465" cy="757417"/>
            <a:chOff x="0" y="0"/>
            <a:chExt cx="2911716" cy="660400"/>
          </a:xfrm>
        </p:grpSpPr>
        <p:sp>
          <p:nvSpPr>
            <p:cNvPr id="17" name="Freeform 17"/>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sp>
        <p:nvSpPr>
          <p:cNvPr id="18" name="TextBox 18"/>
          <p:cNvSpPr txBox="1"/>
          <p:nvPr/>
        </p:nvSpPr>
        <p:spPr>
          <a:xfrm>
            <a:off x="13078638" y="8083825"/>
            <a:ext cx="3084422" cy="296493"/>
          </a:xfrm>
          <a:prstGeom prst="rect">
            <a:avLst/>
          </a:prstGeom>
        </p:spPr>
        <p:txBody>
          <a:bodyPr lIns="0" tIns="0" rIns="0" bIns="0" rtlCol="0" anchor="t">
            <a:spAutoFit/>
          </a:bodyPr>
          <a:lstStyle/>
          <a:p>
            <a:pPr>
              <a:lnSpc>
                <a:spcPts val="2507"/>
              </a:lnSpc>
            </a:pPr>
            <a:r>
              <a:rPr lang="en-US" sz="1790">
                <a:solidFill>
                  <a:srgbClr val="D9D9D9"/>
                </a:solidFill>
                <a:latin typeface="Open Sans"/>
              </a:rPr>
              <a:t>Public emergency contact list</a:t>
            </a:r>
          </a:p>
        </p:txBody>
      </p:sp>
      <p:sp>
        <p:nvSpPr>
          <p:cNvPr id="19" name="TextBox 19"/>
          <p:cNvSpPr txBox="1"/>
          <p:nvPr/>
        </p:nvSpPr>
        <p:spPr>
          <a:xfrm>
            <a:off x="1028700" y="1152525"/>
            <a:ext cx="1028700" cy="562207"/>
          </a:xfrm>
          <a:prstGeom prst="rect">
            <a:avLst/>
          </a:prstGeom>
        </p:spPr>
        <p:txBody>
          <a:bodyPr wrap="square" lIns="0" tIns="0" rIns="0" bIns="0" rtlCol="0" anchor="t">
            <a:spAutoFit/>
          </a:bodyPr>
          <a:lstStyle/>
          <a:p>
            <a:pPr algn="ctr">
              <a:lnSpc>
                <a:spcPts val="4607"/>
              </a:lnSpc>
            </a:pPr>
            <a:r>
              <a:rPr lang="en-US" sz="3290" dirty="0">
                <a:solidFill>
                  <a:srgbClr val="FF3B0D"/>
                </a:solidFill>
                <a:latin typeface="Open Sans Extra Bold"/>
              </a:rPr>
              <a:t>SOS</a:t>
            </a:r>
          </a:p>
        </p:txBody>
      </p:sp>
      <p:sp>
        <p:nvSpPr>
          <p:cNvPr id="20" name="TextBox 20"/>
          <p:cNvSpPr txBox="1"/>
          <p:nvPr/>
        </p:nvSpPr>
        <p:spPr>
          <a:xfrm>
            <a:off x="1028700" y="2144183"/>
            <a:ext cx="6469857" cy="709141"/>
          </a:xfrm>
          <a:prstGeom prst="rect">
            <a:avLst/>
          </a:prstGeom>
        </p:spPr>
        <p:txBody>
          <a:bodyPr lIns="0" tIns="0" rIns="0" bIns="0" rtlCol="0" anchor="t">
            <a:spAutoFit/>
          </a:bodyPr>
          <a:lstStyle/>
          <a:p>
            <a:pPr>
              <a:lnSpc>
                <a:spcPts val="5820"/>
              </a:lnSpc>
            </a:pPr>
            <a:r>
              <a:rPr lang="en-US" sz="4157">
                <a:solidFill>
                  <a:srgbClr val="D9D9D9"/>
                </a:solidFill>
                <a:latin typeface="Open Sans Extra Bold"/>
              </a:rPr>
              <a:t>We have you protected!</a:t>
            </a:r>
          </a:p>
        </p:txBody>
      </p:sp>
      <p:sp>
        <p:nvSpPr>
          <p:cNvPr id="21" name="TextBox 21"/>
          <p:cNvSpPr txBox="1"/>
          <p:nvPr/>
        </p:nvSpPr>
        <p:spPr>
          <a:xfrm>
            <a:off x="1028700" y="4155440"/>
            <a:ext cx="9891458" cy="4127410"/>
          </a:xfrm>
          <a:prstGeom prst="rect">
            <a:avLst/>
          </a:prstGeom>
        </p:spPr>
        <p:txBody>
          <a:bodyPr lIns="0" tIns="0" rIns="0" bIns="0" rtlCol="0" anchor="t">
            <a:spAutoFit/>
          </a:bodyPr>
          <a:lstStyle/>
          <a:p>
            <a:pPr algn="just">
              <a:lnSpc>
                <a:spcPts val="4134"/>
              </a:lnSpc>
            </a:pPr>
            <a:r>
              <a:rPr lang="en-US" sz="2953">
                <a:solidFill>
                  <a:srgbClr val="D9D9D9"/>
                </a:solidFill>
                <a:latin typeface="Open Sans"/>
              </a:rPr>
              <a:t>Notice anything weird or do you feel uncomfortable? </a:t>
            </a:r>
          </a:p>
          <a:p>
            <a:pPr algn="just">
              <a:lnSpc>
                <a:spcPts val="4134"/>
              </a:lnSpc>
            </a:pPr>
            <a:r>
              <a:rPr lang="en-US" sz="2953">
                <a:solidFill>
                  <a:srgbClr val="D9D9D9"/>
                </a:solidFill>
                <a:latin typeface="Open Sans"/>
              </a:rPr>
              <a:t>Don't hesitate to use our emergency services. We will also be tracking your live location while you work in order to send necessary details to your emergency contacts. </a:t>
            </a:r>
          </a:p>
          <a:p>
            <a:pPr algn="just">
              <a:lnSpc>
                <a:spcPts val="4134"/>
              </a:lnSpc>
            </a:pPr>
            <a:endParaRPr lang="en-US" sz="2953">
              <a:solidFill>
                <a:srgbClr val="D9D9D9"/>
              </a:solidFill>
              <a:latin typeface="Open Sans"/>
            </a:endParaRPr>
          </a:p>
          <a:p>
            <a:pPr algn="just">
              <a:lnSpc>
                <a:spcPts val="4134"/>
              </a:lnSpc>
            </a:pPr>
            <a:r>
              <a:rPr lang="en-US" sz="2953">
                <a:solidFill>
                  <a:srgbClr val="D9D9D9"/>
                </a:solidFill>
                <a:latin typeface="Open Sans"/>
              </a:rPr>
              <a:t>Always remember you need not do anything that makes you feel unsafe or threatened.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9727599" y="2048933"/>
            <a:ext cx="3343669" cy="2525354"/>
            <a:chOff x="0" y="0"/>
            <a:chExt cx="1913890" cy="1445493"/>
          </a:xfrm>
        </p:grpSpPr>
        <p:sp>
          <p:nvSpPr>
            <p:cNvPr id="3" name="Freeform 3"/>
            <p:cNvSpPr/>
            <p:nvPr/>
          </p:nvSpPr>
          <p:spPr>
            <a:xfrm>
              <a:off x="0" y="0"/>
              <a:ext cx="1913890" cy="1445493"/>
            </a:xfrm>
            <a:custGeom>
              <a:avLst/>
              <a:gdLst/>
              <a:ahLst/>
              <a:cxnLst/>
              <a:rect l="l" t="t" r="r" b="b"/>
              <a:pathLst>
                <a:path w="1913890" h="1445493">
                  <a:moveTo>
                    <a:pt x="1789430" y="1445493"/>
                  </a:moveTo>
                  <a:lnTo>
                    <a:pt x="124460" y="1445493"/>
                  </a:lnTo>
                  <a:cubicBezTo>
                    <a:pt x="55880" y="1445493"/>
                    <a:pt x="0" y="1389613"/>
                    <a:pt x="0" y="1321033"/>
                  </a:cubicBezTo>
                  <a:lnTo>
                    <a:pt x="0" y="124460"/>
                  </a:lnTo>
                  <a:cubicBezTo>
                    <a:pt x="0" y="55880"/>
                    <a:pt x="55880" y="0"/>
                    <a:pt x="124460" y="0"/>
                  </a:cubicBezTo>
                  <a:lnTo>
                    <a:pt x="1789430" y="0"/>
                  </a:lnTo>
                  <a:cubicBezTo>
                    <a:pt x="1858010" y="0"/>
                    <a:pt x="1913890" y="55880"/>
                    <a:pt x="1913890" y="124460"/>
                  </a:cubicBezTo>
                  <a:lnTo>
                    <a:pt x="1913890" y="1321033"/>
                  </a:lnTo>
                  <a:cubicBezTo>
                    <a:pt x="1913890" y="1389613"/>
                    <a:pt x="1858010" y="1445493"/>
                    <a:pt x="1789430" y="1445493"/>
                  </a:cubicBezTo>
                  <a:close/>
                </a:path>
              </a:pathLst>
            </a:custGeom>
            <a:solidFill>
              <a:srgbClr val="131E19"/>
            </a:solidFill>
          </p:spPr>
        </p:sp>
      </p:grpSp>
      <p:grpSp>
        <p:nvGrpSpPr>
          <p:cNvPr id="4" name="Group 4"/>
          <p:cNvGrpSpPr>
            <a:grpSpLocks noChangeAspect="1"/>
          </p:cNvGrpSpPr>
          <p:nvPr/>
        </p:nvGrpSpPr>
        <p:grpSpPr>
          <a:xfrm>
            <a:off x="10655134" y="2781812"/>
            <a:ext cx="1488599" cy="1488599"/>
            <a:chOff x="0" y="0"/>
            <a:chExt cx="495300" cy="495300"/>
          </a:xfrm>
        </p:grpSpPr>
        <p:sp>
          <p:nvSpPr>
            <p:cNvPr id="5" name="Freeform 5"/>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46751"/>
            </a:solidFill>
          </p:spPr>
        </p:sp>
        <p:sp>
          <p:nvSpPr>
            <p:cNvPr id="6" name="Freeform 6"/>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8B37C"/>
            </a:solidFill>
          </p:spPr>
        </p:sp>
      </p:grpSp>
      <p:grpSp>
        <p:nvGrpSpPr>
          <p:cNvPr id="7" name="Group 7"/>
          <p:cNvGrpSpPr/>
          <p:nvPr/>
        </p:nvGrpSpPr>
        <p:grpSpPr>
          <a:xfrm>
            <a:off x="9571085" y="5599056"/>
            <a:ext cx="3339465" cy="757417"/>
            <a:chOff x="0" y="0"/>
            <a:chExt cx="2911716" cy="660400"/>
          </a:xfrm>
        </p:grpSpPr>
        <p:sp>
          <p:nvSpPr>
            <p:cNvPr id="8" name="Freeform 8"/>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grpSp>
        <p:nvGrpSpPr>
          <p:cNvPr id="9" name="Group 9"/>
          <p:cNvGrpSpPr/>
          <p:nvPr/>
        </p:nvGrpSpPr>
        <p:grpSpPr>
          <a:xfrm>
            <a:off x="13915631" y="2048933"/>
            <a:ext cx="3343669" cy="2525354"/>
            <a:chOff x="0" y="0"/>
            <a:chExt cx="1913890" cy="1445493"/>
          </a:xfrm>
        </p:grpSpPr>
        <p:sp>
          <p:nvSpPr>
            <p:cNvPr id="10" name="Freeform 10"/>
            <p:cNvSpPr/>
            <p:nvPr/>
          </p:nvSpPr>
          <p:spPr>
            <a:xfrm>
              <a:off x="0" y="0"/>
              <a:ext cx="1913890" cy="1445493"/>
            </a:xfrm>
            <a:custGeom>
              <a:avLst/>
              <a:gdLst/>
              <a:ahLst/>
              <a:cxnLst/>
              <a:rect l="l" t="t" r="r" b="b"/>
              <a:pathLst>
                <a:path w="1913890" h="1445493">
                  <a:moveTo>
                    <a:pt x="1789430" y="1445493"/>
                  </a:moveTo>
                  <a:lnTo>
                    <a:pt x="124460" y="1445493"/>
                  </a:lnTo>
                  <a:cubicBezTo>
                    <a:pt x="55880" y="1445493"/>
                    <a:pt x="0" y="1389613"/>
                    <a:pt x="0" y="1321033"/>
                  </a:cubicBezTo>
                  <a:lnTo>
                    <a:pt x="0" y="124460"/>
                  </a:lnTo>
                  <a:cubicBezTo>
                    <a:pt x="0" y="55880"/>
                    <a:pt x="55880" y="0"/>
                    <a:pt x="124460" y="0"/>
                  </a:cubicBezTo>
                  <a:lnTo>
                    <a:pt x="1789430" y="0"/>
                  </a:lnTo>
                  <a:cubicBezTo>
                    <a:pt x="1858010" y="0"/>
                    <a:pt x="1913890" y="55880"/>
                    <a:pt x="1913890" y="124460"/>
                  </a:cubicBezTo>
                  <a:lnTo>
                    <a:pt x="1913890" y="1321033"/>
                  </a:lnTo>
                  <a:cubicBezTo>
                    <a:pt x="1913890" y="1389613"/>
                    <a:pt x="1858010" y="1445493"/>
                    <a:pt x="1789430" y="1445493"/>
                  </a:cubicBezTo>
                  <a:close/>
                </a:path>
              </a:pathLst>
            </a:custGeom>
            <a:solidFill>
              <a:srgbClr val="131E19"/>
            </a:solidFill>
          </p:spPr>
        </p:sp>
      </p:grpSp>
      <p:grpSp>
        <p:nvGrpSpPr>
          <p:cNvPr id="11" name="Group 11"/>
          <p:cNvGrpSpPr>
            <a:grpSpLocks noChangeAspect="1"/>
          </p:cNvGrpSpPr>
          <p:nvPr/>
        </p:nvGrpSpPr>
        <p:grpSpPr>
          <a:xfrm>
            <a:off x="14843166" y="2781812"/>
            <a:ext cx="1488599" cy="1488599"/>
            <a:chOff x="0" y="0"/>
            <a:chExt cx="495300" cy="495300"/>
          </a:xfrm>
        </p:grpSpPr>
        <p:sp>
          <p:nvSpPr>
            <p:cNvPr id="12" name="Freeform 12"/>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46751"/>
            </a:solidFill>
          </p:spPr>
        </p:sp>
        <p:sp>
          <p:nvSpPr>
            <p:cNvPr id="13" name="Freeform 13"/>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8B37C"/>
            </a:solidFill>
          </p:spPr>
        </p:sp>
      </p:grpSp>
      <p:pic>
        <p:nvPicPr>
          <p:cNvPr id="14" name="Picture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115785" y="3073298"/>
            <a:ext cx="943360" cy="905626"/>
          </a:xfrm>
          <a:prstGeom prst="rect">
            <a:avLst/>
          </a:prstGeom>
        </p:spPr>
      </p:pic>
      <p:grpSp>
        <p:nvGrpSpPr>
          <p:cNvPr id="15" name="Group 15"/>
          <p:cNvGrpSpPr/>
          <p:nvPr/>
        </p:nvGrpSpPr>
        <p:grpSpPr>
          <a:xfrm>
            <a:off x="13835138" y="5599056"/>
            <a:ext cx="3339465" cy="757417"/>
            <a:chOff x="0" y="0"/>
            <a:chExt cx="2911716" cy="660400"/>
          </a:xfrm>
        </p:grpSpPr>
        <p:sp>
          <p:nvSpPr>
            <p:cNvPr id="16" name="Freeform 16"/>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934523" y="3073298"/>
            <a:ext cx="929821" cy="963092"/>
          </a:xfrm>
          <a:prstGeom prst="rect">
            <a:avLst/>
          </a:prstGeom>
        </p:spPr>
      </p:pic>
      <p:pic>
        <p:nvPicPr>
          <p:cNvPr id="18" name="Picture 1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401610" y="5854549"/>
            <a:ext cx="269336" cy="256254"/>
          </a:xfrm>
          <a:prstGeom prst="rect">
            <a:avLst/>
          </a:prstGeom>
        </p:spPr>
      </p:pic>
      <p:pic>
        <p:nvPicPr>
          <p:cNvPr id="19" name="Picture 19"/>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2051355" y="5849638"/>
            <a:ext cx="272481" cy="259247"/>
          </a:xfrm>
          <a:prstGeom prst="rect">
            <a:avLst/>
          </a:prstGeom>
        </p:spPr>
      </p:pic>
      <p:pic>
        <p:nvPicPr>
          <p:cNvPr id="20" name="Picture 2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057930" y="5849638"/>
            <a:ext cx="279661" cy="266077"/>
          </a:xfrm>
          <a:prstGeom prst="rect">
            <a:avLst/>
          </a:prstGeom>
        </p:spPr>
      </p:pic>
      <p:sp>
        <p:nvSpPr>
          <p:cNvPr id="21" name="TextBox 21"/>
          <p:cNvSpPr txBox="1"/>
          <p:nvPr/>
        </p:nvSpPr>
        <p:spPr>
          <a:xfrm>
            <a:off x="10622352" y="2330766"/>
            <a:ext cx="1521381"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Ashmita Singh</a:t>
            </a:r>
          </a:p>
        </p:txBody>
      </p:sp>
      <p:sp>
        <p:nvSpPr>
          <p:cNvPr id="22" name="TextBox 22"/>
          <p:cNvSpPr txBox="1"/>
          <p:nvPr/>
        </p:nvSpPr>
        <p:spPr>
          <a:xfrm>
            <a:off x="9714250" y="5114925"/>
            <a:ext cx="2687360"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Please review your hirer :</a:t>
            </a:r>
          </a:p>
        </p:txBody>
      </p:sp>
      <p:sp>
        <p:nvSpPr>
          <p:cNvPr id="23" name="TextBox 23"/>
          <p:cNvSpPr txBox="1"/>
          <p:nvPr/>
        </p:nvSpPr>
        <p:spPr>
          <a:xfrm>
            <a:off x="9403662" y="5623895"/>
            <a:ext cx="1530861" cy="689286"/>
          </a:xfrm>
          <a:prstGeom prst="rect">
            <a:avLst/>
          </a:prstGeom>
        </p:spPr>
        <p:txBody>
          <a:bodyPr lIns="0" tIns="0" rIns="0" bIns="0" rtlCol="0" anchor="t">
            <a:spAutoFit/>
          </a:bodyPr>
          <a:lstStyle/>
          <a:p>
            <a:pPr algn="ctr">
              <a:lnSpc>
                <a:spcPts val="2798"/>
              </a:lnSpc>
            </a:pPr>
            <a:r>
              <a:rPr lang="en-US" sz="1998">
                <a:solidFill>
                  <a:srgbClr val="D9D9D9"/>
                </a:solidFill>
                <a:latin typeface="Open Sans"/>
              </a:rPr>
              <a:t>Overall</a:t>
            </a:r>
          </a:p>
          <a:p>
            <a:pPr algn="ctr">
              <a:lnSpc>
                <a:spcPts val="2798"/>
              </a:lnSpc>
            </a:pPr>
            <a:r>
              <a:rPr lang="en-US" sz="1998">
                <a:solidFill>
                  <a:srgbClr val="D9D9D9"/>
                </a:solidFill>
                <a:latin typeface="Open Sans"/>
              </a:rPr>
              <a:t>Rating</a:t>
            </a:r>
          </a:p>
        </p:txBody>
      </p:sp>
      <p:sp>
        <p:nvSpPr>
          <p:cNvPr id="24" name="TextBox 24"/>
          <p:cNvSpPr txBox="1"/>
          <p:nvPr/>
        </p:nvSpPr>
        <p:spPr>
          <a:xfrm>
            <a:off x="14955701" y="2330766"/>
            <a:ext cx="1259324"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Your Name </a:t>
            </a:r>
          </a:p>
        </p:txBody>
      </p:sp>
      <p:sp>
        <p:nvSpPr>
          <p:cNvPr id="25" name="TextBox 25"/>
          <p:cNvSpPr txBox="1"/>
          <p:nvPr/>
        </p:nvSpPr>
        <p:spPr>
          <a:xfrm>
            <a:off x="13902282" y="5114925"/>
            <a:ext cx="2856190"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Please review the student :</a:t>
            </a:r>
          </a:p>
        </p:txBody>
      </p:sp>
      <p:pic>
        <p:nvPicPr>
          <p:cNvPr id="26" name="Picture 2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399433" y="5849638"/>
            <a:ext cx="279661" cy="266077"/>
          </a:xfrm>
          <a:prstGeom prst="rect">
            <a:avLst/>
          </a:prstGeom>
        </p:spPr>
      </p:pic>
      <p:pic>
        <p:nvPicPr>
          <p:cNvPr id="27" name="Picture 2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724514" y="5849638"/>
            <a:ext cx="279661" cy="266077"/>
          </a:xfrm>
          <a:prstGeom prst="rect">
            <a:avLst/>
          </a:prstGeom>
        </p:spPr>
      </p:pic>
      <p:pic>
        <p:nvPicPr>
          <p:cNvPr id="28" name="Picture 2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674057" y="5859461"/>
            <a:ext cx="269336" cy="256254"/>
          </a:xfrm>
          <a:prstGeom prst="rect">
            <a:avLst/>
          </a:prstGeom>
        </p:spPr>
      </p:pic>
      <p:pic>
        <p:nvPicPr>
          <p:cNvPr id="29" name="Picture 29"/>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330377" y="5854549"/>
            <a:ext cx="279661" cy="266077"/>
          </a:xfrm>
          <a:prstGeom prst="rect">
            <a:avLst/>
          </a:prstGeom>
        </p:spPr>
      </p:pic>
      <p:pic>
        <p:nvPicPr>
          <p:cNvPr id="30" name="Picture 3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1881" y="5854549"/>
            <a:ext cx="279661" cy="266077"/>
          </a:xfrm>
          <a:prstGeom prst="rect">
            <a:avLst/>
          </a:prstGeom>
        </p:spPr>
      </p:pic>
      <p:pic>
        <p:nvPicPr>
          <p:cNvPr id="31" name="Picture 3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996961" y="5854549"/>
            <a:ext cx="279661" cy="266077"/>
          </a:xfrm>
          <a:prstGeom prst="rect">
            <a:avLst/>
          </a:prstGeom>
        </p:spPr>
      </p:pic>
      <p:pic>
        <p:nvPicPr>
          <p:cNvPr id="32" name="Picture 32"/>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331765" y="5844726"/>
            <a:ext cx="279661" cy="266077"/>
          </a:xfrm>
          <a:prstGeom prst="rect">
            <a:avLst/>
          </a:prstGeom>
        </p:spPr>
      </p:pic>
      <p:sp>
        <p:nvSpPr>
          <p:cNvPr id="33" name="TextBox 33"/>
          <p:cNvSpPr txBox="1"/>
          <p:nvPr/>
        </p:nvSpPr>
        <p:spPr>
          <a:xfrm>
            <a:off x="13939347" y="5614530"/>
            <a:ext cx="1530861" cy="688369"/>
          </a:xfrm>
          <a:prstGeom prst="rect">
            <a:avLst/>
          </a:prstGeom>
        </p:spPr>
        <p:txBody>
          <a:bodyPr lIns="0" tIns="0" rIns="0" bIns="0" rtlCol="0" anchor="t">
            <a:spAutoFit/>
          </a:bodyPr>
          <a:lstStyle/>
          <a:p>
            <a:pPr>
              <a:lnSpc>
                <a:spcPts val="2798"/>
              </a:lnSpc>
            </a:pPr>
            <a:r>
              <a:rPr lang="en-US" sz="1998">
                <a:solidFill>
                  <a:srgbClr val="D9D9D9"/>
                </a:solidFill>
                <a:latin typeface="Open Sans"/>
              </a:rPr>
              <a:t>Overall</a:t>
            </a:r>
          </a:p>
          <a:p>
            <a:pPr>
              <a:lnSpc>
                <a:spcPts val="2798"/>
              </a:lnSpc>
            </a:pPr>
            <a:r>
              <a:rPr lang="en-US" sz="1998">
                <a:solidFill>
                  <a:srgbClr val="D9D9D9"/>
                </a:solidFill>
                <a:latin typeface="Open Sans"/>
              </a:rPr>
              <a:t>Rating</a:t>
            </a:r>
          </a:p>
        </p:txBody>
      </p:sp>
      <p:sp>
        <p:nvSpPr>
          <p:cNvPr id="34" name="TextBox 34"/>
          <p:cNvSpPr txBox="1"/>
          <p:nvPr/>
        </p:nvSpPr>
        <p:spPr>
          <a:xfrm>
            <a:off x="9714250" y="6790679"/>
            <a:ext cx="3012281"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Please add your comments: </a:t>
            </a:r>
          </a:p>
        </p:txBody>
      </p:sp>
      <p:grpSp>
        <p:nvGrpSpPr>
          <p:cNvPr id="35" name="Group 35"/>
          <p:cNvGrpSpPr/>
          <p:nvPr/>
        </p:nvGrpSpPr>
        <p:grpSpPr>
          <a:xfrm>
            <a:off x="9667858" y="7371675"/>
            <a:ext cx="3339465" cy="2274959"/>
            <a:chOff x="0" y="0"/>
            <a:chExt cx="2911716" cy="1983562"/>
          </a:xfrm>
        </p:grpSpPr>
        <p:sp>
          <p:nvSpPr>
            <p:cNvPr id="36" name="Freeform 36"/>
            <p:cNvSpPr/>
            <p:nvPr/>
          </p:nvSpPr>
          <p:spPr>
            <a:xfrm>
              <a:off x="0" y="0"/>
              <a:ext cx="2911716" cy="1983562"/>
            </a:xfrm>
            <a:custGeom>
              <a:avLst/>
              <a:gdLst/>
              <a:ahLst/>
              <a:cxnLst/>
              <a:rect l="l" t="t" r="r" b="b"/>
              <a:pathLst>
                <a:path w="2911716" h="1983562">
                  <a:moveTo>
                    <a:pt x="2787256" y="1983562"/>
                  </a:moveTo>
                  <a:lnTo>
                    <a:pt x="124460" y="1983562"/>
                  </a:lnTo>
                  <a:cubicBezTo>
                    <a:pt x="55880" y="1983562"/>
                    <a:pt x="0" y="1927682"/>
                    <a:pt x="0" y="1859102"/>
                  </a:cubicBezTo>
                  <a:lnTo>
                    <a:pt x="0" y="124460"/>
                  </a:lnTo>
                  <a:cubicBezTo>
                    <a:pt x="0" y="55880"/>
                    <a:pt x="55880" y="0"/>
                    <a:pt x="124460" y="0"/>
                  </a:cubicBezTo>
                  <a:lnTo>
                    <a:pt x="2787256" y="0"/>
                  </a:lnTo>
                  <a:cubicBezTo>
                    <a:pt x="2855836" y="0"/>
                    <a:pt x="2911716" y="55880"/>
                    <a:pt x="2911716" y="124460"/>
                  </a:cubicBezTo>
                  <a:lnTo>
                    <a:pt x="2911716" y="1859102"/>
                  </a:lnTo>
                  <a:cubicBezTo>
                    <a:pt x="2911716" y="1927682"/>
                    <a:pt x="2855836" y="1983562"/>
                    <a:pt x="2787256" y="1983562"/>
                  </a:cubicBezTo>
                  <a:close/>
                </a:path>
              </a:pathLst>
            </a:custGeom>
            <a:solidFill>
              <a:srgbClr val="131E19"/>
            </a:solidFill>
          </p:spPr>
        </p:sp>
      </p:grpSp>
      <p:sp>
        <p:nvSpPr>
          <p:cNvPr id="37" name="TextBox 37"/>
          <p:cNvSpPr txBox="1"/>
          <p:nvPr/>
        </p:nvSpPr>
        <p:spPr>
          <a:xfrm>
            <a:off x="13962023" y="6790679"/>
            <a:ext cx="3012281"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Please add your comments: </a:t>
            </a:r>
          </a:p>
        </p:txBody>
      </p:sp>
      <p:grpSp>
        <p:nvGrpSpPr>
          <p:cNvPr id="38" name="Group 38"/>
          <p:cNvGrpSpPr/>
          <p:nvPr/>
        </p:nvGrpSpPr>
        <p:grpSpPr>
          <a:xfrm>
            <a:off x="13915631" y="7371675"/>
            <a:ext cx="3339465" cy="2274959"/>
            <a:chOff x="0" y="0"/>
            <a:chExt cx="2911716" cy="1983562"/>
          </a:xfrm>
        </p:grpSpPr>
        <p:sp>
          <p:nvSpPr>
            <p:cNvPr id="39" name="Freeform 39"/>
            <p:cNvSpPr/>
            <p:nvPr/>
          </p:nvSpPr>
          <p:spPr>
            <a:xfrm>
              <a:off x="0" y="0"/>
              <a:ext cx="2911716" cy="1983562"/>
            </a:xfrm>
            <a:custGeom>
              <a:avLst/>
              <a:gdLst/>
              <a:ahLst/>
              <a:cxnLst/>
              <a:rect l="l" t="t" r="r" b="b"/>
              <a:pathLst>
                <a:path w="2911716" h="1983562">
                  <a:moveTo>
                    <a:pt x="2787256" y="1983562"/>
                  </a:moveTo>
                  <a:lnTo>
                    <a:pt x="124460" y="1983562"/>
                  </a:lnTo>
                  <a:cubicBezTo>
                    <a:pt x="55880" y="1983562"/>
                    <a:pt x="0" y="1927682"/>
                    <a:pt x="0" y="1859102"/>
                  </a:cubicBezTo>
                  <a:lnTo>
                    <a:pt x="0" y="124460"/>
                  </a:lnTo>
                  <a:cubicBezTo>
                    <a:pt x="0" y="55880"/>
                    <a:pt x="55880" y="0"/>
                    <a:pt x="124460" y="0"/>
                  </a:cubicBezTo>
                  <a:lnTo>
                    <a:pt x="2787256" y="0"/>
                  </a:lnTo>
                  <a:cubicBezTo>
                    <a:pt x="2855836" y="0"/>
                    <a:pt x="2911716" y="55880"/>
                    <a:pt x="2911716" y="124460"/>
                  </a:cubicBezTo>
                  <a:lnTo>
                    <a:pt x="2911716" y="1859102"/>
                  </a:lnTo>
                  <a:cubicBezTo>
                    <a:pt x="2911716" y="1927682"/>
                    <a:pt x="2855836" y="1983562"/>
                    <a:pt x="2787256" y="1983562"/>
                  </a:cubicBezTo>
                  <a:close/>
                </a:path>
              </a:pathLst>
            </a:custGeom>
            <a:solidFill>
              <a:srgbClr val="131E19"/>
            </a:solidFill>
          </p:spPr>
        </p:sp>
      </p:grpSp>
      <p:sp>
        <p:nvSpPr>
          <p:cNvPr id="40" name="TextBox 40"/>
          <p:cNvSpPr txBox="1"/>
          <p:nvPr/>
        </p:nvSpPr>
        <p:spPr>
          <a:xfrm>
            <a:off x="473645" y="1486726"/>
            <a:ext cx="4386843" cy="562207"/>
          </a:xfrm>
          <a:prstGeom prst="rect">
            <a:avLst/>
          </a:prstGeom>
        </p:spPr>
        <p:txBody>
          <a:bodyPr lIns="0" tIns="0" rIns="0" bIns="0" rtlCol="0" anchor="t">
            <a:spAutoFit/>
          </a:bodyPr>
          <a:lstStyle/>
          <a:p>
            <a:pPr algn="ctr">
              <a:lnSpc>
                <a:spcPts val="4607"/>
              </a:lnSpc>
            </a:pPr>
            <a:r>
              <a:rPr lang="en-US" sz="3290">
                <a:solidFill>
                  <a:srgbClr val="FFFFFF">
                    <a:alpha val="41961"/>
                  </a:srgbClr>
                </a:solidFill>
                <a:latin typeface="Open Sans Extra Bold"/>
              </a:rPr>
              <a:t>REVIEW SYSTEM</a:t>
            </a:r>
          </a:p>
        </p:txBody>
      </p:sp>
      <p:sp>
        <p:nvSpPr>
          <p:cNvPr id="41" name="TextBox 41"/>
          <p:cNvSpPr txBox="1"/>
          <p:nvPr/>
        </p:nvSpPr>
        <p:spPr>
          <a:xfrm>
            <a:off x="1043065" y="2370489"/>
            <a:ext cx="7429012" cy="2186235"/>
          </a:xfrm>
          <a:prstGeom prst="rect">
            <a:avLst/>
          </a:prstGeom>
        </p:spPr>
        <p:txBody>
          <a:bodyPr lIns="0" tIns="0" rIns="0" bIns="0" rtlCol="0" anchor="t">
            <a:spAutoFit/>
          </a:bodyPr>
          <a:lstStyle/>
          <a:p>
            <a:pPr>
              <a:lnSpc>
                <a:spcPts val="5820"/>
              </a:lnSpc>
            </a:pPr>
            <a:r>
              <a:rPr lang="en-US" sz="4157">
                <a:solidFill>
                  <a:srgbClr val="D9D9D9"/>
                </a:solidFill>
                <a:latin typeface="Open Sans Extra Bold"/>
              </a:rPr>
              <a:t>Like your hirer? or </a:t>
            </a:r>
          </a:p>
          <a:p>
            <a:pPr>
              <a:lnSpc>
                <a:spcPts val="5820"/>
              </a:lnSpc>
            </a:pPr>
            <a:r>
              <a:rPr lang="en-US" sz="4157">
                <a:solidFill>
                  <a:srgbClr val="D9D9D9"/>
                </a:solidFill>
                <a:latin typeface="Open Sans Extra Bold"/>
              </a:rPr>
              <a:t>Like the student's service? </a:t>
            </a:r>
          </a:p>
          <a:p>
            <a:pPr>
              <a:lnSpc>
                <a:spcPts val="5820"/>
              </a:lnSpc>
            </a:pPr>
            <a:r>
              <a:rPr lang="en-US" sz="4157">
                <a:solidFill>
                  <a:srgbClr val="D9D9D9"/>
                </a:solidFill>
                <a:latin typeface="Open Sans Extra Bold"/>
              </a:rPr>
              <a:t>Rate them</a:t>
            </a:r>
          </a:p>
        </p:txBody>
      </p:sp>
      <p:sp>
        <p:nvSpPr>
          <p:cNvPr id="42" name="TextBox 42"/>
          <p:cNvSpPr txBox="1"/>
          <p:nvPr/>
        </p:nvSpPr>
        <p:spPr>
          <a:xfrm>
            <a:off x="1043065" y="4844189"/>
            <a:ext cx="7663577" cy="4645569"/>
          </a:xfrm>
          <a:prstGeom prst="rect">
            <a:avLst/>
          </a:prstGeom>
        </p:spPr>
        <p:txBody>
          <a:bodyPr lIns="0" tIns="0" rIns="0" bIns="0" rtlCol="0" anchor="t">
            <a:spAutoFit/>
          </a:bodyPr>
          <a:lstStyle/>
          <a:p>
            <a:pPr algn="just">
              <a:lnSpc>
                <a:spcPts val="4134"/>
              </a:lnSpc>
            </a:pPr>
            <a:r>
              <a:rPr lang="en-US" sz="2953">
                <a:solidFill>
                  <a:srgbClr val="D9D9D9"/>
                </a:solidFill>
                <a:latin typeface="Open Sans"/>
              </a:rPr>
              <a:t>We work on a rating system where both you are your hirer will rate each other's experiences. </a:t>
            </a:r>
          </a:p>
          <a:p>
            <a:pPr algn="just">
              <a:lnSpc>
                <a:spcPts val="4134"/>
              </a:lnSpc>
            </a:pPr>
            <a:endParaRPr lang="en-US" sz="2953">
              <a:solidFill>
                <a:srgbClr val="D9D9D9"/>
              </a:solidFill>
              <a:latin typeface="Open Sans"/>
            </a:endParaRPr>
          </a:p>
          <a:p>
            <a:pPr algn="just">
              <a:lnSpc>
                <a:spcPts val="4134"/>
              </a:lnSpc>
            </a:pPr>
            <a:r>
              <a:rPr lang="en-US" sz="2953">
                <a:solidFill>
                  <a:srgbClr val="D9D9D9"/>
                </a:solidFill>
                <a:latin typeface="Open Sans"/>
              </a:rPr>
              <a:t>Don't like how the hirer or the student behaved? Give them 0 stars and a bad review, they will automatically be blackmarked. These reviews will be checked and acted upon.  </a:t>
            </a:r>
          </a:p>
        </p:txBody>
      </p:sp>
      <p:sp>
        <p:nvSpPr>
          <p:cNvPr id="43" name="TextBox 43"/>
          <p:cNvSpPr txBox="1"/>
          <p:nvPr/>
        </p:nvSpPr>
        <p:spPr>
          <a:xfrm>
            <a:off x="14082740" y="7566196"/>
            <a:ext cx="2844260" cy="942959"/>
          </a:xfrm>
          <a:prstGeom prst="rect">
            <a:avLst/>
          </a:prstGeom>
        </p:spPr>
        <p:txBody>
          <a:bodyPr lIns="0" tIns="0" rIns="0" bIns="0" rtlCol="0" anchor="t">
            <a:spAutoFit/>
          </a:bodyPr>
          <a:lstStyle/>
          <a:p>
            <a:pPr>
              <a:lnSpc>
                <a:spcPts val="2520"/>
              </a:lnSpc>
            </a:pPr>
            <a:r>
              <a:rPr lang="en-US" sz="1800">
                <a:solidFill>
                  <a:srgbClr val="D9D9D9"/>
                </a:solidFill>
                <a:latin typeface="Open Sans"/>
              </a:rPr>
              <a:t>Wonderful service. My dog</a:t>
            </a:r>
          </a:p>
          <a:p>
            <a:pPr>
              <a:lnSpc>
                <a:spcPts val="2520"/>
              </a:lnSpc>
            </a:pPr>
            <a:r>
              <a:rPr lang="en-US" sz="1800">
                <a:solidFill>
                  <a:srgbClr val="D9D9D9"/>
                </a:solidFill>
                <a:latin typeface="Open Sans"/>
              </a:rPr>
              <a:t>Mika loved spending time with the student.</a:t>
            </a:r>
          </a:p>
        </p:txBody>
      </p:sp>
      <p:sp>
        <p:nvSpPr>
          <p:cNvPr id="44" name="TextBox 44"/>
          <p:cNvSpPr txBox="1"/>
          <p:nvPr/>
        </p:nvSpPr>
        <p:spPr>
          <a:xfrm>
            <a:off x="9882271" y="7566196"/>
            <a:ext cx="2844260" cy="1262999"/>
          </a:xfrm>
          <a:prstGeom prst="rect">
            <a:avLst/>
          </a:prstGeom>
        </p:spPr>
        <p:txBody>
          <a:bodyPr lIns="0" tIns="0" rIns="0" bIns="0" rtlCol="0" anchor="t">
            <a:spAutoFit/>
          </a:bodyPr>
          <a:lstStyle/>
          <a:p>
            <a:pPr>
              <a:lnSpc>
                <a:spcPts val="2520"/>
              </a:lnSpc>
            </a:pPr>
            <a:r>
              <a:rPr lang="en-US" sz="1800">
                <a:solidFill>
                  <a:srgbClr val="D9D9D9"/>
                </a:solidFill>
                <a:latin typeface="Open Sans"/>
              </a:rPr>
              <a:t>Ashmita ma'am was patient and a kind lady. I had a good experience with 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671167" y="3570927"/>
            <a:ext cx="4020495" cy="2683099"/>
          </a:xfrm>
          <a:prstGeom prst="rect">
            <a:avLst/>
          </a:prstGeom>
        </p:spPr>
      </p:pic>
      <p:sp>
        <p:nvSpPr>
          <p:cNvPr id="3" name="TextBox 3"/>
          <p:cNvSpPr txBox="1"/>
          <p:nvPr/>
        </p:nvSpPr>
        <p:spPr>
          <a:xfrm>
            <a:off x="1028700" y="3681097"/>
            <a:ext cx="10052899" cy="2572929"/>
          </a:xfrm>
          <a:prstGeom prst="rect">
            <a:avLst/>
          </a:prstGeom>
        </p:spPr>
        <p:txBody>
          <a:bodyPr lIns="0" tIns="0" rIns="0" bIns="0" rtlCol="0" anchor="t">
            <a:spAutoFit/>
          </a:bodyPr>
          <a:lstStyle/>
          <a:p>
            <a:pPr algn="just">
              <a:lnSpc>
                <a:spcPts val="4134"/>
              </a:lnSpc>
            </a:pPr>
            <a:r>
              <a:rPr lang="en-US" sz="2953">
                <a:solidFill>
                  <a:srgbClr val="D9D9D9"/>
                </a:solidFill>
                <a:latin typeface="Open Sans"/>
              </a:rPr>
              <a:t>We acknowledge good conduct and attitude over skills and this is what our app stands for.</a:t>
            </a:r>
          </a:p>
          <a:p>
            <a:pPr algn="just">
              <a:lnSpc>
                <a:spcPts val="4134"/>
              </a:lnSpc>
            </a:pPr>
            <a:endParaRPr lang="en-US" sz="2953">
              <a:solidFill>
                <a:srgbClr val="D9D9D9"/>
              </a:solidFill>
              <a:latin typeface="Open Sans"/>
            </a:endParaRPr>
          </a:p>
          <a:p>
            <a:pPr algn="just">
              <a:lnSpc>
                <a:spcPts val="4134"/>
              </a:lnSpc>
            </a:pPr>
            <a:r>
              <a:rPr lang="en-US" sz="2953">
                <a:solidFill>
                  <a:srgbClr val="D9D9D9"/>
                </a:solidFill>
                <a:latin typeface="Open Sans"/>
              </a:rPr>
              <a:t>We want to link hardworking students to hirers to help them stay independent. </a:t>
            </a:r>
          </a:p>
        </p:txBody>
      </p:sp>
      <p:sp>
        <p:nvSpPr>
          <p:cNvPr id="4" name="TextBox 4"/>
          <p:cNvSpPr txBox="1"/>
          <p:nvPr/>
        </p:nvSpPr>
        <p:spPr>
          <a:xfrm>
            <a:off x="1028700" y="2686913"/>
            <a:ext cx="7387451" cy="709141"/>
          </a:xfrm>
          <a:prstGeom prst="rect">
            <a:avLst/>
          </a:prstGeom>
        </p:spPr>
        <p:txBody>
          <a:bodyPr lIns="0" tIns="0" rIns="0" bIns="0" rtlCol="0" anchor="t">
            <a:spAutoFit/>
          </a:bodyPr>
          <a:lstStyle/>
          <a:p>
            <a:pPr>
              <a:lnSpc>
                <a:spcPts val="5820"/>
              </a:lnSpc>
            </a:pPr>
            <a:r>
              <a:rPr lang="en-US" sz="4157">
                <a:solidFill>
                  <a:srgbClr val="D9D9D9"/>
                </a:solidFill>
                <a:latin typeface="Open Sans Extra Bold"/>
              </a:rPr>
              <a:t>What we want to achieve...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7538436" y="4434359"/>
            <a:ext cx="3211128" cy="709141"/>
          </a:xfrm>
          <a:prstGeom prst="rect">
            <a:avLst/>
          </a:prstGeom>
        </p:spPr>
        <p:txBody>
          <a:bodyPr lIns="0" tIns="0" rIns="0" bIns="0" rtlCol="0" anchor="t">
            <a:spAutoFit/>
          </a:bodyPr>
          <a:lstStyle/>
          <a:p>
            <a:pPr>
              <a:lnSpc>
                <a:spcPts val="5820"/>
              </a:lnSpc>
            </a:pPr>
            <a:r>
              <a:rPr lang="en-US" sz="4157">
                <a:solidFill>
                  <a:srgbClr val="D9D9D9"/>
                </a:solidFill>
                <a:latin typeface="Open Sans Extra Bold"/>
              </a:rPr>
              <a:t>THANK YOU</a:t>
            </a:r>
          </a:p>
        </p:txBody>
      </p:sp>
      <p:sp>
        <p:nvSpPr>
          <p:cNvPr id="3" name="TextBox 3"/>
          <p:cNvSpPr txBox="1"/>
          <p:nvPr/>
        </p:nvSpPr>
        <p:spPr>
          <a:xfrm>
            <a:off x="6775677" y="5466631"/>
            <a:ext cx="4773789" cy="500289"/>
          </a:xfrm>
          <a:prstGeom prst="rect">
            <a:avLst/>
          </a:prstGeom>
        </p:spPr>
        <p:txBody>
          <a:bodyPr lIns="0" tIns="0" rIns="0" bIns="0" rtlCol="0" anchor="t">
            <a:spAutoFit/>
          </a:bodyPr>
          <a:lstStyle/>
          <a:p>
            <a:pPr algn="just">
              <a:lnSpc>
                <a:spcPts val="4134"/>
              </a:lnSpc>
            </a:pPr>
            <a:r>
              <a:rPr lang="en-US" sz="2953" dirty="0">
                <a:solidFill>
                  <a:srgbClr val="D9D9D9"/>
                </a:solidFill>
                <a:latin typeface="Open Sans"/>
              </a:rPr>
              <a:t>Brought to you by </a:t>
            </a:r>
            <a:r>
              <a:rPr lang="en-US" sz="2953" dirty="0">
                <a:solidFill>
                  <a:srgbClr val="D03E25"/>
                </a:solidFill>
                <a:latin typeface="Open Sans Bold"/>
              </a:rPr>
              <a:t>AGENTS</a:t>
            </a:r>
            <a:r>
              <a:rPr lang="en-US" sz="2953" dirty="0">
                <a:solidFill>
                  <a:srgbClr val="D9D9D9"/>
                </a:solidFill>
                <a:latin typeface="Open Sans"/>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4011354"/>
            <a:ext cx="16230600" cy="1594516"/>
          </a:xfrm>
          <a:prstGeom prst="rect">
            <a:avLst/>
          </a:prstGeom>
        </p:spPr>
        <p:txBody>
          <a:bodyPr lIns="0" tIns="0" rIns="0" bIns="0" rtlCol="0" anchor="t">
            <a:spAutoFit/>
          </a:bodyPr>
          <a:lstStyle/>
          <a:p>
            <a:pPr algn="just">
              <a:lnSpc>
                <a:spcPts val="6403"/>
              </a:lnSpc>
            </a:pPr>
            <a:r>
              <a:rPr lang="en-US" sz="4573">
                <a:solidFill>
                  <a:srgbClr val="D9D9D9"/>
                </a:solidFill>
                <a:latin typeface="Open Sans"/>
              </a:rPr>
              <a:t>No apps available for part-time/hourly jobs for students in the market.</a:t>
            </a:r>
          </a:p>
        </p:txBody>
      </p:sp>
      <p:sp>
        <p:nvSpPr>
          <p:cNvPr id="3" name="TextBox 3"/>
          <p:cNvSpPr txBox="1"/>
          <p:nvPr/>
        </p:nvSpPr>
        <p:spPr>
          <a:xfrm>
            <a:off x="1028700" y="2633779"/>
            <a:ext cx="4686300" cy="894715"/>
          </a:xfrm>
          <a:prstGeom prst="rect">
            <a:avLst/>
          </a:prstGeom>
        </p:spPr>
        <p:txBody>
          <a:bodyPr wrap="square" lIns="0" tIns="0" rIns="0" bIns="0" rtlCol="0" anchor="t">
            <a:spAutoFit/>
          </a:bodyPr>
          <a:lstStyle/>
          <a:p>
            <a:pPr algn="ctr">
              <a:lnSpc>
                <a:spcPts val="7280"/>
              </a:lnSpc>
            </a:pPr>
            <a:r>
              <a:rPr lang="en-US" sz="5200" dirty="0">
                <a:solidFill>
                  <a:srgbClr val="545454"/>
                </a:solidFill>
                <a:latin typeface="HK Grotesk Bold"/>
              </a:rPr>
              <a:t>THE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91825" y="4094471"/>
            <a:ext cx="16167475" cy="3209956"/>
          </a:xfrm>
          <a:prstGeom prst="rect">
            <a:avLst/>
          </a:prstGeom>
        </p:spPr>
        <p:txBody>
          <a:bodyPr lIns="0" tIns="0" rIns="0" bIns="0" rtlCol="0" anchor="t">
            <a:spAutoFit/>
          </a:bodyPr>
          <a:lstStyle/>
          <a:p>
            <a:pPr algn="just">
              <a:lnSpc>
                <a:spcPts val="6403"/>
              </a:lnSpc>
            </a:pPr>
            <a:r>
              <a:rPr lang="en-US" sz="4573">
                <a:solidFill>
                  <a:srgbClr val="D9D9D9"/>
                </a:solidFill>
                <a:latin typeface="Open Sans"/>
              </a:rPr>
              <a:t>bLINK acts as a middle man and provides hourly pay for a particular job to be done. The work can range from tutoring to cashier at shops to handle prime time customers.</a:t>
            </a:r>
          </a:p>
          <a:p>
            <a:pPr algn="just">
              <a:lnSpc>
                <a:spcPts val="6403"/>
              </a:lnSpc>
            </a:pPr>
            <a:endParaRPr lang="en-US" sz="4573">
              <a:solidFill>
                <a:srgbClr val="D9D9D9"/>
              </a:solidFill>
              <a:latin typeface="Open Sans"/>
            </a:endParaRPr>
          </a:p>
        </p:txBody>
      </p:sp>
      <p:sp>
        <p:nvSpPr>
          <p:cNvPr id="3" name="TextBox 3"/>
          <p:cNvSpPr txBox="1"/>
          <p:nvPr/>
        </p:nvSpPr>
        <p:spPr>
          <a:xfrm>
            <a:off x="1050428" y="2689535"/>
            <a:ext cx="4893171" cy="894715"/>
          </a:xfrm>
          <a:prstGeom prst="rect">
            <a:avLst/>
          </a:prstGeom>
        </p:spPr>
        <p:txBody>
          <a:bodyPr wrap="square" lIns="0" tIns="0" rIns="0" bIns="0" rtlCol="0" anchor="t">
            <a:spAutoFit/>
          </a:bodyPr>
          <a:lstStyle/>
          <a:p>
            <a:pPr algn="ctr">
              <a:lnSpc>
                <a:spcPts val="7280"/>
              </a:lnSpc>
            </a:pPr>
            <a:r>
              <a:rPr lang="en-US" sz="5200" dirty="0">
                <a:solidFill>
                  <a:srgbClr val="545454"/>
                </a:solidFill>
                <a:latin typeface="HK Grotesk Bold"/>
              </a:rPr>
              <a:t>THE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2133080" y="865761"/>
            <a:ext cx="4323849" cy="8555477"/>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346751"/>
            </a:solid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25317" y="3859327"/>
            <a:ext cx="1139375" cy="2969934"/>
          </a:xfrm>
          <a:prstGeom prst="rect">
            <a:avLst/>
          </a:prstGeom>
        </p:spPr>
      </p:pic>
      <p:sp>
        <p:nvSpPr>
          <p:cNvPr id="13" name="TextBox 13"/>
          <p:cNvSpPr txBox="1"/>
          <p:nvPr/>
        </p:nvSpPr>
        <p:spPr>
          <a:xfrm>
            <a:off x="1028700" y="742950"/>
            <a:ext cx="5550045" cy="2532225"/>
          </a:xfrm>
          <a:prstGeom prst="rect">
            <a:avLst/>
          </a:prstGeom>
        </p:spPr>
        <p:txBody>
          <a:bodyPr lIns="0" tIns="0" rIns="0" bIns="0" rtlCol="0" anchor="t">
            <a:spAutoFit/>
          </a:bodyPr>
          <a:lstStyle/>
          <a:p>
            <a:pPr algn="just">
              <a:lnSpc>
                <a:spcPts val="20648"/>
              </a:lnSpc>
            </a:pPr>
            <a:r>
              <a:rPr lang="en-US" sz="14748" spc="383">
                <a:solidFill>
                  <a:srgbClr val="555555"/>
                </a:solidFill>
                <a:latin typeface="HK Grotesk Bold"/>
              </a:rPr>
              <a:t>bLINK</a:t>
            </a:r>
          </a:p>
        </p:txBody>
      </p:sp>
      <p:sp>
        <p:nvSpPr>
          <p:cNvPr id="14" name="TextBox 14"/>
          <p:cNvSpPr txBox="1"/>
          <p:nvPr/>
        </p:nvSpPr>
        <p:spPr>
          <a:xfrm>
            <a:off x="1028700" y="6372372"/>
            <a:ext cx="9144000" cy="1807210"/>
          </a:xfrm>
          <a:prstGeom prst="rect">
            <a:avLst/>
          </a:prstGeom>
        </p:spPr>
        <p:txBody>
          <a:bodyPr lIns="0" tIns="0" rIns="0" bIns="0" rtlCol="0" anchor="t">
            <a:spAutoFit/>
          </a:bodyPr>
          <a:lstStyle/>
          <a:p>
            <a:pPr>
              <a:lnSpc>
                <a:spcPts val="7280"/>
              </a:lnSpc>
            </a:pPr>
            <a:r>
              <a:rPr lang="en-US" sz="5200">
                <a:solidFill>
                  <a:srgbClr val="D9D9D9"/>
                </a:solidFill>
                <a:latin typeface="Open Sans"/>
              </a:rPr>
              <a:t>We are changing the way students find part-time jobs.</a:t>
            </a:r>
          </a:p>
        </p:txBody>
      </p:sp>
      <p:sp>
        <p:nvSpPr>
          <p:cNvPr id="15" name="TextBox 15"/>
          <p:cNvSpPr txBox="1"/>
          <p:nvPr/>
        </p:nvSpPr>
        <p:spPr>
          <a:xfrm>
            <a:off x="1028700" y="3166546"/>
            <a:ext cx="9144000" cy="885190"/>
          </a:xfrm>
          <a:prstGeom prst="rect">
            <a:avLst/>
          </a:prstGeom>
        </p:spPr>
        <p:txBody>
          <a:bodyPr lIns="0" tIns="0" rIns="0" bIns="0" rtlCol="0" anchor="t">
            <a:spAutoFit/>
          </a:bodyPr>
          <a:lstStyle/>
          <a:p>
            <a:pPr>
              <a:lnSpc>
                <a:spcPts val="7280"/>
              </a:lnSpc>
            </a:pPr>
            <a:r>
              <a:rPr lang="en-US" sz="5200">
                <a:solidFill>
                  <a:srgbClr val="D9D9D9"/>
                </a:solidFill>
                <a:latin typeface="Open Sans"/>
              </a:rPr>
              <a:t>At the blink of an eye</a:t>
            </a:r>
          </a:p>
        </p:txBody>
      </p:sp>
      <p:sp>
        <p:nvSpPr>
          <p:cNvPr id="16" name="TextBox 16"/>
          <p:cNvSpPr txBox="1"/>
          <p:nvPr/>
        </p:nvSpPr>
        <p:spPr>
          <a:xfrm>
            <a:off x="1028700" y="3956486"/>
            <a:ext cx="9144000" cy="885190"/>
          </a:xfrm>
          <a:prstGeom prst="rect">
            <a:avLst/>
          </a:prstGeom>
        </p:spPr>
        <p:txBody>
          <a:bodyPr lIns="0" tIns="0" rIns="0" bIns="0" rtlCol="0" anchor="t">
            <a:spAutoFit/>
          </a:bodyPr>
          <a:lstStyle/>
          <a:p>
            <a:pPr>
              <a:lnSpc>
                <a:spcPts val="7280"/>
              </a:lnSpc>
            </a:pPr>
            <a:r>
              <a:rPr lang="en-US" sz="5200">
                <a:solidFill>
                  <a:srgbClr val="D9D9D9"/>
                </a:solidFill>
                <a:latin typeface="Open Sans"/>
              </a:rPr>
              <a:t>Linking Hirers and Students</a:t>
            </a:r>
          </a:p>
        </p:txBody>
      </p:sp>
      <p:sp>
        <p:nvSpPr>
          <p:cNvPr id="17" name="TextBox 17"/>
          <p:cNvSpPr txBox="1"/>
          <p:nvPr/>
        </p:nvSpPr>
        <p:spPr>
          <a:xfrm>
            <a:off x="13177603" y="3935216"/>
            <a:ext cx="2145268" cy="2532406"/>
          </a:xfrm>
          <a:prstGeom prst="rect">
            <a:avLst/>
          </a:prstGeom>
        </p:spPr>
        <p:txBody>
          <a:bodyPr lIns="0" tIns="0" rIns="0" bIns="0" rtlCol="0" anchor="t">
            <a:spAutoFit/>
          </a:bodyPr>
          <a:lstStyle/>
          <a:p>
            <a:pPr algn="just">
              <a:lnSpc>
                <a:spcPts val="20648"/>
              </a:lnSpc>
            </a:pPr>
            <a:r>
              <a:rPr lang="en-US" sz="14748" spc="383">
                <a:solidFill>
                  <a:srgbClr val="D9D9D9"/>
                </a:solidFill>
                <a:latin typeface="HK Grotesk Bold"/>
              </a:rPr>
              <a:t>bL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7595182" y="1028700"/>
            <a:ext cx="4323849" cy="8555477"/>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C66554"/>
            </a:solid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08248" y="1849198"/>
            <a:ext cx="323379" cy="380040"/>
          </a:xfrm>
          <a:prstGeom prst="rect">
            <a:avLst/>
          </a:prstGeom>
        </p:spPr>
      </p:pic>
      <p:grpSp>
        <p:nvGrpSpPr>
          <p:cNvPr id="13" name="Group 13"/>
          <p:cNvGrpSpPr/>
          <p:nvPr/>
        </p:nvGrpSpPr>
        <p:grpSpPr>
          <a:xfrm>
            <a:off x="11069937" y="1877528"/>
            <a:ext cx="161690" cy="161690"/>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C116"/>
            </a:solidFill>
          </p:spPr>
        </p:sp>
      </p:grpSp>
      <p:pic>
        <p:nvPicPr>
          <p:cNvPr id="15" name="Picture 1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167825" y="1877528"/>
            <a:ext cx="345782" cy="351709"/>
          </a:xfrm>
          <a:prstGeom prst="rect">
            <a:avLst/>
          </a:prstGeom>
        </p:spPr>
      </p:pic>
      <p:grpSp>
        <p:nvGrpSpPr>
          <p:cNvPr id="16" name="Group 16"/>
          <p:cNvGrpSpPr>
            <a:grpSpLocks noChangeAspect="1"/>
          </p:cNvGrpSpPr>
          <p:nvPr/>
        </p:nvGrpSpPr>
        <p:grpSpPr>
          <a:xfrm>
            <a:off x="8444201" y="3607552"/>
            <a:ext cx="2625736" cy="2625736"/>
            <a:chOff x="0" y="0"/>
            <a:chExt cx="14400530" cy="14400530"/>
          </a:xfrm>
        </p:grpSpPr>
        <p:sp>
          <p:nvSpPr>
            <p:cNvPr id="17" name="Freeform 17"/>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D03E25"/>
            </a:solidFill>
          </p:spPr>
        </p:sp>
      </p:grpSp>
      <p:sp>
        <p:nvSpPr>
          <p:cNvPr id="18" name="TextBox 18"/>
          <p:cNvSpPr txBox="1"/>
          <p:nvPr/>
        </p:nvSpPr>
        <p:spPr>
          <a:xfrm>
            <a:off x="9185878" y="1726605"/>
            <a:ext cx="1142456" cy="558551"/>
          </a:xfrm>
          <a:prstGeom prst="rect">
            <a:avLst/>
          </a:prstGeom>
        </p:spPr>
        <p:txBody>
          <a:bodyPr lIns="0" tIns="0" rIns="0" bIns="0" rtlCol="0" anchor="t">
            <a:spAutoFit/>
          </a:bodyPr>
          <a:lstStyle/>
          <a:p>
            <a:pPr algn="ctr">
              <a:lnSpc>
                <a:spcPts val="4533"/>
              </a:lnSpc>
            </a:pPr>
            <a:r>
              <a:rPr lang="en-US" sz="3237">
                <a:solidFill>
                  <a:srgbClr val="FFFFFF"/>
                </a:solidFill>
                <a:latin typeface="Open Sans"/>
              </a:rPr>
              <a:t>bLINK</a:t>
            </a:r>
          </a:p>
        </p:txBody>
      </p:sp>
      <p:sp>
        <p:nvSpPr>
          <p:cNvPr id="19" name="TextBox 19"/>
          <p:cNvSpPr txBox="1"/>
          <p:nvPr/>
        </p:nvSpPr>
        <p:spPr>
          <a:xfrm>
            <a:off x="849630" y="2086292"/>
            <a:ext cx="5806440" cy="885190"/>
          </a:xfrm>
          <a:prstGeom prst="rect">
            <a:avLst/>
          </a:prstGeom>
        </p:spPr>
        <p:txBody>
          <a:bodyPr lIns="0" tIns="0" rIns="0" bIns="0" rtlCol="0" anchor="t">
            <a:spAutoFit/>
          </a:bodyPr>
          <a:lstStyle/>
          <a:p>
            <a:pPr algn="ctr">
              <a:lnSpc>
                <a:spcPts val="7280"/>
              </a:lnSpc>
            </a:pPr>
            <a:r>
              <a:rPr lang="en-US" sz="5200">
                <a:solidFill>
                  <a:srgbClr val="D9D9D9"/>
                </a:solidFill>
                <a:latin typeface="Open Sans"/>
              </a:rPr>
              <a:t>Find Jobs Near You</a:t>
            </a:r>
          </a:p>
        </p:txBody>
      </p:sp>
      <p:sp>
        <p:nvSpPr>
          <p:cNvPr id="20" name="TextBox 20"/>
          <p:cNvSpPr txBox="1"/>
          <p:nvPr/>
        </p:nvSpPr>
        <p:spPr>
          <a:xfrm>
            <a:off x="849630" y="3969190"/>
            <a:ext cx="6745552" cy="1807210"/>
          </a:xfrm>
          <a:prstGeom prst="rect">
            <a:avLst/>
          </a:prstGeom>
        </p:spPr>
        <p:txBody>
          <a:bodyPr lIns="0" tIns="0" rIns="0" bIns="0" rtlCol="0" anchor="t">
            <a:spAutoFit/>
          </a:bodyPr>
          <a:lstStyle/>
          <a:p>
            <a:pPr>
              <a:lnSpc>
                <a:spcPts val="7279"/>
              </a:lnSpc>
            </a:pPr>
            <a:r>
              <a:rPr lang="en-US" sz="5200">
                <a:solidFill>
                  <a:srgbClr val="D9D9D9"/>
                </a:solidFill>
                <a:latin typeface="Open Sans"/>
              </a:rPr>
              <a:t>Work for mentioned</a:t>
            </a:r>
          </a:p>
          <a:p>
            <a:pPr>
              <a:lnSpc>
                <a:spcPts val="7280"/>
              </a:lnSpc>
            </a:pPr>
            <a:r>
              <a:rPr lang="en-US" sz="5200">
                <a:solidFill>
                  <a:srgbClr val="D9D9D9"/>
                </a:solidFill>
                <a:latin typeface="Open Sans"/>
              </a:rPr>
              <a:t>hours</a:t>
            </a:r>
          </a:p>
        </p:txBody>
      </p:sp>
      <p:sp>
        <p:nvSpPr>
          <p:cNvPr id="21" name="TextBox 21"/>
          <p:cNvSpPr txBox="1"/>
          <p:nvPr/>
        </p:nvSpPr>
        <p:spPr>
          <a:xfrm>
            <a:off x="849630" y="6560804"/>
            <a:ext cx="5280541" cy="885190"/>
          </a:xfrm>
          <a:prstGeom prst="rect">
            <a:avLst/>
          </a:prstGeom>
        </p:spPr>
        <p:txBody>
          <a:bodyPr lIns="0" tIns="0" rIns="0" bIns="0" rtlCol="0" anchor="t">
            <a:spAutoFit/>
          </a:bodyPr>
          <a:lstStyle/>
          <a:p>
            <a:pPr algn="ctr">
              <a:lnSpc>
                <a:spcPts val="7280"/>
              </a:lnSpc>
            </a:pPr>
            <a:r>
              <a:rPr lang="en-US" sz="5200">
                <a:solidFill>
                  <a:srgbClr val="D9D9D9"/>
                </a:solidFill>
                <a:latin typeface="Open Sans"/>
              </a:rPr>
              <a:t>Earn your money</a:t>
            </a:r>
          </a:p>
        </p:txBody>
      </p:sp>
      <p:sp>
        <p:nvSpPr>
          <p:cNvPr id="22" name="TextBox 22"/>
          <p:cNvSpPr txBox="1"/>
          <p:nvPr/>
        </p:nvSpPr>
        <p:spPr>
          <a:xfrm>
            <a:off x="11919030" y="3311485"/>
            <a:ext cx="6013989" cy="2738755"/>
          </a:xfrm>
          <a:prstGeom prst="rect">
            <a:avLst/>
          </a:prstGeom>
        </p:spPr>
        <p:txBody>
          <a:bodyPr lIns="0" tIns="0" rIns="0" bIns="0" rtlCol="0" anchor="t">
            <a:spAutoFit/>
          </a:bodyPr>
          <a:lstStyle/>
          <a:p>
            <a:pPr algn="ctr">
              <a:lnSpc>
                <a:spcPts val="7279"/>
              </a:lnSpc>
            </a:pPr>
            <a:r>
              <a:rPr lang="en-US" sz="5200">
                <a:solidFill>
                  <a:srgbClr val="545454"/>
                </a:solidFill>
                <a:latin typeface="HK Grotesk Bold"/>
              </a:rPr>
              <a:t>A SIMPLE CONCEPT </a:t>
            </a:r>
          </a:p>
          <a:p>
            <a:pPr algn="ctr">
              <a:lnSpc>
                <a:spcPts val="7280"/>
              </a:lnSpc>
            </a:pPr>
            <a:r>
              <a:rPr lang="en-US" sz="5200">
                <a:solidFill>
                  <a:srgbClr val="545454"/>
                </a:solidFill>
                <a:latin typeface="HK Grotesk Bold"/>
              </a:rPr>
              <a:t>AND UI</a:t>
            </a:r>
          </a:p>
        </p:txBody>
      </p:sp>
      <p:sp>
        <p:nvSpPr>
          <p:cNvPr id="23" name="TextBox 23"/>
          <p:cNvSpPr txBox="1"/>
          <p:nvPr/>
        </p:nvSpPr>
        <p:spPr>
          <a:xfrm>
            <a:off x="8560542" y="4707351"/>
            <a:ext cx="2393127" cy="599087"/>
          </a:xfrm>
          <a:prstGeom prst="rect">
            <a:avLst/>
          </a:prstGeom>
        </p:spPr>
        <p:txBody>
          <a:bodyPr lIns="0" tIns="0" rIns="0" bIns="0" rtlCol="0" anchor="t">
            <a:spAutoFit/>
          </a:bodyPr>
          <a:lstStyle/>
          <a:p>
            <a:pPr algn="ctr">
              <a:lnSpc>
                <a:spcPts val="4906"/>
              </a:lnSpc>
            </a:pPr>
            <a:r>
              <a:rPr lang="en-US" sz="3504">
                <a:solidFill>
                  <a:srgbClr val="D9D9D9"/>
                </a:solidFill>
                <a:latin typeface="Open Sans"/>
              </a:rPr>
              <a:t>Searching...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2556413" y="702823"/>
            <a:ext cx="4323849" cy="8555477"/>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346751"/>
            </a:solid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12" name="Group 12"/>
          <p:cNvGrpSpPr/>
          <p:nvPr/>
        </p:nvGrpSpPr>
        <p:grpSpPr>
          <a:xfrm>
            <a:off x="13046503" y="6551823"/>
            <a:ext cx="3343669" cy="1382354"/>
            <a:chOff x="0" y="0"/>
            <a:chExt cx="1913890" cy="791249"/>
          </a:xfrm>
        </p:grpSpPr>
        <p:sp>
          <p:nvSpPr>
            <p:cNvPr id="13" name="Freeform 13"/>
            <p:cNvSpPr/>
            <p:nvPr/>
          </p:nvSpPr>
          <p:spPr>
            <a:xfrm>
              <a:off x="0" y="0"/>
              <a:ext cx="1913890" cy="791249"/>
            </a:xfrm>
            <a:custGeom>
              <a:avLst/>
              <a:gdLst/>
              <a:ahLst/>
              <a:cxnLst/>
              <a:rect l="l" t="t" r="r" b="b"/>
              <a:pathLst>
                <a:path w="1913890" h="791249">
                  <a:moveTo>
                    <a:pt x="1789430" y="791249"/>
                  </a:moveTo>
                  <a:lnTo>
                    <a:pt x="124460" y="791249"/>
                  </a:lnTo>
                  <a:cubicBezTo>
                    <a:pt x="55880" y="791249"/>
                    <a:pt x="0" y="735369"/>
                    <a:pt x="0" y="666789"/>
                  </a:cubicBezTo>
                  <a:lnTo>
                    <a:pt x="0" y="124460"/>
                  </a:lnTo>
                  <a:cubicBezTo>
                    <a:pt x="0" y="55880"/>
                    <a:pt x="55880" y="0"/>
                    <a:pt x="124460" y="0"/>
                  </a:cubicBezTo>
                  <a:lnTo>
                    <a:pt x="1789430" y="0"/>
                  </a:lnTo>
                  <a:cubicBezTo>
                    <a:pt x="1858010" y="0"/>
                    <a:pt x="1913890" y="55880"/>
                    <a:pt x="1913890" y="124460"/>
                  </a:cubicBezTo>
                  <a:lnTo>
                    <a:pt x="1913890" y="666789"/>
                  </a:lnTo>
                  <a:cubicBezTo>
                    <a:pt x="1913890" y="735369"/>
                    <a:pt x="1858010" y="791249"/>
                    <a:pt x="1789430" y="791249"/>
                  </a:cubicBezTo>
                  <a:close/>
                </a:path>
              </a:pathLst>
            </a:custGeom>
            <a:solidFill>
              <a:srgbClr val="131E19"/>
            </a:solidFill>
          </p:spPr>
        </p:sp>
      </p:grpSp>
      <p:grpSp>
        <p:nvGrpSpPr>
          <p:cNvPr id="14" name="Group 14"/>
          <p:cNvGrpSpPr>
            <a:grpSpLocks noChangeAspect="1"/>
          </p:cNvGrpSpPr>
          <p:nvPr/>
        </p:nvGrpSpPr>
        <p:grpSpPr>
          <a:xfrm>
            <a:off x="13363518" y="7056879"/>
            <a:ext cx="621282" cy="621282"/>
            <a:chOff x="0" y="0"/>
            <a:chExt cx="495300" cy="495300"/>
          </a:xfrm>
        </p:grpSpPr>
        <p:sp>
          <p:nvSpPr>
            <p:cNvPr id="15" name="Freeform 15"/>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46751"/>
            </a:solidFill>
          </p:spPr>
        </p:sp>
        <p:sp>
          <p:nvSpPr>
            <p:cNvPr id="16" name="Freeform 16"/>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8B37C"/>
            </a:solidFill>
          </p:spPr>
        </p:sp>
      </p:grpSp>
      <p:grpSp>
        <p:nvGrpSpPr>
          <p:cNvPr id="17" name="Group 17"/>
          <p:cNvGrpSpPr>
            <a:grpSpLocks noChangeAspect="1"/>
          </p:cNvGrpSpPr>
          <p:nvPr/>
        </p:nvGrpSpPr>
        <p:grpSpPr>
          <a:xfrm>
            <a:off x="14407697" y="7056879"/>
            <a:ext cx="621282" cy="621282"/>
            <a:chOff x="0" y="0"/>
            <a:chExt cx="495300" cy="495300"/>
          </a:xfrm>
        </p:grpSpPr>
        <p:sp>
          <p:nvSpPr>
            <p:cNvPr id="18" name="Freeform 18"/>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46751"/>
            </a:solidFill>
          </p:spPr>
        </p:sp>
        <p:sp>
          <p:nvSpPr>
            <p:cNvPr id="19" name="Freeform 19"/>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8B37C"/>
            </a:solidFill>
          </p:spPr>
        </p:sp>
      </p:grpSp>
      <p:grpSp>
        <p:nvGrpSpPr>
          <p:cNvPr id="20" name="Group 20"/>
          <p:cNvGrpSpPr>
            <a:grpSpLocks noChangeAspect="1"/>
          </p:cNvGrpSpPr>
          <p:nvPr/>
        </p:nvGrpSpPr>
        <p:grpSpPr>
          <a:xfrm>
            <a:off x="15362016" y="7056879"/>
            <a:ext cx="621282" cy="621282"/>
            <a:chOff x="0" y="0"/>
            <a:chExt cx="495300" cy="495300"/>
          </a:xfrm>
        </p:grpSpPr>
        <p:sp>
          <p:nvSpPr>
            <p:cNvPr id="21" name="Freeform 21"/>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46751"/>
            </a:solidFill>
          </p:spPr>
        </p:sp>
        <p:sp>
          <p:nvSpPr>
            <p:cNvPr id="22" name="Freeform 22"/>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8B37C"/>
            </a:solidFill>
          </p:spPr>
        </p:sp>
      </p:grpSp>
      <p:grpSp>
        <p:nvGrpSpPr>
          <p:cNvPr id="23" name="Group 23"/>
          <p:cNvGrpSpPr/>
          <p:nvPr/>
        </p:nvGrpSpPr>
        <p:grpSpPr>
          <a:xfrm>
            <a:off x="13701373" y="8080513"/>
            <a:ext cx="2033930" cy="709238"/>
            <a:chOff x="0" y="0"/>
            <a:chExt cx="1913890" cy="667380"/>
          </a:xfrm>
        </p:grpSpPr>
        <p:sp>
          <p:nvSpPr>
            <p:cNvPr id="24" name="Freeform 24"/>
            <p:cNvSpPr/>
            <p:nvPr/>
          </p:nvSpPr>
          <p:spPr>
            <a:xfrm>
              <a:off x="0" y="0"/>
              <a:ext cx="1913890" cy="667380"/>
            </a:xfrm>
            <a:custGeom>
              <a:avLst/>
              <a:gdLst/>
              <a:ahLst/>
              <a:cxnLst/>
              <a:rect l="l" t="t" r="r" b="b"/>
              <a:pathLst>
                <a:path w="1913890" h="667380">
                  <a:moveTo>
                    <a:pt x="1789430" y="667380"/>
                  </a:moveTo>
                  <a:lnTo>
                    <a:pt x="124460" y="667380"/>
                  </a:lnTo>
                  <a:cubicBezTo>
                    <a:pt x="55880" y="667380"/>
                    <a:pt x="0" y="611500"/>
                    <a:pt x="0" y="542920"/>
                  </a:cubicBezTo>
                  <a:lnTo>
                    <a:pt x="0" y="124460"/>
                  </a:lnTo>
                  <a:cubicBezTo>
                    <a:pt x="0" y="55880"/>
                    <a:pt x="55880" y="0"/>
                    <a:pt x="124460" y="0"/>
                  </a:cubicBezTo>
                  <a:lnTo>
                    <a:pt x="1789430" y="0"/>
                  </a:lnTo>
                  <a:cubicBezTo>
                    <a:pt x="1858010" y="0"/>
                    <a:pt x="1913890" y="55880"/>
                    <a:pt x="1913890" y="124460"/>
                  </a:cubicBezTo>
                  <a:lnTo>
                    <a:pt x="1913890" y="542920"/>
                  </a:lnTo>
                  <a:cubicBezTo>
                    <a:pt x="1913890" y="611500"/>
                    <a:pt x="1858010" y="667380"/>
                    <a:pt x="1789430" y="667380"/>
                  </a:cubicBezTo>
                  <a:close/>
                </a:path>
              </a:pathLst>
            </a:custGeom>
            <a:solidFill>
              <a:srgbClr val="58B37C"/>
            </a:solidFill>
          </p:spPr>
        </p:sp>
      </p:grpSp>
      <p:pic>
        <p:nvPicPr>
          <p:cNvPr id="25" name="Picture 2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74900" y="2239433"/>
            <a:ext cx="2486874" cy="2437137"/>
          </a:xfrm>
          <a:prstGeom prst="rect">
            <a:avLst/>
          </a:prstGeom>
        </p:spPr>
      </p:pic>
      <p:sp>
        <p:nvSpPr>
          <p:cNvPr id="26" name="TextBox 26"/>
          <p:cNvSpPr txBox="1"/>
          <p:nvPr/>
        </p:nvSpPr>
        <p:spPr>
          <a:xfrm>
            <a:off x="12991524" y="5105400"/>
            <a:ext cx="3453626" cy="1234640"/>
          </a:xfrm>
          <a:prstGeom prst="rect">
            <a:avLst/>
          </a:prstGeom>
        </p:spPr>
        <p:txBody>
          <a:bodyPr lIns="0" tIns="0" rIns="0" bIns="0" rtlCol="0" anchor="t">
            <a:spAutoFit/>
          </a:bodyPr>
          <a:lstStyle/>
          <a:p>
            <a:pPr algn="ctr">
              <a:lnSpc>
                <a:spcPts val="3348"/>
              </a:lnSpc>
            </a:pPr>
            <a:r>
              <a:rPr lang="en-US" sz="2392">
                <a:solidFill>
                  <a:srgbClr val="FFFFFF"/>
                </a:solidFill>
                <a:latin typeface="Open Sans"/>
              </a:rPr>
              <a:t>Set your </a:t>
            </a:r>
            <a:r>
              <a:rPr lang="en-US" sz="2392">
                <a:solidFill>
                  <a:srgbClr val="F5C116"/>
                </a:solidFill>
                <a:latin typeface="Open Sans"/>
              </a:rPr>
              <a:t>distance radius</a:t>
            </a:r>
            <a:r>
              <a:rPr lang="en-US" sz="2392">
                <a:solidFill>
                  <a:srgbClr val="FFFFFF"/>
                </a:solidFill>
                <a:latin typeface="Open Sans"/>
              </a:rPr>
              <a:t> </a:t>
            </a:r>
          </a:p>
          <a:p>
            <a:pPr>
              <a:lnSpc>
                <a:spcPts val="3348"/>
              </a:lnSpc>
            </a:pPr>
            <a:r>
              <a:rPr lang="en-US" sz="2392">
                <a:solidFill>
                  <a:srgbClr val="FFFFFF"/>
                </a:solidFill>
                <a:latin typeface="Open Sans"/>
              </a:rPr>
              <a:t>to search for suitable jobs near you...</a:t>
            </a:r>
          </a:p>
        </p:txBody>
      </p:sp>
      <p:sp>
        <p:nvSpPr>
          <p:cNvPr id="27" name="TextBox 27"/>
          <p:cNvSpPr txBox="1"/>
          <p:nvPr/>
        </p:nvSpPr>
        <p:spPr>
          <a:xfrm>
            <a:off x="13674159" y="6691100"/>
            <a:ext cx="2088356"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Set Distance Radius</a:t>
            </a:r>
          </a:p>
        </p:txBody>
      </p:sp>
      <p:sp>
        <p:nvSpPr>
          <p:cNvPr id="28" name="TextBox 28"/>
          <p:cNvSpPr txBox="1"/>
          <p:nvPr/>
        </p:nvSpPr>
        <p:spPr>
          <a:xfrm>
            <a:off x="14042395" y="8103382"/>
            <a:ext cx="1351885" cy="587301"/>
          </a:xfrm>
          <a:prstGeom prst="rect">
            <a:avLst/>
          </a:prstGeom>
        </p:spPr>
        <p:txBody>
          <a:bodyPr lIns="0" tIns="0" rIns="0" bIns="0" rtlCol="0" anchor="t">
            <a:spAutoFit/>
          </a:bodyPr>
          <a:lstStyle/>
          <a:p>
            <a:pPr algn="ctr">
              <a:lnSpc>
                <a:spcPts val="4710"/>
              </a:lnSpc>
            </a:pPr>
            <a:r>
              <a:rPr lang="en-US" sz="3364">
                <a:solidFill>
                  <a:srgbClr val="FFFFFF"/>
                </a:solidFill>
                <a:latin typeface="Open Sans"/>
              </a:rPr>
              <a:t>Search</a:t>
            </a:r>
          </a:p>
        </p:txBody>
      </p:sp>
      <p:sp>
        <p:nvSpPr>
          <p:cNvPr id="29" name="TextBox 29"/>
          <p:cNvSpPr txBox="1"/>
          <p:nvPr/>
        </p:nvSpPr>
        <p:spPr>
          <a:xfrm>
            <a:off x="13481248" y="7223951"/>
            <a:ext cx="385823" cy="246750"/>
          </a:xfrm>
          <a:prstGeom prst="rect">
            <a:avLst/>
          </a:prstGeom>
        </p:spPr>
        <p:txBody>
          <a:bodyPr lIns="0" tIns="0" rIns="0" bIns="0" rtlCol="0" anchor="t">
            <a:spAutoFit/>
          </a:bodyPr>
          <a:lstStyle/>
          <a:p>
            <a:pPr algn="ctr">
              <a:lnSpc>
                <a:spcPts val="2098"/>
              </a:lnSpc>
            </a:pPr>
            <a:r>
              <a:rPr lang="en-US" sz="1498">
                <a:solidFill>
                  <a:srgbClr val="FFFFFF"/>
                </a:solidFill>
                <a:latin typeface="Open Sans"/>
              </a:rPr>
              <a:t>1km</a:t>
            </a:r>
          </a:p>
        </p:txBody>
      </p:sp>
      <p:sp>
        <p:nvSpPr>
          <p:cNvPr id="30" name="TextBox 30"/>
          <p:cNvSpPr txBox="1"/>
          <p:nvPr/>
        </p:nvSpPr>
        <p:spPr>
          <a:xfrm>
            <a:off x="14525426" y="7234620"/>
            <a:ext cx="385823" cy="246750"/>
          </a:xfrm>
          <a:prstGeom prst="rect">
            <a:avLst/>
          </a:prstGeom>
        </p:spPr>
        <p:txBody>
          <a:bodyPr lIns="0" tIns="0" rIns="0" bIns="0" rtlCol="0" anchor="t">
            <a:spAutoFit/>
          </a:bodyPr>
          <a:lstStyle/>
          <a:p>
            <a:pPr algn="ctr">
              <a:lnSpc>
                <a:spcPts val="2098"/>
              </a:lnSpc>
            </a:pPr>
            <a:r>
              <a:rPr lang="en-US" sz="1498">
                <a:solidFill>
                  <a:srgbClr val="FFFFFF"/>
                </a:solidFill>
                <a:latin typeface="Open Sans"/>
              </a:rPr>
              <a:t>2km</a:t>
            </a:r>
          </a:p>
        </p:txBody>
      </p:sp>
      <p:sp>
        <p:nvSpPr>
          <p:cNvPr id="31" name="TextBox 31"/>
          <p:cNvSpPr txBox="1"/>
          <p:nvPr/>
        </p:nvSpPr>
        <p:spPr>
          <a:xfrm>
            <a:off x="15449018" y="7225329"/>
            <a:ext cx="447278" cy="234468"/>
          </a:xfrm>
          <a:prstGeom prst="rect">
            <a:avLst/>
          </a:prstGeom>
        </p:spPr>
        <p:txBody>
          <a:bodyPr lIns="0" tIns="0" rIns="0" bIns="0" rtlCol="0" anchor="t">
            <a:spAutoFit/>
          </a:bodyPr>
          <a:lstStyle/>
          <a:p>
            <a:pPr algn="ctr">
              <a:lnSpc>
                <a:spcPts val="1897"/>
              </a:lnSpc>
            </a:pPr>
            <a:r>
              <a:rPr lang="en-US" sz="1355">
                <a:solidFill>
                  <a:srgbClr val="FFFFFF"/>
                </a:solidFill>
                <a:latin typeface="Open Sans"/>
              </a:rPr>
              <a:t>&gt;2km</a:t>
            </a:r>
          </a:p>
        </p:txBody>
      </p:sp>
      <p:sp>
        <p:nvSpPr>
          <p:cNvPr id="32" name="TextBox 32"/>
          <p:cNvSpPr txBox="1"/>
          <p:nvPr/>
        </p:nvSpPr>
        <p:spPr>
          <a:xfrm>
            <a:off x="1028700" y="1257300"/>
            <a:ext cx="2552700" cy="419089"/>
          </a:xfrm>
          <a:prstGeom prst="rect">
            <a:avLst/>
          </a:prstGeom>
        </p:spPr>
        <p:txBody>
          <a:bodyPr wrap="square" lIns="0" tIns="0" rIns="0" bIns="0" rtlCol="0" anchor="t">
            <a:spAutoFit/>
          </a:bodyPr>
          <a:lstStyle/>
          <a:p>
            <a:pPr algn="ctr">
              <a:lnSpc>
                <a:spcPts val="3487"/>
              </a:lnSpc>
            </a:pPr>
            <a:r>
              <a:rPr lang="en-US" sz="2490" dirty="0">
                <a:solidFill>
                  <a:srgbClr val="FFFFFF">
                    <a:alpha val="41961"/>
                  </a:srgbClr>
                </a:solidFill>
                <a:latin typeface="Open Sans Extra Bold"/>
              </a:rPr>
              <a:t>HOW IT WORKS</a:t>
            </a:r>
          </a:p>
        </p:txBody>
      </p:sp>
      <p:sp>
        <p:nvSpPr>
          <p:cNvPr id="33" name="TextBox 33"/>
          <p:cNvSpPr txBox="1"/>
          <p:nvPr/>
        </p:nvSpPr>
        <p:spPr>
          <a:xfrm>
            <a:off x="1028700" y="1997171"/>
            <a:ext cx="6532245" cy="1906502"/>
          </a:xfrm>
          <a:prstGeom prst="rect">
            <a:avLst/>
          </a:prstGeom>
        </p:spPr>
        <p:txBody>
          <a:bodyPr lIns="0" tIns="0" rIns="0" bIns="0" rtlCol="0" anchor="t">
            <a:spAutoFit/>
          </a:bodyPr>
          <a:lstStyle/>
          <a:p>
            <a:pPr>
              <a:lnSpc>
                <a:spcPts val="7687"/>
              </a:lnSpc>
            </a:pPr>
            <a:r>
              <a:rPr lang="en-US" sz="5490">
                <a:solidFill>
                  <a:srgbClr val="D9D9D9"/>
                </a:solidFill>
                <a:latin typeface="Open Sans Extra Bold"/>
              </a:rPr>
              <a:t>Getting Started is </a:t>
            </a:r>
          </a:p>
          <a:p>
            <a:pPr>
              <a:lnSpc>
                <a:spcPts val="7687"/>
              </a:lnSpc>
            </a:pPr>
            <a:r>
              <a:rPr lang="en-US" sz="5490">
                <a:solidFill>
                  <a:srgbClr val="D9D9D9"/>
                </a:solidFill>
                <a:latin typeface="Open Sans Extra Bold"/>
              </a:rPr>
              <a:t>Fast &amp; Easy</a:t>
            </a:r>
          </a:p>
        </p:txBody>
      </p:sp>
      <p:sp>
        <p:nvSpPr>
          <p:cNvPr id="34" name="TextBox 34"/>
          <p:cNvSpPr txBox="1"/>
          <p:nvPr/>
        </p:nvSpPr>
        <p:spPr>
          <a:xfrm>
            <a:off x="1028700" y="5214176"/>
            <a:ext cx="10668000" cy="3971925"/>
          </a:xfrm>
          <a:prstGeom prst="rect">
            <a:avLst/>
          </a:prstGeom>
        </p:spPr>
        <p:txBody>
          <a:bodyPr lIns="0" tIns="0" rIns="0" bIns="0" rtlCol="0" anchor="t">
            <a:spAutoFit/>
          </a:bodyPr>
          <a:lstStyle/>
          <a:p>
            <a:pPr>
              <a:lnSpc>
                <a:spcPts val="6300"/>
              </a:lnSpc>
            </a:pPr>
            <a:r>
              <a:rPr lang="en-US" sz="4500">
                <a:solidFill>
                  <a:srgbClr val="D9D9D9"/>
                </a:solidFill>
                <a:latin typeface="Open Sans"/>
              </a:rPr>
              <a:t>bLINK uses location services to search for hourly job openings near you. All you have to do is choose a km radius you are comfortable with and the app does the 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7595182" y="1028700"/>
            <a:ext cx="4323849" cy="8555477"/>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C66554"/>
            </a:solid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08248" y="1849198"/>
            <a:ext cx="323379" cy="380040"/>
          </a:xfrm>
          <a:prstGeom prst="rect">
            <a:avLst/>
          </a:prstGeom>
        </p:spPr>
      </p:pic>
      <p:grpSp>
        <p:nvGrpSpPr>
          <p:cNvPr id="13" name="Group 13"/>
          <p:cNvGrpSpPr/>
          <p:nvPr/>
        </p:nvGrpSpPr>
        <p:grpSpPr>
          <a:xfrm>
            <a:off x="11069937" y="1877528"/>
            <a:ext cx="161690" cy="161690"/>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C116"/>
            </a:solidFill>
          </p:spPr>
        </p:sp>
      </p:grpSp>
      <p:pic>
        <p:nvPicPr>
          <p:cNvPr id="15" name="Picture 1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167825" y="1877528"/>
            <a:ext cx="345782" cy="351709"/>
          </a:xfrm>
          <a:prstGeom prst="rect">
            <a:avLst/>
          </a:prstGeom>
        </p:spPr>
      </p:pic>
      <p:grpSp>
        <p:nvGrpSpPr>
          <p:cNvPr id="16" name="Group 16"/>
          <p:cNvGrpSpPr/>
          <p:nvPr/>
        </p:nvGrpSpPr>
        <p:grpSpPr>
          <a:xfrm>
            <a:off x="7876795" y="2723306"/>
            <a:ext cx="3756485" cy="6708471"/>
            <a:chOff x="0" y="0"/>
            <a:chExt cx="1016842" cy="1815914"/>
          </a:xfrm>
        </p:grpSpPr>
        <p:sp>
          <p:nvSpPr>
            <p:cNvPr id="17" name="Freeform 17"/>
            <p:cNvSpPr/>
            <p:nvPr/>
          </p:nvSpPr>
          <p:spPr>
            <a:xfrm>
              <a:off x="0" y="0"/>
              <a:ext cx="1016842" cy="1815914"/>
            </a:xfrm>
            <a:custGeom>
              <a:avLst/>
              <a:gdLst/>
              <a:ahLst/>
              <a:cxnLst/>
              <a:rect l="l" t="t" r="r" b="b"/>
              <a:pathLst>
                <a:path w="1016842" h="1815914">
                  <a:moveTo>
                    <a:pt x="892382" y="1815914"/>
                  </a:moveTo>
                  <a:lnTo>
                    <a:pt x="124460" y="1815914"/>
                  </a:lnTo>
                  <a:cubicBezTo>
                    <a:pt x="55880" y="1815914"/>
                    <a:pt x="0" y="1760034"/>
                    <a:pt x="0" y="1691454"/>
                  </a:cubicBezTo>
                  <a:lnTo>
                    <a:pt x="0" y="124460"/>
                  </a:lnTo>
                  <a:cubicBezTo>
                    <a:pt x="0" y="55880"/>
                    <a:pt x="55880" y="0"/>
                    <a:pt x="124460" y="0"/>
                  </a:cubicBezTo>
                  <a:lnTo>
                    <a:pt x="892382" y="0"/>
                  </a:lnTo>
                  <a:cubicBezTo>
                    <a:pt x="960962" y="0"/>
                    <a:pt x="1016842" y="55880"/>
                    <a:pt x="1016842" y="124460"/>
                  </a:cubicBezTo>
                  <a:lnTo>
                    <a:pt x="1016842" y="1691454"/>
                  </a:lnTo>
                  <a:cubicBezTo>
                    <a:pt x="1016842" y="1760034"/>
                    <a:pt x="960962" y="1815914"/>
                    <a:pt x="892382" y="1815914"/>
                  </a:cubicBezTo>
                  <a:close/>
                </a:path>
              </a:pathLst>
            </a:custGeom>
            <a:solidFill>
              <a:srgbClr val="346751"/>
            </a:solidFill>
          </p:spPr>
        </p:sp>
      </p:grpSp>
      <p:sp>
        <p:nvSpPr>
          <p:cNvPr id="18" name="AutoShape 18"/>
          <p:cNvSpPr/>
          <p:nvPr/>
        </p:nvSpPr>
        <p:spPr>
          <a:xfrm>
            <a:off x="9433256" y="2902390"/>
            <a:ext cx="647700" cy="0"/>
          </a:xfrm>
          <a:prstGeom prst="line">
            <a:avLst/>
          </a:prstGeom>
          <a:ln w="66675" cap="rnd">
            <a:solidFill>
              <a:srgbClr val="D9D9D9"/>
            </a:solidFill>
            <a:prstDash val="solid"/>
            <a:headEnd type="none" w="sm" len="sm"/>
            <a:tailEnd type="none" w="sm" len="sm"/>
          </a:ln>
        </p:spPr>
      </p:sp>
      <p:grpSp>
        <p:nvGrpSpPr>
          <p:cNvPr id="19" name="Group 19"/>
          <p:cNvGrpSpPr>
            <a:grpSpLocks noChangeAspect="1"/>
          </p:cNvGrpSpPr>
          <p:nvPr/>
        </p:nvGrpSpPr>
        <p:grpSpPr>
          <a:xfrm>
            <a:off x="10826847" y="3360183"/>
            <a:ext cx="486180" cy="486180"/>
            <a:chOff x="0" y="0"/>
            <a:chExt cx="14400530" cy="14400530"/>
          </a:xfrm>
        </p:grpSpPr>
        <p:sp>
          <p:nvSpPr>
            <p:cNvPr id="20" name="Freeform 20"/>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D03E25"/>
            </a:solidFill>
          </p:spPr>
        </p:sp>
      </p:grpSp>
      <p:sp>
        <p:nvSpPr>
          <p:cNvPr id="21" name="AutoShape 21"/>
          <p:cNvSpPr/>
          <p:nvPr/>
        </p:nvSpPr>
        <p:spPr>
          <a:xfrm>
            <a:off x="8087373" y="4054915"/>
            <a:ext cx="3339465" cy="0"/>
          </a:xfrm>
          <a:prstGeom prst="line">
            <a:avLst/>
          </a:prstGeom>
          <a:ln w="9525" cap="rnd">
            <a:solidFill>
              <a:srgbClr val="D9D9D9"/>
            </a:solidFill>
            <a:prstDash val="solid"/>
            <a:headEnd type="none" w="sm" len="sm"/>
            <a:tailEnd type="none" w="sm" len="sm"/>
          </a:ln>
        </p:spPr>
      </p:sp>
      <p:grpSp>
        <p:nvGrpSpPr>
          <p:cNvPr id="22" name="Group 22"/>
          <p:cNvGrpSpPr/>
          <p:nvPr/>
        </p:nvGrpSpPr>
        <p:grpSpPr>
          <a:xfrm>
            <a:off x="8087373" y="4301711"/>
            <a:ext cx="3339465" cy="757417"/>
            <a:chOff x="0" y="0"/>
            <a:chExt cx="2911716" cy="660400"/>
          </a:xfrm>
        </p:grpSpPr>
        <p:sp>
          <p:nvSpPr>
            <p:cNvPr id="23" name="Freeform 23"/>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sp>
        <p:nvSpPr>
          <p:cNvPr id="24" name="TextBox 24"/>
          <p:cNvSpPr txBox="1"/>
          <p:nvPr/>
        </p:nvSpPr>
        <p:spPr>
          <a:xfrm>
            <a:off x="9185878" y="1726605"/>
            <a:ext cx="1142456" cy="558551"/>
          </a:xfrm>
          <a:prstGeom prst="rect">
            <a:avLst/>
          </a:prstGeom>
        </p:spPr>
        <p:txBody>
          <a:bodyPr lIns="0" tIns="0" rIns="0" bIns="0" rtlCol="0" anchor="t">
            <a:spAutoFit/>
          </a:bodyPr>
          <a:lstStyle/>
          <a:p>
            <a:pPr algn="ctr">
              <a:lnSpc>
                <a:spcPts val="4533"/>
              </a:lnSpc>
            </a:pPr>
            <a:r>
              <a:rPr lang="en-US" sz="3237">
                <a:solidFill>
                  <a:srgbClr val="FFFFFF"/>
                </a:solidFill>
                <a:latin typeface="Open Sans"/>
              </a:rPr>
              <a:t>bLINK</a:t>
            </a:r>
          </a:p>
        </p:txBody>
      </p:sp>
      <p:sp>
        <p:nvSpPr>
          <p:cNvPr id="25" name="TextBox 25"/>
          <p:cNvSpPr txBox="1"/>
          <p:nvPr/>
        </p:nvSpPr>
        <p:spPr>
          <a:xfrm>
            <a:off x="8063044" y="3378957"/>
            <a:ext cx="2017912" cy="410532"/>
          </a:xfrm>
          <a:prstGeom prst="rect">
            <a:avLst/>
          </a:prstGeom>
        </p:spPr>
        <p:txBody>
          <a:bodyPr lIns="0" tIns="0" rIns="0" bIns="0" rtlCol="0" anchor="t">
            <a:spAutoFit/>
          </a:bodyPr>
          <a:lstStyle/>
          <a:p>
            <a:pPr algn="ctr">
              <a:lnSpc>
                <a:spcPts val="3432"/>
              </a:lnSpc>
            </a:pPr>
            <a:r>
              <a:rPr lang="en-US" sz="2451">
                <a:solidFill>
                  <a:srgbClr val="FFFFFF"/>
                </a:solidFill>
                <a:latin typeface="Open Sans"/>
              </a:rPr>
              <a:t>Jobs Near you</a:t>
            </a:r>
          </a:p>
        </p:txBody>
      </p:sp>
      <p:sp>
        <p:nvSpPr>
          <p:cNvPr id="26" name="TextBox 26"/>
          <p:cNvSpPr txBox="1"/>
          <p:nvPr/>
        </p:nvSpPr>
        <p:spPr>
          <a:xfrm>
            <a:off x="10887343" y="3359907"/>
            <a:ext cx="365188" cy="439131"/>
          </a:xfrm>
          <a:prstGeom prst="rect">
            <a:avLst/>
          </a:prstGeom>
        </p:spPr>
        <p:txBody>
          <a:bodyPr lIns="0" tIns="0" rIns="0" bIns="0" rtlCol="0" anchor="t">
            <a:spAutoFit/>
          </a:bodyPr>
          <a:lstStyle/>
          <a:p>
            <a:pPr algn="ctr">
              <a:lnSpc>
                <a:spcPts val="3520"/>
              </a:lnSpc>
            </a:pPr>
            <a:r>
              <a:rPr lang="en-US" sz="2514">
                <a:solidFill>
                  <a:srgbClr val="FFFFFF"/>
                </a:solidFill>
                <a:latin typeface="Open Sans"/>
              </a:rPr>
              <a:t>10</a:t>
            </a:r>
          </a:p>
        </p:txBody>
      </p:sp>
      <p:grpSp>
        <p:nvGrpSpPr>
          <p:cNvPr id="27" name="Group 27"/>
          <p:cNvGrpSpPr/>
          <p:nvPr/>
        </p:nvGrpSpPr>
        <p:grpSpPr>
          <a:xfrm>
            <a:off x="8087373" y="5469377"/>
            <a:ext cx="3339465" cy="757417"/>
            <a:chOff x="0" y="0"/>
            <a:chExt cx="2911716" cy="660400"/>
          </a:xfrm>
        </p:grpSpPr>
        <p:sp>
          <p:nvSpPr>
            <p:cNvPr id="28" name="Freeform 28"/>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grpSp>
        <p:nvGrpSpPr>
          <p:cNvPr id="29" name="Group 29"/>
          <p:cNvGrpSpPr/>
          <p:nvPr/>
        </p:nvGrpSpPr>
        <p:grpSpPr>
          <a:xfrm>
            <a:off x="8087373" y="6688577"/>
            <a:ext cx="3339465" cy="757417"/>
            <a:chOff x="0" y="0"/>
            <a:chExt cx="2911716" cy="660400"/>
          </a:xfrm>
        </p:grpSpPr>
        <p:sp>
          <p:nvSpPr>
            <p:cNvPr id="30" name="Freeform 30"/>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grpSp>
        <p:nvGrpSpPr>
          <p:cNvPr id="31" name="Group 31"/>
          <p:cNvGrpSpPr/>
          <p:nvPr/>
        </p:nvGrpSpPr>
        <p:grpSpPr>
          <a:xfrm>
            <a:off x="8087373" y="7888727"/>
            <a:ext cx="3339465" cy="757417"/>
            <a:chOff x="0" y="0"/>
            <a:chExt cx="2911716" cy="660400"/>
          </a:xfrm>
        </p:grpSpPr>
        <p:sp>
          <p:nvSpPr>
            <p:cNvPr id="32" name="Freeform 32"/>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sp>
        <p:nvSpPr>
          <p:cNvPr id="33" name="TextBox 33"/>
          <p:cNvSpPr txBox="1"/>
          <p:nvPr/>
        </p:nvSpPr>
        <p:spPr>
          <a:xfrm>
            <a:off x="1028700" y="1366048"/>
            <a:ext cx="2615071" cy="427232"/>
          </a:xfrm>
          <a:prstGeom prst="rect">
            <a:avLst/>
          </a:prstGeom>
        </p:spPr>
        <p:txBody>
          <a:bodyPr lIns="0" tIns="0" rIns="0" bIns="0" rtlCol="0" anchor="t">
            <a:spAutoFit/>
          </a:bodyPr>
          <a:lstStyle/>
          <a:p>
            <a:pPr algn="ctr">
              <a:lnSpc>
                <a:spcPts val="3487"/>
              </a:lnSpc>
            </a:pPr>
            <a:r>
              <a:rPr lang="en-US" sz="2490">
                <a:solidFill>
                  <a:srgbClr val="FFFFFF">
                    <a:alpha val="41961"/>
                  </a:srgbClr>
                </a:solidFill>
                <a:latin typeface="Open Sans Extra Bold"/>
              </a:rPr>
              <a:t>AVAILABLE JOBS</a:t>
            </a:r>
          </a:p>
        </p:txBody>
      </p:sp>
      <p:sp>
        <p:nvSpPr>
          <p:cNvPr id="34" name="TextBox 34"/>
          <p:cNvSpPr txBox="1"/>
          <p:nvPr/>
        </p:nvSpPr>
        <p:spPr>
          <a:xfrm>
            <a:off x="1028700" y="2791204"/>
            <a:ext cx="6180667" cy="4944745"/>
          </a:xfrm>
          <a:prstGeom prst="rect">
            <a:avLst/>
          </a:prstGeom>
        </p:spPr>
        <p:txBody>
          <a:bodyPr lIns="0" tIns="0" rIns="0" bIns="0" rtlCol="0" anchor="t">
            <a:spAutoFit/>
          </a:bodyPr>
          <a:lstStyle/>
          <a:p>
            <a:pPr>
              <a:lnSpc>
                <a:spcPts val="5600"/>
              </a:lnSpc>
            </a:pPr>
            <a:r>
              <a:rPr lang="en-US" sz="4000">
                <a:solidFill>
                  <a:srgbClr val="D9D9D9"/>
                </a:solidFill>
                <a:latin typeface="Open Sans"/>
              </a:rPr>
              <a:t>To get you started, bLINK shows you the jobs currently open around the radius you specified. These jobs will have a larger range. Find out jobs best suited for you.</a:t>
            </a:r>
          </a:p>
        </p:txBody>
      </p:sp>
      <p:sp>
        <p:nvSpPr>
          <p:cNvPr id="35" name="TextBox 35"/>
          <p:cNvSpPr txBox="1"/>
          <p:nvPr/>
        </p:nvSpPr>
        <p:spPr>
          <a:xfrm>
            <a:off x="12107333" y="3978715"/>
            <a:ext cx="5820833" cy="2818765"/>
          </a:xfrm>
          <a:prstGeom prst="rect">
            <a:avLst/>
          </a:prstGeom>
        </p:spPr>
        <p:txBody>
          <a:bodyPr lIns="0" tIns="0" rIns="0" bIns="0" rtlCol="0" anchor="t">
            <a:spAutoFit/>
          </a:bodyPr>
          <a:lstStyle/>
          <a:p>
            <a:pPr>
              <a:lnSpc>
                <a:spcPts val="5600"/>
              </a:lnSpc>
            </a:pPr>
            <a:r>
              <a:rPr lang="en-US" sz="4000">
                <a:solidFill>
                  <a:srgbClr val="D9D9D9"/>
                </a:solidFill>
                <a:latin typeface="Open Sans"/>
              </a:rPr>
              <a:t>Find a job you like and want to apply? Wait! not before you setup your profile...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2556413" y="702823"/>
            <a:ext cx="4323849" cy="8555477"/>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346751"/>
            </a:solid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12" name="Group 12"/>
          <p:cNvGrpSpPr/>
          <p:nvPr/>
        </p:nvGrpSpPr>
        <p:grpSpPr>
          <a:xfrm>
            <a:off x="13046503" y="2239433"/>
            <a:ext cx="3343669" cy="2525354"/>
            <a:chOff x="0" y="0"/>
            <a:chExt cx="1913890" cy="1445493"/>
          </a:xfrm>
        </p:grpSpPr>
        <p:sp>
          <p:nvSpPr>
            <p:cNvPr id="13" name="Freeform 13"/>
            <p:cNvSpPr/>
            <p:nvPr/>
          </p:nvSpPr>
          <p:spPr>
            <a:xfrm>
              <a:off x="0" y="0"/>
              <a:ext cx="1913890" cy="1445493"/>
            </a:xfrm>
            <a:custGeom>
              <a:avLst/>
              <a:gdLst/>
              <a:ahLst/>
              <a:cxnLst/>
              <a:rect l="l" t="t" r="r" b="b"/>
              <a:pathLst>
                <a:path w="1913890" h="1445493">
                  <a:moveTo>
                    <a:pt x="1789430" y="1445493"/>
                  </a:moveTo>
                  <a:lnTo>
                    <a:pt x="124460" y="1445493"/>
                  </a:lnTo>
                  <a:cubicBezTo>
                    <a:pt x="55880" y="1445493"/>
                    <a:pt x="0" y="1389613"/>
                    <a:pt x="0" y="1321033"/>
                  </a:cubicBezTo>
                  <a:lnTo>
                    <a:pt x="0" y="124460"/>
                  </a:lnTo>
                  <a:cubicBezTo>
                    <a:pt x="0" y="55880"/>
                    <a:pt x="55880" y="0"/>
                    <a:pt x="124460" y="0"/>
                  </a:cubicBezTo>
                  <a:lnTo>
                    <a:pt x="1789430" y="0"/>
                  </a:lnTo>
                  <a:cubicBezTo>
                    <a:pt x="1858010" y="0"/>
                    <a:pt x="1913890" y="55880"/>
                    <a:pt x="1913890" y="124460"/>
                  </a:cubicBezTo>
                  <a:lnTo>
                    <a:pt x="1913890" y="1321033"/>
                  </a:lnTo>
                  <a:cubicBezTo>
                    <a:pt x="1913890" y="1389613"/>
                    <a:pt x="1858010" y="1445493"/>
                    <a:pt x="1789430" y="1445493"/>
                  </a:cubicBezTo>
                  <a:close/>
                </a:path>
              </a:pathLst>
            </a:custGeom>
            <a:solidFill>
              <a:srgbClr val="131E19"/>
            </a:solidFill>
          </p:spPr>
        </p:sp>
      </p:grpSp>
      <p:grpSp>
        <p:nvGrpSpPr>
          <p:cNvPr id="14" name="Group 14"/>
          <p:cNvGrpSpPr>
            <a:grpSpLocks noChangeAspect="1"/>
          </p:cNvGrpSpPr>
          <p:nvPr/>
        </p:nvGrpSpPr>
        <p:grpSpPr>
          <a:xfrm>
            <a:off x="13974038" y="2972312"/>
            <a:ext cx="1488599" cy="1488599"/>
            <a:chOff x="0" y="0"/>
            <a:chExt cx="495300" cy="495300"/>
          </a:xfrm>
        </p:grpSpPr>
        <p:sp>
          <p:nvSpPr>
            <p:cNvPr id="15" name="Freeform 15"/>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46751"/>
            </a:solidFill>
          </p:spPr>
        </p:sp>
        <p:sp>
          <p:nvSpPr>
            <p:cNvPr id="16" name="Freeform 16"/>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8B37C"/>
            </a:solidFill>
          </p:spPr>
        </p:sp>
      </p:grpSp>
      <p:pic>
        <p:nvPicPr>
          <p:cNvPr id="17" name="Picture 1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46657" y="3263798"/>
            <a:ext cx="943360" cy="905626"/>
          </a:xfrm>
          <a:prstGeom prst="rect">
            <a:avLst/>
          </a:prstGeom>
        </p:spPr>
      </p:pic>
      <p:grpSp>
        <p:nvGrpSpPr>
          <p:cNvPr id="18" name="Group 18"/>
          <p:cNvGrpSpPr/>
          <p:nvPr/>
        </p:nvGrpSpPr>
        <p:grpSpPr>
          <a:xfrm>
            <a:off x="13046503" y="5794468"/>
            <a:ext cx="3339465" cy="757417"/>
            <a:chOff x="0" y="0"/>
            <a:chExt cx="2911716" cy="660400"/>
          </a:xfrm>
        </p:grpSpPr>
        <p:sp>
          <p:nvSpPr>
            <p:cNvPr id="19" name="Freeform 19"/>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131E19"/>
            </a:solidFill>
          </p:spPr>
        </p:sp>
      </p:grpSp>
      <p:pic>
        <p:nvPicPr>
          <p:cNvPr id="20" name="Picture 2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5735302" y="6052910"/>
            <a:ext cx="385880" cy="240532"/>
          </a:xfrm>
          <a:prstGeom prst="rect">
            <a:avLst/>
          </a:prstGeom>
        </p:spPr>
      </p:pic>
      <p:sp>
        <p:nvSpPr>
          <p:cNvPr id="21" name="TextBox 21"/>
          <p:cNvSpPr txBox="1"/>
          <p:nvPr/>
        </p:nvSpPr>
        <p:spPr>
          <a:xfrm>
            <a:off x="13266102" y="2521266"/>
            <a:ext cx="1259324"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Your Name </a:t>
            </a:r>
          </a:p>
        </p:txBody>
      </p:sp>
      <p:sp>
        <p:nvSpPr>
          <p:cNvPr id="22" name="TextBox 22"/>
          <p:cNvSpPr txBox="1"/>
          <p:nvPr/>
        </p:nvSpPr>
        <p:spPr>
          <a:xfrm>
            <a:off x="1117209" y="1277408"/>
            <a:ext cx="2302290" cy="427232"/>
          </a:xfrm>
          <a:prstGeom prst="rect">
            <a:avLst/>
          </a:prstGeom>
        </p:spPr>
        <p:txBody>
          <a:bodyPr lIns="0" tIns="0" rIns="0" bIns="0" rtlCol="0" anchor="t">
            <a:spAutoFit/>
          </a:bodyPr>
          <a:lstStyle/>
          <a:p>
            <a:pPr algn="ctr">
              <a:lnSpc>
                <a:spcPts val="3487"/>
              </a:lnSpc>
            </a:pPr>
            <a:r>
              <a:rPr lang="en-US" sz="2490">
                <a:solidFill>
                  <a:srgbClr val="FFFFFF">
                    <a:alpha val="41961"/>
                  </a:srgbClr>
                </a:solidFill>
                <a:latin typeface="Open Sans Extra Bold"/>
              </a:rPr>
              <a:t>YOUR PROFILE</a:t>
            </a:r>
          </a:p>
        </p:txBody>
      </p:sp>
      <p:sp>
        <p:nvSpPr>
          <p:cNvPr id="23" name="TextBox 23"/>
          <p:cNvSpPr txBox="1"/>
          <p:nvPr/>
        </p:nvSpPr>
        <p:spPr>
          <a:xfrm>
            <a:off x="1028700" y="2144183"/>
            <a:ext cx="5811203" cy="1906502"/>
          </a:xfrm>
          <a:prstGeom prst="rect">
            <a:avLst/>
          </a:prstGeom>
        </p:spPr>
        <p:txBody>
          <a:bodyPr lIns="0" tIns="0" rIns="0" bIns="0" rtlCol="0" anchor="t">
            <a:spAutoFit/>
          </a:bodyPr>
          <a:lstStyle/>
          <a:p>
            <a:pPr>
              <a:lnSpc>
                <a:spcPts val="7687"/>
              </a:lnSpc>
            </a:pPr>
            <a:r>
              <a:rPr lang="en-US" sz="5490">
                <a:solidFill>
                  <a:srgbClr val="D9D9D9"/>
                </a:solidFill>
                <a:latin typeface="Open Sans Extra Bold"/>
              </a:rPr>
              <a:t>Customize your </a:t>
            </a:r>
          </a:p>
          <a:p>
            <a:pPr>
              <a:lnSpc>
                <a:spcPts val="7687"/>
              </a:lnSpc>
            </a:pPr>
            <a:r>
              <a:rPr lang="en-US" sz="5490">
                <a:solidFill>
                  <a:srgbClr val="D9D9D9"/>
                </a:solidFill>
                <a:latin typeface="Open Sans Extra Bold"/>
              </a:rPr>
              <a:t>job preferences </a:t>
            </a:r>
          </a:p>
        </p:txBody>
      </p:sp>
      <p:sp>
        <p:nvSpPr>
          <p:cNvPr id="24" name="TextBox 24"/>
          <p:cNvSpPr txBox="1"/>
          <p:nvPr/>
        </p:nvSpPr>
        <p:spPr>
          <a:xfrm>
            <a:off x="1028700" y="4486275"/>
            <a:ext cx="10668000" cy="4772025"/>
          </a:xfrm>
          <a:prstGeom prst="rect">
            <a:avLst/>
          </a:prstGeom>
        </p:spPr>
        <p:txBody>
          <a:bodyPr lIns="0" tIns="0" rIns="0" bIns="0" rtlCol="0" anchor="t">
            <a:spAutoFit/>
          </a:bodyPr>
          <a:lstStyle/>
          <a:p>
            <a:pPr>
              <a:lnSpc>
                <a:spcPts val="6300"/>
              </a:lnSpc>
            </a:pPr>
            <a:r>
              <a:rPr lang="en-US" sz="4500">
                <a:solidFill>
                  <a:srgbClr val="D9D9D9"/>
                </a:solidFill>
                <a:latin typeface="Open Sans"/>
              </a:rPr>
              <a:t>In your profile section, add details about you which include your interests and skills to find skill specific jobs for you. It is mandatory to have at least 3 skills listed, you can choose to add more later :)</a:t>
            </a:r>
          </a:p>
        </p:txBody>
      </p:sp>
      <p:sp>
        <p:nvSpPr>
          <p:cNvPr id="25" name="TextBox 25"/>
          <p:cNvSpPr txBox="1"/>
          <p:nvPr/>
        </p:nvSpPr>
        <p:spPr>
          <a:xfrm>
            <a:off x="15536111" y="2521266"/>
            <a:ext cx="398383"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Age</a:t>
            </a:r>
          </a:p>
        </p:txBody>
      </p:sp>
      <p:sp>
        <p:nvSpPr>
          <p:cNvPr id="26" name="TextBox 26"/>
          <p:cNvSpPr txBox="1"/>
          <p:nvPr/>
        </p:nvSpPr>
        <p:spPr>
          <a:xfrm>
            <a:off x="13046503" y="5271326"/>
            <a:ext cx="2030254" cy="302879"/>
          </a:xfrm>
          <a:prstGeom prst="rect">
            <a:avLst/>
          </a:prstGeom>
        </p:spPr>
        <p:txBody>
          <a:bodyPr lIns="0" tIns="0" rIns="0" bIns="0" rtlCol="0" anchor="t">
            <a:spAutoFit/>
          </a:bodyPr>
          <a:lstStyle/>
          <a:p>
            <a:pPr algn="ctr">
              <a:lnSpc>
                <a:spcPts val="2520"/>
              </a:lnSpc>
            </a:pPr>
            <a:r>
              <a:rPr lang="en-US" sz="1800">
                <a:solidFill>
                  <a:srgbClr val="D9D9D9"/>
                </a:solidFill>
                <a:latin typeface="Open Sans"/>
              </a:rPr>
              <a:t>Add Skills/Interests</a:t>
            </a:r>
          </a:p>
        </p:txBody>
      </p:sp>
      <p:grpSp>
        <p:nvGrpSpPr>
          <p:cNvPr id="27" name="Group 27"/>
          <p:cNvGrpSpPr/>
          <p:nvPr/>
        </p:nvGrpSpPr>
        <p:grpSpPr>
          <a:xfrm>
            <a:off x="13095325" y="6776903"/>
            <a:ext cx="3339465" cy="757417"/>
            <a:chOff x="0" y="0"/>
            <a:chExt cx="2911716" cy="660400"/>
          </a:xfrm>
        </p:grpSpPr>
        <p:sp>
          <p:nvSpPr>
            <p:cNvPr id="28" name="Freeform 28"/>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grpSp>
        <p:nvGrpSpPr>
          <p:cNvPr id="29" name="Group 29"/>
          <p:cNvGrpSpPr/>
          <p:nvPr/>
        </p:nvGrpSpPr>
        <p:grpSpPr>
          <a:xfrm>
            <a:off x="13095325" y="7628584"/>
            <a:ext cx="3339465" cy="757417"/>
            <a:chOff x="0" y="0"/>
            <a:chExt cx="2911716" cy="660400"/>
          </a:xfrm>
        </p:grpSpPr>
        <p:sp>
          <p:nvSpPr>
            <p:cNvPr id="30" name="Freeform 30"/>
            <p:cNvSpPr/>
            <p:nvPr/>
          </p:nvSpPr>
          <p:spPr>
            <a:xfrm>
              <a:off x="0" y="0"/>
              <a:ext cx="2911716" cy="660400"/>
            </a:xfrm>
            <a:custGeom>
              <a:avLst/>
              <a:gdLst/>
              <a:ahLst/>
              <a:cxnLst/>
              <a:rect l="l" t="t" r="r" b="b"/>
              <a:pathLst>
                <a:path w="2911716" h="660400">
                  <a:moveTo>
                    <a:pt x="2787256" y="660400"/>
                  </a:moveTo>
                  <a:lnTo>
                    <a:pt x="124460" y="660400"/>
                  </a:lnTo>
                  <a:cubicBezTo>
                    <a:pt x="55880" y="660400"/>
                    <a:pt x="0" y="604520"/>
                    <a:pt x="0" y="535940"/>
                  </a:cubicBezTo>
                  <a:lnTo>
                    <a:pt x="0" y="124460"/>
                  </a:lnTo>
                  <a:cubicBezTo>
                    <a:pt x="0" y="55880"/>
                    <a:pt x="55880" y="0"/>
                    <a:pt x="124460" y="0"/>
                  </a:cubicBezTo>
                  <a:lnTo>
                    <a:pt x="2787256" y="0"/>
                  </a:lnTo>
                  <a:cubicBezTo>
                    <a:pt x="2855836" y="0"/>
                    <a:pt x="2911716" y="55880"/>
                    <a:pt x="2911716" y="124460"/>
                  </a:cubicBezTo>
                  <a:lnTo>
                    <a:pt x="2911716" y="535940"/>
                  </a:lnTo>
                  <a:cubicBezTo>
                    <a:pt x="2911716" y="604520"/>
                    <a:pt x="2855836" y="660400"/>
                    <a:pt x="2787256" y="660400"/>
                  </a:cubicBezTo>
                  <a:close/>
                </a:path>
              </a:pathLst>
            </a:custGeom>
            <a:solidFill>
              <a:srgbClr val="58B37C"/>
            </a:solidFill>
          </p:spPr>
        </p:sp>
      </p:grpSp>
      <p:sp>
        <p:nvSpPr>
          <p:cNvPr id="31" name="TextBox 31"/>
          <p:cNvSpPr txBox="1"/>
          <p:nvPr/>
        </p:nvSpPr>
        <p:spPr>
          <a:xfrm>
            <a:off x="13459866" y="5897594"/>
            <a:ext cx="1065560" cy="494014"/>
          </a:xfrm>
          <a:prstGeom prst="rect">
            <a:avLst/>
          </a:prstGeom>
        </p:spPr>
        <p:txBody>
          <a:bodyPr lIns="0" tIns="0" rIns="0" bIns="0" rtlCol="0" anchor="t">
            <a:spAutoFit/>
          </a:bodyPr>
          <a:lstStyle/>
          <a:p>
            <a:pPr algn="ctr">
              <a:lnSpc>
                <a:spcPts val="4060"/>
              </a:lnSpc>
            </a:pPr>
            <a:r>
              <a:rPr lang="en-US" sz="2900">
                <a:solidFill>
                  <a:srgbClr val="D9D9D9"/>
                </a:solidFill>
                <a:latin typeface="Open Sans"/>
              </a:rPr>
              <a:t>Pets...</a:t>
            </a:r>
          </a:p>
        </p:txBody>
      </p:sp>
      <p:sp>
        <p:nvSpPr>
          <p:cNvPr id="32" name="TextBox 32"/>
          <p:cNvSpPr txBox="1"/>
          <p:nvPr/>
        </p:nvSpPr>
        <p:spPr>
          <a:xfrm>
            <a:off x="13864342" y="6857170"/>
            <a:ext cx="1598295" cy="539734"/>
          </a:xfrm>
          <a:prstGeom prst="rect">
            <a:avLst/>
          </a:prstGeom>
        </p:spPr>
        <p:txBody>
          <a:bodyPr lIns="0" tIns="0" rIns="0" bIns="0" rtlCol="0" anchor="t">
            <a:spAutoFit/>
          </a:bodyPr>
          <a:lstStyle/>
          <a:p>
            <a:pPr algn="ctr">
              <a:lnSpc>
                <a:spcPts val="4480"/>
              </a:lnSpc>
            </a:pPr>
            <a:r>
              <a:rPr lang="en-US" sz="3200">
                <a:solidFill>
                  <a:srgbClr val="FFFFFF"/>
                </a:solidFill>
                <a:latin typeface="Open Sans"/>
              </a:rPr>
              <a:t>Pet Care</a:t>
            </a:r>
          </a:p>
        </p:txBody>
      </p:sp>
      <p:sp>
        <p:nvSpPr>
          <p:cNvPr id="33" name="TextBox 33"/>
          <p:cNvSpPr txBox="1"/>
          <p:nvPr/>
        </p:nvSpPr>
        <p:spPr>
          <a:xfrm>
            <a:off x="13555851" y="7708850"/>
            <a:ext cx="2215277" cy="539734"/>
          </a:xfrm>
          <a:prstGeom prst="rect">
            <a:avLst/>
          </a:prstGeom>
        </p:spPr>
        <p:txBody>
          <a:bodyPr lIns="0" tIns="0" rIns="0" bIns="0" rtlCol="0" anchor="t">
            <a:spAutoFit/>
          </a:bodyPr>
          <a:lstStyle/>
          <a:p>
            <a:pPr algn="ctr">
              <a:lnSpc>
                <a:spcPts val="4480"/>
              </a:lnSpc>
            </a:pPr>
            <a:r>
              <a:rPr lang="en-US" sz="3200">
                <a:solidFill>
                  <a:srgbClr val="FFFFFF"/>
                </a:solidFill>
                <a:latin typeface="Open Sans"/>
              </a:rPr>
              <a:t>Pet Walking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61372" y="1277408"/>
            <a:ext cx="2413965" cy="427232"/>
          </a:xfrm>
          <a:prstGeom prst="rect">
            <a:avLst/>
          </a:prstGeom>
        </p:spPr>
        <p:txBody>
          <a:bodyPr lIns="0" tIns="0" rIns="0" bIns="0" rtlCol="0" anchor="t">
            <a:spAutoFit/>
          </a:bodyPr>
          <a:lstStyle/>
          <a:p>
            <a:pPr algn="ctr">
              <a:lnSpc>
                <a:spcPts val="3487"/>
              </a:lnSpc>
            </a:pPr>
            <a:r>
              <a:rPr lang="en-US" sz="2490">
                <a:solidFill>
                  <a:srgbClr val="FFFFFF">
                    <a:alpha val="41961"/>
                  </a:srgbClr>
                </a:solidFill>
                <a:latin typeface="Open Sans Extra Bold"/>
              </a:rPr>
              <a:t>NOTFICATIONS</a:t>
            </a:r>
          </a:p>
        </p:txBody>
      </p:sp>
      <p:sp>
        <p:nvSpPr>
          <p:cNvPr id="3" name="TextBox 3"/>
          <p:cNvSpPr txBox="1"/>
          <p:nvPr/>
        </p:nvSpPr>
        <p:spPr>
          <a:xfrm>
            <a:off x="1028700" y="1870171"/>
            <a:ext cx="8495467" cy="2881862"/>
          </a:xfrm>
          <a:prstGeom prst="rect">
            <a:avLst/>
          </a:prstGeom>
        </p:spPr>
        <p:txBody>
          <a:bodyPr lIns="0" tIns="0" rIns="0" bIns="0" rtlCol="0" anchor="t">
            <a:spAutoFit/>
          </a:bodyPr>
          <a:lstStyle/>
          <a:p>
            <a:pPr>
              <a:lnSpc>
                <a:spcPts val="7687"/>
              </a:lnSpc>
            </a:pPr>
            <a:r>
              <a:rPr lang="en-US" sz="5490">
                <a:solidFill>
                  <a:srgbClr val="D9D9D9"/>
                </a:solidFill>
                <a:latin typeface="Open Sans Extra Bold"/>
              </a:rPr>
              <a:t>Get Notified everytime </a:t>
            </a:r>
          </a:p>
          <a:p>
            <a:pPr>
              <a:lnSpc>
                <a:spcPts val="7687"/>
              </a:lnSpc>
            </a:pPr>
            <a:r>
              <a:rPr lang="en-US" sz="5490">
                <a:solidFill>
                  <a:srgbClr val="D9D9D9"/>
                </a:solidFill>
                <a:latin typeface="Open Sans Extra Bold"/>
              </a:rPr>
              <a:t>there is a job opening </a:t>
            </a:r>
          </a:p>
          <a:p>
            <a:pPr>
              <a:lnSpc>
                <a:spcPts val="7687"/>
              </a:lnSpc>
            </a:pPr>
            <a:r>
              <a:rPr lang="en-US" sz="5490">
                <a:solidFill>
                  <a:srgbClr val="D9D9D9"/>
                </a:solidFill>
                <a:latin typeface="Open Sans Extra Bold"/>
              </a:rPr>
              <a:t>around you!</a:t>
            </a:r>
          </a:p>
        </p:txBody>
      </p:sp>
      <p:sp>
        <p:nvSpPr>
          <p:cNvPr id="4" name="TextBox 4"/>
          <p:cNvSpPr txBox="1"/>
          <p:nvPr/>
        </p:nvSpPr>
        <p:spPr>
          <a:xfrm>
            <a:off x="1061372" y="5441362"/>
            <a:ext cx="10668000" cy="3171825"/>
          </a:xfrm>
          <a:prstGeom prst="rect">
            <a:avLst/>
          </a:prstGeom>
        </p:spPr>
        <p:txBody>
          <a:bodyPr lIns="0" tIns="0" rIns="0" bIns="0" rtlCol="0" anchor="t">
            <a:spAutoFit/>
          </a:bodyPr>
          <a:lstStyle/>
          <a:p>
            <a:pPr>
              <a:lnSpc>
                <a:spcPts val="6300"/>
              </a:lnSpc>
            </a:pPr>
            <a:r>
              <a:rPr lang="en-US" sz="4500">
                <a:solidFill>
                  <a:srgbClr val="D9D9D9"/>
                </a:solidFill>
                <a:latin typeface="Open Sans"/>
              </a:rPr>
              <a:t>You will get a notification whenever there is a job opening around you. These jobs will be suited according your profile. </a:t>
            </a:r>
          </a:p>
        </p:txBody>
      </p:sp>
      <p:grpSp>
        <p:nvGrpSpPr>
          <p:cNvPr id="5" name="Group 5"/>
          <p:cNvGrpSpPr>
            <a:grpSpLocks noChangeAspect="1"/>
          </p:cNvGrpSpPr>
          <p:nvPr/>
        </p:nvGrpSpPr>
        <p:grpSpPr>
          <a:xfrm>
            <a:off x="12816203" y="747784"/>
            <a:ext cx="4443097" cy="8791432"/>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66431" t="2508" r="-97103" b="-15711"/>
              </a:stretch>
            </a:blipFill>
          </p:spPr>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5" name="TextBox 15"/>
          <p:cNvSpPr txBox="1"/>
          <p:nvPr/>
        </p:nvSpPr>
        <p:spPr>
          <a:xfrm>
            <a:off x="13519214" y="4714754"/>
            <a:ext cx="208717" cy="227121"/>
          </a:xfrm>
          <a:prstGeom prst="rect">
            <a:avLst/>
          </a:prstGeom>
        </p:spPr>
        <p:txBody>
          <a:bodyPr lIns="0" tIns="0" rIns="0" bIns="0" rtlCol="0" anchor="t">
            <a:spAutoFit/>
          </a:bodyPr>
          <a:lstStyle/>
          <a:p>
            <a:pPr algn="ctr">
              <a:lnSpc>
                <a:spcPts val="1971"/>
              </a:lnSpc>
            </a:pPr>
            <a:r>
              <a:rPr lang="en-US" sz="1408">
                <a:solidFill>
                  <a:srgbClr val="ABABAB"/>
                </a:solidFill>
                <a:latin typeface="Open Sans"/>
              </a:rPr>
              <a:t>BL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835</Words>
  <Application>Microsoft Office PowerPoint</Application>
  <PresentationFormat>Custom</PresentationFormat>
  <Paragraphs>135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Arial</vt:lpstr>
      <vt:lpstr>HK Grotesk Bold</vt:lpstr>
      <vt:lpstr>Open Sans Extra Bold</vt:lpstr>
      <vt:lpstr>Open Sans</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dc:title>
  <cp:lastModifiedBy>Sanjana Doss</cp:lastModifiedBy>
  <cp:revision>2</cp:revision>
  <dcterms:created xsi:type="dcterms:W3CDTF">2006-08-16T00:00:00Z</dcterms:created>
  <dcterms:modified xsi:type="dcterms:W3CDTF">2021-07-18T09:54:05Z</dcterms:modified>
  <dc:identifier>DAEkfN_DLDc</dc:identifier>
</cp:coreProperties>
</file>