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9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rbel" panose="020B050302020402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03161-8D4F-26E3-EC5F-A5217FDFC9C5}" v="2" dt="2025-05-07T09:05:56.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FE91DBE-5ECA-401A-82FE-F6F2332289A0}" type="datetimeFigureOut">
              <a:t>5/7/2025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8675222D-A6C0-46CA-B8D5-A8FADFDFA897}" type="slidenum">
              <a:t>‹#›</a:t>
            </a:fld>
            <a:endParaRPr lang="en-US"/>
          </a:p>
        </p:txBody>
      </p:sp>
    </p:spTree>
    <p:extLst>
      <p:ext uri="{BB962C8B-B14F-4D97-AF65-F5344CB8AC3E}">
        <p14:creationId xmlns:p14="http://schemas.microsoft.com/office/powerpoint/2010/main" val="3659203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655320" y="-5715"/>
            <a:ext cx="6017894" cy="823531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3514081" y="1656082"/>
            <a:ext cx="10289546" cy="3139439"/>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418453" y="4795520"/>
            <a:ext cx="8385174" cy="1666241"/>
          </a:xfrm>
        </p:spPr>
        <p:txBody>
          <a:bodyPr anchor="t">
            <a:normAutofit/>
          </a:bodyPr>
          <a:lstStyle>
            <a:lvl1pPr marL="0" indent="0" algn="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a:xfrm>
            <a:off x="6398894" y="7059931"/>
            <a:ext cx="5188853" cy="438150"/>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62968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4" y="5679438"/>
            <a:ext cx="12022453"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63214" y="1118535"/>
            <a:ext cx="9871133" cy="37979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81174" y="6359524"/>
            <a:ext cx="12022453"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33939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822960"/>
            <a:ext cx="12022453" cy="3657600"/>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5" y="5212080"/>
            <a:ext cx="12022456"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87418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24174" y="4114799"/>
            <a:ext cx="10239378" cy="457200"/>
          </a:xfrm>
        </p:spPr>
        <p:txBody>
          <a:bodyPr anchor="ctr">
            <a:normAutofit/>
          </a:bodyPr>
          <a:lstStyle>
            <a:lvl1pPr marL="0" indent="0">
              <a:buFontTx/>
              <a:buNone/>
              <a:defRPr sz="216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781174" y="5212080"/>
            <a:ext cx="12022453"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3616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81176" y="3970297"/>
            <a:ext cx="12022451" cy="1762560"/>
          </a:xfrm>
        </p:spPr>
        <p:txBody>
          <a:bodyPr anchor="b">
            <a:normAutofit/>
          </a:bodyPr>
          <a:lstStyle>
            <a:lvl1pPr algn="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4" y="5732857"/>
            <a:ext cx="12022452"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21575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81176" y="4663440"/>
            <a:ext cx="12022452" cy="1066800"/>
          </a:xfrm>
        </p:spPr>
        <p:txBody>
          <a:bodyPr vert="horz" lIns="91440" tIns="45720" rIns="91440" bIns="45720" rtlCol="0" anchor="b">
            <a:normAutofit/>
          </a:bodyPr>
          <a:lstStyle>
            <a:lvl1pPr algn="r">
              <a:buNone/>
              <a:defRPr lang="en-US" sz="288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730240"/>
            <a:ext cx="12022452" cy="1219200"/>
          </a:xfrm>
        </p:spPr>
        <p:txBody>
          <a:bodyPr anchor="t">
            <a:normAutofit/>
          </a:bodyPr>
          <a:lstStyle>
            <a:lvl1pPr marL="0" indent="0" algn="r">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1008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81176" y="822961"/>
            <a:ext cx="12022454" cy="327279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81175" y="4206240"/>
            <a:ext cx="12022456" cy="1005840"/>
          </a:xfrm>
        </p:spPr>
        <p:txBody>
          <a:bodyPr vert="horz" lIns="91440" tIns="45720" rIns="91440" bIns="45720" rtlCol="0" anchor="b">
            <a:normAutofit/>
          </a:bodyPr>
          <a:lstStyle>
            <a:lvl1pPr>
              <a:buNone/>
              <a:defRPr lang="en-US" sz="33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212080"/>
            <a:ext cx="12022456" cy="17373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87962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14060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79187" y="822960"/>
            <a:ext cx="2124443" cy="6126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81175" y="822960"/>
            <a:ext cx="9623690" cy="6126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6393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6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11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3142228" y="7040558"/>
            <a:ext cx="661400" cy="43815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506028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708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343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242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183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214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02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86736" y="3200399"/>
            <a:ext cx="10716896" cy="2532458"/>
          </a:xfrm>
        </p:spPr>
        <p:txBody>
          <a:bodyPr anchor="b"/>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086733" y="5732857"/>
            <a:ext cx="10716898"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39738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174" y="822961"/>
            <a:ext cx="12022456" cy="21031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81175" y="3200400"/>
            <a:ext cx="5874066" cy="3749041"/>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29561" y="3200400"/>
            <a:ext cx="5874067" cy="3749040"/>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89753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26615" y="3190240"/>
            <a:ext cx="5528626"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81173"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6585" y="3200400"/>
            <a:ext cx="5547044"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929561"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20343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36815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30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1920240"/>
            <a:ext cx="4258945"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314440" y="822960"/>
            <a:ext cx="7489188" cy="6126481"/>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81175" y="3566160"/>
            <a:ext cx="4258945" cy="2194560"/>
          </a:xfrm>
        </p:spPr>
        <p:txBody>
          <a:bodyPr>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3984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269" y="2103119"/>
            <a:ext cx="6511390" cy="1645920"/>
          </a:xfrm>
        </p:spPr>
        <p:txBody>
          <a:bodyPr anchor="b">
            <a:normAutofit/>
          </a:bodyPr>
          <a:lstStyle>
            <a:lvl1pPr algn="ctr">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113618" y="1097280"/>
            <a:ext cx="3937169" cy="5486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79269" y="3749039"/>
            <a:ext cx="6511390" cy="2194560"/>
          </a:xfrm>
        </p:spPr>
        <p:txBody>
          <a:bodyPr>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33720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80975" y="1"/>
            <a:ext cx="2924176" cy="82296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81174" y="822961"/>
            <a:ext cx="12022456" cy="210311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81172" y="3200400"/>
            <a:ext cx="12022456" cy="374904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79187" y="7059931"/>
            <a:ext cx="13716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48A87A34-81AB-432B-8DAE-1953F412C126}" type="datetimeFigureOut">
              <a:rPr lang="en-US" smtClean="0"/>
              <a:pPr/>
              <a:t>5/7/2025</a:t>
            </a:fld>
            <a:endParaRPr lang="en-US" dirty="0"/>
          </a:p>
        </p:txBody>
      </p:sp>
      <p:sp>
        <p:nvSpPr>
          <p:cNvPr id="5" name="Footer Placeholder 4"/>
          <p:cNvSpPr>
            <a:spLocks noGrp="1"/>
          </p:cNvSpPr>
          <p:nvPr>
            <p:ph type="ftr" sz="quarter" idx="3"/>
          </p:nvPr>
        </p:nvSpPr>
        <p:spPr>
          <a:xfrm>
            <a:off x="3086736" y="7059931"/>
            <a:ext cx="8501012" cy="43815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3142228" y="7059931"/>
            <a:ext cx="6614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97444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 id="2147483817" r:id="rId21"/>
    <p:sldLayoutId id="2147483818" r:id="rId22"/>
    <p:sldLayoutId id="2147483819" r:id="rId23"/>
    <p:sldLayoutId id="2147483820" r:id="rId24"/>
    <p:sldLayoutId id="2147483821" r:id="rId25"/>
  </p:sldLayoutIdLst>
  <p:hf sldNum="0" hdr="0" ftr="0" dt="0"/>
  <p:txStyles>
    <p:titleStyle>
      <a:lvl1pPr algn="ctr" defTabSz="548640" rtl="0" eaLnBrk="1" latinLnBrk="0" hangingPunct="1">
        <a:spcBef>
          <a:spcPct val="0"/>
        </a:spcBef>
        <a:buNone/>
        <a:defRPr sz="48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lumMod val="75000"/>
          </a:schemeClr>
        </a:buClr>
        <a:buSzPct val="145000"/>
        <a:buFont typeface="Arial"/>
        <a:buChar char="•"/>
        <a:defRPr sz="2880" kern="1200" cap="none">
          <a:solidFill>
            <a:schemeClr val="tx1"/>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lumMod val="75000"/>
          </a:schemeClr>
        </a:buClr>
        <a:buSzPct val="145000"/>
        <a:buFont typeface="Arial"/>
        <a:buChar char="•"/>
        <a:defRPr sz="2160" kern="1200" cap="none">
          <a:solidFill>
            <a:schemeClr val="tx1"/>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lumMod val="75000"/>
          </a:schemeClr>
        </a:buClr>
        <a:buSzPct val="145000"/>
        <a:buFont typeface="Arial"/>
        <a:buChar char="•"/>
        <a:defRPr sz="1920" kern="1200" cap="none">
          <a:solidFill>
            <a:schemeClr val="tx1"/>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80190" y="1398984"/>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2E3C4E"/>
                </a:solidFill>
                <a:latin typeface="Host Grotesk Medium" pitchFamily="34" charset="0"/>
                <a:ea typeface="Host Grotesk Medium" pitchFamily="34" charset="-122"/>
                <a:cs typeface="Host Grotesk Medium" pitchFamily="34" charset="-120"/>
              </a:rPr>
              <a:t>Low-Light Image Enhancement Using the PromptIR Model</a:t>
            </a:r>
            <a:endParaRPr lang="en-US" sz="4450" dirty="0"/>
          </a:p>
        </p:txBody>
      </p:sp>
      <p:sp>
        <p:nvSpPr>
          <p:cNvPr id="4" name="Text 1"/>
          <p:cNvSpPr/>
          <p:nvPr/>
        </p:nvSpPr>
        <p:spPr>
          <a:xfrm>
            <a:off x="6280190" y="3865483"/>
            <a:ext cx="7556421"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Project Team:</a:t>
            </a:r>
            <a:endParaRPr lang="en-US" sz="1750" dirty="0"/>
          </a:p>
        </p:txBody>
      </p:sp>
      <p:sp>
        <p:nvSpPr>
          <p:cNvPr id="5" name="Text 2"/>
          <p:cNvSpPr/>
          <p:nvPr/>
        </p:nvSpPr>
        <p:spPr>
          <a:xfrm>
            <a:off x="6280190" y="4460796"/>
            <a:ext cx="7556421"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Chitturi Sowmya</a:t>
            </a:r>
            <a:endParaRPr lang="en-US" sz="1750" dirty="0"/>
          </a:p>
        </p:txBody>
      </p:sp>
      <p:sp>
        <p:nvSpPr>
          <p:cNvPr id="6" name="Text 3"/>
          <p:cNvSpPr/>
          <p:nvPr/>
        </p:nvSpPr>
        <p:spPr>
          <a:xfrm>
            <a:off x="6280190" y="4880253"/>
            <a:ext cx="7556421"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Vejandla Vighnesh</a:t>
            </a:r>
            <a:endParaRPr lang="en-US" sz="1750" dirty="0"/>
          </a:p>
        </p:txBody>
      </p:sp>
      <p:sp>
        <p:nvSpPr>
          <p:cNvPr id="7" name="Text 4"/>
          <p:cNvSpPr/>
          <p:nvPr/>
        </p:nvSpPr>
        <p:spPr>
          <a:xfrm>
            <a:off x="6280190" y="5299710"/>
            <a:ext cx="7556421"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Tholupuluri Geetha Bhargavi</a:t>
            </a:r>
            <a:endParaRPr lang="en-US" sz="1750" dirty="0"/>
          </a:p>
        </p:txBody>
      </p:sp>
      <p:sp>
        <p:nvSpPr>
          <p:cNvPr id="8" name="Text 5"/>
          <p:cNvSpPr/>
          <p:nvPr/>
        </p:nvSpPr>
        <p:spPr>
          <a:xfrm>
            <a:off x="6280190" y="5895023"/>
            <a:ext cx="7556421"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Project Guide:</a:t>
            </a:r>
            <a:r>
              <a:rPr lang="en-US" sz="1750" dirty="0">
                <a:solidFill>
                  <a:srgbClr val="384653"/>
                </a:solidFill>
                <a:latin typeface="Roboto" pitchFamily="34" charset="0"/>
                <a:ea typeface="Roboto" pitchFamily="34" charset="-122"/>
                <a:cs typeface="Roboto" pitchFamily="34" charset="-120"/>
              </a:rPr>
              <a:t> Prof. Chintakindi Balaram Murthy</a:t>
            </a:r>
            <a:endParaRPr lang="en-US" sz="1750" dirty="0"/>
          </a:p>
        </p:txBody>
      </p:sp>
      <p:sp>
        <p:nvSpPr>
          <p:cNvPr id="9" name="Text 6"/>
          <p:cNvSpPr/>
          <p:nvPr/>
        </p:nvSpPr>
        <p:spPr>
          <a:xfrm>
            <a:off x="6280190" y="6490335"/>
            <a:ext cx="7556421"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School of Computer Science and Engineering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2202775"/>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E3C4E"/>
                </a:solidFill>
                <a:latin typeface="Host Grotesk Medium" pitchFamily="34" charset="0"/>
                <a:ea typeface="Host Grotesk Medium" pitchFamily="34" charset="-122"/>
                <a:cs typeface="Host Grotesk Medium" pitchFamily="34" charset="-120"/>
              </a:rPr>
              <a:t>Challenges of Low-Light Images</a:t>
            </a:r>
            <a:endParaRPr lang="en-US" sz="4450" dirty="0"/>
          </a:p>
        </p:txBody>
      </p:sp>
      <p:sp>
        <p:nvSpPr>
          <p:cNvPr id="4" name="Text 1"/>
          <p:cNvSpPr/>
          <p:nvPr/>
        </p:nvSpPr>
        <p:spPr>
          <a:xfrm>
            <a:off x="793790" y="41873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E3C4E"/>
                </a:solidFill>
                <a:latin typeface="Host Grotesk Medium" pitchFamily="34" charset="0"/>
                <a:ea typeface="Host Grotesk Medium" pitchFamily="34" charset="-122"/>
                <a:cs typeface="Host Grotesk Medium" pitchFamily="34" charset="-120"/>
              </a:rPr>
              <a:t>Common Issues</a:t>
            </a:r>
            <a:endParaRPr lang="en-US" sz="2200" dirty="0"/>
          </a:p>
        </p:txBody>
      </p:sp>
      <p:sp>
        <p:nvSpPr>
          <p:cNvPr id="5" name="Text 2"/>
          <p:cNvSpPr/>
          <p:nvPr/>
        </p:nvSpPr>
        <p:spPr>
          <a:xfrm>
            <a:off x="793790" y="4768453"/>
            <a:ext cx="350150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Poor brightness</a:t>
            </a:r>
            <a:endParaRPr lang="en-US" sz="1750" dirty="0"/>
          </a:p>
        </p:txBody>
      </p:sp>
      <p:sp>
        <p:nvSpPr>
          <p:cNvPr id="6" name="Text 3"/>
          <p:cNvSpPr/>
          <p:nvPr/>
        </p:nvSpPr>
        <p:spPr>
          <a:xfrm>
            <a:off x="793790" y="5187910"/>
            <a:ext cx="350150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High noise</a:t>
            </a:r>
            <a:endParaRPr lang="en-US" sz="1750" dirty="0"/>
          </a:p>
        </p:txBody>
      </p:sp>
      <p:sp>
        <p:nvSpPr>
          <p:cNvPr id="7" name="Text 4"/>
          <p:cNvSpPr/>
          <p:nvPr/>
        </p:nvSpPr>
        <p:spPr>
          <a:xfrm>
            <a:off x="793790" y="5607368"/>
            <a:ext cx="350150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Loss of detail</a:t>
            </a:r>
            <a:endParaRPr lang="en-US" sz="1750" dirty="0"/>
          </a:p>
        </p:txBody>
      </p:sp>
      <p:sp>
        <p:nvSpPr>
          <p:cNvPr id="8" name="Text 5"/>
          <p:cNvSpPr/>
          <p:nvPr/>
        </p:nvSpPr>
        <p:spPr>
          <a:xfrm>
            <a:off x="4856321" y="41873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E3C4E"/>
                </a:solidFill>
                <a:latin typeface="Host Grotesk Medium" pitchFamily="34" charset="0"/>
                <a:ea typeface="Host Grotesk Medium" pitchFamily="34" charset="-122"/>
                <a:cs typeface="Host Grotesk Medium" pitchFamily="34" charset="-120"/>
              </a:rPr>
              <a:t>Applications</a:t>
            </a:r>
            <a:endParaRPr lang="en-US" sz="2200" dirty="0"/>
          </a:p>
        </p:txBody>
      </p:sp>
      <p:sp>
        <p:nvSpPr>
          <p:cNvPr id="9" name="Text 6"/>
          <p:cNvSpPr/>
          <p:nvPr/>
        </p:nvSpPr>
        <p:spPr>
          <a:xfrm>
            <a:off x="4856321" y="4768453"/>
            <a:ext cx="350150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Surveillance</a:t>
            </a:r>
            <a:endParaRPr lang="en-US" sz="1750" dirty="0"/>
          </a:p>
        </p:txBody>
      </p:sp>
      <p:sp>
        <p:nvSpPr>
          <p:cNvPr id="10" name="Text 7"/>
          <p:cNvSpPr/>
          <p:nvPr/>
        </p:nvSpPr>
        <p:spPr>
          <a:xfrm>
            <a:off x="4856321" y="5187910"/>
            <a:ext cx="350150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Photography</a:t>
            </a:r>
            <a:endParaRPr lang="en-US" sz="1750" dirty="0"/>
          </a:p>
        </p:txBody>
      </p:sp>
      <p:sp>
        <p:nvSpPr>
          <p:cNvPr id="11" name="Text 8"/>
          <p:cNvSpPr/>
          <p:nvPr/>
        </p:nvSpPr>
        <p:spPr>
          <a:xfrm>
            <a:off x="4856321" y="5607368"/>
            <a:ext cx="350150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Medical imaging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80190" y="245506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E3C4E"/>
                </a:solidFill>
                <a:latin typeface="Host Grotesk Medium" pitchFamily="34" charset="0"/>
                <a:ea typeface="Host Grotesk Medium" pitchFamily="34" charset="-122"/>
                <a:cs typeface="Host Grotesk Medium" pitchFamily="34" charset="-120"/>
              </a:rPr>
              <a:t>Problem Statement</a:t>
            </a:r>
            <a:endParaRPr lang="en-US" sz="4450" dirty="0"/>
          </a:p>
        </p:txBody>
      </p:sp>
      <p:sp>
        <p:nvSpPr>
          <p:cNvPr id="4" name="Shape 1"/>
          <p:cNvSpPr/>
          <p:nvPr/>
        </p:nvSpPr>
        <p:spPr>
          <a:xfrm>
            <a:off x="6280190" y="3504009"/>
            <a:ext cx="510302" cy="510302"/>
          </a:xfrm>
          <a:prstGeom prst="roundRect">
            <a:avLst>
              <a:gd name="adj" fmla="val 18669"/>
            </a:avLst>
          </a:prstGeom>
          <a:solidFill>
            <a:srgbClr val="D9EDF2"/>
          </a:solidFill>
          <a:ln w="7620">
            <a:solidFill>
              <a:srgbClr val="BFD3D8"/>
            </a:solidFill>
            <a:prstDash val="solid"/>
          </a:ln>
        </p:spPr>
        <p:txBody>
          <a:bodyPr/>
          <a:lstStyle/>
          <a:p>
            <a:endParaRPr lang="en-IN"/>
          </a:p>
        </p:txBody>
      </p:sp>
      <p:sp>
        <p:nvSpPr>
          <p:cNvPr id="5" name="Text 2"/>
          <p:cNvSpPr/>
          <p:nvPr/>
        </p:nvSpPr>
        <p:spPr>
          <a:xfrm>
            <a:off x="7017306" y="358187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Traditional Issues</a:t>
            </a:r>
            <a:endParaRPr lang="en-US" sz="2200" dirty="0"/>
          </a:p>
        </p:txBody>
      </p:sp>
      <p:sp>
        <p:nvSpPr>
          <p:cNvPr id="6" name="Text 3"/>
          <p:cNvSpPr/>
          <p:nvPr/>
        </p:nvSpPr>
        <p:spPr>
          <a:xfrm>
            <a:off x="7017306" y="4072295"/>
            <a:ext cx="6819305"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Overexposure, noise amplification, color distortion</a:t>
            </a:r>
            <a:endParaRPr lang="en-US" sz="1750" dirty="0"/>
          </a:p>
        </p:txBody>
      </p:sp>
      <p:sp>
        <p:nvSpPr>
          <p:cNvPr id="7" name="Shape 4"/>
          <p:cNvSpPr/>
          <p:nvPr/>
        </p:nvSpPr>
        <p:spPr>
          <a:xfrm>
            <a:off x="6280190" y="4866084"/>
            <a:ext cx="510302" cy="510302"/>
          </a:xfrm>
          <a:prstGeom prst="roundRect">
            <a:avLst>
              <a:gd name="adj" fmla="val 18669"/>
            </a:avLst>
          </a:prstGeom>
          <a:solidFill>
            <a:srgbClr val="D9EDF2"/>
          </a:solidFill>
          <a:ln w="7620">
            <a:solidFill>
              <a:srgbClr val="BFD3D8"/>
            </a:solidFill>
            <a:prstDash val="solid"/>
          </a:ln>
        </p:spPr>
        <p:txBody>
          <a:bodyPr/>
          <a:lstStyle/>
          <a:p>
            <a:endParaRPr lang="en-IN"/>
          </a:p>
        </p:txBody>
      </p:sp>
      <p:sp>
        <p:nvSpPr>
          <p:cNvPr id="8" name="Text 5"/>
          <p:cNvSpPr/>
          <p:nvPr/>
        </p:nvSpPr>
        <p:spPr>
          <a:xfrm>
            <a:off x="7017306" y="49439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Need</a:t>
            </a:r>
            <a:endParaRPr lang="en-US" sz="2200" dirty="0"/>
          </a:p>
        </p:txBody>
      </p:sp>
      <p:sp>
        <p:nvSpPr>
          <p:cNvPr id="9" name="Text 6"/>
          <p:cNvSpPr/>
          <p:nvPr/>
        </p:nvSpPr>
        <p:spPr>
          <a:xfrm>
            <a:off x="7017306" y="5434370"/>
            <a:ext cx="6819305"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Automated, robust enhancement via deep learning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175795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E3C4E"/>
                </a:solidFill>
                <a:latin typeface="Host Grotesk Medium" pitchFamily="34" charset="0"/>
                <a:ea typeface="Host Grotesk Medium" pitchFamily="34" charset="-122"/>
                <a:cs typeface="Host Grotesk Medium" pitchFamily="34" charset="-120"/>
              </a:rPr>
              <a:t>Project Objective</a:t>
            </a:r>
            <a:endParaRPr lang="en-US" sz="4450" dirty="0"/>
          </a:p>
        </p:txBody>
      </p:sp>
      <p:sp>
        <p:nvSpPr>
          <p:cNvPr id="4" name="Shape 1"/>
          <p:cNvSpPr/>
          <p:nvPr/>
        </p:nvSpPr>
        <p:spPr>
          <a:xfrm>
            <a:off x="793790" y="2806898"/>
            <a:ext cx="7556421" cy="2138363"/>
          </a:xfrm>
          <a:prstGeom prst="roundRect">
            <a:avLst>
              <a:gd name="adj" fmla="val 4455"/>
            </a:avLst>
          </a:prstGeom>
          <a:solidFill>
            <a:srgbClr val="D9EDF2"/>
          </a:solidFill>
          <a:ln w="7620">
            <a:solidFill>
              <a:srgbClr val="BFD3D8"/>
            </a:solidFill>
            <a:prstDash val="solid"/>
          </a:ln>
        </p:spPr>
        <p:txBody>
          <a:bodyPr/>
          <a:lstStyle/>
          <a:p>
            <a:endParaRPr lang="en-IN"/>
          </a:p>
        </p:txBody>
      </p:sp>
      <p:sp>
        <p:nvSpPr>
          <p:cNvPr id="5" name="Text 2"/>
          <p:cNvSpPr/>
          <p:nvPr/>
        </p:nvSpPr>
        <p:spPr>
          <a:xfrm>
            <a:off x="1028224" y="304133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Enhancement Goals</a:t>
            </a:r>
            <a:endParaRPr lang="en-US" sz="2200" dirty="0"/>
          </a:p>
        </p:txBody>
      </p:sp>
      <p:sp>
        <p:nvSpPr>
          <p:cNvPr id="6" name="Text 3"/>
          <p:cNvSpPr/>
          <p:nvPr/>
        </p:nvSpPr>
        <p:spPr>
          <a:xfrm>
            <a:off x="1028224" y="3531751"/>
            <a:ext cx="7087553"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Improve brightness &amp; visibility</a:t>
            </a:r>
            <a:endParaRPr lang="en-US" sz="1750" dirty="0"/>
          </a:p>
        </p:txBody>
      </p:sp>
      <p:sp>
        <p:nvSpPr>
          <p:cNvPr id="7" name="Text 4"/>
          <p:cNvSpPr/>
          <p:nvPr/>
        </p:nvSpPr>
        <p:spPr>
          <a:xfrm>
            <a:off x="1028224" y="3951208"/>
            <a:ext cx="7087553"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Reduce noise</a:t>
            </a:r>
            <a:endParaRPr lang="en-US" sz="1750" dirty="0"/>
          </a:p>
        </p:txBody>
      </p:sp>
      <p:sp>
        <p:nvSpPr>
          <p:cNvPr id="8" name="Text 5"/>
          <p:cNvSpPr/>
          <p:nvPr/>
        </p:nvSpPr>
        <p:spPr>
          <a:xfrm>
            <a:off x="1028224" y="4370665"/>
            <a:ext cx="7087553"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Enhance overall image quality</a:t>
            </a:r>
            <a:endParaRPr lang="en-US" sz="1750" dirty="0"/>
          </a:p>
        </p:txBody>
      </p:sp>
      <p:sp>
        <p:nvSpPr>
          <p:cNvPr id="9" name="Shape 6"/>
          <p:cNvSpPr/>
          <p:nvPr/>
        </p:nvSpPr>
        <p:spPr>
          <a:xfrm>
            <a:off x="793790" y="5172075"/>
            <a:ext cx="7556421" cy="1299448"/>
          </a:xfrm>
          <a:prstGeom prst="roundRect">
            <a:avLst>
              <a:gd name="adj" fmla="val 7331"/>
            </a:avLst>
          </a:prstGeom>
          <a:solidFill>
            <a:srgbClr val="D9EDF2"/>
          </a:solidFill>
          <a:ln w="7620">
            <a:solidFill>
              <a:srgbClr val="BFD3D8"/>
            </a:solidFill>
            <a:prstDash val="solid"/>
          </a:ln>
        </p:spPr>
        <p:txBody>
          <a:bodyPr/>
          <a:lstStyle/>
          <a:p>
            <a:endParaRPr lang="en-IN"/>
          </a:p>
        </p:txBody>
      </p:sp>
      <p:sp>
        <p:nvSpPr>
          <p:cNvPr id="10" name="Text 7"/>
          <p:cNvSpPr/>
          <p:nvPr/>
        </p:nvSpPr>
        <p:spPr>
          <a:xfrm>
            <a:off x="1028224" y="54065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Approach</a:t>
            </a:r>
            <a:endParaRPr lang="en-US" sz="2200" dirty="0"/>
          </a:p>
        </p:txBody>
      </p:sp>
      <p:sp>
        <p:nvSpPr>
          <p:cNvPr id="11" name="Text 8"/>
          <p:cNvSpPr/>
          <p:nvPr/>
        </p:nvSpPr>
        <p:spPr>
          <a:xfrm>
            <a:off x="1028224" y="5896928"/>
            <a:ext cx="7087553"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Use PromptIR for flexible, efficient enhancement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286238" y="821055"/>
            <a:ext cx="3225760" cy="2385655"/>
          </a:xfrm>
          <a:prstGeom prst="rect">
            <a:avLst/>
          </a:prstGeom>
        </p:spPr>
      </p:pic>
      <p:sp>
        <p:nvSpPr>
          <p:cNvPr id="3" name="Text 0"/>
          <p:cNvSpPr/>
          <p:nvPr/>
        </p:nvSpPr>
        <p:spPr>
          <a:xfrm>
            <a:off x="1740708" y="3445072"/>
            <a:ext cx="4897160" cy="635794"/>
          </a:xfrm>
          <a:prstGeom prst="rect">
            <a:avLst/>
          </a:prstGeom>
          <a:noFill/>
          <a:ln/>
        </p:spPr>
        <p:txBody>
          <a:bodyPr wrap="square" lIns="0" tIns="0" rIns="0" bIns="0" rtlCol="0" anchor="t"/>
          <a:lstStyle/>
          <a:p>
            <a:pPr marL="0" indent="0" algn="ctr">
              <a:lnSpc>
                <a:spcPts val="2500"/>
              </a:lnSpc>
              <a:buNone/>
            </a:pPr>
            <a:r>
              <a:rPr lang="en-US" sz="1650" dirty="0">
                <a:latin typeface="Roboto" pitchFamily="34" charset="0"/>
                <a:ea typeface="Roboto" pitchFamily="34" charset="-122"/>
                <a:cs typeface="Roboto" pitchFamily="34" charset="-120"/>
              </a:rPr>
              <a:t>Prompt-Guided Image Restoration: Using AI prompts</a:t>
            </a:r>
          </a:p>
          <a:p>
            <a:pPr marL="0" indent="0" algn="ctr">
              <a:lnSpc>
                <a:spcPts val="2500"/>
              </a:lnSpc>
              <a:buNone/>
            </a:pPr>
            <a:r>
              <a:rPr lang="en-US" sz="1650" dirty="0">
                <a:latin typeface="Roboto" pitchFamily="34" charset="0"/>
                <a:ea typeface="Roboto" pitchFamily="34" charset="-122"/>
                <a:cs typeface="Roboto" pitchFamily="34" charset="-120"/>
              </a:rPr>
              <a:t> to restore and enhance images with precision.</a:t>
            </a:r>
            <a:endParaRPr lang="en-US" sz="1650" dirty="0"/>
          </a:p>
        </p:txBody>
      </p:sp>
      <p:pic>
        <p:nvPicPr>
          <p:cNvPr id="4" name="Image 1" descr="preencoded.png"/>
          <p:cNvPicPr>
            <a:picLocks noChangeAspect="1"/>
          </p:cNvPicPr>
          <p:nvPr/>
        </p:nvPicPr>
        <p:blipFill>
          <a:blip r:embed="rId4"/>
          <a:stretch>
            <a:fillRect/>
          </a:stretch>
        </p:blipFill>
        <p:spPr>
          <a:xfrm>
            <a:off x="2680692" y="4319230"/>
            <a:ext cx="2436971" cy="2265521"/>
          </a:xfrm>
          <a:prstGeom prst="rect">
            <a:avLst/>
          </a:prstGeom>
        </p:spPr>
      </p:pic>
      <p:sp>
        <p:nvSpPr>
          <p:cNvPr id="5" name="Text 1"/>
          <p:cNvSpPr/>
          <p:nvPr/>
        </p:nvSpPr>
        <p:spPr>
          <a:xfrm>
            <a:off x="1876174" y="6715893"/>
            <a:ext cx="4897160" cy="635794"/>
          </a:xfrm>
          <a:prstGeom prst="rect">
            <a:avLst/>
          </a:prstGeom>
          <a:noFill/>
          <a:ln/>
        </p:spPr>
        <p:txBody>
          <a:bodyPr wrap="square" lIns="0" tIns="0" rIns="0" bIns="0" rtlCol="0" anchor="t"/>
          <a:lstStyle/>
          <a:p>
            <a:pPr marL="0" indent="0" algn="ctr">
              <a:lnSpc>
                <a:spcPts val="2500"/>
              </a:lnSpc>
              <a:buNone/>
            </a:pPr>
            <a:r>
              <a:rPr lang="en-US" sz="1650" dirty="0">
                <a:latin typeface="Roboto" pitchFamily="34" charset="0"/>
                <a:ea typeface="Roboto" pitchFamily="34" charset="-122"/>
                <a:cs typeface="Roboto" pitchFamily="34" charset="-120"/>
              </a:rPr>
              <a:t>Denoising, Deblurring &amp; Enhancement: Techniques applied to improve image clarity by reducing noise and correcting blur.</a:t>
            </a:r>
            <a:endParaRPr lang="en-US" sz="1650" dirty="0"/>
          </a:p>
        </p:txBody>
      </p:sp>
      <p:pic>
        <p:nvPicPr>
          <p:cNvPr id="6" name="Image 2" descr="preencoded.png"/>
          <p:cNvPicPr>
            <a:picLocks noChangeAspect="1"/>
          </p:cNvPicPr>
          <p:nvPr/>
        </p:nvPicPr>
        <p:blipFill>
          <a:blip r:embed="rId5"/>
          <a:stretch>
            <a:fillRect/>
          </a:stretch>
        </p:blipFill>
        <p:spPr>
          <a:xfrm>
            <a:off x="9891236" y="821055"/>
            <a:ext cx="1695212" cy="2388632"/>
          </a:xfrm>
          <a:prstGeom prst="rect">
            <a:avLst/>
          </a:prstGeom>
        </p:spPr>
      </p:pic>
      <p:sp>
        <p:nvSpPr>
          <p:cNvPr id="7" name="Text 2"/>
          <p:cNvSpPr/>
          <p:nvPr/>
        </p:nvSpPr>
        <p:spPr>
          <a:xfrm>
            <a:off x="7581305" y="3448050"/>
            <a:ext cx="6315075" cy="635794"/>
          </a:xfrm>
          <a:prstGeom prst="rect">
            <a:avLst/>
          </a:prstGeom>
          <a:noFill/>
          <a:ln/>
        </p:spPr>
        <p:txBody>
          <a:bodyPr wrap="square" lIns="0" tIns="0" rIns="0" bIns="0" rtlCol="0" anchor="t"/>
          <a:lstStyle/>
          <a:p>
            <a:pPr marL="0" indent="0" algn="ctr">
              <a:lnSpc>
                <a:spcPts val="2500"/>
              </a:lnSpc>
              <a:buNone/>
            </a:pPr>
            <a:r>
              <a:rPr lang="en-US" sz="1650" dirty="0">
                <a:latin typeface="Roboto" pitchFamily="34" charset="0"/>
                <a:ea typeface="Roboto" pitchFamily="34" charset="-122"/>
                <a:cs typeface="Roboto" pitchFamily="34" charset="-120"/>
              </a:rPr>
              <a:t>Transformer Architecture: Leveraging powerful transformer models for advanced image processing tasks.</a:t>
            </a:r>
            <a:endParaRPr lang="en-US" sz="1650" dirty="0"/>
          </a:p>
        </p:txBody>
      </p:sp>
      <p:pic>
        <p:nvPicPr>
          <p:cNvPr id="8" name="Image 3" descr="preencoded.png"/>
          <p:cNvPicPr>
            <a:picLocks noChangeAspect="1"/>
          </p:cNvPicPr>
          <p:nvPr/>
        </p:nvPicPr>
        <p:blipFill>
          <a:blip r:embed="rId6"/>
          <a:stretch>
            <a:fillRect/>
          </a:stretch>
        </p:blipFill>
        <p:spPr>
          <a:xfrm>
            <a:off x="8931712" y="4322207"/>
            <a:ext cx="3614261" cy="1838444"/>
          </a:xfrm>
          <a:prstGeom prst="rect">
            <a:avLst/>
          </a:prstGeom>
        </p:spPr>
      </p:pic>
      <p:sp>
        <p:nvSpPr>
          <p:cNvPr id="9" name="Text 3"/>
          <p:cNvSpPr/>
          <p:nvPr/>
        </p:nvSpPr>
        <p:spPr>
          <a:xfrm>
            <a:off x="7581305" y="6399014"/>
            <a:ext cx="6315075" cy="953691"/>
          </a:xfrm>
          <a:prstGeom prst="rect">
            <a:avLst/>
          </a:prstGeom>
          <a:noFill/>
          <a:ln/>
        </p:spPr>
        <p:txBody>
          <a:bodyPr wrap="square" lIns="0" tIns="0" rIns="0" bIns="0" rtlCol="0" anchor="t"/>
          <a:lstStyle/>
          <a:p>
            <a:pPr marL="0" indent="0" algn="ctr">
              <a:lnSpc>
                <a:spcPts val="2500"/>
              </a:lnSpc>
              <a:buNone/>
            </a:pPr>
            <a:r>
              <a:rPr lang="en-US" sz="1650" dirty="0">
                <a:latin typeface="Roboto" pitchFamily="34" charset="0"/>
                <a:ea typeface="Roboto" pitchFamily="34" charset="-122"/>
                <a:cs typeface="Roboto" pitchFamily="34" charset="-120"/>
              </a:rPr>
              <a:t>One Model for Multiple Tasks: A unified model approach addressing denoising, deblurring, and enhancement simultaneously.</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43018"/>
          </a:xfrm>
          <a:prstGeom prst="rect">
            <a:avLst/>
          </a:prstGeom>
        </p:spPr>
      </p:pic>
      <p:sp>
        <p:nvSpPr>
          <p:cNvPr id="3" name="Text 0"/>
          <p:cNvSpPr/>
          <p:nvPr/>
        </p:nvSpPr>
        <p:spPr>
          <a:xfrm>
            <a:off x="598051" y="2607945"/>
            <a:ext cx="4272558" cy="534114"/>
          </a:xfrm>
          <a:prstGeom prst="rect">
            <a:avLst/>
          </a:prstGeom>
          <a:noFill/>
          <a:ln/>
        </p:spPr>
        <p:txBody>
          <a:bodyPr wrap="none" lIns="0" tIns="0" rIns="0" bIns="0" rtlCol="0" anchor="t"/>
          <a:lstStyle/>
          <a:p>
            <a:pPr marL="0" indent="0" algn="l">
              <a:lnSpc>
                <a:spcPts val="4200"/>
              </a:lnSpc>
              <a:buNone/>
            </a:pPr>
            <a:r>
              <a:rPr lang="en-US" sz="3350" dirty="0">
                <a:solidFill>
                  <a:srgbClr val="2E3C4E"/>
                </a:solidFill>
                <a:latin typeface="Host Grotesk Medium" pitchFamily="34" charset="0"/>
                <a:ea typeface="Host Grotesk Medium" pitchFamily="34" charset="-122"/>
                <a:cs typeface="Host Grotesk Medium" pitchFamily="34" charset="-120"/>
              </a:rPr>
              <a:t>Methodology</a:t>
            </a:r>
            <a:endParaRPr lang="en-US" sz="3350" dirty="0"/>
          </a:p>
        </p:txBody>
      </p:sp>
      <p:pic>
        <p:nvPicPr>
          <p:cNvPr id="4" name="Image 1" descr="preencoded.png"/>
          <p:cNvPicPr>
            <a:picLocks noChangeAspect="1"/>
          </p:cNvPicPr>
          <p:nvPr/>
        </p:nvPicPr>
        <p:blipFill>
          <a:blip r:embed="rId4"/>
          <a:stretch>
            <a:fillRect/>
          </a:stretch>
        </p:blipFill>
        <p:spPr>
          <a:xfrm>
            <a:off x="598051" y="3398401"/>
            <a:ext cx="854512" cy="1025366"/>
          </a:xfrm>
          <a:prstGeom prst="rect">
            <a:avLst/>
          </a:prstGeom>
        </p:spPr>
      </p:pic>
      <p:sp>
        <p:nvSpPr>
          <p:cNvPr id="5" name="Text 1"/>
          <p:cNvSpPr/>
          <p:nvPr/>
        </p:nvSpPr>
        <p:spPr>
          <a:xfrm>
            <a:off x="1708904" y="3569256"/>
            <a:ext cx="2136219" cy="266938"/>
          </a:xfrm>
          <a:prstGeom prst="rect">
            <a:avLst/>
          </a:prstGeom>
          <a:noFill/>
          <a:ln/>
        </p:spPr>
        <p:txBody>
          <a:bodyPr wrap="none" lIns="0" tIns="0" rIns="0" bIns="0" rtlCol="0" anchor="t"/>
          <a:lstStyle/>
          <a:p>
            <a:pPr marL="0" indent="0" algn="l">
              <a:lnSpc>
                <a:spcPts val="2100"/>
              </a:lnSpc>
              <a:buNone/>
            </a:pPr>
            <a:r>
              <a:rPr lang="en-US" sz="1650" dirty="0">
                <a:solidFill>
                  <a:srgbClr val="384653"/>
                </a:solidFill>
                <a:latin typeface="Host Grotesk Medium" pitchFamily="34" charset="0"/>
                <a:ea typeface="Host Grotesk Medium" pitchFamily="34" charset="-122"/>
                <a:cs typeface="Host Grotesk Medium" pitchFamily="34" charset="-120"/>
              </a:rPr>
              <a:t>Dataset Collection</a:t>
            </a:r>
            <a:endParaRPr lang="en-US" sz="1650" dirty="0"/>
          </a:p>
        </p:txBody>
      </p:sp>
      <p:sp>
        <p:nvSpPr>
          <p:cNvPr id="6" name="Text 2"/>
          <p:cNvSpPr/>
          <p:nvPr/>
        </p:nvSpPr>
        <p:spPr>
          <a:xfrm>
            <a:off x="1708904" y="3938707"/>
            <a:ext cx="12323445" cy="256223"/>
          </a:xfrm>
          <a:prstGeom prst="rect">
            <a:avLst/>
          </a:prstGeom>
          <a:noFill/>
          <a:ln/>
        </p:spPr>
        <p:txBody>
          <a:bodyPr wrap="none" lIns="0" tIns="0" rIns="0" bIns="0" rtlCol="0" anchor="t"/>
          <a:lstStyle/>
          <a:p>
            <a:pPr marL="0" indent="0" algn="l">
              <a:lnSpc>
                <a:spcPts val="2000"/>
              </a:lnSpc>
              <a:buNone/>
            </a:pPr>
            <a:r>
              <a:rPr lang="en-US" sz="1300" dirty="0">
                <a:solidFill>
                  <a:srgbClr val="384653"/>
                </a:solidFill>
                <a:latin typeface="Roboto" pitchFamily="34" charset="0"/>
                <a:ea typeface="Roboto" pitchFamily="34" charset="-122"/>
                <a:cs typeface="Roboto" pitchFamily="34" charset="-120"/>
              </a:rPr>
              <a:t>Low-light images like LOL dataset</a:t>
            </a:r>
            <a:endParaRPr lang="en-US" sz="1300" dirty="0"/>
          </a:p>
        </p:txBody>
      </p:sp>
      <p:pic>
        <p:nvPicPr>
          <p:cNvPr id="7" name="Image 2" descr="preencoded.png"/>
          <p:cNvPicPr>
            <a:picLocks noChangeAspect="1"/>
          </p:cNvPicPr>
          <p:nvPr/>
        </p:nvPicPr>
        <p:blipFill>
          <a:blip r:embed="rId5"/>
          <a:stretch>
            <a:fillRect/>
          </a:stretch>
        </p:blipFill>
        <p:spPr>
          <a:xfrm>
            <a:off x="598051" y="4423767"/>
            <a:ext cx="854512" cy="1025366"/>
          </a:xfrm>
          <a:prstGeom prst="rect">
            <a:avLst/>
          </a:prstGeom>
        </p:spPr>
      </p:pic>
      <p:sp>
        <p:nvSpPr>
          <p:cNvPr id="8" name="Text 3"/>
          <p:cNvSpPr/>
          <p:nvPr/>
        </p:nvSpPr>
        <p:spPr>
          <a:xfrm>
            <a:off x="1708904" y="4594622"/>
            <a:ext cx="2136219" cy="266938"/>
          </a:xfrm>
          <a:prstGeom prst="rect">
            <a:avLst/>
          </a:prstGeom>
          <a:noFill/>
          <a:ln/>
        </p:spPr>
        <p:txBody>
          <a:bodyPr wrap="none" lIns="0" tIns="0" rIns="0" bIns="0" rtlCol="0" anchor="t"/>
          <a:lstStyle/>
          <a:p>
            <a:pPr marL="0" indent="0" algn="l">
              <a:lnSpc>
                <a:spcPts val="2100"/>
              </a:lnSpc>
              <a:buNone/>
            </a:pPr>
            <a:r>
              <a:rPr lang="en-US" sz="1650" dirty="0">
                <a:solidFill>
                  <a:srgbClr val="384653"/>
                </a:solidFill>
                <a:latin typeface="Host Grotesk Medium" pitchFamily="34" charset="0"/>
                <a:ea typeface="Host Grotesk Medium" pitchFamily="34" charset="-122"/>
                <a:cs typeface="Host Grotesk Medium" pitchFamily="34" charset="-120"/>
              </a:rPr>
              <a:t>Pre-processing</a:t>
            </a:r>
            <a:endParaRPr lang="en-US" sz="1650" dirty="0"/>
          </a:p>
        </p:txBody>
      </p:sp>
      <p:sp>
        <p:nvSpPr>
          <p:cNvPr id="9" name="Text 4"/>
          <p:cNvSpPr/>
          <p:nvPr/>
        </p:nvSpPr>
        <p:spPr>
          <a:xfrm>
            <a:off x="1708904" y="4964073"/>
            <a:ext cx="12323445" cy="256223"/>
          </a:xfrm>
          <a:prstGeom prst="rect">
            <a:avLst/>
          </a:prstGeom>
          <a:noFill/>
          <a:ln/>
        </p:spPr>
        <p:txBody>
          <a:bodyPr wrap="none" lIns="0" tIns="0" rIns="0" bIns="0" rtlCol="0" anchor="t"/>
          <a:lstStyle/>
          <a:p>
            <a:pPr marL="0" indent="0" algn="l">
              <a:lnSpc>
                <a:spcPts val="2000"/>
              </a:lnSpc>
              <a:buNone/>
            </a:pPr>
            <a:r>
              <a:rPr lang="en-US" sz="1300" dirty="0">
                <a:solidFill>
                  <a:srgbClr val="384653"/>
                </a:solidFill>
                <a:latin typeface="Roboto" pitchFamily="34" charset="0"/>
                <a:ea typeface="Roboto" pitchFamily="34" charset="-122"/>
                <a:cs typeface="Roboto" pitchFamily="34" charset="-120"/>
              </a:rPr>
              <a:t>Resize and normalize images</a:t>
            </a:r>
            <a:endParaRPr lang="en-US" sz="1300" dirty="0"/>
          </a:p>
        </p:txBody>
      </p:sp>
      <p:pic>
        <p:nvPicPr>
          <p:cNvPr id="10" name="Image 3" descr="preencoded.png"/>
          <p:cNvPicPr>
            <a:picLocks noChangeAspect="1"/>
          </p:cNvPicPr>
          <p:nvPr/>
        </p:nvPicPr>
        <p:blipFill>
          <a:blip r:embed="rId6"/>
          <a:stretch>
            <a:fillRect/>
          </a:stretch>
        </p:blipFill>
        <p:spPr>
          <a:xfrm>
            <a:off x="598051" y="5449133"/>
            <a:ext cx="854512" cy="1025366"/>
          </a:xfrm>
          <a:prstGeom prst="rect">
            <a:avLst/>
          </a:prstGeom>
        </p:spPr>
      </p:pic>
      <p:sp>
        <p:nvSpPr>
          <p:cNvPr id="11" name="Text 5"/>
          <p:cNvSpPr/>
          <p:nvPr/>
        </p:nvSpPr>
        <p:spPr>
          <a:xfrm>
            <a:off x="1708904" y="5619988"/>
            <a:ext cx="2136219" cy="266938"/>
          </a:xfrm>
          <a:prstGeom prst="rect">
            <a:avLst/>
          </a:prstGeom>
          <a:noFill/>
          <a:ln/>
        </p:spPr>
        <p:txBody>
          <a:bodyPr wrap="none" lIns="0" tIns="0" rIns="0" bIns="0" rtlCol="0" anchor="t"/>
          <a:lstStyle/>
          <a:p>
            <a:pPr marL="0" indent="0" algn="l">
              <a:lnSpc>
                <a:spcPts val="2100"/>
              </a:lnSpc>
              <a:buNone/>
            </a:pPr>
            <a:r>
              <a:rPr lang="en-US" sz="1650" dirty="0">
                <a:solidFill>
                  <a:srgbClr val="384653"/>
                </a:solidFill>
                <a:latin typeface="Host Grotesk Medium" pitchFamily="34" charset="0"/>
                <a:ea typeface="Host Grotesk Medium" pitchFamily="34" charset="-122"/>
                <a:cs typeface="Host Grotesk Medium" pitchFamily="34" charset="-120"/>
              </a:rPr>
              <a:t>PromptIR Application</a:t>
            </a:r>
            <a:endParaRPr lang="en-US" sz="1650" dirty="0"/>
          </a:p>
        </p:txBody>
      </p:sp>
      <p:sp>
        <p:nvSpPr>
          <p:cNvPr id="12" name="Text 6"/>
          <p:cNvSpPr/>
          <p:nvPr/>
        </p:nvSpPr>
        <p:spPr>
          <a:xfrm>
            <a:off x="1708904" y="5989439"/>
            <a:ext cx="12323445" cy="256223"/>
          </a:xfrm>
          <a:prstGeom prst="rect">
            <a:avLst/>
          </a:prstGeom>
          <a:noFill/>
          <a:ln/>
        </p:spPr>
        <p:txBody>
          <a:bodyPr wrap="none" lIns="0" tIns="0" rIns="0" bIns="0" rtlCol="0" anchor="t"/>
          <a:lstStyle/>
          <a:p>
            <a:pPr marL="0" indent="0" algn="l">
              <a:lnSpc>
                <a:spcPts val="2000"/>
              </a:lnSpc>
              <a:buNone/>
            </a:pPr>
            <a:r>
              <a:rPr lang="en-US" sz="1300" dirty="0">
                <a:solidFill>
                  <a:srgbClr val="384653"/>
                </a:solidFill>
                <a:latin typeface="Roboto" pitchFamily="34" charset="0"/>
                <a:ea typeface="Roboto" pitchFamily="34" charset="-122"/>
                <a:cs typeface="Roboto" pitchFamily="34" charset="-120"/>
              </a:rPr>
              <a:t>Task prompt: "Enhance low-light image"</a:t>
            </a:r>
            <a:endParaRPr lang="en-US" sz="1300" dirty="0"/>
          </a:p>
        </p:txBody>
      </p:sp>
      <p:pic>
        <p:nvPicPr>
          <p:cNvPr id="13" name="Image 4" descr="preencoded.png"/>
          <p:cNvPicPr>
            <a:picLocks noChangeAspect="1"/>
          </p:cNvPicPr>
          <p:nvPr/>
        </p:nvPicPr>
        <p:blipFill>
          <a:blip r:embed="rId7"/>
          <a:stretch>
            <a:fillRect/>
          </a:stretch>
        </p:blipFill>
        <p:spPr>
          <a:xfrm>
            <a:off x="598051" y="6474500"/>
            <a:ext cx="854512" cy="1283375"/>
          </a:xfrm>
          <a:prstGeom prst="rect">
            <a:avLst/>
          </a:prstGeom>
        </p:spPr>
      </p:pic>
      <p:sp>
        <p:nvSpPr>
          <p:cNvPr id="14" name="Text 7"/>
          <p:cNvSpPr/>
          <p:nvPr/>
        </p:nvSpPr>
        <p:spPr>
          <a:xfrm>
            <a:off x="1708904" y="6645354"/>
            <a:ext cx="2136219" cy="266938"/>
          </a:xfrm>
          <a:prstGeom prst="rect">
            <a:avLst/>
          </a:prstGeom>
          <a:noFill/>
          <a:ln/>
        </p:spPr>
        <p:txBody>
          <a:bodyPr wrap="none" lIns="0" tIns="0" rIns="0" bIns="0" rtlCol="0" anchor="t"/>
          <a:lstStyle/>
          <a:p>
            <a:pPr marL="0" indent="0" algn="l">
              <a:lnSpc>
                <a:spcPts val="2100"/>
              </a:lnSpc>
              <a:buNone/>
            </a:pPr>
            <a:r>
              <a:rPr lang="en-US" sz="1650" dirty="0">
                <a:solidFill>
                  <a:srgbClr val="384653"/>
                </a:solidFill>
                <a:latin typeface="Host Grotesk Medium" pitchFamily="34" charset="0"/>
                <a:ea typeface="Host Grotesk Medium" pitchFamily="34" charset="-122"/>
                <a:cs typeface="Host Grotesk Medium" pitchFamily="34" charset="-120"/>
              </a:rPr>
              <a:t>Evaluation</a:t>
            </a:r>
            <a:endParaRPr lang="en-US" sz="1650" dirty="0"/>
          </a:p>
        </p:txBody>
      </p:sp>
      <p:sp>
        <p:nvSpPr>
          <p:cNvPr id="15" name="Text 8"/>
          <p:cNvSpPr/>
          <p:nvPr/>
        </p:nvSpPr>
        <p:spPr>
          <a:xfrm>
            <a:off x="1708904" y="7014805"/>
            <a:ext cx="12323445" cy="256223"/>
          </a:xfrm>
          <a:prstGeom prst="rect">
            <a:avLst/>
          </a:prstGeom>
          <a:noFill/>
          <a:ln/>
        </p:spPr>
        <p:txBody>
          <a:bodyPr wrap="none" lIns="0" tIns="0" rIns="0" bIns="0" rtlCol="0" anchor="t"/>
          <a:lstStyle/>
          <a:p>
            <a:pPr marL="342900" indent="-342900" algn="l">
              <a:lnSpc>
                <a:spcPts val="2000"/>
              </a:lnSpc>
              <a:buSzPct val="100000"/>
              <a:buChar char="•"/>
            </a:pPr>
            <a:r>
              <a:rPr lang="en-US" sz="1300" dirty="0">
                <a:solidFill>
                  <a:srgbClr val="384653"/>
                </a:solidFill>
                <a:latin typeface="Roboto" pitchFamily="34" charset="0"/>
                <a:ea typeface="Roboto" pitchFamily="34" charset="-122"/>
                <a:cs typeface="Roboto" pitchFamily="34" charset="-120"/>
              </a:rPr>
              <a:t>PSNR</a:t>
            </a:r>
            <a:endParaRPr lang="en-US" sz="1300" dirty="0"/>
          </a:p>
        </p:txBody>
      </p:sp>
      <p:sp>
        <p:nvSpPr>
          <p:cNvPr id="16" name="Text 9"/>
          <p:cNvSpPr/>
          <p:nvPr/>
        </p:nvSpPr>
        <p:spPr>
          <a:xfrm>
            <a:off x="1708904" y="7330797"/>
            <a:ext cx="12323445" cy="256223"/>
          </a:xfrm>
          <a:prstGeom prst="rect">
            <a:avLst/>
          </a:prstGeom>
          <a:noFill/>
          <a:ln/>
        </p:spPr>
        <p:txBody>
          <a:bodyPr wrap="none" lIns="0" tIns="0" rIns="0" bIns="0" rtlCol="0" anchor="t"/>
          <a:lstStyle/>
          <a:p>
            <a:pPr marL="342900" indent="-342900" algn="l">
              <a:lnSpc>
                <a:spcPts val="2000"/>
              </a:lnSpc>
              <a:buSzPct val="100000"/>
              <a:buChar char="•"/>
            </a:pPr>
            <a:r>
              <a:rPr lang="en-US" sz="1300" dirty="0">
                <a:solidFill>
                  <a:srgbClr val="384653"/>
                </a:solidFill>
                <a:latin typeface="Roboto" pitchFamily="34" charset="0"/>
                <a:ea typeface="Roboto" pitchFamily="34" charset="-122"/>
                <a:cs typeface="Roboto" pitchFamily="34" charset="-120"/>
              </a:rPr>
              <a:t>SSIM</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89002" y="485537"/>
            <a:ext cx="4207431" cy="525899"/>
          </a:xfrm>
          <a:prstGeom prst="rect">
            <a:avLst/>
          </a:prstGeom>
          <a:noFill/>
          <a:ln/>
        </p:spPr>
        <p:txBody>
          <a:bodyPr wrap="none" lIns="0" tIns="0" rIns="0" bIns="0" rtlCol="0" anchor="t"/>
          <a:lstStyle/>
          <a:p>
            <a:pPr marL="0" indent="0" algn="l">
              <a:lnSpc>
                <a:spcPts val="4100"/>
              </a:lnSpc>
              <a:buNone/>
            </a:pPr>
            <a:r>
              <a:rPr lang="en-US" sz="3300" dirty="0">
                <a:solidFill>
                  <a:srgbClr val="2E3C4E"/>
                </a:solidFill>
                <a:latin typeface="Host Grotesk Medium" pitchFamily="34" charset="0"/>
                <a:ea typeface="Host Grotesk Medium" pitchFamily="34" charset="-122"/>
                <a:cs typeface="Host Grotesk Medium" pitchFamily="34" charset="-120"/>
              </a:rPr>
              <a:t>Results</a:t>
            </a:r>
            <a:endParaRPr lang="en-US" sz="3300" dirty="0"/>
          </a:p>
        </p:txBody>
      </p:sp>
      <p:sp>
        <p:nvSpPr>
          <p:cNvPr id="3" name="Text 1"/>
          <p:cNvSpPr/>
          <p:nvPr/>
        </p:nvSpPr>
        <p:spPr>
          <a:xfrm>
            <a:off x="589002" y="1432084"/>
            <a:ext cx="4315778" cy="555308"/>
          </a:xfrm>
          <a:prstGeom prst="rect">
            <a:avLst/>
          </a:prstGeom>
          <a:noFill/>
          <a:ln/>
        </p:spPr>
        <p:txBody>
          <a:bodyPr wrap="none" lIns="0" tIns="0" rIns="0" bIns="0" rtlCol="0" anchor="t"/>
          <a:lstStyle/>
          <a:p>
            <a:pPr marL="0" indent="0" algn="ctr">
              <a:lnSpc>
                <a:spcPts val="4350"/>
              </a:lnSpc>
              <a:buNone/>
            </a:pPr>
            <a:r>
              <a:rPr lang="en-US" sz="4350" dirty="0">
                <a:solidFill>
                  <a:srgbClr val="384653"/>
                </a:solidFill>
                <a:latin typeface="Host Grotesk Medium" pitchFamily="34" charset="0"/>
                <a:ea typeface="Host Grotesk Medium" pitchFamily="34" charset="-122"/>
                <a:cs typeface="Host Grotesk Medium" pitchFamily="34" charset="-120"/>
              </a:rPr>
              <a:t>22.98</a:t>
            </a:r>
            <a:endParaRPr lang="en-US" sz="4350" dirty="0"/>
          </a:p>
        </p:txBody>
      </p:sp>
      <p:sp>
        <p:nvSpPr>
          <p:cNvPr id="4" name="Text 2"/>
          <p:cNvSpPr/>
          <p:nvPr/>
        </p:nvSpPr>
        <p:spPr>
          <a:xfrm>
            <a:off x="1080730" y="2197656"/>
            <a:ext cx="3332321" cy="262890"/>
          </a:xfrm>
          <a:prstGeom prst="rect">
            <a:avLst/>
          </a:prstGeom>
          <a:noFill/>
          <a:ln/>
        </p:spPr>
        <p:txBody>
          <a:bodyPr wrap="none" lIns="0" tIns="0" rIns="0" bIns="0" rtlCol="0" anchor="t"/>
          <a:lstStyle/>
          <a:p>
            <a:pPr marL="0" indent="0" algn="ctr">
              <a:lnSpc>
                <a:spcPts val="2050"/>
              </a:lnSpc>
              <a:buNone/>
            </a:pPr>
            <a:r>
              <a:rPr lang="en-US" sz="1650" dirty="0">
                <a:solidFill>
                  <a:srgbClr val="384653"/>
                </a:solidFill>
                <a:latin typeface="Host Grotesk Medium" pitchFamily="34" charset="0"/>
                <a:ea typeface="Host Grotesk Medium" pitchFamily="34" charset="-122"/>
                <a:cs typeface="Host Grotesk Medium" pitchFamily="34" charset="-120"/>
              </a:rPr>
              <a:t>PSNR (Peak Signal-to-Noise Ratio)</a:t>
            </a:r>
            <a:endParaRPr lang="en-US" sz="1650" dirty="0"/>
          </a:p>
        </p:txBody>
      </p:sp>
      <p:sp>
        <p:nvSpPr>
          <p:cNvPr id="5" name="Text 3"/>
          <p:cNvSpPr/>
          <p:nvPr/>
        </p:nvSpPr>
        <p:spPr>
          <a:xfrm>
            <a:off x="589002" y="2561511"/>
            <a:ext cx="4315778" cy="505063"/>
          </a:xfrm>
          <a:prstGeom prst="rect">
            <a:avLst/>
          </a:prstGeom>
          <a:noFill/>
          <a:ln/>
        </p:spPr>
        <p:txBody>
          <a:bodyPr wrap="square" lIns="0" tIns="0" rIns="0" bIns="0" rtlCol="0" anchor="t"/>
          <a:lstStyle/>
          <a:p>
            <a:pPr marL="0" indent="0" algn="ctr">
              <a:lnSpc>
                <a:spcPts val="1950"/>
              </a:lnSpc>
              <a:buNone/>
            </a:pPr>
            <a:r>
              <a:rPr lang="en-US" sz="1300" dirty="0">
                <a:solidFill>
                  <a:srgbClr val="384653"/>
                </a:solidFill>
                <a:latin typeface="Roboto" pitchFamily="34" charset="0"/>
                <a:ea typeface="Roboto" pitchFamily="34" charset="-122"/>
                <a:cs typeface="Roboto" pitchFamily="34" charset="-120"/>
              </a:rPr>
              <a:t>Average PSNR improvement compared to baseline low-light inputs, indicating enhanced image fidelity</a:t>
            </a:r>
            <a:endParaRPr lang="en-US" sz="1300" dirty="0"/>
          </a:p>
        </p:txBody>
      </p:sp>
      <p:sp>
        <p:nvSpPr>
          <p:cNvPr id="6" name="Text 4"/>
          <p:cNvSpPr/>
          <p:nvPr/>
        </p:nvSpPr>
        <p:spPr>
          <a:xfrm>
            <a:off x="5157192" y="1432084"/>
            <a:ext cx="4315897" cy="555308"/>
          </a:xfrm>
          <a:prstGeom prst="rect">
            <a:avLst/>
          </a:prstGeom>
          <a:noFill/>
          <a:ln/>
        </p:spPr>
        <p:txBody>
          <a:bodyPr wrap="none" lIns="0" tIns="0" rIns="0" bIns="0" rtlCol="0" anchor="t"/>
          <a:lstStyle/>
          <a:p>
            <a:pPr marL="0" indent="0" algn="ctr">
              <a:lnSpc>
                <a:spcPts val="4350"/>
              </a:lnSpc>
              <a:buNone/>
            </a:pPr>
            <a:r>
              <a:rPr lang="en-US" sz="4350" dirty="0">
                <a:solidFill>
                  <a:srgbClr val="384653"/>
                </a:solidFill>
                <a:latin typeface="Host Grotesk Medium" pitchFamily="34" charset="0"/>
                <a:ea typeface="Host Grotesk Medium" pitchFamily="34" charset="-122"/>
                <a:cs typeface="Host Grotesk Medium" pitchFamily="34" charset="-120"/>
              </a:rPr>
              <a:t>20%</a:t>
            </a:r>
            <a:endParaRPr lang="en-US" sz="4350" dirty="0"/>
          </a:p>
        </p:txBody>
      </p:sp>
      <p:sp>
        <p:nvSpPr>
          <p:cNvPr id="7" name="Text 5"/>
          <p:cNvSpPr/>
          <p:nvPr/>
        </p:nvSpPr>
        <p:spPr>
          <a:xfrm>
            <a:off x="6064687" y="2197656"/>
            <a:ext cx="2500789" cy="262890"/>
          </a:xfrm>
          <a:prstGeom prst="rect">
            <a:avLst/>
          </a:prstGeom>
          <a:noFill/>
          <a:ln/>
        </p:spPr>
        <p:txBody>
          <a:bodyPr wrap="none" lIns="0" tIns="0" rIns="0" bIns="0" rtlCol="0" anchor="t"/>
          <a:lstStyle/>
          <a:p>
            <a:pPr marL="0" indent="0" algn="ctr">
              <a:lnSpc>
                <a:spcPts val="2050"/>
              </a:lnSpc>
              <a:buNone/>
            </a:pPr>
            <a:r>
              <a:rPr lang="en-US" sz="1650" dirty="0">
                <a:solidFill>
                  <a:srgbClr val="384653"/>
                </a:solidFill>
                <a:latin typeface="Host Grotesk Medium" pitchFamily="34" charset="0"/>
                <a:ea typeface="Host Grotesk Medium" pitchFamily="34" charset="-122"/>
                <a:cs typeface="Host Grotesk Medium" pitchFamily="34" charset="-120"/>
              </a:rPr>
              <a:t>Noise Reduction Achieved</a:t>
            </a:r>
            <a:endParaRPr lang="en-US" sz="1650" dirty="0"/>
          </a:p>
        </p:txBody>
      </p:sp>
      <p:sp>
        <p:nvSpPr>
          <p:cNvPr id="8" name="Text 6"/>
          <p:cNvSpPr/>
          <p:nvPr/>
        </p:nvSpPr>
        <p:spPr>
          <a:xfrm>
            <a:off x="5157192" y="2561511"/>
            <a:ext cx="4315897" cy="505063"/>
          </a:xfrm>
          <a:prstGeom prst="rect">
            <a:avLst/>
          </a:prstGeom>
          <a:noFill/>
          <a:ln/>
        </p:spPr>
        <p:txBody>
          <a:bodyPr wrap="square" lIns="0" tIns="0" rIns="0" bIns="0" rtlCol="0" anchor="t"/>
          <a:lstStyle/>
          <a:p>
            <a:pPr marL="0" indent="0" algn="ctr">
              <a:lnSpc>
                <a:spcPts val="1950"/>
              </a:lnSpc>
              <a:buNone/>
            </a:pPr>
            <a:r>
              <a:rPr lang="en-US" sz="1300" dirty="0">
                <a:solidFill>
                  <a:srgbClr val="384653"/>
                </a:solidFill>
                <a:latin typeface="Roboto" pitchFamily="34" charset="0"/>
                <a:ea typeface="Roboto" pitchFamily="34" charset="-122"/>
                <a:cs typeface="Roboto" pitchFamily="34" charset="-120"/>
              </a:rPr>
              <a:t>Percentage decrease in noise artifacts measured via signal-to-noise ratio metrics</a:t>
            </a:r>
            <a:endParaRPr lang="en-US" sz="1300" dirty="0"/>
          </a:p>
        </p:txBody>
      </p:sp>
      <p:sp>
        <p:nvSpPr>
          <p:cNvPr id="9" name="Text 7"/>
          <p:cNvSpPr/>
          <p:nvPr/>
        </p:nvSpPr>
        <p:spPr>
          <a:xfrm>
            <a:off x="9725501" y="1432084"/>
            <a:ext cx="4315897" cy="555308"/>
          </a:xfrm>
          <a:prstGeom prst="rect">
            <a:avLst/>
          </a:prstGeom>
          <a:noFill/>
          <a:ln/>
        </p:spPr>
        <p:txBody>
          <a:bodyPr wrap="none" lIns="0" tIns="0" rIns="0" bIns="0" rtlCol="0" anchor="t"/>
          <a:lstStyle/>
          <a:p>
            <a:pPr marL="0" indent="0" algn="ctr">
              <a:lnSpc>
                <a:spcPts val="4350"/>
              </a:lnSpc>
              <a:buNone/>
            </a:pPr>
            <a:r>
              <a:rPr lang="en-US" sz="4350" dirty="0">
                <a:solidFill>
                  <a:srgbClr val="384653"/>
                </a:solidFill>
                <a:latin typeface="Host Grotesk Medium" pitchFamily="34" charset="0"/>
                <a:ea typeface="Host Grotesk Medium" pitchFamily="34" charset="-122"/>
                <a:cs typeface="Host Grotesk Medium" pitchFamily="34" charset="-120"/>
              </a:rPr>
              <a:t>25%</a:t>
            </a:r>
            <a:endParaRPr lang="en-US" sz="4350" dirty="0"/>
          </a:p>
        </p:txBody>
      </p:sp>
      <p:sp>
        <p:nvSpPr>
          <p:cNvPr id="10" name="Text 8"/>
          <p:cNvSpPr/>
          <p:nvPr/>
        </p:nvSpPr>
        <p:spPr>
          <a:xfrm>
            <a:off x="10580965" y="2197656"/>
            <a:ext cx="2604849" cy="262890"/>
          </a:xfrm>
          <a:prstGeom prst="rect">
            <a:avLst/>
          </a:prstGeom>
          <a:noFill/>
          <a:ln/>
        </p:spPr>
        <p:txBody>
          <a:bodyPr wrap="none" lIns="0" tIns="0" rIns="0" bIns="0" rtlCol="0" anchor="t"/>
          <a:lstStyle/>
          <a:p>
            <a:pPr marL="0" indent="0" algn="ctr">
              <a:lnSpc>
                <a:spcPts val="2050"/>
              </a:lnSpc>
              <a:buNone/>
            </a:pPr>
            <a:r>
              <a:rPr lang="en-US" sz="1650" dirty="0">
                <a:solidFill>
                  <a:srgbClr val="384653"/>
                </a:solidFill>
                <a:latin typeface="Host Grotesk Medium" pitchFamily="34" charset="0"/>
                <a:ea typeface="Host Grotesk Medium" pitchFamily="34" charset="-122"/>
                <a:cs typeface="Host Grotesk Medium" pitchFamily="34" charset="-120"/>
              </a:rPr>
              <a:t>Processing Time Reduction</a:t>
            </a:r>
            <a:endParaRPr lang="en-US" sz="1650" dirty="0"/>
          </a:p>
        </p:txBody>
      </p:sp>
      <p:sp>
        <p:nvSpPr>
          <p:cNvPr id="11" name="Text 9"/>
          <p:cNvSpPr/>
          <p:nvPr/>
        </p:nvSpPr>
        <p:spPr>
          <a:xfrm>
            <a:off x="9725501" y="2561511"/>
            <a:ext cx="4315897" cy="505063"/>
          </a:xfrm>
          <a:prstGeom prst="rect">
            <a:avLst/>
          </a:prstGeom>
          <a:noFill/>
          <a:ln/>
        </p:spPr>
        <p:txBody>
          <a:bodyPr wrap="square" lIns="0" tIns="0" rIns="0" bIns="0" rtlCol="0" anchor="t"/>
          <a:lstStyle/>
          <a:p>
            <a:pPr marL="0" indent="0" algn="ctr">
              <a:lnSpc>
                <a:spcPts val="1950"/>
              </a:lnSpc>
              <a:buNone/>
            </a:pPr>
            <a:r>
              <a:rPr lang="en-US" sz="1300" dirty="0">
                <a:solidFill>
                  <a:srgbClr val="384653"/>
                </a:solidFill>
                <a:latin typeface="Roboto" pitchFamily="34" charset="0"/>
                <a:ea typeface="Roboto" pitchFamily="34" charset="-122"/>
                <a:cs typeface="Roboto" pitchFamily="34" charset="-120"/>
              </a:rPr>
              <a:t>Faster enhancement processing through optimized transformer-based PromptIR model</a:t>
            </a:r>
            <a:endParaRPr lang="en-US" sz="1300" dirty="0"/>
          </a:p>
        </p:txBody>
      </p:sp>
      <p:sp>
        <p:nvSpPr>
          <p:cNvPr id="12" name="Text 10"/>
          <p:cNvSpPr/>
          <p:nvPr/>
        </p:nvSpPr>
        <p:spPr>
          <a:xfrm>
            <a:off x="1354666" y="3407331"/>
            <a:ext cx="2103715" cy="262890"/>
          </a:xfrm>
          <a:prstGeom prst="rect">
            <a:avLst/>
          </a:prstGeom>
          <a:noFill/>
          <a:ln/>
        </p:spPr>
        <p:txBody>
          <a:bodyPr wrap="none" lIns="0" tIns="0" rIns="0" bIns="0" rtlCol="0" anchor="t"/>
          <a:lstStyle/>
          <a:p>
            <a:pPr marL="0" indent="0" algn="l">
              <a:lnSpc>
                <a:spcPts val="2050"/>
              </a:lnSpc>
              <a:buNone/>
            </a:pPr>
            <a:r>
              <a:rPr lang="en-US" sz="1650" dirty="0">
                <a:latin typeface="Host Grotesk Medium" pitchFamily="34" charset="0"/>
                <a:ea typeface="Host Grotesk Medium" pitchFamily="34" charset="-122"/>
                <a:cs typeface="Host Grotesk Medium" pitchFamily="34" charset="-120"/>
              </a:rPr>
              <a:t>Visual Enhancements</a:t>
            </a:r>
            <a:endParaRPr lang="en-US" sz="1650" dirty="0"/>
          </a:p>
        </p:txBody>
      </p:sp>
      <p:sp>
        <p:nvSpPr>
          <p:cNvPr id="13" name="Text 11"/>
          <p:cNvSpPr/>
          <p:nvPr/>
        </p:nvSpPr>
        <p:spPr>
          <a:xfrm>
            <a:off x="1354666" y="3855244"/>
            <a:ext cx="5755269" cy="757595"/>
          </a:xfrm>
          <a:prstGeom prst="rect">
            <a:avLst/>
          </a:prstGeom>
          <a:noFill/>
          <a:ln/>
        </p:spPr>
        <p:txBody>
          <a:bodyPr wrap="square" lIns="0" tIns="0" rIns="0" bIns="0" rtlCol="0" anchor="t"/>
          <a:lstStyle/>
          <a:p>
            <a:pPr marL="0" indent="0" algn="l">
              <a:lnSpc>
                <a:spcPts val="1950"/>
              </a:lnSpc>
              <a:buNone/>
            </a:pPr>
            <a:r>
              <a:rPr lang="en-US" sz="1300" dirty="0">
                <a:latin typeface="Roboto" pitchFamily="34" charset="0"/>
                <a:ea typeface="Roboto" pitchFamily="34" charset="-122"/>
                <a:cs typeface="Roboto" pitchFamily="34" charset="-120"/>
              </a:rPr>
              <a:t>Restoring and enhancing low-light images is a challenging task that requires sophisticated techniques. The PromptIR model offers a powerful solution, leveraging AI-generated prompts to guide the restoration process with precision.</a:t>
            </a:r>
            <a:endParaRPr lang="en-US" sz="1300" dirty="0"/>
          </a:p>
        </p:txBody>
      </p:sp>
      <p:sp>
        <p:nvSpPr>
          <p:cNvPr id="14" name="Text 12"/>
          <p:cNvSpPr/>
          <p:nvPr/>
        </p:nvSpPr>
        <p:spPr>
          <a:xfrm>
            <a:off x="1354666" y="4934426"/>
            <a:ext cx="5755270" cy="839986"/>
          </a:xfrm>
          <a:prstGeom prst="rect">
            <a:avLst/>
          </a:prstGeom>
          <a:noFill/>
          <a:ln/>
        </p:spPr>
        <p:txBody>
          <a:bodyPr wrap="square" lIns="0" tIns="0" rIns="0" bIns="0" rtlCol="0" anchor="t"/>
          <a:lstStyle/>
          <a:p>
            <a:pPr marL="0" indent="0" algn="l">
              <a:lnSpc>
                <a:spcPts val="1950"/>
              </a:lnSpc>
              <a:buNone/>
            </a:pPr>
            <a:r>
              <a:rPr lang="en-US" sz="1300" dirty="0">
                <a:latin typeface="Roboto" pitchFamily="34" charset="0"/>
                <a:ea typeface="Roboto" pitchFamily="34" charset="-122"/>
                <a:cs typeface="Roboto" pitchFamily="34" charset="-120"/>
              </a:rPr>
              <a:t>One of the key challenges in low-light image enhancement is preserving important details and fine textures while effectively reducing noise and artifacts. The PromptIR approach addresses this by using textual prompts to precisely control the restoration, ensuring that the final result retains the essential visual information.</a:t>
            </a:r>
            <a:endParaRPr lang="en-US" sz="1300" dirty="0"/>
          </a:p>
        </p:txBody>
      </p:sp>
      <p:sp>
        <p:nvSpPr>
          <p:cNvPr id="15" name="Text 13"/>
          <p:cNvSpPr/>
          <p:nvPr/>
        </p:nvSpPr>
        <p:spPr>
          <a:xfrm>
            <a:off x="1354666" y="6219700"/>
            <a:ext cx="5964344" cy="1262658"/>
          </a:xfrm>
          <a:prstGeom prst="rect">
            <a:avLst/>
          </a:prstGeom>
          <a:noFill/>
          <a:ln/>
        </p:spPr>
        <p:txBody>
          <a:bodyPr wrap="square" lIns="0" tIns="0" rIns="0" bIns="0" rtlCol="0" anchor="t"/>
          <a:lstStyle/>
          <a:p>
            <a:pPr marL="0" indent="0" algn="l">
              <a:lnSpc>
                <a:spcPts val="1950"/>
              </a:lnSpc>
              <a:buNone/>
            </a:pPr>
            <a:r>
              <a:rPr lang="en-US" sz="1300" dirty="0">
                <a:latin typeface="Roboto" pitchFamily="34" charset="0"/>
                <a:ea typeface="Roboto" pitchFamily="34" charset="-122"/>
                <a:cs typeface="Roboto" pitchFamily="34" charset="-120"/>
              </a:rPr>
              <a:t>The project objective is to develop a robust and versatile image enhancement system that can handle a wide range of low-light conditions. By combining the strengths of AI-powered prompts with advanced restoration algorithms, the PromptIR model aims to deliver high-quality, visually compelling results that can benefit various applications, from photography to scientific imaging.</a:t>
            </a:r>
            <a:endParaRPr lang="en-US" sz="1300" dirty="0"/>
          </a:p>
        </p:txBody>
      </p:sp>
      <p:sp>
        <p:nvSpPr>
          <p:cNvPr id="16" name="Text 14"/>
          <p:cNvSpPr/>
          <p:nvPr/>
        </p:nvSpPr>
        <p:spPr>
          <a:xfrm>
            <a:off x="589002" y="7339965"/>
            <a:ext cx="6520934" cy="252532"/>
          </a:xfrm>
          <a:prstGeom prst="rect">
            <a:avLst/>
          </a:prstGeom>
          <a:noFill/>
          <a:ln/>
        </p:spPr>
        <p:txBody>
          <a:bodyPr wrap="none" lIns="0" tIns="0" rIns="0" bIns="0" rtlCol="0" anchor="t"/>
          <a:lstStyle/>
          <a:p>
            <a:pPr marL="0" indent="0" algn="l">
              <a:lnSpc>
                <a:spcPts val="1950"/>
              </a:lnSpc>
              <a:buNone/>
            </a:pPr>
            <a:endParaRPr lang="en-US" sz="1300" dirty="0"/>
          </a:p>
        </p:txBody>
      </p:sp>
      <p:sp>
        <p:nvSpPr>
          <p:cNvPr id="17" name="Text 15"/>
          <p:cNvSpPr/>
          <p:nvPr/>
        </p:nvSpPr>
        <p:spPr>
          <a:xfrm>
            <a:off x="7528084" y="3407331"/>
            <a:ext cx="6520934" cy="252532"/>
          </a:xfrm>
          <a:prstGeom prst="rect">
            <a:avLst/>
          </a:prstGeom>
          <a:noFill/>
          <a:ln/>
        </p:spPr>
        <p:txBody>
          <a:bodyPr wrap="none" lIns="0" tIns="0" rIns="0" bIns="0" rtlCol="0" anchor="t"/>
          <a:lstStyle/>
          <a:p>
            <a:pPr marL="0" indent="0" algn="l">
              <a:lnSpc>
                <a:spcPts val="1950"/>
              </a:lnSpc>
              <a:buNone/>
            </a:pPr>
            <a:endParaRPr lang="en-US" sz="1300" dirty="0"/>
          </a:p>
        </p:txBody>
      </p:sp>
      <p:pic>
        <p:nvPicPr>
          <p:cNvPr id="18" name="Image 0" descr="preencoded.png"/>
          <p:cNvPicPr>
            <a:picLocks noChangeAspect="1"/>
          </p:cNvPicPr>
          <p:nvPr/>
        </p:nvPicPr>
        <p:blipFill>
          <a:blip r:embed="rId3"/>
          <a:stretch>
            <a:fillRect/>
          </a:stretch>
        </p:blipFill>
        <p:spPr>
          <a:xfrm>
            <a:off x="7528084" y="3849172"/>
            <a:ext cx="4637484" cy="31730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05414"/>
            <a:ext cx="7038499" cy="708779"/>
          </a:xfrm>
          <a:prstGeom prst="rect">
            <a:avLst/>
          </a:prstGeom>
          <a:noFill/>
          <a:ln/>
        </p:spPr>
        <p:txBody>
          <a:bodyPr wrap="none" lIns="0" tIns="0" rIns="0" bIns="0" rtlCol="0" anchor="t"/>
          <a:lstStyle/>
          <a:p>
            <a:pPr marL="0" indent="0" algn="l">
              <a:lnSpc>
                <a:spcPts val="5550"/>
              </a:lnSpc>
              <a:buNone/>
            </a:pPr>
            <a:r>
              <a:rPr lang="en-US" sz="4450" dirty="0">
                <a:solidFill>
                  <a:srgbClr val="2E3C4E"/>
                </a:solidFill>
                <a:latin typeface="Host Grotesk Medium" pitchFamily="34" charset="0"/>
                <a:ea typeface="Host Grotesk Medium" pitchFamily="34" charset="-122"/>
                <a:cs typeface="Host Grotesk Medium" pitchFamily="34" charset="-120"/>
              </a:rPr>
              <a:t>Comparison &amp; Future Work</a:t>
            </a:r>
            <a:endParaRPr lang="en-US" sz="4450" dirty="0"/>
          </a:p>
        </p:txBody>
      </p:sp>
      <p:pic>
        <p:nvPicPr>
          <p:cNvPr id="3" name="Image 0" descr="preencoded.png"/>
          <p:cNvPicPr>
            <a:picLocks noChangeAspect="1"/>
          </p:cNvPicPr>
          <p:nvPr/>
        </p:nvPicPr>
        <p:blipFill>
          <a:blip r:embed="rId3"/>
          <a:stretch>
            <a:fillRect/>
          </a:stretch>
        </p:blipFill>
        <p:spPr>
          <a:xfrm>
            <a:off x="793790" y="2567821"/>
            <a:ext cx="3048000" cy="1883807"/>
          </a:xfrm>
          <a:prstGeom prst="rect">
            <a:avLst/>
          </a:prstGeom>
        </p:spPr>
      </p:pic>
      <p:sp>
        <p:nvSpPr>
          <p:cNvPr id="4" name="Text 1"/>
          <p:cNvSpPr/>
          <p:nvPr/>
        </p:nvSpPr>
        <p:spPr>
          <a:xfrm>
            <a:off x="793790" y="47351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Compared Methods</a:t>
            </a:r>
            <a:endParaRPr lang="en-US" sz="2200" dirty="0"/>
          </a:p>
        </p:txBody>
      </p:sp>
      <p:sp>
        <p:nvSpPr>
          <p:cNvPr id="5" name="Text 2"/>
          <p:cNvSpPr/>
          <p:nvPr/>
        </p:nvSpPr>
        <p:spPr>
          <a:xfrm>
            <a:off x="793790" y="5225534"/>
            <a:ext cx="3048000"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Histogram Equalization</a:t>
            </a:r>
            <a:endParaRPr lang="en-US" sz="1750" dirty="0"/>
          </a:p>
        </p:txBody>
      </p:sp>
      <p:sp>
        <p:nvSpPr>
          <p:cNvPr id="6" name="Text 3"/>
          <p:cNvSpPr/>
          <p:nvPr/>
        </p:nvSpPr>
        <p:spPr>
          <a:xfrm>
            <a:off x="793790" y="5644991"/>
            <a:ext cx="3048000"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Retinex-based</a:t>
            </a:r>
            <a:endParaRPr lang="en-US" sz="1750" dirty="0"/>
          </a:p>
        </p:txBody>
      </p:sp>
      <p:sp>
        <p:nvSpPr>
          <p:cNvPr id="7" name="Text 4"/>
          <p:cNvSpPr/>
          <p:nvPr/>
        </p:nvSpPr>
        <p:spPr>
          <a:xfrm>
            <a:off x="793790" y="6064448"/>
            <a:ext cx="3048000"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Deep learning baselines</a:t>
            </a:r>
            <a:endParaRPr lang="en-US" sz="1750" dirty="0"/>
          </a:p>
        </p:txBody>
      </p:sp>
      <p:pic>
        <p:nvPicPr>
          <p:cNvPr id="8" name="Image 1" descr="preencoded.png"/>
          <p:cNvPicPr>
            <a:picLocks noChangeAspect="1"/>
          </p:cNvPicPr>
          <p:nvPr/>
        </p:nvPicPr>
        <p:blipFill>
          <a:blip r:embed="rId4"/>
          <a:stretch>
            <a:fillRect/>
          </a:stretch>
        </p:blipFill>
        <p:spPr>
          <a:xfrm>
            <a:off x="4125278" y="2567821"/>
            <a:ext cx="3048119" cy="1883807"/>
          </a:xfrm>
          <a:prstGeom prst="rect">
            <a:avLst/>
          </a:prstGeom>
        </p:spPr>
      </p:pic>
      <p:sp>
        <p:nvSpPr>
          <p:cNvPr id="9" name="Text 5"/>
          <p:cNvSpPr/>
          <p:nvPr/>
        </p:nvSpPr>
        <p:spPr>
          <a:xfrm>
            <a:off x="4125278" y="47351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PromptIR Advantages</a:t>
            </a:r>
            <a:endParaRPr lang="en-US" sz="2200" dirty="0"/>
          </a:p>
        </p:txBody>
      </p:sp>
      <p:sp>
        <p:nvSpPr>
          <p:cNvPr id="10" name="Text 6"/>
          <p:cNvSpPr/>
          <p:nvPr/>
        </p:nvSpPr>
        <p:spPr>
          <a:xfrm>
            <a:off x="4125278" y="5225534"/>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Flexibility</a:t>
            </a:r>
            <a:endParaRPr lang="en-US" sz="1750" dirty="0"/>
          </a:p>
        </p:txBody>
      </p:sp>
      <p:sp>
        <p:nvSpPr>
          <p:cNvPr id="11" name="Text 7"/>
          <p:cNvSpPr/>
          <p:nvPr/>
        </p:nvSpPr>
        <p:spPr>
          <a:xfrm>
            <a:off x="4125278" y="5644991"/>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Speed</a:t>
            </a:r>
            <a:endParaRPr lang="en-US" sz="1750" dirty="0"/>
          </a:p>
        </p:txBody>
      </p:sp>
      <p:sp>
        <p:nvSpPr>
          <p:cNvPr id="12" name="Text 8"/>
          <p:cNvSpPr/>
          <p:nvPr/>
        </p:nvSpPr>
        <p:spPr>
          <a:xfrm>
            <a:off x="4125278" y="6064448"/>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Visual quality</a:t>
            </a:r>
            <a:endParaRPr lang="en-US" sz="1750" dirty="0"/>
          </a:p>
        </p:txBody>
      </p:sp>
      <p:sp>
        <p:nvSpPr>
          <p:cNvPr id="13" name="Text 9"/>
          <p:cNvSpPr/>
          <p:nvPr/>
        </p:nvSpPr>
        <p:spPr>
          <a:xfrm>
            <a:off x="4125278" y="6483906"/>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Generalization</a:t>
            </a:r>
            <a:endParaRPr lang="en-US" sz="1750" dirty="0"/>
          </a:p>
        </p:txBody>
      </p:sp>
      <p:pic>
        <p:nvPicPr>
          <p:cNvPr id="14" name="Image 2" descr="preencoded.png"/>
          <p:cNvPicPr>
            <a:picLocks noChangeAspect="1"/>
          </p:cNvPicPr>
          <p:nvPr/>
        </p:nvPicPr>
        <p:blipFill>
          <a:blip r:embed="rId5"/>
          <a:stretch>
            <a:fillRect/>
          </a:stretch>
        </p:blipFill>
        <p:spPr>
          <a:xfrm>
            <a:off x="7456884" y="2567821"/>
            <a:ext cx="3048119" cy="1883807"/>
          </a:xfrm>
          <a:prstGeom prst="rect">
            <a:avLst/>
          </a:prstGeom>
        </p:spPr>
      </p:pic>
      <p:sp>
        <p:nvSpPr>
          <p:cNvPr id="15" name="Text 10"/>
          <p:cNvSpPr/>
          <p:nvPr/>
        </p:nvSpPr>
        <p:spPr>
          <a:xfrm>
            <a:off x="7456884" y="47351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Future Work</a:t>
            </a:r>
            <a:endParaRPr lang="en-US" sz="2200" dirty="0"/>
          </a:p>
        </p:txBody>
      </p:sp>
      <p:sp>
        <p:nvSpPr>
          <p:cNvPr id="16" name="Text 11"/>
          <p:cNvSpPr/>
          <p:nvPr/>
        </p:nvSpPr>
        <p:spPr>
          <a:xfrm>
            <a:off x="7456884" y="5225534"/>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Real-time deployment</a:t>
            </a:r>
            <a:endParaRPr lang="en-US" sz="1750" dirty="0"/>
          </a:p>
        </p:txBody>
      </p:sp>
      <p:sp>
        <p:nvSpPr>
          <p:cNvPr id="17" name="Text 12"/>
          <p:cNvSpPr/>
          <p:nvPr/>
        </p:nvSpPr>
        <p:spPr>
          <a:xfrm>
            <a:off x="7456884" y="5644991"/>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Extreme low-light testing</a:t>
            </a:r>
            <a:endParaRPr lang="en-US" sz="1750" dirty="0"/>
          </a:p>
        </p:txBody>
      </p:sp>
      <p:sp>
        <p:nvSpPr>
          <p:cNvPr id="18" name="Text 13"/>
          <p:cNvSpPr/>
          <p:nvPr/>
        </p:nvSpPr>
        <p:spPr>
          <a:xfrm>
            <a:off x="7456884" y="6064448"/>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Combine with GANs</a:t>
            </a:r>
            <a:endParaRPr lang="en-US" sz="1750" dirty="0"/>
          </a:p>
        </p:txBody>
      </p:sp>
      <p:sp>
        <p:nvSpPr>
          <p:cNvPr id="19" name="Text 14"/>
          <p:cNvSpPr/>
          <p:nvPr/>
        </p:nvSpPr>
        <p:spPr>
          <a:xfrm>
            <a:off x="7456884" y="6483906"/>
            <a:ext cx="3048119" cy="340162"/>
          </a:xfrm>
          <a:prstGeom prst="rect">
            <a:avLst/>
          </a:prstGeom>
          <a:noFill/>
          <a:ln/>
        </p:spPr>
        <p:txBody>
          <a:bodyPr wrap="non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Video enhancement</a:t>
            </a:r>
            <a:endParaRPr lang="en-US" sz="1750" dirty="0"/>
          </a:p>
        </p:txBody>
      </p:sp>
      <p:pic>
        <p:nvPicPr>
          <p:cNvPr id="20" name="Image 3" descr="preencoded.png"/>
          <p:cNvPicPr>
            <a:picLocks noChangeAspect="1"/>
          </p:cNvPicPr>
          <p:nvPr/>
        </p:nvPicPr>
        <p:blipFill>
          <a:blip r:embed="rId6"/>
          <a:stretch>
            <a:fillRect/>
          </a:stretch>
        </p:blipFill>
        <p:spPr>
          <a:xfrm>
            <a:off x="10788491" y="2567821"/>
            <a:ext cx="3048119" cy="1883807"/>
          </a:xfrm>
          <a:prstGeom prst="rect">
            <a:avLst/>
          </a:prstGeom>
        </p:spPr>
      </p:pic>
      <p:sp>
        <p:nvSpPr>
          <p:cNvPr id="21" name="Text 15"/>
          <p:cNvSpPr/>
          <p:nvPr/>
        </p:nvSpPr>
        <p:spPr>
          <a:xfrm>
            <a:off x="10788491" y="47351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84653"/>
                </a:solidFill>
                <a:latin typeface="Host Grotesk Medium" pitchFamily="34" charset="0"/>
                <a:ea typeface="Host Grotesk Medium" pitchFamily="34" charset="-122"/>
                <a:cs typeface="Host Grotesk Medium" pitchFamily="34" charset="-120"/>
              </a:rPr>
              <a:t>Ongoing Innovation</a:t>
            </a:r>
            <a:endParaRPr lang="en-US" sz="2200" dirty="0"/>
          </a:p>
        </p:txBody>
      </p:sp>
      <p:sp>
        <p:nvSpPr>
          <p:cNvPr id="22" name="Text 16"/>
          <p:cNvSpPr/>
          <p:nvPr/>
        </p:nvSpPr>
        <p:spPr>
          <a:xfrm>
            <a:off x="10788491" y="5225534"/>
            <a:ext cx="3048119" cy="680323"/>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Driving advances in low-light image enhancement</a:t>
            </a:r>
            <a:endParaRPr lang="en-US" sz="17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TotalTime>
  <Words>421</Words>
  <Application>Microsoft Office PowerPoint</Application>
  <PresentationFormat>Custom</PresentationFormat>
  <Paragraphs>82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vt:lpstr>
      <vt:lpstr>Arial</vt:lpstr>
      <vt:lpstr>Host Grotesk Medium</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Vighnesh, Vejandla (Contractor)</cp:lastModifiedBy>
  <cp:revision>6</cp:revision>
  <dcterms:created xsi:type="dcterms:W3CDTF">2025-05-07T07:28:20Z</dcterms:created>
  <dcterms:modified xsi:type="dcterms:W3CDTF">2025-05-07T09:13:18Z</dcterms:modified>
</cp:coreProperties>
</file>