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hnesh, Vejandla (Contractor)" userId="775c29dc-a3b1-4f6a-a80d-8c5914d90ce5" providerId="ADAL" clId="{2772382C-9EA4-473D-85F1-F9E7C8F95054}"/>
    <pc:docChg chg="mod">
      <pc:chgData name="Vighnesh, Vejandla (Contractor)" userId="775c29dc-a3b1-4f6a-a80d-8c5914d90ce5" providerId="ADAL" clId="{2772382C-9EA4-473D-85F1-F9E7C8F95054}" dt="2025-04-21T05:43:54.185" v="0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6" y="451907"/>
            <a:ext cx="11340000" cy="540000"/>
          </a:xfrm>
        </p:spPr>
        <p:txBody>
          <a:bodyPr/>
          <a:lstStyle/>
          <a:p>
            <a:r>
              <a:rPr lang="en-ZA" dirty="0"/>
              <a:t>Product Roadmap</a:t>
            </a:r>
          </a:p>
        </p:txBody>
      </p:sp>
      <p:cxnSp>
        <p:nvCxnSpPr>
          <p:cNvPr id="124" name="Straight Connector 123" descr="Time line">
            <a:extLst>
              <a:ext uri="{FF2B5EF4-FFF2-40B4-BE49-F238E27FC236}">
                <a16:creationId xmlns:a16="http://schemas.microsoft.com/office/drawing/2014/main" id="{0ECD7D0F-80D1-4D75-A17F-3E2E46570DE4}"/>
              </a:ext>
            </a:extLst>
          </p:cNvPr>
          <p:cNvCxnSpPr>
            <a:cxnSpLocks/>
          </p:cNvCxnSpPr>
          <p:nvPr/>
        </p:nvCxnSpPr>
        <p:spPr>
          <a:xfrm flipH="1">
            <a:off x="1216837" y="6165627"/>
            <a:ext cx="10432744" cy="0"/>
          </a:xfrm>
          <a:prstGeom prst="line">
            <a:avLst/>
          </a:prstGeom>
          <a:ln w="15875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 descr="Year 1">
            <a:extLst>
              <a:ext uri="{FF2B5EF4-FFF2-40B4-BE49-F238E27FC236}">
                <a16:creationId xmlns:a16="http://schemas.microsoft.com/office/drawing/2014/main" id="{5D2F3933-9B72-4828-BCB7-541ECBDEFC11}"/>
              </a:ext>
            </a:extLst>
          </p:cNvPr>
          <p:cNvGrpSpPr/>
          <p:nvPr/>
        </p:nvGrpSpPr>
        <p:grpSpPr>
          <a:xfrm>
            <a:off x="904696" y="5778006"/>
            <a:ext cx="2815819" cy="1070047"/>
            <a:chOff x="904696" y="5778006"/>
            <a:chExt cx="2815819" cy="1070047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4AE39C1-CE7F-4294-BA9F-DE5050CFDD2F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EC46266-F9A2-46D0-9AAB-09889D0F8267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0488C51-8860-4A29-A9FF-840EEF3025C6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16A943-3130-484E-97D1-6C7917F3DD30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 title="q lines">
              <a:extLst>
                <a:ext uri="{FF2B5EF4-FFF2-40B4-BE49-F238E27FC236}">
                  <a16:creationId xmlns:a16="http://schemas.microsoft.com/office/drawing/2014/main" id="{095D6F0B-DF34-40DB-AB6A-1DF127E26984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title="q lines">
              <a:extLst>
                <a:ext uri="{FF2B5EF4-FFF2-40B4-BE49-F238E27FC236}">
                  <a16:creationId xmlns:a16="http://schemas.microsoft.com/office/drawing/2014/main" id="{4B8B0E64-F638-410E-B55B-23FF670F97F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BD778E6-D334-4389-B4C0-6C793B6E1E82}"/>
                </a:ext>
              </a:extLst>
            </p:cNvPr>
            <p:cNvSpPr txBox="1"/>
            <p:nvPr/>
          </p:nvSpPr>
          <p:spPr>
            <a:xfrm>
              <a:off x="904696" y="6612316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20YY</a:t>
              </a:r>
            </a:p>
          </p:txBody>
        </p:sp>
        <p:cxnSp>
          <p:nvCxnSpPr>
            <p:cNvPr id="118" name="Straight Connector 117" title="q lines">
              <a:extLst>
                <a:ext uri="{FF2B5EF4-FFF2-40B4-BE49-F238E27FC236}">
                  <a16:creationId xmlns:a16="http://schemas.microsoft.com/office/drawing/2014/main" id="{35C4D3D7-7424-4459-8D25-38F63FBA31EE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: Rounded Corners 1" title="Year Bar">
              <a:extLst>
                <a:ext uri="{FF2B5EF4-FFF2-40B4-BE49-F238E27FC236}">
                  <a16:creationId xmlns:a16="http://schemas.microsoft.com/office/drawing/2014/main" id="{64E02AE9-6B6C-4B9C-ABBB-1E374B6CA82E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8CE979-A9B5-418A-BC22-CF6E42776816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Q1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DF41A29-164B-42EC-9F68-19D2E3AEC527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Q2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162BA43-FD37-4686-8437-28F117A90A25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Q3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717FE78-5079-4505-AEB2-D90CAE956F0A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Q4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Straight Connector 113" title="q lines">
              <a:extLst>
                <a:ext uri="{FF2B5EF4-FFF2-40B4-BE49-F238E27FC236}">
                  <a16:creationId xmlns:a16="http://schemas.microsoft.com/office/drawing/2014/main" id="{6016E7CE-6835-4BB0-AABB-1CAEE51E870C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 title="callout lines">
            <a:extLst>
              <a:ext uri="{FF2B5EF4-FFF2-40B4-BE49-F238E27FC236}">
                <a16:creationId xmlns:a16="http://schemas.microsoft.com/office/drawing/2014/main" id="{58C06FCD-B8D5-441F-8E12-DDC26E69D281}"/>
              </a:ext>
            </a:extLst>
          </p:cNvPr>
          <p:cNvCxnSpPr>
            <a:cxnSpLocks/>
          </p:cNvCxnSpPr>
          <p:nvPr/>
        </p:nvCxnSpPr>
        <p:spPr>
          <a:xfrm>
            <a:off x="1180492" y="4937760"/>
            <a:ext cx="0" cy="1005717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 title="Milestone">
            <a:extLst>
              <a:ext uri="{FF2B5EF4-FFF2-40B4-BE49-F238E27FC236}">
                <a16:creationId xmlns:a16="http://schemas.microsoft.com/office/drawing/2014/main" id="{6BE69F2F-25E5-4E14-9BE7-F81A1FB8E199}"/>
              </a:ext>
            </a:extLst>
          </p:cNvPr>
          <p:cNvGrpSpPr/>
          <p:nvPr/>
        </p:nvGrpSpPr>
        <p:grpSpPr>
          <a:xfrm>
            <a:off x="446364" y="3962124"/>
            <a:ext cx="1927217" cy="890061"/>
            <a:chOff x="446364" y="3962124"/>
            <a:chExt cx="1927217" cy="890061"/>
          </a:xfrm>
        </p:grpSpPr>
        <p:grpSp>
          <p:nvGrpSpPr>
            <p:cNvPr id="5" name="Group 4" title="Milestone Text">
              <a:extLst>
                <a:ext uri="{FF2B5EF4-FFF2-40B4-BE49-F238E27FC236}">
                  <a16:creationId xmlns:a16="http://schemas.microsoft.com/office/drawing/2014/main" id="{115A178B-57C4-4B9D-B684-21A92431913E}"/>
                </a:ext>
              </a:extLst>
            </p:cNvPr>
            <p:cNvGrpSpPr/>
            <p:nvPr/>
          </p:nvGrpSpPr>
          <p:grpSpPr>
            <a:xfrm>
              <a:off x="1078799" y="4027988"/>
              <a:ext cx="1294782" cy="727511"/>
              <a:chOff x="1510892" y="3741332"/>
              <a:chExt cx="1294782" cy="727511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D2C9D1-5E8D-4ED2-989C-330D6753B965}"/>
                  </a:ext>
                </a:extLst>
              </p:cNvPr>
              <p:cNvSpPr txBox="1"/>
              <p:nvPr/>
            </p:nvSpPr>
            <p:spPr>
              <a:xfrm>
                <a:off x="1510892" y="3741332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6E28C73-4CCB-4BDB-82CA-BEE3A58D33D9}"/>
                  </a:ext>
                </a:extLst>
              </p:cNvPr>
              <p:cNvSpPr txBox="1"/>
              <p:nvPr/>
            </p:nvSpPr>
            <p:spPr>
              <a:xfrm>
                <a:off x="1510892" y="4049788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6E6E519-8D5B-4E7C-9E35-2BB710F5C3A8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13" name="Rectangle: Rounded Corners 112" title="Milestone Graphic">
              <a:extLst>
                <a:ext uri="{FF2B5EF4-FFF2-40B4-BE49-F238E27FC236}">
                  <a16:creationId xmlns:a16="http://schemas.microsoft.com/office/drawing/2014/main" id="{3BC77ADA-7AD2-4DFC-9408-57E93582FC52}"/>
                </a:ext>
              </a:extLst>
            </p:cNvPr>
            <p:cNvSpPr/>
            <p:nvPr/>
          </p:nvSpPr>
          <p:spPr>
            <a:xfrm>
              <a:off x="1063123" y="4701064"/>
              <a:ext cx="873222" cy="15112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title="Milestone Flag">
              <a:extLst>
                <a:ext uri="{FF2B5EF4-FFF2-40B4-BE49-F238E27FC236}">
                  <a16:creationId xmlns:a16="http://schemas.microsoft.com/office/drawing/2014/main" id="{CA3F94A4-2D7F-4B6C-83F0-52217E90B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A9D4D8-9AC5-4EE6-B531-3E887152BA89}"/>
                </a:ext>
              </a:extLst>
            </p:cNvPr>
            <p:cNvSpPr/>
            <p:nvPr/>
          </p:nvSpPr>
          <p:spPr>
            <a:xfrm>
              <a:off x="684583" y="4054460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22" name="Group 21" descr="Year 2">
            <a:extLst>
              <a:ext uri="{FF2B5EF4-FFF2-40B4-BE49-F238E27FC236}">
                <a16:creationId xmlns:a16="http://schemas.microsoft.com/office/drawing/2014/main" id="{B77D3ADC-4691-423D-B968-599D539C51C4}"/>
              </a:ext>
            </a:extLst>
          </p:cNvPr>
          <p:cNvGrpSpPr/>
          <p:nvPr/>
        </p:nvGrpSpPr>
        <p:grpSpPr>
          <a:xfrm>
            <a:off x="3495592" y="5778006"/>
            <a:ext cx="2828816" cy="1072235"/>
            <a:chOff x="3495592" y="5778006"/>
            <a:chExt cx="2828816" cy="1072235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DADAC53-FEC9-400E-B7FC-72F25EF0FE21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C0BAC80-DECA-4286-9763-E1B32B824792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3C4B4F8-27D7-41DD-896D-A1B91FF462FD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E29C92D-0A5A-405A-B0B6-9115A90C3CB7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 title="q lines">
              <a:extLst>
                <a:ext uri="{FF2B5EF4-FFF2-40B4-BE49-F238E27FC236}">
                  <a16:creationId xmlns:a16="http://schemas.microsoft.com/office/drawing/2014/main" id="{8CEE23F6-603B-4DB5-A968-8F086AA2AF53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title="q lines">
              <a:extLst>
                <a:ext uri="{FF2B5EF4-FFF2-40B4-BE49-F238E27FC236}">
                  <a16:creationId xmlns:a16="http://schemas.microsoft.com/office/drawing/2014/main" id="{B0EC7A32-A13D-40FD-8FCB-9A2616556D19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title="q lines">
              <a:extLst>
                <a:ext uri="{FF2B5EF4-FFF2-40B4-BE49-F238E27FC236}">
                  <a16:creationId xmlns:a16="http://schemas.microsoft.com/office/drawing/2014/main" id="{662638A0-3098-431F-BE5E-612EF4623E02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E24B3E5-9E8A-4B3A-ADB6-4481250B3F2A}"/>
                </a:ext>
              </a:extLst>
            </p:cNvPr>
            <p:cNvSpPr txBox="1"/>
            <p:nvPr/>
          </p:nvSpPr>
          <p:spPr>
            <a:xfrm>
              <a:off x="3495592" y="6614504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20YY</a:t>
              </a:r>
            </a:p>
          </p:txBody>
        </p:sp>
        <p:sp>
          <p:nvSpPr>
            <p:cNvPr id="189" name="Rectangle: Rounded Corners 188" title="Year Bar">
              <a:extLst>
                <a:ext uri="{FF2B5EF4-FFF2-40B4-BE49-F238E27FC236}">
                  <a16:creationId xmlns:a16="http://schemas.microsoft.com/office/drawing/2014/main" id="{4216F653-445A-48AE-9E7F-2BCB19F1649E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16E8E00-CDAC-4884-B354-EEC46B99951A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Q1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9123C15-08DD-4459-98C8-FB1D88A48434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Q2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02C22D6-E9B8-49C2-813B-3220EF5976F5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Q3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1DFD606-8479-465C-B5A5-ACC2FD6A05AD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Q4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5" name="Straight Connector 114" title="q lines">
              <a:extLst>
                <a:ext uri="{FF2B5EF4-FFF2-40B4-BE49-F238E27FC236}">
                  <a16:creationId xmlns:a16="http://schemas.microsoft.com/office/drawing/2014/main" id="{5C8E95F6-C78E-4027-9F74-5B2D4ABF6B49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Straight Connector 153" title="callout lines">
            <a:extLst>
              <a:ext uri="{FF2B5EF4-FFF2-40B4-BE49-F238E27FC236}">
                <a16:creationId xmlns:a16="http://schemas.microsoft.com/office/drawing/2014/main" id="{BDE716C9-4F7D-4C14-9DD7-E104B8688070}"/>
              </a:ext>
            </a:extLst>
          </p:cNvPr>
          <p:cNvCxnSpPr>
            <a:cxnSpLocks/>
          </p:cNvCxnSpPr>
          <p:nvPr/>
        </p:nvCxnSpPr>
        <p:spPr>
          <a:xfrm>
            <a:off x="3769620" y="4564624"/>
            <a:ext cx="0" cy="1383384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 title="Milestone">
            <a:extLst>
              <a:ext uri="{FF2B5EF4-FFF2-40B4-BE49-F238E27FC236}">
                <a16:creationId xmlns:a16="http://schemas.microsoft.com/office/drawing/2014/main" id="{0C0EC973-1339-40A2-8A48-7E952A86C663}"/>
              </a:ext>
            </a:extLst>
          </p:cNvPr>
          <p:cNvGrpSpPr/>
          <p:nvPr/>
        </p:nvGrpSpPr>
        <p:grpSpPr>
          <a:xfrm>
            <a:off x="3047824" y="3575569"/>
            <a:ext cx="1921940" cy="914763"/>
            <a:chOff x="3047824" y="3575569"/>
            <a:chExt cx="1921940" cy="914763"/>
          </a:xfrm>
        </p:grpSpPr>
        <p:grpSp>
          <p:nvGrpSpPr>
            <p:cNvPr id="120" name="Group 119" title="Milestone Text">
              <a:extLst>
                <a:ext uri="{FF2B5EF4-FFF2-40B4-BE49-F238E27FC236}">
                  <a16:creationId xmlns:a16="http://schemas.microsoft.com/office/drawing/2014/main" id="{B15CF98A-C041-4C54-83E0-D6B1A0165558}"/>
                </a:ext>
              </a:extLst>
            </p:cNvPr>
            <p:cNvGrpSpPr/>
            <p:nvPr/>
          </p:nvGrpSpPr>
          <p:grpSpPr>
            <a:xfrm>
              <a:off x="3674982" y="3648568"/>
              <a:ext cx="1294782" cy="727511"/>
              <a:chOff x="2110555" y="2162177"/>
              <a:chExt cx="1294782" cy="727511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64C8657-37CD-432B-AD71-7255D32855F5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D435BCF-D2D6-4341-809F-90860DEAC612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207607D-0B96-4C68-979E-099560520B82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39" name="Rectangle: Rounded Corners 138" title="Milestone Graphic">
              <a:extLst>
                <a:ext uri="{FF2B5EF4-FFF2-40B4-BE49-F238E27FC236}">
                  <a16:creationId xmlns:a16="http://schemas.microsoft.com/office/drawing/2014/main" id="{96CB11CB-601A-42B3-A020-CB1A4A10F2CD}"/>
                </a:ext>
              </a:extLst>
            </p:cNvPr>
            <p:cNvSpPr/>
            <p:nvPr/>
          </p:nvSpPr>
          <p:spPr>
            <a:xfrm>
              <a:off x="3672866" y="4339211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6" name="Graphic 145" title="Milestone Flag">
              <a:extLst>
                <a:ext uri="{FF2B5EF4-FFF2-40B4-BE49-F238E27FC236}">
                  <a16:creationId xmlns:a16="http://schemas.microsoft.com/office/drawing/2014/main" id="{DA0FB088-A89A-4C96-A231-80240F537E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9FC0FD8-D770-40A8-8D3E-98968E17FD65}"/>
                </a:ext>
              </a:extLst>
            </p:cNvPr>
            <p:cNvSpPr/>
            <p:nvPr/>
          </p:nvSpPr>
          <p:spPr>
            <a:xfrm>
              <a:off x="3286043" y="3667905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23" name="Group 22" descr="Year 3&#10;">
            <a:extLst>
              <a:ext uri="{FF2B5EF4-FFF2-40B4-BE49-F238E27FC236}">
                <a16:creationId xmlns:a16="http://schemas.microsoft.com/office/drawing/2014/main" id="{CEE15DC0-A896-4EAF-85E8-9DC9DB979B84}"/>
              </a:ext>
            </a:extLst>
          </p:cNvPr>
          <p:cNvGrpSpPr/>
          <p:nvPr/>
        </p:nvGrpSpPr>
        <p:grpSpPr>
          <a:xfrm>
            <a:off x="6076126" y="5778006"/>
            <a:ext cx="2852176" cy="1071556"/>
            <a:chOff x="6076126" y="5778006"/>
            <a:chExt cx="2852176" cy="1071556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D235FFC-6A0E-47AF-AC8F-20677EB444FC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7F66751-5B2A-464C-A0AD-37B9D94CCC55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BB6040F-EB4E-4310-BF98-25F47485E087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CBAEC703-69EC-45A2-BB54-7EAC7D4E5E9C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 title="q lines">
              <a:extLst>
                <a:ext uri="{FF2B5EF4-FFF2-40B4-BE49-F238E27FC236}">
                  <a16:creationId xmlns:a16="http://schemas.microsoft.com/office/drawing/2014/main" id="{1B503BE8-868F-4660-8AFA-BE353AB48B68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984115C-22F4-41EB-BF04-E71D3503F2B5}"/>
                </a:ext>
              </a:extLst>
            </p:cNvPr>
            <p:cNvSpPr txBox="1"/>
            <p:nvPr/>
          </p:nvSpPr>
          <p:spPr>
            <a:xfrm>
              <a:off x="6076126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20YY</a:t>
              </a:r>
            </a:p>
          </p:txBody>
        </p:sp>
        <p:cxnSp>
          <p:nvCxnSpPr>
            <p:cNvPr id="156" name="Straight Connector 155" title="q lines">
              <a:extLst>
                <a:ext uri="{FF2B5EF4-FFF2-40B4-BE49-F238E27FC236}">
                  <a16:creationId xmlns:a16="http://schemas.microsoft.com/office/drawing/2014/main" id="{AB0F6D18-7A1E-4D91-B120-E2079E0DA1A7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: Rounded Corners 189" title="Year Bar">
              <a:extLst>
                <a:ext uri="{FF2B5EF4-FFF2-40B4-BE49-F238E27FC236}">
                  <a16:creationId xmlns:a16="http://schemas.microsoft.com/office/drawing/2014/main" id="{A39C3188-7311-466A-8363-02881CE1722D}"/>
                </a:ext>
              </a:extLst>
            </p:cNvPr>
            <p:cNvSpPr/>
            <p:nvPr/>
          </p:nvSpPr>
          <p:spPr>
            <a:xfrm>
              <a:off x="6354973" y="6375207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6EAD50A-0933-4C9C-95E6-08A076B32041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Q1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A5CBF37-8585-4DC5-9107-7C048ACE4F6B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Q2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B2A0732-77CE-4CCD-9584-C8A3BD068222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Q3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6C61BF-4889-44FB-9251-6B314A0F79CE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Q4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6" name="Straight Connector 115" title="q lines">
              <a:extLst>
                <a:ext uri="{FF2B5EF4-FFF2-40B4-BE49-F238E27FC236}">
                  <a16:creationId xmlns:a16="http://schemas.microsoft.com/office/drawing/2014/main" id="{4DA2396D-B4BC-4F88-8123-D131FA8D902B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title="q lines">
              <a:extLst>
                <a:ext uri="{FF2B5EF4-FFF2-40B4-BE49-F238E27FC236}">
                  <a16:creationId xmlns:a16="http://schemas.microsoft.com/office/drawing/2014/main" id="{9BE12822-D1FA-4F04-BA60-04815B2B1B4D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 title="callout lines">
            <a:extLst>
              <a:ext uri="{FF2B5EF4-FFF2-40B4-BE49-F238E27FC236}">
                <a16:creationId xmlns:a16="http://schemas.microsoft.com/office/drawing/2014/main" id="{975C6F4D-FEC6-41F0-80BD-1FBB84859CE0}"/>
              </a:ext>
            </a:extLst>
          </p:cNvPr>
          <p:cNvCxnSpPr>
            <a:cxnSpLocks/>
          </p:cNvCxnSpPr>
          <p:nvPr/>
        </p:nvCxnSpPr>
        <p:spPr>
          <a:xfrm>
            <a:off x="6358748" y="4027988"/>
            <a:ext cx="0" cy="1920020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 title="Milestone">
            <a:extLst>
              <a:ext uri="{FF2B5EF4-FFF2-40B4-BE49-F238E27FC236}">
                <a16:creationId xmlns:a16="http://schemas.microsoft.com/office/drawing/2014/main" id="{4ACC178D-DE1C-476D-BD2B-DDD03D3DC824}"/>
              </a:ext>
            </a:extLst>
          </p:cNvPr>
          <p:cNvGrpSpPr/>
          <p:nvPr/>
        </p:nvGrpSpPr>
        <p:grpSpPr>
          <a:xfrm>
            <a:off x="5653543" y="3048963"/>
            <a:ext cx="1921866" cy="894504"/>
            <a:chOff x="5653543" y="3048963"/>
            <a:chExt cx="1921866" cy="894504"/>
          </a:xfrm>
        </p:grpSpPr>
        <p:grpSp>
          <p:nvGrpSpPr>
            <p:cNvPr id="135" name="Group 134" title="Milestone Text">
              <a:extLst>
                <a:ext uri="{FF2B5EF4-FFF2-40B4-BE49-F238E27FC236}">
                  <a16:creationId xmlns:a16="http://schemas.microsoft.com/office/drawing/2014/main" id="{9C021FC8-E21C-449A-BF58-8B0A19ABB84F}"/>
                </a:ext>
              </a:extLst>
            </p:cNvPr>
            <p:cNvGrpSpPr/>
            <p:nvPr/>
          </p:nvGrpSpPr>
          <p:grpSpPr>
            <a:xfrm>
              <a:off x="6280627" y="3108996"/>
              <a:ext cx="1294782" cy="727511"/>
              <a:chOff x="2110555" y="2162177"/>
              <a:chExt cx="1294782" cy="727511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0DC6BE6-5DF7-410B-BE5E-F673AF7AE5AE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DEFCEAC-68C1-40F1-9B35-3772D46BCCEF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F387823-885E-4A41-A4D0-57E943BD93E7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99" name="Rectangle: Rounded Corners 198" title="Milestone Graphic">
              <a:extLst>
                <a:ext uri="{FF2B5EF4-FFF2-40B4-BE49-F238E27FC236}">
                  <a16:creationId xmlns:a16="http://schemas.microsoft.com/office/drawing/2014/main" id="{EED5FFAD-AAB2-4E26-9CF2-CC5E610EB133}"/>
                </a:ext>
              </a:extLst>
            </p:cNvPr>
            <p:cNvSpPr/>
            <p:nvPr/>
          </p:nvSpPr>
          <p:spPr>
            <a:xfrm>
              <a:off x="6257081" y="3792346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2" name="Graphic 201" title="Milestone Flag">
              <a:extLst>
                <a:ext uri="{FF2B5EF4-FFF2-40B4-BE49-F238E27FC236}">
                  <a16:creationId xmlns:a16="http://schemas.microsoft.com/office/drawing/2014/main" id="{347C8125-CF6B-45E2-9570-6B05979E8D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E2D369F-E989-4CE7-BFD8-515126BA2C6B}"/>
                </a:ext>
              </a:extLst>
            </p:cNvPr>
            <p:cNvSpPr/>
            <p:nvPr/>
          </p:nvSpPr>
          <p:spPr>
            <a:xfrm>
              <a:off x="5891762" y="3141299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52" name="Straight Connector 51" title="callout lines">
            <a:extLst>
              <a:ext uri="{FF2B5EF4-FFF2-40B4-BE49-F238E27FC236}">
                <a16:creationId xmlns:a16="http://schemas.microsoft.com/office/drawing/2014/main" id="{F54047B2-9C08-4A8C-A924-AA676C29FB41}"/>
              </a:ext>
            </a:extLst>
          </p:cNvPr>
          <p:cNvCxnSpPr>
            <a:cxnSpLocks/>
          </p:cNvCxnSpPr>
          <p:nvPr/>
        </p:nvCxnSpPr>
        <p:spPr>
          <a:xfrm>
            <a:off x="7653312" y="3471346"/>
            <a:ext cx="0" cy="2476662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 title="Milestone">
            <a:extLst>
              <a:ext uri="{FF2B5EF4-FFF2-40B4-BE49-F238E27FC236}">
                <a16:creationId xmlns:a16="http://schemas.microsoft.com/office/drawing/2014/main" id="{C7E1D808-BF31-44E5-A89C-D9C32D0902E9}"/>
              </a:ext>
            </a:extLst>
          </p:cNvPr>
          <p:cNvGrpSpPr/>
          <p:nvPr/>
        </p:nvGrpSpPr>
        <p:grpSpPr>
          <a:xfrm>
            <a:off x="6954594" y="2522254"/>
            <a:ext cx="1929546" cy="898150"/>
            <a:chOff x="6954594" y="2522254"/>
            <a:chExt cx="1929546" cy="898150"/>
          </a:xfrm>
        </p:grpSpPr>
        <p:grpSp>
          <p:nvGrpSpPr>
            <p:cNvPr id="126" name="Group 125" title="Milestone Text">
              <a:extLst>
                <a:ext uri="{FF2B5EF4-FFF2-40B4-BE49-F238E27FC236}">
                  <a16:creationId xmlns:a16="http://schemas.microsoft.com/office/drawing/2014/main" id="{30D4AD55-D74E-4057-8205-0BB7AF65D59C}"/>
                </a:ext>
              </a:extLst>
            </p:cNvPr>
            <p:cNvGrpSpPr/>
            <p:nvPr/>
          </p:nvGrpSpPr>
          <p:grpSpPr>
            <a:xfrm>
              <a:off x="7589358" y="2582981"/>
              <a:ext cx="1294782" cy="727511"/>
              <a:chOff x="2110555" y="2162177"/>
              <a:chExt cx="1294782" cy="727511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B7D43BB-DF0D-41B0-9DCD-3549C3FB8A5F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Milestone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B949DD4-F133-4914-993B-74E4AD3B4E58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D927FF9-1D2E-45C4-8E56-48722A1734B3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Q3 20YY</a:t>
                </a:r>
              </a:p>
            </p:txBody>
          </p:sp>
        </p:grpSp>
        <p:sp>
          <p:nvSpPr>
            <p:cNvPr id="153" name="Rectangle: Rounded Corners 152" title="Milestone Graphic">
              <a:extLst>
                <a:ext uri="{FF2B5EF4-FFF2-40B4-BE49-F238E27FC236}">
                  <a16:creationId xmlns:a16="http://schemas.microsoft.com/office/drawing/2014/main" id="{38F3D86E-C14B-426C-A1C2-F617DCE710E0}"/>
                </a:ext>
              </a:extLst>
            </p:cNvPr>
            <p:cNvSpPr/>
            <p:nvPr/>
          </p:nvSpPr>
          <p:spPr>
            <a:xfrm>
              <a:off x="7561460" y="326928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4" name="Graphic 203" title="Milestone Flag">
              <a:extLst>
                <a:ext uri="{FF2B5EF4-FFF2-40B4-BE49-F238E27FC236}">
                  <a16:creationId xmlns:a16="http://schemas.microsoft.com/office/drawing/2014/main" id="{96E72D1D-BF19-49A2-88AC-95D475558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6954594" y="2522254"/>
              <a:ext cx="573660" cy="422383"/>
            </a:xfrm>
            <a:prstGeom prst="rect">
              <a:avLst/>
            </a:prstGeom>
          </p:spPr>
        </p:pic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5C72C09-009E-41F7-9614-1F904BA501A6}"/>
                </a:ext>
              </a:extLst>
            </p:cNvPr>
            <p:cNvSpPr/>
            <p:nvPr/>
          </p:nvSpPr>
          <p:spPr>
            <a:xfrm>
              <a:off x="7192813" y="2614590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25" name="Group 24" descr="Year 4">
            <a:extLst>
              <a:ext uri="{FF2B5EF4-FFF2-40B4-BE49-F238E27FC236}">
                <a16:creationId xmlns:a16="http://schemas.microsoft.com/office/drawing/2014/main" id="{3918C8B4-69B8-499D-A277-18AE7198594A}"/>
              </a:ext>
            </a:extLst>
          </p:cNvPr>
          <p:cNvGrpSpPr/>
          <p:nvPr/>
        </p:nvGrpSpPr>
        <p:grpSpPr>
          <a:xfrm>
            <a:off x="8665694" y="5778006"/>
            <a:ext cx="2866501" cy="1071556"/>
            <a:chOff x="8665694" y="5778006"/>
            <a:chExt cx="2866501" cy="1071556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6B7F3B1-E639-4E45-8C09-EEE9623F5744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22990B42-96AA-4CDA-BEF5-915FC5414678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B111BE8-D235-4A79-B144-43953D0D52B3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4E8807B-9D7A-452A-B3FB-3E2BE3E94F86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84B4D5E-DF22-4556-9F7B-E0627361D734}"/>
                </a:ext>
              </a:extLst>
            </p:cNvPr>
            <p:cNvSpPr txBox="1"/>
            <p:nvPr/>
          </p:nvSpPr>
          <p:spPr>
            <a:xfrm>
              <a:off x="8665694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20YY</a:t>
              </a:r>
            </a:p>
          </p:txBody>
        </p:sp>
        <p:cxnSp>
          <p:nvCxnSpPr>
            <p:cNvPr id="168" name="Straight Connector 167" title="q lines">
              <a:extLst>
                <a:ext uri="{FF2B5EF4-FFF2-40B4-BE49-F238E27FC236}">
                  <a16:creationId xmlns:a16="http://schemas.microsoft.com/office/drawing/2014/main" id="{8E9F4AD8-209B-4EEC-A9BA-70788AD0F9CD}"/>
                </a:ext>
              </a:extLst>
            </p:cNvPr>
            <p:cNvCxnSpPr>
              <a:cxnSpLocks/>
            </p:cNvCxnSpPr>
            <p:nvPr/>
          </p:nvCxnSpPr>
          <p:spPr>
            <a:xfrm>
              <a:off x="10889715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 title="q lines">
              <a:extLst>
                <a:ext uri="{FF2B5EF4-FFF2-40B4-BE49-F238E27FC236}">
                  <a16:creationId xmlns:a16="http://schemas.microsoft.com/office/drawing/2014/main" id="{50ED100A-CA03-4917-8145-C5BDF28B1587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: Rounded Corners 190" title="Year Bar">
              <a:extLst>
                <a:ext uri="{FF2B5EF4-FFF2-40B4-BE49-F238E27FC236}">
                  <a16:creationId xmlns:a16="http://schemas.microsoft.com/office/drawing/2014/main" id="{45AC82F1-31F7-4BDE-BF7C-2E9A090107E7}"/>
                </a:ext>
              </a:extLst>
            </p:cNvPr>
            <p:cNvSpPr/>
            <p:nvPr/>
          </p:nvSpPr>
          <p:spPr>
            <a:xfrm>
              <a:off x="8958866" y="6375798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11F0B67-8314-4DF8-99E7-108753641C77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Q1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AA83CD7-1992-4845-9916-79B3A6737423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Q2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F2B6738-A856-4DBF-B465-BC5964B0D7BC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Q3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941D233-C1E8-47A4-83C7-CEDB158017C3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ZA" sz="1000" b="1" dirty="0">
                  <a:solidFill>
                    <a:schemeClr val="bg1"/>
                  </a:solidFill>
                </a:rPr>
                <a:t>Q4</a:t>
              </a:r>
              <a:endParaRPr lang="en-ZA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119" name="Straight Connector 118" title="q lines">
              <a:extLst>
                <a:ext uri="{FF2B5EF4-FFF2-40B4-BE49-F238E27FC236}">
                  <a16:creationId xmlns:a16="http://schemas.microsoft.com/office/drawing/2014/main" id="{B2F5D208-76CB-4E99-B318-4CFFE5BABDD1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title="q lines">
              <a:extLst>
                <a:ext uri="{FF2B5EF4-FFF2-40B4-BE49-F238E27FC236}">
                  <a16:creationId xmlns:a16="http://schemas.microsoft.com/office/drawing/2014/main" id="{B7494A14-757D-4771-B974-AF9C4A42FDE7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7" name="Straight Connector 176" title="callout lines">
            <a:extLst>
              <a:ext uri="{FF2B5EF4-FFF2-40B4-BE49-F238E27FC236}">
                <a16:creationId xmlns:a16="http://schemas.microsoft.com/office/drawing/2014/main" id="{748624D8-A75F-4E91-B76D-0419E48EB017}"/>
              </a:ext>
            </a:extLst>
          </p:cNvPr>
          <p:cNvCxnSpPr>
            <a:cxnSpLocks/>
          </p:cNvCxnSpPr>
          <p:nvPr/>
        </p:nvCxnSpPr>
        <p:spPr>
          <a:xfrm>
            <a:off x="8947876" y="2011680"/>
            <a:ext cx="0" cy="3936328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 title="Milestone">
            <a:extLst>
              <a:ext uri="{FF2B5EF4-FFF2-40B4-BE49-F238E27FC236}">
                <a16:creationId xmlns:a16="http://schemas.microsoft.com/office/drawing/2014/main" id="{EF80B100-C6DD-416E-A930-C1B1D3B4E47E}"/>
              </a:ext>
            </a:extLst>
          </p:cNvPr>
          <p:cNvGrpSpPr/>
          <p:nvPr/>
        </p:nvGrpSpPr>
        <p:grpSpPr>
          <a:xfrm>
            <a:off x="8221479" y="1034359"/>
            <a:ext cx="1911474" cy="890227"/>
            <a:chOff x="8221479" y="1034359"/>
            <a:chExt cx="1911474" cy="890227"/>
          </a:xfrm>
        </p:grpSpPr>
        <p:grpSp>
          <p:nvGrpSpPr>
            <p:cNvPr id="7" name="Group 6" title="Milestone Text">
              <a:extLst>
                <a:ext uri="{FF2B5EF4-FFF2-40B4-BE49-F238E27FC236}">
                  <a16:creationId xmlns:a16="http://schemas.microsoft.com/office/drawing/2014/main" id="{2E40B69F-E4C9-4DED-888B-1050168560DD}"/>
                </a:ext>
              </a:extLst>
            </p:cNvPr>
            <p:cNvGrpSpPr/>
            <p:nvPr/>
          </p:nvGrpSpPr>
          <p:grpSpPr>
            <a:xfrm>
              <a:off x="8838171" y="1092085"/>
              <a:ext cx="1294782" cy="727511"/>
              <a:chOff x="9170729" y="2825146"/>
              <a:chExt cx="1294782" cy="727511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C6BE5CCB-4A76-4742-8A19-CAE34808F36D}"/>
                  </a:ext>
                </a:extLst>
              </p:cNvPr>
              <p:cNvSpPr txBox="1"/>
              <p:nvPr/>
            </p:nvSpPr>
            <p:spPr>
              <a:xfrm>
                <a:off x="9170729" y="2825146"/>
                <a:ext cx="12947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Today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AFDA4C0-FD56-46BA-A34A-B01849F83277}"/>
                  </a:ext>
                </a:extLst>
              </p:cNvPr>
              <p:cNvSpPr txBox="1"/>
              <p:nvPr/>
            </p:nvSpPr>
            <p:spPr>
              <a:xfrm>
                <a:off x="9170729" y="3133602"/>
                <a:ext cx="129478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8D4BD7B-1234-4DD0-A923-E8EC62958E91}"/>
                  </a:ext>
                </a:extLst>
              </p:cNvPr>
              <p:cNvSpPr txBox="1"/>
              <p:nvPr/>
            </p:nvSpPr>
            <p:spPr>
              <a:xfrm>
                <a:off x="9170730" y="3316920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ZA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Q1 20YY</a:t>
                </a:r>
              </a:p>
            </p:txBody>
          </p:sp>
        </p:grpSp>
        <p:pic>
          <p:nvPicPr>
            <p:cNvPr id="187" name="Graphic 186" descr="Flag">
              <a:extLst>
                <a:ext uri="{FF2B5EF4-FFF2-40B4-BE49-F238E27FC236}">
                  <a16:creationId xmlns:a16="http://schemas.microsoft.com/office/drawing/2014/main" id="{1F84156B-17D0-4E53-9AB1-A6E7C900D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3525" t="18748" r="17129" b="44918"/>
            <a:stretch/>
          </p:blipFill>
          <p:spPr>
            <a:xfrm flipH="1">
              <a:off x="8221479" y="1034359"/>
              <a:ext cx="573660" cy="422383"/>
            </a:xfrm>
            <a:prstGeom prst="rect">
              <a:avLst/>
            </a:prstGeom>
          </p:spPr>
        </p:pic>
        <p:sp>
          <p:nvSpPr>
            <p:cNvPr id="201" name="Rectangle: Rounded Corners 200" title="Milestone Graphic">
              <a:extLst>
                <a:ext uri="{FF2B5EF4-FFF2-40B4-BE49-F238E27FC236}">
                  <a16:creationId xmlns:a16="http://schemas.microsoft.com/office/drawing/2014/main" id="{BEB4DDD6-AB2C-4534-955F-F4B380440375}"/>
                </a:ext>
              </a:extLst>
            </p:cNvPr>
            <p:cNvSpPr/>
            <p:nvPr/>
          </p:nvSpPr>
          <p:spPr>
            <a:xfrm>
              <a:off x="8842061" y="1773465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" name="Graphic 40" descr="Icon Checked">
              <a:extLst>
                <a:ext uri="{FF2B5EF4-FFF2-40B4-BE49-F238E27FC236}">
                  <a16:creationId xmlns:a16="http://schemas.microsoft.com/office/drawing/2014/main" id="{44C74043-5524-4C73-B3E6-8148E630A6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20199" t="23238" r="22077" b="24597"/>
            <a:stretch/>
          </p:blipFill>
          <p:spPr>
            <a:xfrm>
              <a:off x="8434681" y="1086592"/>
              <a:ext cx="371215" cy="335466"/>
            </a:xfrm>
            <a:prstGeom prst="rect">
              <a:avLst/>
            </a:prstGeom>
          </p:spPr>
        </p:pic>
      </p:grpSp>
      <p:cxnSp>
        <p:nvCxnSpPr>
          <p:cNvPr id="56" name="Straight Connector 55" title="callout lines">
            <a:extLst>
              <a:ext uri="{FF2B5EF4-FFF2-40B4-BE49-F238E27FC236}">
                <a16:creationId xmlns:a16="http://schemas.microsoft.com/office/drawing/2014/main" id="{D8CC268F-92F4-41DE-866F-F6BF296668DE}"/>
              </a:ext>
            </a:extLst>
          </p:cNvPr>
          <p:cNvCxnSpPr>
            <a:cxnSpLocks/>
          </p:cNvCxnSpPr>
          <p:nvPr/>
        </p:nvCxnSpPr>
        <p:spPr>
          <a:xfrm>
            <a:off x="10242440" y="3108996"/>
            <a:ext cx="0" cy="2839012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title="Milestone">
            <a:extLst>
              <a:ext uri="{FF2B5EF4-FFF2-40B4-BE49-F238E27FC236}">
                <a16:creationId xmlns:a16="http://schemas.microsoft.com/office/drawing/2014/main" id="{2A88F9CD-42D2-4C63-8F04-F26A9F3B40C6}"/>
              </a:ext>
            </a:extLst>
          </p:cNvPr>
          <p:cNvGrpSpPr/>
          <p:nvPr/>
        </p:nvGrpSpPr>
        <p:grpSpPr>
          <a:xfrm>
            <a:off x="9514671" y="2137867"/>
            <a:ext cx="1928238" cy="889877"/>
            <a:chOff x="9514671" y="2137867"/>
            <a:chExt cx="1928238" cy="889877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00C099A-E5BD-41FF-8EC5-D4F9E8C3CD9B}"/>
                </a:ext>
              </a:extLst>
            </p:cNvPr>
            <p:cNvSpPr txBox="1"/>
            <p:nvPr/>
          </p:nvSpPr>
          <p:spPr>
            <a:xfrm>
              <a:off x="10148127" y="2200631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Milestone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7AFE461-6F01-41C3-9DDA-FCDA0E9D52CF}"/>
                </a:ext>
              </a:extLst>
            </p:cNvPr>
            <p:cNvSpPr txBox="1"/>
            <p:nvPr/>
          </p:nvSpPr>
          <p:spPr>
            <a:xfrm>
              <a:off x="10148127" y="2509087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E439C6D-90D3-4F12-9A66-9844B582F433}"/>
                </a:ext>
              </a:extLst>
            </p:cNvPr>
            <p:cNvSpPr txBox="1"/>
            <p:nvPr/>
          </p:nvSpPr>
          <p:spPr>
            <a:xfrm>
              <a:off x="10148128" y="2692405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ZA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Q3 20YY</a:t>
              </a:r>
            </a:p>
          </p:txBody>
        </p:sp>
        <p:sp>
          <p:nvSpPr>
            <p:cNvPr id="200" name="Rectangle: Rounded Corners 199" title="Milestone Graphic">
              <a:extLst>
                <a:ext uri="{FF2B5EF4-FFF2-40B4-BE49-F238E27FC236}">
                  <a16:creationId xmlns:a16="http://schemas.microsoft.com/office/drawing/2014/main" id="{93D28DE4-454C-45F1-92B1-FC5788FD05B4}"/>
                </a:ext>
              </a:extLst>
            </p:cNvPr>
            <p:cNvSpPr/>
            <p:nvPr/>
          </p:nvSpPr>
          <p:spPr>
            <a:xfrm>
              <a:off x="10131483" y="287662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6" name="Graphic 205" title="Milestone Flag">
              <a:extLst>
                <a:ext uri="{FF2B5EF4-FFF2-40B4-BE49-F238E27FC236}">
                  <a16:creationId xmlns:a16="http://schemas.microsoft.com/office/drawing/2014/main" id="{2D5B685C-02CD-4429-A7A2-BA82D2779D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33525" t="18748" r="17129" b="44918"/>
            <a:stretch/>
          </p:blipFill>
          <p:spPr>
            <a:xfrm flipH="1">
              <a:off x="9514671" y="2137867"/>
              <a:ext cx="573660" cy="422383"/>
            </a:xfrm>
            <a:prstGeom prst="rect">
              <a:avLst/>
            </a:prstGeom>
          </p:spPr>
        </p:pic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143747B-EDDD-4139-9EED-9297238BAD36}"/>
                </a:ext>
              </a:extLst>
            </p:cNvPr>
            <p:cNvSpPr/>
            <p:nvPr/>
          </p:nvSpPr>
          <p:spPr>
            <a:xfrm>
              <a:off x="9752890" y="2230203"/>
              <a:ext cx="34496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ZA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9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12A0B2"/>
      </a:accent1>
      <a:accent2>
        <a:srgbClr val="CF2D86"/>
      </a:accent2>
      <a:accent3>
        <a:srgbClr val="2B5181"/>
      </a:accent3>
      <a:accent4>
        <a:srgbClr val="CF2D86"/>
      </a:accent4>
      <a:accent5>
        <a:srgbClr val="48106A"/>
      </a:accent5>
      <a:accent6>
        <a:srgbClr val="12A0B2"/>
      </a:accent6>
      <a:hlink>
        <a:srgbClr val="CF2D86"/>
      </a:hlink>
      <a:folHlink>
        <a:srgbClr val="7F7F7F"/>
      </a:folHlink>
    </a:clrScheme>
    <a:fontScheme name="Custom 1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7_SB - v2" id="{35FD72F0-4EB4-4320-886A-1A14372861A7}" vid="{26B3EEDE-3F6E-4A81-A5BC-9854D12DC5E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7" ma:contentTypeDescription="Create a new document." ma:contentTypeScope="" ma:versionID="71aff31462b4074963b8c698d1c1c68f">
  <xsd:schema xmlns:xsd="http://www.w3.org/2001/XMLSchema" xmlns:xs="http://www.w3.org/2001/XMLSchema" xmlns:p="http://schemas.microsoft.com/office/2006/metadata/properties" xmlns:ns2="6dc4bcd6-49db-4c07-9060-8acfc67cef9f" xmlns:ns3="fb0879af-3eba-417a-a55a-ffe6dcd6ca77" targetNamespace="http://schemas.microsoft.com/office/2006/metadata/properties" ma:root="true" ma:fieldsID="e3831fb232ece3fdb834cba9867a0e69" ns2:_="" ns3:_=""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D695EA-122F-4DFE-97F3-527E20CFE6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3A5C20-79C6-4039-B360-62EEBAFC63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8261FD-2762-49FB-A79D-ADBF2F86B945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dc4bcd6-49db-4c07-9060-8acfc67cef9f"/>
    <ds:schemaRef ds:uri="fb0879af-3eba-417a-a55a-ffe6dcd6ca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TF16411196</Template>
  <TotalTime>0</TotalTime>
  <Words>57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Office Theme</vt:lpstr>
      <vt:lpstr>Product Roadmap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Vighnesh, Vejandla (Contractor)</cp:lastModifiedBy>
  <cp:revision>1</cp:revision>
  <dcterms:created xsi:type="dcterms:W3CDTF">2019-01-08T01:56:14Z</dcterms:created>
  <dcterms:modified xsi:type="dcterms:W3CDTF">2025-04-21T05:43:56Z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