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8" r:id="rId5"/>
    <p:sldId id="259" r:id="rId7"/>
    <p:sldId id="263" r:id="rId8"/>
    <p:sldId id="262" r:id="rId9"/>
    <p:sldId id="264" r:id="rId10"/>
    <p:sldId id="267" r:id="rId11"/>
    <p:sldId id="266" r:id="rId12"/>
    <p:sldId id="265" r:id="rId13"/>
    <p:sldId id="268" r:id="rId14"/>
    <p:sldId id="269" r:id="rId15"/>
    <p:sldId id="275" r:id="rId16"/>
    <p:sldId id="270" r:id="rId17"/>
    <p:sldId id="271" r:id="rId18"/>
    <p:sldId id="273" r:id="rId19"/>
    <p:sldId id="274" r:id="rId20"/>
    <p:sldId id="276" r:id="rId21"/>
    <p:sldId id="261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F5120-E9B4-47E4-B9BA-1ED2553C9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372C-CF5E-477C-A056-262535BDB3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372C-CF5E-477C-A056-262535BDB3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372C-CF5E-477C-A056-262535BDB3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372C-CF5E-477C-A056-262535BDB3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372C-CF5E-477C-A056-262535BDB3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06129" y="4628646"/>
            <a:ext cx="604556" cy="69092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447043" y="1324090"/>
            <a:ext cx="0" cy="1340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447043" y="1324090"/>
            <a:ext cx="329791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744962" y="1324090"/>
            <a:ext cx="0" cy="1340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446905" y="3791585"/>
            <a:ext cx="3298190" cy="1222375"/>
            <a:chOff x="7003" y="6081"/>
            <a:chExt cx="5194" cy="2822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003" y="8903"/>
              <a:ext cx="519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7003" y="6081"/>
              <a:ext cx="5194" cy="2821"/>
              <a:chOff x="7003" y="5484"/>
              <a:chExt cx="5194" cy="3418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V="1">
                <a:off x="7003" y="5484"/>
                <a:ext cx="0" cy="341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2197" y="5484"/>
                <a:ext cx="0" cy="341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92999" y="2689248"/>
            <a:ext cx="6985682" cy="701731"/>
          </a:xfrm>
        </p:spPr>
        <p:txBody>
          <a:bodyPr anchor="ctr" anchorCtr="0">
            <a:normAutofit/>
          </a:bodyPr>
          <a:lstStyle>
            <a:lvl1pPr algn="ctr">
              <a:lnSpc>
                <a:spcPct val="90000"/>
              </a:lnSpc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92999" y="3453777"/>
            <a:ext cx="6985682" cy="286232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366327" y="4526522"/>
            <a:ext cx="14593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75752" y="2101271"/>
            <a:ext cx="2440497" cy="2547846"/>
            <a:chOff x="4775773" y="2101271"/>
            <a:chExt cx="2440497" cy="254784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75773" y="2101271"/>
              <a:ext cx="0" cy="988716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775773" y="2101271"/>
              <a:ext cx="2440497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216270" y="2101271"/>
              <a:ext cx="0" cy="988716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4775773" y="3818467"/>
              <a:ext cx="2440497" cy="830650"/>
              <a:chOff x="4775773" y="3818467"/>
              <a:chExt cx="2440497" cy="160183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4775773" y="5420299"/>
                <a:ext cx="244049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4775773" y="3818467"/>
                <a:ext cx="0" cy="1601832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7216270" y="3818467"/>
                <a:ext cx="0" cy="1601832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3011" y="3068989"/>
            <a:ext cx="5713278" cy="757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875754" y="2226419"/>
            <a:ext cx="2440492" cy="757643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397874" y="5041396"/>
            <a:ext cx="604556" cy="69092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447043" y="1154545"/>
            <a:ext cx="0" cy="13402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47043" y="1154545"/>
            <a:ext cx="329791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744962" y="1154545"/>
            <a:ext cx="0" cy="13402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446905" y="3853815"/>
            <a:ext cx="3298190" cy="1558290"/>
            <a:chOff x="7003" y="6069"/>
            <a:chExt cx="5194" cy="283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03" y="8903"/>
              <a:ext cx="5194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7003" y="6069"/>
              <a:ext cx="5194" cy="2833"/>
              <a:chOff x="7003" y="5484"/>
              <a:chExt cx="5194" cy="3418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7003" y="5484"/>
                <a:ext cx="0" cy="3419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12197" y="5484"/>
                <a:ext cx="0" cy="3419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25582" y="2672660"/>
            <a:ext cx="6540836" cy="701731"/>
          </a:xfrm>
        </p:spPr>
        <p:txBody>
          <a:bodyPr wrap="square" anchor="b" anchorCtr="0">
            <a:normAutofit/>
          </a:bodyPr>
          <a:lstStyle>
            <a:lvl1pPr algn="ctr">
              <a:lnSpc>
                <a:spcPct val="90000"/>
              </a:lnSpc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sz="quarter" idx="13"/>
          </p:nvPr>
        </p:nvSpPr>
        <p:spPr>
          <a:xfrm>
            <a:off x="2825750" y="3442131"/>
            <a:ext cx="6540500" cy="286232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982663" y="2073090"/>
            <a:ext cx="70562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0.xml"/><Relationship Id="rId3" Type="http://schemas.openxmlformats.org/officeDocument/2006/relationships/image" Target="../media/image17.png"/><Relationship Id="rId2" Type="http://schemas.microsoft.com/office/2007/relationships/media" Target="file:///C:\Users\49179\Desktop\1.mp4" TargetMode="External"/><Relationship Id="rId1" Type="http://schemas.openxmlformats.org/officeDocument/2006/relationships/video" Target="file:///C:\Users\49179\Desktop\1.mp4" TargetMode="Externa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1.xml"/><Relationship Id="rId3" Type="http://schemas.openxmlformats.org/officeDocument/2006/relationships/image" Target="../media/image18.png"/><Relationship Id="rId2" Type="http://schemas.microsoft.com/office/2007/relationships/media" Target="file:///C:\Users\49179\Desktop\3.mp4" TargetMode="External"/><Relationship Id="rId1" Type="http://schemas.openxmlformats.org/officeDocument/2006/relationships/video" Target="file:///C:\Users\49179\Desktop\3.mp4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2.xml"/><Relationship Id="rId3" Type="http://schemas.openxmlformats.org/officeDocument/2006/relationships/image" Target="../media/image19.png"/><Relationship Id="rId2" Type="http://schemas.microsoft.com/office/2007/relationships/media" Target="file:///C:\Users\49179\Desktop\4.mp4" TargetMode="External"/><Relationship Id="rId1" Type="http://schemas.openxmlformats.org/officeDocument/2006/relationships/video" Target="file:///C:\Users\49179\Desktop\4.m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.xml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65059" y="2821450"/>
            <a:ext cx="6985682" cy="824136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accent2"/>
                </a:solidFill>
              </a:rPr>
              <a:t>more</a:t>
            </a:r>
            <a:r>
              <a:rPr lang="zh-CN" altLang="en-US" b="1">
                <a:solidFill>
                  <a:schemeClr val="accent2"/>
                </a:solidFill>
              </a:rPr>
              <a:t>！</a:t>
            </a:r>
            <a:r>
              <a:rPr lang="en-US" altLang="zh-CN" b="1">
                <a:solidFill>
                  <a:schemeClr val="accent2"/>
                </a:solidFill>
              </a:rPr>
              <a:t>fish</a:t>
            </a:r>
            <a:r>
              <a:rPr lang="zh-CN" altLang="en-US" b="1">
                <a:solidFill>
                  <a:schemeClr val="accent2"/>
                </a:solidFill>
              </a:rPr>
              <a:t>！</a:t>
            </a:r>
            <a:r>
              <a:rPr lang="en-US" altLang="zh-CN" b="1">
                <a:solidFill>
                  <a:schemeClr val="accent2"/>
                </a:solidFill>
              </a:rPr>
              <a:t>more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685665" y="1700532"/>
            <a:ext cx="2743200" cy="8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 fontScale="50000"/>
          </a:bodyPr>
          <a:p>
            <a:pPr algn="ctr"/>
            <a:r>
              <a:rPr lang="zh-CN" altLang="en-US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计算机图形学</a:t>
            </a:r>
            <a:endParaRPr lang="zh-CN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20695" y="5575300"/>
            <a:ext cx="722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组员：</a:t>
            </a:r>
            <a:r>
              <a:rPr lang="en-US" altLang="zh-CN">
                <a:sym typeface="+mn-ea"/>
              </a:rPr>
              <a:t>71117123 </a:t>
            </a:r>
            <a:r>
              <a:rPr lang="zh-CN" altLang="en-US">
                <a:sym typeface="+mn-ea"/>
              </a:rPr>
              <a:t>张建东 </a:t>
            </a:r>
            <a:r>
              <a:rPr lang="en-US" altLang="zh-CN"/>
              <a:t>09016319 </a:t>
            </a:r>
            <a:r>
              <a:rPr lang="zh-CN" altLang="en-US"/>
              <a:t>叶志浩 </a:t>
            </a:r>
            <a:r>
              <a:rPr lang="en-US" altLang="zh-CN"/>
              <a:t>09016303 </a:t>
            </a:r>
            <a:r>
              <a:rPr lang="zh-CN" altLang="en-US"/>
              <a:t>林诗超</a:t>
            </a:r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705" y="175895"/>
            <a:ext cx="10515600" cy="1325563"/>
          </a:xfrm>
        </p:spPr>
        <p:txBody>
          <a:bodyPr/>
          <a:p>
            <a:r>
              <a:rPr lang="zh-CN" altLang="en-US"/>
              <a:t>第三只动物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1020" y="1791335"/>
            <a:ext cx="1094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根据多条贝塞尔曲线，获取上面的一系列点坐标，绕</a:t>
            </a:r>
            <a:r>
              <a:rPr lang="en-US" altLang="zh-CN"/>
              <a:t>x</a:t>
            </a:r>
            <a:r>
              <a:rPr lang="zh-CN" altLang="en-US"/>
              <a:t>轴旋转一圈，构成</a:t>
            </a:r>
            <a:r>
              <a:rPr lang="en-US" altLang="zh-CN"/>
              <a:t>3D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2595880"/>
            <a:ext cx="4801870" cy="2137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图片 2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3695" y="1874520"/>
            <a:ext cx="344805" cy="575310"/>
          </a:xfrm>
          <a:prstGeom prst="rect">
            <a:avLst/>
          </a:prstGeom>
        </p:spPr>
      </p:pic>
      <p:pic>
        <p:nvPicPr>
          <p:cNvPr id="24" name="图片 2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9130" y="4258945"/>
            <a:ext cx="344805" cy="575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705" y="175895"/>
            <a:ext cx="10515600" cy="1325563"/>
          </a:xfrm>
        </p:spPr>
        <p:txBody>
          <a:bodyPr/>
          <a:p>
            <a:r>
              <a:rPr lang="zh-CN" altLang="en-US"/>
              <a:t>自动沿规划路径运动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21860" y="4445000"/>
            <a:ext cx="6986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根据最终得到的角度       ，小鱼先做绕几何中心的旋转</a:t>
            </a:r>
            <a:endParaRPr lang="zh-CN" altLang="en-US"/>
          </a:p>
          <a:p>
            <a:r>
              <a:rPr lang="zh-CN" altLang="en-US"/>
              <a:t>再根据（</a:t>
            </a:r>
            <a:r>
              <a:rPr lang="en-US" altLang="zh-CN"/>
              <a:t>x,y</a:t>
            </a:r>
            <a:r>
              <a:rPr lang="zh-CN" altLang="en-US"/>
              <a:t>）做平移到心形线上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468245" y="3811270"/>
            <a:ext cx="120650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40965" y="3649980"/>
            <a:ext cx="58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θ</a:t>
            </a: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1939925" y="3745230"/>
            <a:ext cx="451485" cy="339090"/>
          </a:xfrm>
          <a:prstGeom prst="triangl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心形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" y="3484245"/>
            <a:ext cx="3032760" cy="2668270"/>
          </a:xfrm>
          <a:prstGeom prst="rect">
            <a:avLst/>
          </a:prstGeom>
        </p:spPr>
      </p:pic>
      <p:pic>
        <p:nvPicPr>
          <p:cNvPr id="14" name="图片 13" descr="QQ图片20181123073144"/>
          <p:cNvPicPr>
            <a:picLocks noChangeAspect="1"/>
          </p:cNvPicPr>
          <p:nvPr/>
        </p:nvPicPr>
        <p:blipFill>
          <a:blip r:embed="rId3"/>
          <a:srcRect l="6103" r="2498"/>
          <a:stretch>
            <a:fillRect/>
          </a:stretch>
        </p:blipFill>
        <p:spPr>
          <a:xfrm>
            <a:off x="2996565" y="2753360"/>
            <a:ext cx="9072245" cy="81788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2223135" y="4241800"/>
            <a:ext cx="1104265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24430" y="5480685"/>
            <a:ext cx="164465" cy="275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88895" y="5387975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θ</a:t>
            </a:r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2032635" y="5497830"/>
            <a:ext cx="266700" cy="3187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20040000">
            <a:off x="3133090" y="4084320"/>
            <a:ext cx="266700" cy="3187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692910" y="2606675"/>
            <a:ext cx="1634490" cy="165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164715" y="2262505"/>
            <a:ext cx="2540" cy="122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950720" y="2753360"/>
            <a:ext cx="198120" cy="11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910" y="2031365"/>
            <a:ext cx="344805" cy="57531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52495" y="406082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(x,y)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781550" y="1668780"/>
            <a:ext cx="5920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我们如何把在原点的小鱼变换方向并移动到心形线上？</a:t>
            </a:r>
            <a:endParaRPr lang="zh-CN" altLang="en-US"/>
          </a:p>
          <a:p>
            <a:r>
              <a:rPr lang="zh-CN" altLang="en-US"/>
              <a:t>知道       和</a:t>
            </a:r>
            <a:r>
              <a:rPr lang="en-US" altLang="zh-CN"/>
              <a:t>(x,y)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自动沿规划路径运动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如何进一步让小鱼在以心形线运动的同时跟踪大鱼？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）把小鱼放到大鱼的中心位置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）以大鱼的</a:t>
            </a:r>
            <a:r>
              <a:rPr lang="en-US" altLang="zh-CN"/>
              <a:t>[Normal</a:t>
            </a:r>
            <a:r>
              <a:rPr lang="zh-CN" altLang="en-US"/>
              <a:t>，</a:t>
            </a:r>
            <a:r>
              <a:rPr lang="en-US" altLang="zh-CN"/>
              <a:t>Direction, Normal</a:t>
            </a:r>
            <a:r>
              <a:rPr lang="zh-CN" altLang="en-US"/>
              <a:t>×</a:t>
            </a:r>
            <a:r>
              <a:rPr lang="en-US" altLang="zh-CN"/>
              <a:t>Direction]</a:t>
            </a:r>
            <a:r>
              <a:rPr lang="zh-CN" altLang="en-US"/>
              <a:t>为新坐标轴，大鱼的中心为新坐标原点构建关于大鱼的坐标系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）将旧坐标系的点映射至新坐标系上，并以新坐标系为基础绘制心形线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）这样</a:t>
            </a:r>
            <a:r>
              <a:rPr lang="zh-CN" altLang="en-US">
                <a:sym typeface="+mn-ea"/>
              </a:rPr>
              <a:t>小鱼就可以在以心形线运动的同时跟踪大鱼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奇怪现象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四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1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57425" y="1498600"/>
            <a:ext cx="7652385" cy="512318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25500" y="227330"/>
            <a:ext cx="10515600" cy="1325563"/>
          </a:xfrm>
        </p:spPr>
        <p:txBody>
          <a:bodyPr/>
          <a:p>
            <a:r>
              <a:rPr lang="zh-CN" altLang="en-US"/>
              <a:t>奇怪现象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奇怪现象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3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195830" y="1525270"/>
            <a:ext cx="7903210" cy="5123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4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110740" y="1741170"/>
            <a:ext cx="7755890" cy="462280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奇怪现象</a:t>
            </a:r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奇怪现象</a:t>
            </a:r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4" name="内容占位符 3" descr="贝塞尔bu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1565" y="2340610"/>
            <a:ext cx="4927600" cy="3321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4705093" y="1381648"/>
            <a:ext cx="274320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 lnSpcReduction="20000"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</a:rPr>
              <a:t>more! 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accent2"/>
                </a:solidFill>
              </a:rPr>
              <a:t>fish! more!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789214" y="833900"/>
            <a:ext cx="6985682" cy="82413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more-fish-more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808095" y="2185035"/>
            <a:ext cx="4464050" cy="3815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一</a:t>
            </a:r>
            <a:r>
              <a:rPr lang="en-US" altLang="zh-CN" sz="3200"/>
              <a:t>.</a:t>
            </a:r>
            <a:r>
              <a:rPr lang="zh-CN" altLang="en-US" sz="3200"/>
              <a:t>实验要求</a:t>
            </a:r>
            <a:endParaRPr lang="zh-CN" altLang="en-US" sz="3200"/>
          </a:p>
          <a:p>
            <a:pPr algn="ctr"/>
            <a:r>
              <a:rPr lang="zh-CN" altLang="en-US" sz="3200"/>
              <a:t>二</a:t>
            </a:r>
            <a:r>
              <a:rPr lang="en-US" altLang="zh-CN" sz="3200"/>
              <a:t>.</a:t>
            </a:r>
            <a:r>
              <a:rPr lang="zh-CN" altLang="en-US" sz="3200"/>
              <a:t>成果展示</a:t>
            </a:r>
            <a:endParaRPr lang="zh-CN" altLang="en-US" sz="3200"/>
          </a:p>
          <a:p>
            <a:pPr algn="ctr"/>
            <a:r>
              <a:rPr lang="zh-CN" altLang="en-US" sz="3200"/>
              <a:t>三</a:t>
            </a:r>
            <a:r>
              <a:rPr lang="en-US" altLang="zh-CN" sz="3200"/>
              <a:t>.</a:t>
            </a:r>
            <a:r>
              <a:rPr lang="zh-CN" altLang="en-US" sz="3200"/>
              <a:t>实现过程</a:t>
            </a:r>
            <a:endParaRPr lang="zh-CN" altLang="en-US"/>
          </a:p>
          <a:p>
            <a:pPr lvl="1" algn="ctr"/>
            <a:r>
              <a:rPr lang="en-US" altLang="zh-CN" sz="2400"/>
              <a:t>(1)</a:t>
            </a:r>
            <a:r>
              <a:rPr lang="zh-CN" altLang="en-US" sz="2400"/>
              <a:t>投影</a:t>
            </a:r>
            <a:endParaRPr lang="en-US" altLang="zh-CN" sz="2400"/>
          </a:p>
          <a:p>
            <a:pPr lvl="1" algn="ctr"/>
            <a:r>
              <a:rPr lang="en-US" altLang="zh-CN" sz="2400"/>
              <a:t>(2)</a:t>
            </a:r>
            <a:r>
              <a:rPr lang="zh-CN" altLang="en-US" sz="2400"/>
              <a:t>阴影</a:t>
            </a:r>
            <a:endParaRPr lang="zh-CN" altLang="en-US" sz="2400"/>
          </a:p>
          <a:p>
            <a:pPr lvl="1" algn="ctr"/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）第三只动物</a:t>
            </a:r>
            <a:endParaRPr lang="en-US" altLang="zh-CN" sz="2400"/>
          </a:p>
          <a:p>
            <a:pPr lvl="1" algn="ctr"/>
            <a:r>
              <a:rPr lang="en-US" altLang="zh-CN" sz="2400"/>
              <a:t>(4)自动沿规划路径运动</a:t>
            </a:r>
            <a:endParaRPr lang="en-US" altLang="zh-CN" sz="2400"/>
          </a:p>
          <a:p>
            <a:pPr lvl="1" algn="ctr"/>
            <a:endParaRPr lang="en-US" altLang="zh-CN"/>
          </a:p>
          <a:p>
            <a:pPr algn="ctr"/>
            <a:r>
              <a:rPr lang="zh-CN" altLang="en-US" sz="3200"/>
              <a:t>四</a:t>
            </a:r>
            <a:r>
              <a:rPr lang="en-US" altLang="zh-CN" sz="3200"/>
              <a:t>.</a:t>
            </a:r>
            <a:r>
              <a:rPr lang="zh-CN" altLang="en-US" sz="3200"/>
              <a:t>奇怪现象</a:t>
            </a:r>
            <a:endParaRPr lang="zh-CN" altLang="en-US" sz="3200"/>
          </a:p>
        </p:txBody>
      </p:sp>
      <p:cxnSp>
        <p:nvCxnSpPr>
          <p:cNvPr id="8" name="直接连接符 7"/>
          <p:cNvCxnSpPr/>
          <p:nvPr/>
        </p:nvCxnSpPr>
        <p:spPr>
          <a:xfrm>
            <a:off x="3561080" y="1643380"/>
            <a:ext cx="8890" cy="44824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436620" y="2314575"/>
            <a:ext cx="257810" cy="1974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36620" y="2822575"/>
            <a:ext cx="257810" cy="1974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36620" y="5278755"/>
            <a:ext cx="257810" cy="1974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436620" y="3330575"/>
            <a:ext cx="257810" cy="1974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实验要求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一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52475" y="132715"/>
            <a:ext cx="10515600" cy="1325563"/>
          </a:xfrm>
        </p:spPr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pic>
        <p:nvPicPr>
          <p:cNvPr id="4" name="内容占位符 3" descr="要求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40" y="1760220"/>
            <a:ext cx="669544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020" y="1269365"/>
            <a:ext cx="6427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）对第二次实验的完善：对象沿头部前进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7665720" y="5317490"/>
            <a:ext cx="688340" cy="7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13840" y="4895850"/>
            <a:ext cx="91643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交互：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键盘响应：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Q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：放大，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缩小，               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沿头部方向前进，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沿头部方向后退，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 A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顺时针旋转，       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逆时针旋转       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↑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：抬头                      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↓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：低头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←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：身体左倾              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→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：身体右倾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2"/>
                </a:solidFill>
              </a:rPr>
              <a:t>鼠标响应：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相机变换（聚焦）：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左键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滚轮；相机变换（非聚焦）：左键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滚轮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右键</a:t>
            </a:r>
            <a:endParaRPr lang="en-US" altLang="zh-CN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实现过程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020"/>
            <a:ext cx="10515600" cy="1325563"/>
          </a:xfrm>
        </p:spPr>
        <p:txBody>
          <a:bodyPr/>
          <a:p>
            <a:r>
              <a:rPr lang="zh-CN" altLang="en-US"/>
              <a:t>相机变换</a:t>
            </a:r>
            <a:endParaRPr lang="zh-CN" altLang="en-US"/>
          </a:p>
        </p:txBody>
      </p:sp>
      <p:pic>
        <p:nvPicPr>
          <p:cNvPr id="7" name="内容占位符 6" descr="投影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0770" y="1198245"/>
            <a:ext cx="3531870" cy="2399030"/>
          </a:xfrm>
          <a:prstGeom prst="rect">
            <a:avLst/>
          </a:prstGeom>
        </p:spPr>
      </p:pic>
      <p:pic>
        <p:nvPicPr>
          <p:cNvPr id="9" name="图片 8" descr="投影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778885"/>
            <a:ext cx="4025265" cy="2740660"/>
          </a:xfrm>
          <a:prstGeom prst="rect">
            <a:avLst/>
          </a:prstGeom>
        </p:spPr>
      </p:pic>
      <p:pic>
        <p:nvPicPr>
          <p:cNvPr id="11" name="图片 10" descr="投影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65" y="3528060"/>
            <a:ext cx="4140835" cy="2802890"/>
          </a:xfrm>
          <a:prstGeom prst="rect">
            <a:avLst/>
          </a:prstGeom>
        </p:spPr>
      </p:pic>
      <p:pic>
        <p:nvPicPr>
          <p:cNvPr id="12" name="图片 11" descr="投影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865" y="497205"/>
            <a:ext cx="3989070" cy="271081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80695" y="1587500"/>
            <a:ext cx="2891155" cy="16205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相机变换所看到的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不同效果</a:t>
            </a:r>
            <a:endParaRPr lang="zh-CN" altLang="en-US">
              <a:solidFill>
                <a:schemeClr val="accent2"/>
              </a:solidFill>
            </a:endParaRPr>
          </a:p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020"/>
            <a:ext cx="10515600" cy="1325563"/>
          </a:xfrm>
        </p:spPr>
        <p:txBody>
          <a:bodyPr/>
          <a:p>
            <a:r>
              <a:rPr lang="zh-CN" altLang="en-US"/>
              <a:t>相机</a:t>
            </a:r>
            <a:r>
              <a:rPr lang="en-US" altLang="zh-CN"/>
              <a:t>+</a:t>
            </a:r>
            <a:r>
              <a:rPr lang="zh-CN" altLang="en-US"/>
              <a:t>投影</a:t>
            </a:r>
            <a:endParaRPr lang="zh-CN" altLang="en-US"/>
          </a:p>
        </p:txBody>
      </p:sp>
      <p:pic>
        <p:nvPicPr>
          <p:cNvPr id="4" name="内容占位符 3" descr="camer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9910" y="3696335"/>
            <a:ext cx="8709025" cy="1235075"/>
          </a:xfrm>
          <a:prstGeom prst="rect">
            <a:avLst/>
          </a:prstGeom>
        </p:spPr>
      </p:pic>
      <p:pic>
        <p:nvPicPr>
          <p:cNvPr id="6" name="图片 5" descr="着色器——投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20" y="5366385"/>
            <a:ext cx="5822315" cy="1169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7670" y="1485900"/>
            <a:ext cx="280479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2"/>
                </a:solidFill>
              </a:rPr>
              <a:t>（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</a:rPr>
              <a:t>）</a:t>
            </a:r>
            <a:r>
              <a:rPr lang="zh-CN" sz="2800">
                <a:solidFill>
                  <a:schemeClr val="accent2"/>
                </a:solidFill>
              </a:rPr>
              <a:t>相机变换</a:t>
            </a:r>
            <a:endParaRPr lang="zh-CN" sz="2800">
              <a:solidFill>
                <a:schemeClr val="accent2"/>
              </a:solidFill>
            </a:endParaRPr>
          </a:p>
          <a:p>
            <a:r>
              <a:rPr lang="en-US" altLang="zh-CN" sz="2800">
                <a:solidFill>
                  <a:schemeClr val="accent2"/>
                </a:solidFill>
              </a:rPr>
              <a:t>	+</a:t>
            </a:r>
            <a:r>
              <a:rPr lang="zh-CN" altLang="en-US" sz="2800">
                <a:solidFill>
                  <a:schemeClr val="accent2"/>
                </a:solidFill>
              </a:rPr>
              <a:t>透视投影</a:t>
            </a:r>
            <a:endParaRPr lang="zh-CN" altLang="en-US" sz="2800">
              <a:solidFill>
                <a:schemeClr val="accent2"/>
              </a:solidFill>
            </a:endParaRPr>
          </a:p>
          <a:p>
            <a:r>
              <a:rPr lang="en-US" altLang="zh-CN" sz="2800">
                <a:solidFill>
                  <a:schemeClr val="accent2"/>
                </a:solidFill>
              </a:rPr>
              <a:t>—&gt;WorldMatrix</a:t>
            </a:r>
            <a:endParaRPr lang="zh-CN" altLang="en-US" sz="2800">
              <a:solidFill>
                <a:schemeClr val="accent2"/>
              </a:solidFill>
            </a:endParaRPr>
          </a:p>
          <a:p>
            <a:endParaRPr lang="zh-CN" altLang="en-US"/>
          </a:p>
          <a:p>
            <a:r>
              <a:rPr lang="zh-CN" altLang="en-US"/>
              <a:t>聚焦在某个对象：</a:t>
            </a:r>
            <a:endParaRPr lang="zh-CN" altLang="en-US"/>
          </a:p>
          <a:p>
            <a:r>
              <a:rPr lang="en-US" altLang="zh-CN"/>
              <a:t>lookAt</a:t>
            </a:r>
            <a:r>
              <a:rPr lang="zh-CN" altLang="en-US"/>
              <a:t>中的</a:t>
            </a:r>
            <a:r>
              <a:rPr lang="en-US" altLang="zh-CN"/>
              <a:t>at</a:t>
            </a:r>
            <a:r>
              <a:rPr lang="zh-CN" altLang="en-US"/>
              <a:t>：</a:t>
            </a:r>
            <a:r>
              <a:rPr lang="zh-CN" altLang="en-US"/>
              <a:t>该对象</a:t>
            </a:r>
            <a:r>
              <a:rPr lang="zh-CN"/>
              <a:t>的</a:t>
            </a:r>
            <a:r>
              <a:rPr lang="en-US" altLang="zh-CN"/>
              <a:t>center</a:t>
            </a:r>
            <a:r>
              <a:rPr lang="zh-CN" altLang="en-US"/>
              <a:t>属性（</a:t>
            </a:r>
            <a:r>
              <a:rPr lang="en-US" altLang="zh-CN"/>
              <a:t>center</a:t>
            </a:r>
            <a:r>
              <a:rPr lang="zh-CN" altLang="en-US"/>
              <a:t>随着对象的变换改变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不聚焦在某个对象：聚焦在某一个虚拟球的球心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7670" y="5306060"/>
            <a:ext cx="400939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2"/>
                </a:solidFill>
              </a:rPr>
              <a:t>（</a:t>
            </a:r>
            <a:r>
              <a:rPr lang="en-US" altLang="zh-CN" sz="28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</a:rPr>
              <a:t>）改变每个对象的</a:t>
            </a:r>
            <a:r>
              <a:rPr lang="en-US" altLang="zh-CN" sz="2800">
                <a:solidFill>
                  <a:schemeClr val="accent2"/>
                </a:solidFill>
              </a:rPr>
              <a:t>WorldMatrix</a:t>
            </a:r>
            <a:r>
              <a:rPr lang="zh-CN" altLang="en-US" sz="2800">
                <a:solidFill>
                  <a:schemeClr val="accent2"/>
                </a:solidFill>
              </a:rPr>
              <a:t>传入着色器</a:t>
            </a:r>
            <a:endParaRPr lang="zh-CN" altLang="en-US" sz="2800">
              <a:solidFill>
                <a:schemeClr val="accent2"/>
              </a:solidFill>
            </a:endParaRPr>
          </a:p>
          <a:p>
            <a:endParaRPr lang="zh-CN" altLang="en-US"/>
          </a:p>
        </p:txBody>
      </p:sp>
      <p:pic>
        <p:nvPicPr>
          <p:cNvPr id="11" name="图片 10" descr="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95" y="733425"/>
            <a:ext cx="7990840" cy="25342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705" y="175895"/>
            <a:ext cx="10515600" cy="1325563"/>
          </a:xfrm>
        </p:spPr>
        <p:txBody>
          <a:bodyPr/>
          <a:p>
            <a:r>
              <a:rPr lang="zh-CN" altLang="en-US"/>
              <a:t>阴影</a:t>
            </a:r>
            <a:endParaRPr lang="zh-CN" altLang="en-US"/>
          </a:p>
        </p:txBody>
      </p:sp>
      <p:pic>
        <p:nvPicPr>
          <p:cNvPr id="4" name="内容占位符 3" descr="阴影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705" y="1346835"/>
            <a:ext cx="6558280" cy="4462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18045" y="436880"/>
            <a:ext cx="451612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2"/>
                </a:solidFill>
              </a:rPr>
              <a:t>（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</a:rPr>
              <a:t>）</a:t>
            </a:r>
            <a:r>
              <a:rPr lang="en-US" altLang="zh-CN" sz="2800">
                <a:solidFill>
                  <a:schemeClr val="accent2"/>
                </a:solidFill>
              </a:rPr>
              <a:t>bufferInfo</a:t>
            </a:r>
            <a:r>
              <a:rPr lang="zh-CN" altLang="en-US" sz="2800">
                <a:solidFill>
                  <a:schemeClr val="accent2"/>
                </a:solidFill>
              </a:rPr>
              <a:t>的复用：</a:t>
            </a:r>
            <a:endParaRPr lang="zh-CN" altLang="en-US" sz="2800">
              <a:solidFill>
                <a:schemeClr val="accent2"/>
              </a:solidFill>
            </a:endParaRPr>
          </a:p>
          <a:p>
            <a:endParaRPr lang="zh-CN" altLang="en-US"/>
          </a:p>
          <a:p>
            <a:r>
              <a:rPr lang="zh-CN" altLang="en-US"/>
              <a:t>阴影对象的顶点位置实际上是根据原对象（鲲</a:t>
            </a:r>
            <a:r>
              <a:rPr lang="en-US" altLang="zh-CN"/>
              <a:t>/</a:t>
            </a:r>
            <a:r>
              <a:rPr lang="zh-CN" altLang="en-US"/>
              <a:t>小鱼）的顶点位置进行变换</a:t>
            </a:r>
            <a:endParaRPr lang="zh-CN" altLang="en-US"/>
          </a:p>
          <a:p>
            <a:r>
              <a:rPr lang="zh-CN" altLang="en-US"/>
              <a:t>numElements，indices，attributes可以进行复用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18045" y="3295015"/>
            <a:ext cx="391414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2"/>
                </a:solidFill>
              </a:rPr>
              <a:t>（</a:t>
            </a:r>
            <a:r>
              <a:rPr lang="en-US" altLang="zh-CN" sz="28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</a:rPr>
              <a:t>）</a:t>
            </a:r>
            <a:r>
              <a:rPr lang="zh-CN" sz="2800">
                <a:solidFill>
                  <a:schemeClr val="accent2"/>
                </a:solidFill>
              </a:rPr>
              <a:t>阴影顶点的计算</a:t>
            </a:r>
            <a:r>
              <a:rPr lang="zh-CN" altLang="en-US" sz="2800">
                <a:solidFill>
                  <a:schemeClr val="accent2"/>
                </a:solidFill>
              </a:rPr>
              <a:t>：</a:t>
            </a:r>
            <a:endParaRPr lang="zh-CN" altLang="en-US" sz="2800">
              <a:solidFill>
                <a:schemeClr val="accent2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9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305" y="2538730"/>
            <a:ext cx="3911600" cy="636270"/>
          </a:xfrm>
          <a:prstGeom prst="rect">
            <a:avLst/>
          </a:prstGeom>
        </p:spPr>
      </p:pic>
      <p:pic>
        <p:nvPicPr>
          <p:cNvPr id="11" name="图片 10" descr="阴影计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045" y="3845560"/>
            <a:ext cx="4606925" cy="2186305"/>
          </a:xfrm>
          <a:prstGeom prst="rect">
            <a:avLst/>
          </a:prstGeom>
        </p:spPr>
      </p:pic>
      <p:pic>
        <p:nvPicPr>
          <p:cNvPr id="12" name="图片 11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740" y="6031865"/>
            <a:ext cx="6143625" cy="5264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5343_1*i*1"/>
  <p:tag name="KSO_WM_TEMPLATE_CATEGORY" val="diagram"/>
  <p:tag name="KSO_WM_TEMPLATE_INDEX" val="20185343"/>
  <p:tag name="KSO_WM_UNIT_INDEX" val="1"/>
</p:tagLst>
</file>

<file path=ppt/tags/tag10.xml><?xml version="1.0" encoding="utf-8"?>
<p:tagLst xmlns:p="http://schemas.openxmlformats.org/presentationml/2006/main">
  <p:tag name="KSO_WM_TEMPLATE_CATEGORY" val="custom"/>
  <p:tag name="KSO_WM_TEMPLATE_INDEX" val="20185082"/>
  <p:tag name="KSO_WM_UNIT_TYPE" val="a"/>
  <p:tag name="KSO_WM_UNIT_INDEX" val="1"/>
  <p:tag name="KSO_WM_UNIT_ID" val="custom20185082_7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1.xml><?xml version="1.0" encoding="utf-8"?>
<p:tagLst xmlns:p="http://schemas.openxmlformats.org/presentationml/2006/main">
  <p:tag name="KSO_WM_TEMPLATE_CATEGORY" val="custom"/>
  <p:tag name="KSO_WM_TEMPLATE_INDEX" val="20185082"/>
  <p:tag name="KSO_WM_UNIT_TYPE" val="e"/>
  <p:tag name="KSO_WM_UNIT_INDEX" val="1"/>
  <p:tag name="KSO_WM_UNIT_ID" val="custom20185082_7*e*1"/>
  <p:tag name="KSO_WM_UNIT_LAYERLEVEL" val="1"/>
  <p:tag name="KSO_WM_UNIT_VALUE" val="5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壹"/>
</p:tagLst>
</file>

<file path=ppt/tags/tag12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13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1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15.xml><?xml version="1.0" encoding="utf-8"?>
<p:tagLst xmlns:p="http://schemas.openxmlformats.org/presentationml/2006/main">
  <p:tag name="KSO_WM_TEMPLATE_CATEGORY" val="custom"/>
  <p:tag name="KSO_WM_TEMPLATE_INDEX" val="20185082"/>
  <p:tag name="KSO_WM_UNIT_TYPE" val="a"/>
  <p:tag name="KSO_WM_UNIT_INDEX" val="1"/>
  <p:tag name="KSO_WM_UNIT_ID" val="custom20185082_7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6.xml><?xml version="1.0" encoding="utf-8"?>
<p:tagLst xmlns:p="http://schemas.openxmlformats.org/presentationml/2006/main">
  <p:tag name="KSO_WM_TEMPLATE_CATEGORY" val="custom"/>
  <p:tag name="KSO_WM_TEMPLATE_INDEX" val="20185082"/>
  <p:tag name="KSO_WM_UNIT_TYPE" val="e"/>
  <p:tag name="KSO_WM_UNIT_INDEX" val="1"/>
  <p:tag name="KSO_WM_UNIT_ID" val="custom20185082_7*e*1"/>
  <p:tag name="KSO_WM_UNIT_LAYERLEVEL" val="1"/>
  <p:tag name="KSO_WM_UNIT_VALUE" val="5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壹"/>
</p:tagLst>
</file>

<file path=ppt/tags/tag17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18.xml><?xml version="1.0" encoding="utf-8"?>
<p:tagLst xmlns:p="http://schemas.openxmlformats.org/presentationml/2006/main">
  <p:tag name="KSO_WM_TEMPLATE_CATEGORY" val="custom"/>
  <p:tag name="KSO_WM_TEMPLATE_INDEX" val="20185082"/>
  <p:tag name="KSO_WM_UNIT_TYPE" val="a"/>
  <p:tag name="KSO_WM_UNIT_INDEX" val="1"/>
  <p:tag name="KSO_WM_UNIT_ID" val="custom20185082_7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9.xml><?xml version="1.0" encoding="utf-8"?>
<p:tagLst xmlns:p="http://schemas.openxmlformats.org/presentationml/2006/main">
  <p:tag name="KSO_WM_TEMPLATE_CATEGORY" val="custom"/>
  <p:tag name="KSO_WM_TEMPLATE_INDEX" val="20185082"/>
  <p:tag name="KSO_WM_UNIT_TYPE" val="e"/>
  <p:tag name="KSO_WM_UNIT_INDEX" val="1"/>
  <p:tag name="KSO_WM_UNIT_ID" val="custom20185082_7*e*1"/>
  <p:tag name="KSO_WM_UNIT_LAYERLEVEL" val="1"/>
  <p:tag name="KSO_WM_UNIT_VALUE" val="5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壹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82"/>
</p:tagLst>
</file>

<file path=ppt/tags/tag20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27.xml><?xml version="1.0" encoding="utf-8"?>
<p:tagLst xmlns:p="http://schemas.openxmlformats.org/presentationml/2006/main">
  <p:tag name="KSO_WM_TEMPLATE_CATEGORY" val="custom"/>
  <p:tag name="KSO_WM_TEMPLATE_INDEX" val="20185082"/>
  <p:tag name="KSO_WM_UNIT_TYPE" val="a"/>
  <p:tag name="KSO_WM_UNIT_INDEX" val="1"/>
  <p:tag name="KSO_WM_UNIT_ID" val="custom20185082_7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28.xml><?xml version="1.0" encoding="utf-8"?>
<p:tagLst xmlns:p="http://schemas.openxmlformats.org/presentationml/2006/main">
  <p:tag name="KSO_WM_TEMPLATE_CATEGORY" val="custom"/>
  <p:tag name="KSO_WM_TEMPLATE_INDEX" val="20185082"/>
  <p:tag name="KSO_WM_UNIT_TYPE" val="e"/>
  <p:tag name="KSO_WM_UNIT_INDEX" val="1"/>
  <p:tag name="KSO_WM_UNIT_ID" val="custom20185082_7*e*1"/>
  <p:tag name="KSO_WM_UNIT_LAYERLEVEL" val="1"/>
  <p:tag name="KSO_WM_UNIT_VALUE" val="5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壹"/>
</p:tagLst>
</file>

<file path=ppt/tags/tag29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5082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34.xml><?xml version="1.0" encoding="utf-8"?>
<p:tagLst xmlns:p="http://schemas.openxmlformats.org/presentationml/2006/main">
  <p:tag name="KSO_WM_TEMPLATE_CATEGORY" val="custom"/>
  <p:tag name="KSO_WM_TEMPLATE_INDEX" val="20185082"/>
  <p:tag name="KSO_WM_UNIT_TYPE" val="a"/>
  <p:tag name="KSO_WM_UNIT_INDEX" val="1"/>
  <p:tag name="KSO_WM_UNIT_ID" val="custom20185082_22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感谢您的聆听与观看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2_22*i*2"/>
  <p:tag name="KSO_WM_TEMPLATE_CATEGORY" val="custom"/>
  <p:tag name="KSO_WM_TEMPLATE_INDEX" val="20185082"/>
  <p:tag name="KSO_WM_UNIT_INDEX" val="2"/>
</p:tagLst>
</file>

<file path=ppt/tags/tag36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22"/>
  <p:tag name="KSO_WM_SLIDE_INDEX" val="22"/>
  <p:tag name="KSO_WM_SLIDE_ITEM_CNT" val="2"/>
  <p:tag name="KSO_WM_SLIDE_LAYOUT" val="a_b"/>
  <p:tag name="KSO_WM_SLIDE_LAYOUT_CNT" val="1_1"/>
  <p:tag name="KSO_WM_SLIDE_TYPE" val="endPage"/>
  <p:tag name="KSO_WM_SLIDE_SUBTYPE" val="pureTxt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TEMPLATE_THUMBS_INDEX" val="1、6、7、9、12、15、20、21、22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20185082"/>
  <p:tag name="KSO_WM_UNIT_TYPE" val="a"/>
  <p:tag name="KSO_WM_UNIT_INDEX" val="1"/>
  <p:tag name="KSO_WM_UNIT_ID" val="custom2018508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工作总结汇报模板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2_1*i*2"/>
  <p:tag name="KSO_WM_TEMPLATE_CATEGORY" val="custom"/>
  <p:tag name="KSO_WM_TEMPLATE_INDEX" val="20185082"/>
  <p:tag name="KSO_WM_UNIT_INDEX" val="2"/>
</p:tagLst>
</file>

<file path=ppt/tags/tag7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1"/>
  <p:tag name="KSO_WM_SLIDE_INDEX" val="1"/>
  <p:tag name="KSO_WM_SLIDE_ITEM_CNT" val="2"/>
  <p:tag name="KSO_WM_SLIDE_LAYOUT" val="a_b"/>
  <p:tag name="KSO_WM_SLIDE_LAYOUT_CNT" val="1_1"/>
  <p:tag name="KSO_WM_SLIDE_TYPE" val="title"/>
  <p:tag name="KSO_WM_SLIDE_SUBTYPE" val="pureTxt"/>
  <p:tag name="KSO_WM_TEMPLATE_THUMBS_INDEX" val="1、6、7、9、12、15、20、21、22、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5082"/>
  <p:tag name="KSO_WM_UNIT_TYPE" val="a"/>
  <p:tag name="KSO_WM_UNIT_INDEX" val="1"/>
  <p:tag name="KSO_WM_UNIT_ID" val="custom2018508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工作总结汇报模板"/>
</p:tagLst>
</file>

<file path=ppt/tags/tag9.xml><?xml version="1.0" encoding="utf-8"?>
<p:tagLst xmlns:p="http://schemas.openxmlformats.org/presentationml/2006/main">
  <p:tag name="KSO_WM_SLIDE_ID" val="custom20185082_16"/>
  <p:tag name="KSO_WM_SLIDE_INDEX" val="16"/>
  <p:tag name="KSO_WM_SLIDE_ITEM_CNT" val="5"/>
  <p:tag name="KSO_WM_SLIDE_LAYOUT" val="l"/>
  <p:tag name="KSO_WM_SLIDE_LAYOUT_CNT" val="1"/>
  <p:tag name="KSO_WM_SLIDE_TYPE" val="text"/>
  <p:tag name="KSO_WM_BEAUTIFY_FLAG" val="#wm#"/>
  <p:tag name="KSO_WM_SLIDE_POSITION" val="254*64"/>
  <p:tag name="KSO_WM_SLIDE_SIZE" val="450*398"/>
  <p:tag name="KSO_WM_TEMPLATE_CATEGORY" val="custom"/>
  <p:tag name="KSO_WM_TEMPLATE_INDEX" val="20185082"/>
  <p:tag name="KSO_WM_DIAGRAM_GROUP_CODE" val="l1-3"/>
  <p:tag name="KSO_WM_TAG_VERSION" val="1.0"/>
  <p:tag name="KSO_WM_SLIDE_SUBTYPE" val="dia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A5A5"/>
      </a:accent1>
      <a:accent2>
        <a:srgbClr val="ED7D31"/>
      </a:accent2>
      <a:accent3>
        <a:srgbClr val="FFC000"/>
      </a:accent3>
      <a:accent4>
        <a:srgbClr val="FFFF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44546A"/>
    </a:dk2>
    <a:lt2>
      <a:srgbClr val="E7E6E6"/>
    </a:lt2>
    <a:accent1>
      <a:srgbClr val="A5A5A5"/>
    </a:accent1>
    <a:accent2>
      <a:srgbClr val="ED7D31"/>
    </a:accent2>
    <a:accent3>
      <a:srgbClr val="FFC000"/>
    </a:accent3>
    <a:accent4>
      <a:srgbClr val="FFFFFF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44546A"/>
    </a:dk2>
    <a:lt2>
      <a:srgbClr val="E7E6E6"/>
    </a:lt2>
    <a:accent1>
      <a:srgbClr val="A5A5A5"/>
    </a:accent1>
    <a:accent2>
      <a:srgbClr val="ED7D31"/>
    </a:accent2>
    <a:accent3>
      <a:srgbClr val="FFC000"/>
    </a:accent3>
    <a:accent4>
      <a:srgbClr val="FFFFFF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44546A"/>
    </a:dk2>
    <a:lt2>
      <a:srgbClr val="E7E6E6"/>
    </a:lt2>
    <a:accent1>
      <a:srgbClr val="A5A5A5"/>
    </a:accent1>
    <a:accent2>
      <a:srgbClr val="ED7D31"/>
    </a:accent2>
    <a:accent3>
      <a:srgbClr val="FFC000"/>
    </a:accent3>
    <a:accent4>
      <a:srgbClr val="FFFFFF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44546A"/>
    </a:dk2>
    <a:lt2>
      <a:srgbClr val="E7E6E6"/>
    </a:lt2>
    <a:accent1>
      <a:srgbClr val="A5A5A5"/>
    </a:accent1>
    <a:accent2>
      <a:srgbClr val="ED7D31"/>
    </a:accent2>
    <a:accent3>
      <a:srgbClr val="FFC000"/>
    </a:accent3>
    <a:accent4>
      <a:srgbClr val="FFFFFF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44546A"/>
    </a:dk2>
    <a:lt2>
      <a:srgbClr val="E7E6E6"/>
    </a:lt2>
    <a:accent1>
      <a:srgbClr val="A5A5A5"/>
    </a:accent1>
    <a:accent2>
      <a:srgbClr val="ED7D31"/>
    </a:accent2>
    <a:accent3>
      <a:srgbClr val="FFC000"/>
    </a:accent3>
    <a:accent4>
      <a:srgbClr val="FFFFFF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44546A"/>
    </a:dk2>
    <a:lt2>
      <a:srgbClr val="E7E6E6"/>
    </a:lt2>
    <a:accent1>
      <a:srgbClr val="A5A5A5"/>
    </a:accent1>
    <a:accent2>
      <a:srgbClr val="ED7D31"/>
    </a:accent2>
    <a:accent3>
      <a:srgbClr val="FFC000"/>
    </a:accent3>
    <a:accent4>
      <a:srgbClr val="FFFFFF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演示</Application>
  <PresentationFormat>宽屏</PresentationFormat>
  <Paragraphs>122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2_Office 主题​​</vt:lpstr>
      <vt:lpstr>工作总结汇报模板</vt:lpstr>
      <vt:lpstr>more-fish-more</vt:lpstr>
      <vt:lpstr>SECTION TITLE</vt:lpstr>
      <vt:lpstr>LOREM IPSUM DOLOR</vt:lpstr>
      <vt:lpstr>实验要求</vt:lpstr>
      <vt:lpstr>成果展示</vt:lpstr>
      <vt:lpstr>投影</vt:lpstr>
      <vt:lpstr>PowerPoint 演示文稿</vt:lpstr>
      <vt:lpstr>PowerPoint 演示文稿</vt:lpstr>
      <vt:lpstr>阴影</vt:lpstr>
      <vt:lpstr>自动沿规划路径运动</vt:lpstr>
      <vt:lpstr>PowerPoint 演示文稿</vt:lpstr>
      <vt:lpstr>实现过程</vt:lpstr>
      <vt:lpstr>奇怪现象2</vt:lpstr>
      <vt:lpstr>PowerPoint 演示文稿</vt:lpstr>
      <vt:lpstr>奇怪现象2</vt:lpstr>
      <vt:lpstr>PowerPoint 演示文稿</vt:lpstr>
      <vt:lpstr>感谢您的聆听与观看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49179</dc:creator>
  <cp:lastModifiedBy>linshichao</cp:lastModifiedBy>
  <cp:revision>123</cp:revision>
  <dcterms:created xsi:type="dcterms:W3CDTF">2017-08-03T09:01:00Z</dcterms:created>
  <dcterms:modified xsi:type="dcterms:W3CDTF">2018-11-23T01:04:07Z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