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heme/themeOverride1.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heme/themeOverride2.xml" ContentType="application/vnd.openxmlformats-officedocument.themeOverr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heme/themeOverride3.xml" ContentType="application/vnd.openxmlformats-officedocument.themeOverr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heme/themeOverride4.xml" ContentType="application/vnd.openxmlformats-officedocument.themeOverr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notesSlides/notesSlide7.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heme/themeOverride5.xml" ContentType="application/vnd.openxmlformats-officedocument.themeOverr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12.xml" ContentType="application/vnd.openxmlformats-officedocument.presentationml.notesSlide+xml"/>
  <Override PartName="/ppt/theme/themeOverride6.xml" ContentType="application/vnd.openxmlformats-officedocument.themeOverr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1"/>
  </p:notesMasterIdLst>
  <p:sldIdLst>
    <p:sldId id="256" r:id="rId3"/>
    <p:sldId id="258" r:id="rId4"/>
    <p:sldId id="259" r:id="rId5"/>
    <p:sldId id="263" r:id="rId6"/>
    <p:sldId id="262" r:id="rId7"/>
    <p:sldId id="282" r:id="rId8"/>
    <p:sldId id="281" r:id="rId9"/>
    <p:sldId id="264" r:id="rId10"/>
    <p:sldId id="267" r:id="rId11"/>
    <p:sldId id="266" r:id="rId12"/>
    <p:sldId id="277" r:id="rId13"/>
    <p:sldId id="270" r:id="rId14"/>
    <p:sldId id="283" r:id="rId15"/>
    <p:sldId id="276" r:id="rId16"/>
    <p:sldId id="278" r:id="rId17"/>
    <p:sldId id="279" r:id="rId18"/>
    <p:sldId id="280" r:id="rId19"/>
    <p:sldId id="261" r:id="rId2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398" autoAdjust="0"/>
  </p:normalViewPr>
  <p:slideViewPr>
    <p:cSldViewPr snapToGrid="0">
      <p:cViewPr varScale="1">
        <p:scale>
          <a:sx n="80" d="100"/>
          <a:sy n="80" d="100"/>
        </p:scale>
        <p:origin x="33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2018/12/28</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4200714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t>解析</a:t>
            </a:r>
            <a:r>
              <a:rPr lang="en-US" altLang="zh-CN" sz="1200" b="1" dirty="0"/>
              <a:t>json</a:t>
            </a:r>
            <a:r>
              <a:rPr lang="zh-CN" altLang="en-US" sz="1200" b="1" dirty="0"/>
              <a:t>发现</a:t>
            </a:r>
            <a:r>
              <a:rPr lang="en-US" altLang="zh-CN" sz="1200" b="1" dirty="0" err="1"/>
              <a:t>texcoord</a:t>
            </a:r>
            <a:r>
              <a:rPr lang="zh-CN" altLang="en-US" sz="1200" b="1" dirty="0"/>
              <a:t>由三个维度组成，而</a:t>
            </a:r>
            <a:r>
              <a:rPr lang="en-US" altLang="zh-CN" sz="1200" b="1" dirty="0"/>
              <a:t>texture2D</a:t>
            </a:r>
            <a:r>
              <a:rPr lang="zh-CN" altLang="en-US" sz="1200" b="1" dirty="0"/>
              <a:t>只接受两个参数</a:t>
            </a:r>
            <a:endParaRPr lang="en-US" altLang="zh-CN" sz="800" b="1"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665550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a:t>相比于纹理映射的基于物体坐标系的直接绑定，纹理场的纹理坐标是在对象经过几何变换后在观察坐标系中的坐标进行绑定，再重新发送至顶点着色器进行绘制。</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228962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a:t>：实时建模，在着色器里生成顶点</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152325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D372C-CF5E-477C-A056-262535BDB3C3}"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6F5120-E9B4-47E4-B9BA-1ED2553C9A3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D372C-CF5E-477C-A056-262535BDB3C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D372C-CF5E-477C-A056-262535BDB3C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D372C-CF5E-477C-A056-262535BDB3C3}"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76663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D372C-CF5E-477C-A056-262535BDB3C3}" type="slidenum">
              <a:rPr lang="zh-CN" altLang="en-US" smtClean="0"/>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016289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p:cNvSpPr/>
          <p:nvPr/>
        </p:nvSpPr>
        <p:spPr>
          <a:xfrm>
            <a:off x="7406129" y="4628646"/>
            <a:ext cx="604556" cy="69092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4447043" y="1324090"/>
            <a:ext cx="0" cy="134022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447043" y="1324090"/>
            <a:ext cx="329791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744962" y="1324090"/>
            <a:ext cx="0" cy="134022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446905" y="3791585"/>
            <a:ext cx="3298190" cy="1222375"/>
            <a:chOff x="7003" y="6081"/>
            <a:chExt cx="5194" cy="2822"/>
          </a:xfrm>
        </p:grpSpPr>
        <p:cxnSp>
          <p:nvCxnSpPr>
            <p:cNvPr id="11" name="直接连接符 10"/>
            <p:cNvCxnSpPr/>
            <p:nvPr/>
          </p:nvCxnSpPr>
          <p:spPr>
            <a:xfrm>
              <a:off x="7003" y="8903"/>
              <a:ext cx="519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7003" y="6081"/>
              <a:ext cx="5194" cy="2821"/>
              <a:chOff x="7003" y="5484"/>
              <a:chExt cx="5194" cy="3418"/>
            </a:xfrm>
          </p:grpSpPr>
          <p:cxnSp>
            <p:nvCxnSpPr>
              <p:cNvPr id="13" name="直接连接符 12"/>
              <p:cNvCxnSpPr/>
              <p:nvPr/>
            </p:nvCxnSpPr>
            <p:spPr>
              <a:xfrm flipV="1">
                <a:off x="7003" y="5484"/>
                <a:ext cx="0" cy="341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2197" y="5484"/>
                <a:ext cx="0" cy="341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hasCustomPrompt="1"/>
          </p:nvPr>
        </p:nvSpPr>
        <p:spPr>
          <a:xfrm>
            <a:off x="2592999" y="2689248"/>
            <a:ext cx="6985682" cy="701731"/>
          </a:xfrm>
        </p:spPr>
        <p:txBody>
          <a:bodyPr anchor="ctr" anchorCtr="0">
            <a:normAutofit/>
          </a:bodyPr>
          <a:lstStyle>
            <a:lvl1pPr algn="ctr">
              <a:lnSpc>
                <a:spcPct val="90000"/>
              </a:lnSpc>
              <a:defRPr sz="4400">
                <a:solidFill>
                  <a:schemeClr val="tx1">
                    <a:lumMod val="65000"/>
                    <a:lumOff val="35000"/>
                  </a:schemeClr>
                </a:solidFill>
              </a:defRPr>
            </a:lvl1pPr>
          </a:lstStyle>
          <a:p>
            <a:r>
              <a:rPr lang="zh-CN" altLang="en-US" dirty="0"/>
              <a:t>单击此处编辑标题</a:t>
            </a:r>
          </a:p>
        </p:txBody>
      </p:sp>
      <p:sp>
        <p:nvSpPr>
          <p:cNvPr id="3" name="副标题 2"/>
          <p:cNvSpPr>
            <a:spLocks noGrp="1"/>
          </p:cNvSpPr>
          <p:nvPr>
            <p:ph type="subTitle" idx="1"/>
          </p:nvPr>
        </p:nvSpPr>
        <p:spPr>
          <a:xfrm>
            <a:off x="2592999" y="3453777"/>
            <a:ext cx="6985682" cy="286232"/>
          </a:xfrm>
        </p:spPr>
        <p:txBody>
          <a:bodyPr>
            <a:normAutofit/>
          </a:bodyPr>
          <a:lstStyle>
            <a:lvl1pPr marL="0" indent="0" algn="ctr">
              <a:lnSpc>
                <a:spcPct val="90000"/>
              </a:lnSpc>
              <a:buNone/>
              <a:defRPr sz="1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7" name="直接连接符 6"/>
          <p:cNvCxnSpPr/>
          <p:nvPr/>
        </p:nvCxnSpPr>
        <p:spPr>
          <a:xfrm>
            <a:off x="5366327" y="4526522"/>
            <a:ext cx="145934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875752" y="2101271"/>
            <a:ext cx="2440497" cy="2547846"/>
            <a:chOff x="4775773" y="2101271"/>
            <a:chExt cx="2440497" cy="2547846"/>
          </a:xfrm>
        </p:grpSpPr>
        <p:cxnSp>
          <p:nvCxnSpPr>
            <p:cNvPr id="9" name="直接连接符 8"/>
            <p:cNvCxnSpPr/>
            <p:nvPr/>
          </p:nvCxnSpPr>
          <p:spPr>
            <a:xfrm>
              <a:off x="4775773" y="2101271"/>
              <a:ext cx="0" cy="98871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775773" y="2101271"/>
              <a:ext cx="244049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216270" y="2101271"/>
              <a:ext cx="0" cy="98871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4775773" y="3818467"/>
              <a:ext cx="2440497" cy="830650"/>
              <a:chOff x="4775773" y="3818467"/>
              <a:chExt cx="2440497" cy="1601832"/>
            </a:xfrm>
          </p:grpSpPr>
          <p:cxnSp>
            <p:nvCxnSpPr>
              <p:cNvPr id="13" name="直接连接符 12"/>
              <p:cNvCxnSpPr/>
              <p:nvPr/>
            </p:nvCxnSpPr>
            <p:spPr>
              <a:xfrm>
                <a:off x="4775773" y="5420299"/>
                <a:ext cx="244049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775773" y="3818467"/>
                <a:ext cx="0" cy="1601832"/>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7216270" y="3818467"/>
                <a:ext cx="0" cy="1601832"/>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hasCustomPrompt="1"/>
          </p:nvPr>
        </p:nvSpPr>
        <p:spPr>
          <a:xfrm>
            <a:off x="3233011" y="3068989"/>
            <a:ext cx="5713278" cy="757643"/>
          </a:xfrm>
        </p:spPr>
        <p:txBody>
          <a:bodyPr anchor="ctr" anchorCtr="0">
            <a:normAutofit/>
          </a:bodyPr>
          <a:lstStyle>
            <a:lvl1pPr algn="ctr">
              <a:defRPr sz="4000">
                <a:solidFill>
                  <a:schemeClr val="tx1">
                    <a:lumMod val="50000"/>
                    <a:lumOff val="50000"/>
                  </a:schemeClr>
                </a:solidFill>
              </a:defRPr>
            </a:lvl1pPr>
          </a:lstStyle>
          <a:p>
            <a:r>
              <a:rPr lang="zh-CN" altLang="en-US" dirty="0"/>
              <a:t>单击此处编辑标题</a:t>
            </a:r>
          </a:p>
        </p:txBody>
      </p:sp>
      <p:sp>
        <p:nvSpPr>
          <p:cNvPr id="3" name="文本占位符 2"/>
          <p:cNvSpPr>
            <a:spLocks noGrp="1"/>
          </p:cNvSpPr>
          <p:nvPr>
            <p:ph type="body" idx="1" hasCustomPrompt="1"/>
          </p:nvPr>
        </p:nvSpPr>
        <p:spPr>
          <a:xfrm>
            <a:off x="4875754" y="2226419"/>
            <a:ext cx="2440492" cy="757643"/>
          </a:xfrm>
        </p:spPr>
        <p:txBody>
          <a:bodyPr anchor="b" anchorCtr="0">
            <a:normAutofit/>
          </a:bodyPr>
          <a:lstStyle>
            <a:lvl1pPr marL="0" indent="0" algn="ctr">
              <a:buNone/>
              <a:defRPr sz="36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文本</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矩形 6"/>
          <p:cNvSpPr/>
          <p:nvPr/>
        </p:nvSpPr>
        <p:spPr>
          <a:xfrm>
            <a:off x="7397874" y="5041396"/>
            <a:ext cx="604556" cy="69092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4447043" y="1154545"/>
            <a:ext cx="0" cy="134022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447043" y="1154545"/>
            <a:ext cx="329791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744962" y="1154545"/>
            <a:ext cx="0" cy="134022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446905" y="3853815"/>
            <a:ext cx="3298190" cy="1558290"/>
            <a:chOff x="7003" y="6069"/>
            <a:chExt cx="5194" cy="2834"/>
          </a:xfrm>
        </p:grpSpPr>
        <p:cxnSp>
          <p:nvCxnSpPr>
            <p:cNvPr id="10" name="直接连接符 9"/>
            <p:cNvCxnSpPr/>
            <p:nvPr/>
          </p:nvCxnSpPr>
          <p:spPr>
            <a:xfrm>
              <a:off x="7003" y="8903"/>
              <a:ext cx="519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7003" y="6069"/>
              <a:ext cx="5194" cy="2833"/>
              <a:chOff x="7003" y="5484"/>
              <a:chExt cx="5194" cy="3418"/>
            </a:xfrm>
          </p:grpSpPr>
          <p:cxnSp>
            <p:nvCxnSpPr>
              <p:cNvPr id="12" name="直接连接符 11"/>
              <p:cNvCxnSpPr/>
              <p:nvPr/>
            </p:nvCxnSpPr>
            <p:spPr>
              <a:xfrm flipV="1">
                <a:off x="7003" y="5484"/>
                <a:ext cx="0" cy="3419"/>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12197" y="5484"/>
                <a:ext cx="0" cy="3419"/>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hasCustomPrompt="1"/>
          </p:nvPr>
        </p:nvSpPr>
        <p:spPr>
          <a:xfrm>
            <a:off x="2825582" y="2672660"/>
            <a:ext cx="6540836" cy="701731"/>
          </a:xfrm>
        </p:spPr>
        <p:txBody>
          <a:bodyPr wrap="square" anchor="b" anchorCtr="0">
            <a:normAutofit/>
          </a:bodyPr>
          <a:lstStyle>
            <a:lvl1pPr algn="ctr">
              <a:lnSpc>
                <a:spcPct val="90000"/>
              </a:lnSpc>
              <a:defRPr sz="4400">
                <a:solidFill>
                  <a:schemeClr val="tx1">
                    <a:lumMod val="65000"/>
                    <a:lumOff val="35000"/>
                  </a:schemeClr>
                </a:solidFill>
              </a:defRPr>
            </a:lvl1pPr>
          </a:lstStyle>
          <a:p>
            <a:r>
              <a:rPr lang="zh-CN" altLang="en-US" dirty="0"/>
              <a:t>单击此处编辑标题</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2018/12/28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15" name="内容占位符 14"/>
          <p:cNvSpPr>
            <a:spLocks noGrp="1"/>
          </p:cNvSpPr>
          <p:nvPr>
            <p:ph sz="quarter" idx="13"/>
          </p:nvPr>
        </p:nvSpPr>
        <p:spPr>
          <a:xfrm>
            <a:off x="2825750" y="3442131"/>
            <a:ext cx="6540500" cy="286232"/>
          </a:xfrm>
        </p:spPr>
        <p:txBody>
          <a:bodyPr>
            <a:normAutofit/>
          </a:bodyPr>
          <a:lstStyle>
            <a:lvl1pPr marL="0" indent="0" algn="ctr">
              <a:lnSpc>
                <a:spcPct val="90000"/>
              </a:lnSpc>
              <a:buNone/>
              <a:defRPr sz="140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cxnSp>
        <p:nvCxnSpPr>
          <p:cNvPr id="8" name="直接连接符 7"/>
          <p:cNvCxnSpPr/>
          <p:nvPr>
            <p:custDataLst>
              <p:tags r:id="rId1"/>
            </p:custDataLst>
          </p:nvPr>
        </p:nvCxnSpPr>
        <p:spPr>
          <a:xfrm>
            <a:off x="982663" y="2073090"/>
            <a:ext cx="705628" cy="0"/>
          </a:xfrm>
          <a:prstGeom prst="line">
            <a:avLst/>
          </a:prstGeom>
          <a:noFill/>
          <a:ln w="12700" cap="flat" cmpd="sng" algn="ctr">
            <a:solidFill>
              <a:schemeClr val="accent1"/>
            </a:solidFill>
            <a:prstDash val="solid"/>
            <a:miter lim="800000"/>
          </a:ln>
          <a:effectLst/>
        </p:spPr>
      </p:cxnSp>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2018/12/28</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a:t>单击此处编辑母版标题样式</a:t>
            </a:r>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a:t>单击此处编辑母版标题样式</a:t>
            </a:r>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2018/12/28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a:t>单击此处编辑母版标题样式</a:t>
            </a:r>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a:t>单击此处编辑母版标题样式</a:t>
            </a:r>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3"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7"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t>2018/12/28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t>2018/12/28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12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lumMod val="50000"/>
              <a:lumOff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hemeOverride" Target="../theme/themeOverride5.xml"/><Relationship Id="rId6" Type="http://schemas.openxmlformats.org/officeDocument/2006/relationships/notesSlide" Target="../notesSlides/notesSlide8.xml"/><Relationship Id="rId5" Type="http://schemas.openxmlformats.org/officeDocument/2006/relationships/slideLayout" Target="../slideLayouts/slideLayout14.xml"/><Relationship Id="rId4"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hemeOverride" Target="../theme/themeOverride6.xml"/><Relationship Id="rId6" Type="http://schemas.openxmlformats.org/officeDocument/2006/relationships/notesSlide" Target="../notesSlides/notesSlide13.xml"/><Relationship Id="rId5" Type="http://schemas.openxmlformats.org/officeDocument/2006/relationships/slideLayout" Target="../slideLayouts/slideLayout17.xml"/><Relationship Id="rId4" Type="http://schemas.openxmlformats.org/officeDocument/2006/relationships/tags" Target="../tags/tag36.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hemeOverride" Target="../theme/themeOverride1.xml"/><Relationship Id="rId5" Type="http://schemas.openxmlformats.org/officeDocument/2006/relationships/notesSlide" Target="../notesSlides/notesSlide2.xml"/><Relationship Id="rId4"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hemeOverride" Target="../theme/themeOverride2.xml"/><Relationship Id="rId6" Type="http://schemas.openxmlformats.org/officeDocument/2006/relationships/notesSlide" Target="../notesSlides/notesSlide3.xml"/><Relationship Id="rId5" Type="http://schemas.openxmlformats.org/officeDocument/2006/relationships/slideLayout" Target="../slideLayouts/slideLayout14.xml"/><Relationship Id="rId4"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hemeOverride" Target="../theme/themeOverride3.xml"/><Relationship Id="rId6" Type="http://schemas.openxmlformats.org/officeDocument/2006/relationships/notesSlide" Target="../notesSlides/notesSlide5.xml"/><Relationship Id="rId5" Type="http://schemas.openxmlformats.org/officeDocument/2006/relationships/slideLayout" Target="../slideLayouts/slideLayout14.xml"/><Relationship Id="rId4"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hemeOverride" Target="../theme/themeOverride4.xml"/><Relationship Id="rId6" Type="http://schemas.openxmlformats.org/officeDocument/2006/relationships/notesSlide" Target="../notesSlides/notesSlide6.xml"/><Relationship Id="rId5" Type="http://schemas.openxmlformats.org/officeDocument/2006/relationships/slideLayout" Target="../slideLayouts/slideLayout14.xml"/><Relationship Id="rId4" Type="http://schemas.openxmlformats.org/officeDocument/2006/relationships/tags" Target="../tags/tag2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2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2"/>
            </p:custDataLst>
          </p:nvPr>
        </p:nvSpPr>
        <p:spPr>
          <a:xfrm>
            <a:off x="2565059" y="2821450"/>
            <a:ext cx="6985682" cy="824136"/>
          </a:xfrm>
        </p:spPr>
        <p:txBody>
          <a:bodyPr>
            <a:normAutofit/>
          </a:bodyPr>
          <a:lstStyle/>
          <a:p>
            <a:r>
              <a:rPr lang="en-US" altLang="zh-CN" b="1" dirty="0">
                <a:solidFill>
                  <a:schemeClr val="accent2"/>
                </a:solidFill>
              </a:rPr>
              <a:t>A fish game</a:t>
            </a:r>
          </a:p>
        </p:txBody>
      </p:sp>
      <p:sp>
        <p:nvSpPr>
          <p:cNvPr id="4" name="矩形 3"/>
          <p:cNvSpPr/>
          <p:nvPr>
            <p:custDataLst>
              <p:tags r:id="rId3"/>
            </p:custDataLst>
          </p:nvPr>
        </p:nvSpPr>
        <p:spPr>
          <a:xfrm>
            <a:off x="4685665" y="1700532"/>
            <a:ext cx="2743200" cy="8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normAutofit fontScale="50000" lnSpcReduction="20000"/>
          </a:bodyPr>
          <a:lstStyle/>
          <a:p>
            <a:pPr algn="ctr"/>
            <a:r>
              <a:rPr lang="zh-CN" altLang="en-US" sz="6000" dirty="0">
                <a:solidFill>
                  <a:schemeClr val="tx1">
                    <a:lumMod val="50000"/>
                    <a:lumOff val="50000"/>
                  </a:schemeClr>
                </a:solidFill>
              </a:rPr>
              <a:t>计算机图形学</a:t>
            </a:r>
          </a:p>
        </p:txBody>
      </p:sp>
      <p:sp>
        <p:nvSpPr>
          <p:cNvPr id="8" name="文本框 7"/>
          <p:cNvSpPr txBox="1"/>
          <p:nvPr/>
        </p:nvSpPr>
        <p:spPr>
          <a:xfrm>
            <a:off x="3020695" y="5575300"/>
            <a:ext cx="7226935" cy="369332"/>
          </a:xfrm>
          <a:prstGeom prst="rect">
            <a:avLst/>
          </a:prstGeom>
          <a:noFill/>
        </p:spPr>
        <p:txBody>
          <a:bodyPr wrap="square" rtlCol="0">
            <a:spAutoFit/>
          </a:bodyPr>
          <a:lstStyle/>
          <a:p>
            <a:r>
              <a:rPr lang="zh-CN" altLang="en-US" dirty="0"/>
              <a:t>组员：</a:t>
            </a:r>
            <a:r>
              <a:rPr lang="zh-CN" altLang="en-US" dirty="0">
                <a:sym typeface="+mn-ea"/>
              </a:rPr>
              <a:t> </a:t>
            </a:r>
            <a:r>
              <a:rPr lang="en-US" altLang="zh-CN" dirty="0"/>
              <a:t>09016319 </a:t>
            </a:r>
            <a:r>
              <a:rPr lang="zh-CN" altLang="en-US" dirty="0"/>
              <a:t>叶志浩 </a:t>
            </a:r>
            <a:r>
              <a:rPr lang="en-US" altLang="zh-CN" dirty="0"/>
              <a:t>09016303 </a:t>
            </a:r>
            <a:r>
              <a:rPr lang="zh-CN" altLang="en-US" dirty="0"/>
              <a:t>林诗超 </a:t>
            </a:r>
            <a:r>
              <a:rPr lang="en-US" altLang="zh-CN" dirty="0">
                <a:sym typeface="+mn-ea"/>
              </a:rPr>
              <a:t>71117123 </a:t>
            </a:r>
            <a:r>
              <a:rPr lang="zh-CN" altLang="en-US" dirty="0">
                <a:sym typeface="+mn-ea"/>
              </a:rPr>
              <a:t>张建东</a:t>
            </a:r>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0020"/>
            <a:ext cx="10515600" cy="1325563"/>
          </a:xfrm>
        </p:spPr>
        <p:txBody>
          <a:bodyPr/>
          <a:lstStyle/>
          <a:p>
            <a:r>
              <a:rPr lang="zh-CN" altLang="en-US" dirty="0"/>
              <a:t>两种着色器</a:t>
            </a:r>
          </a:p>
        </p:txBody>
      </p:sp>
      <p:sp>
        <p:nvSpPr>
          <p:cNvPr id="7" name="文本框 6">
            <a:extLst>
              <a:ext uri="{FF2B5EF4-FFF2-40B4-BE49-F238E27FC236}">
                <a16:creationId xmlns:a16="http://schemas.microsoft.com/office/drawing/2014/main" id="{688B1B7D-6BD7-4A6A-8A35-D3B254248715}"/>
              </a:ext>
            </a:extLst>
          </p:cNvPr>
          <p:cNvSpPr txBox="1"/>
          <p:nvPr/>
        </p:nvSpPr>
        <p:spPr>
          <a:xfrm>
            <a:off x="1450992" y="1746876"/>
            <a:ext cx="8262455" cy="369332"/>
          </a:xfrm>
          <a:prstGeom prst="rect">
            <a:avLst/>
          </a:prstGeom>
          <a:noFill/>
        </p:spPr>
        <p:txBody>
          <a:bodyPr wrap="square" rtlCol="0">
            <a:spAutoFit/>
          </a:bodyPr>
          <a:lstStyle/>
          <a:p>
            <a:r>
              <a:rPr lang="zh-CN" altLang="en-US" dirty="0"/>
              <a:t>针对有纹理和没有纹理两种物体，写了</a:t>
            </a:r>
            <a:r>
              <a:rPr lang="en-US" altLang="zh-CN" dirty="0"/>
              <a:t>normal-shader</a:t>
            </a:r>
            <a:r>
              <a:rPr lang="zh-CN" altLang="en-US" dirty="0"/>
              <a:t>与</a:t>
            </a:r>
            <a:r>
              <a:rPr lang="en-US" altLang="zh-CN" dirty="0"/>
              <a:t>texture-shader</a:t>
            </a:r>
            <a:r>
              <a:rPr lang="zh-CN" altLang="en-US" dirty="0"/>
              <a:t>加以区分</a:t>
            </a:r>
          </a:p>
        </p:txBody>
      </p:sp>
      <p:pic>
        <p:nvPicPr>
          <p:cNvPr id="12" name="图片 11">
            <a:extLst>
              <a:ext uri="{FF2B5EF4-FFF2-40B4-BE49-F238E27FC236}">
                <a16:creationId xmlns:a16="http://schemas.microsoft.com/office/drawing/2014/main" id="{B56BD7F0-FE49-4D53-9A88-745CFCAB3798}"/>
              </a:ext>
            </a:extLst>
          </p:cNvPr>
          <p:cNvPicPr>
            <a:picLocks noChangeAspect="1"/>
          </p:cNvPicPr>
          <p:nvPr/>
        </p:nvPicPr>
        <p:blipFill>
          <a:blip r:embed="rId3"/>
          <a:stretch>
            <a:fillRect/>
          </a:stretch>
        </p:blipFill>
        <p:spPr>
          <a:xfrm>
            <a:off x="3113297" y="2746833"/>
            <a:ext cx="5965406" cy="2580779"/>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0020"/>
            <a:ext cx="10515600" cy="1325563"/>
          </a:xfrm>
        </p:spPr>
        <p:txBody>
          <a:bodyPr/>
          <a:lstStyle/>
          <a:p>
            <a:r>
              <a:rPr lang="zh-CN" altLang="en-US" dirty="0"/>
              <a:t>小游戏</a:t>
            </a:r>
          </a:p>
        </p:txBody>
      </p:sp>
      <p:sp>
        <p:nvSpPr>
          <p:cNvPr id="3" name="文本框 2">
            <a:extLst>
              <a:ext uri="{FF2B5EF4-FFF2-40B4-BE49-F238E27FC236}">
                <a16:creationId xmlns:a16="http://schemas.microsoft.com/office/drawing/2014/main" id="{699C18F2-3639-42AE-A6D1-B1E56EFD4C9F}"/>
              </a:ext>
            </a:extLst>
          </p:cNvPr>
          <p:cNvSpPr txBox="1"/>
          <p:nvPr/>
        </p:nvSpPr>
        <p:spPr>
          <a:xfrm>
            <a:off x="2033517" y="2151727"/>
            <a:ext cx="7308376" cy="2554545"/>
          </a:xfrm>
          <a:prstGeom prst="rect">
            <a:avLst/>
          </a:prstGeom>
          <a:noFill/>
        </p:spPr>
        <p:txBody>
          <a:bodyPr wrap="square" rtlCol="0">
            <a:spAutoFit/>
          </a:bodyPr>
          <a:lstStyle/>
          <a:p>
            <a:r>
              <a:rPr lang="zh-CN" altLang="en-US" sz="3200" dirty="0"/>
              <a:t>定时随机位置生成“眼球”</a:t>
            </a:r>
            <a:endParaRPr lang="en-US" altLang="zh-CN" sz="3200" dirty="0"/>
          </a:p>
          <a:p>
            <a:endParaRPr lang="en-US" altLang="zh-CN" sz="3200" dirty="0"/>
          </a:p>
          <a:p>
            <a:r>
              <a:rPr lang="zh-CN" altLang="en-US" sz="3200" dirty="0"/>
              <a:t>控制鲲吞“眼球”，得分</a:t>
            </a:r>
            <a:endParaRPr lang="en-US" altLang="zh-CN" sz="3200" dirty="0"/>
          </a:p>
          <a:p>
            <a:endParaRPr lang="en-US" altLang="zh-CN" sz="3200" dirty="0"/>
          </a:p>
          <a:p>
            <a:r>
              <a:rPr lang="zh-CN" altLang="en-US" sz="3200" dirty="0"/>
              <a:t>定时消失，随时间增长增加难度</a:t>
            </a:r>
            <a:endParaRPr lang="en-US" altLang="zh-CN" sz="3200" dirty="0"/>
          </a:p>
        </p:txBody>
      </p:sp>
    </p:spTree>
    <p:custDataLst>
      <p:tags r:id="rId1"/>
    </p:custDataLst>
    <p:extLst>
      <p:ext uri="{BB962C8B-B14F-4D97-AF65-F5344CB8AC3E}">
        <p14:creationId xmlns:p14="http://schemas.microsoft.com/office/powerpoint/2010/main" val="423208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normAutofit fontScale="90000"/>
          </a:bodyPr>
          <a:lstStyle/>
          <a:p>
            <a:r>
              <a:rPr lang="zh-CN" altLang="en-US" dirty="0"/>
              <a:t>问题</a:t>
            </a:r>
          </a:p>
        </p:txBody>
      </p:sp>
      <p:sp>
        <p:nvSpPr>
          <p:cNvPr id="3" name="文本占位符 2"/>
          <p:cNvSpPr>
            <a:spLocks noGrp="1"/>
          </p:cNvSpPr>
          <p:nvPr>
            <p:ph type="body" idx="1"/>
            <p:custDataLst>
              <p:tags r:id="rId4"/>
            </p:custDataLst>
          </p:nvPr>
        </p:nvSpPr>
        <p:spPr/>
        <p:txBody>
          <a:bodyPr/>
          <a:lstStyle/>
          <a:p>
            <a:r>
              <a:rPr lang="zh-CN" altLang="en-US"/>
              <a:t>四</a:t>
            </a: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25500" y="227330"/>
            <a:ext cx="10515600" cy="1325563"/>
          </a:xfrm>
        </p:spPr>
        <p:txBody>
          <a:bodyPr/>
          <a:lstStyle/>
          <a:p>
            <a:r>
              <a:rPr lang="zh-CN" altLang="en-US" dirty="0"/>
              <a:t>问题</a:t>
            </a:r>
            <a:r>
              <a:rPr lang="en-US" altLang="zh-CN" dirty="0"/>
              <a:t>0</a:t>
            </a:r>
          </a:p>
        </p:txBody>
      </p:sp>
      <p:sp>
        <p:nvSpPr>
          <p:cNvPr id="3" name="内容占位符 2">
            <a:extLst>
              <a:ext uri="{FF2B5EF4-FFF2-40B4-BE49-F238E27FC236}">
                <a16:creationId xmlns:a16="http://schemas.microsoft.com/office/drawing/2014/main" id="{F76E95CE-FD6B-44C3-908B-D059D737BB7B}"/>
              </a:ext>
            </a:extLst>
          </p:cNvPr>
          <p:cNvSpPr>
            <a:spLocks noGrp="1"/>
          </p:cNvSpPr>
          <p:nvPr>
            <p:ph idx="1"/>
          </p:nvPr>
        </p:nvSpPr>
        <p:spPr/>
        <p:txBody>
          <a:bodyPr>
            <a:normAutofit/>
          </a:bodyPr>
          <a:lstStyle/>
          <a:p>
            <a:pPr marL="0" indent="0" algn="ctr">
              <a:buNone/>
            </a:pPr>
            <a:r>
              <a:rPr lang="zh-CN" altLang="en-US" sz="6000" b="1" dirty="0"/>
              <a:t>“半边天”问题</a:t>
            </a:r>
            <a:endParaRPr lang="en-US" altLang="zh-CN" sz="6000" b="1" dirty="0"/>
          </a:p>
        </p:txBody>
      </p:sp>
    </p:spTree>
    <p:custDataLst>
      <p:tags r:id="rId1"/>
    </p:custDataLst>
    <p:extLst>
      <p:ext uri="{BB962C8B-B14F-4D97-AF65-F5344CB8AC3E}">
        <p14:creationId xmlns:p14="http://schemas.microsoft.com/office/powerpoint/2010/main" val="1394979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25500" y="227330"/>
            <a:ext cx="10515600" cy="1325563"/>
          </a:xfrm>
        </p:spPr>
        <p:txBody>
          <a:bodyPr/>
          <a:lstStyle/>
          <a:p>
            <a:r>
              <a:rPr lang="zh-CN" altLang="en-US" dirty="0"/>
              <a:t>问题</a:t>
            </a:r>
            <a:r>
              <a:rPr lang="en-US" altLang="zh-CN" dirty="0"/>
              <a:t>1</a:t>
            </a:r>
          </a:p>
        </p:txBody>
      </p:sp>
      <p:sp>
        <p:nvSpPr>
          <p:cNvPr id="3" name="内容占位符 2">
            <a:extLst>
              <a:ext uri="{FF2B5EF4-FFF2-40B4-BE49-F238E27FC236}">
                <a16:creationId xmlns:a16="http://schemas.microsoft.com/office/drawing/2014/main" id="{F76E95CE-FD6B-44C3-908B-D059D737BB7B}"/>
              </a:ext>
            </a:extLst>
          </p:cNvPr>
          <p:cNvSpPr>
            <a:spLocks noGrp="1"/>
          </p:cNvSpPr>
          <p:nvPr>
            <p:ph idx="1"/>
          </p:nvPr>
        </p:nvSpPr>
        <p:spPr/>
        <p:txBody>
          <a:bodyPr>
            <a:normAutofit/>
          </a:bodyPr>
          <a:lstStyle/>
          <a:p>
            <a:pPr marL="0" indent="0" algn="ctr">
              <a:buNone/>
            </a:pPr>
            <a:r>
              <a:rPr lang="en-US" altLang="zh-CN" sz="6000" b="1" dirty="0"/>
              <a:t>WebGL </a:t>
            </a:r>
            <a:r>
              <a:rPr lang="zh-CN" altLang="en-US" sz="6000" b="1" dirty="0"/>
              <a:t>是否只支持</a:t>
            </a:r>
            <a:r>
              <a:rPr lang="en-US" altLang="zh-CN" sz="6000" b="1" dirty="0"/>
              <a:t>2d</a:t>
            </a:r>
            <a:r>
              <a:rPr lang="zh-CN" altLang="en-US" sz="6000" b="1" dirty="0"/>
              <a:t>纹理？</a:t>
            </a:r>
            <a:endParaRPr lang="en-US" altLang="zh-CN" sz="6000" b="1" dirty="0"/>
          </a:p>
        </p:txBody>
      </p:sp>
    </p:spTree>
    <p:custDataLst>
      <p:tags r:id="rId1"/>
    </p:custDataLst>
    <p:extLst>
      <p:ext uri="{BB962C8B-B14F-4D97-AF65-F5344CB8AC3E}">
        <p14:creationId xmlns:p14="http://schemas.microsoft.com/office/powerpoint/2010/main" val="3050149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25500" y="227330"/>
            <a:ext cx="10515600" cy="1325563"/>
          </a:xfrm>
        </p:spPr>
        <p:txBody>
          <a:bodyPr/>
          <a:lstStyle/>
          <a:p>
            <a:r>
              <a:rPr lang="zh-CN" altLang="en-US" dirty="0"/>
              <a:t>问题</a:t>
            </a:r>
            <a:r>
              <a:rPr lang="en-US" altLang="zh-CN" dirty="0"/>
              <a:t>2</a:t>
            </a:r>
          </a:p>
        </p:txBody>
      </p:sp>
      <p:sp>
        <p:nvSpPr>
          <p:cNvPr id="3" name="内容占位符 2">
            <a:extLst>
              <a:ext uri="{FF2B5EF4-FFF2-40B4-BE49-F238E27FC236}">
                <a16:creationId xmlns:a16="http://schemas.microsoft.com/office/drawing/2014/main" id="{F76E95CE-FD6B-44C3-908B-D059D737BB7B}"/>
              </a:ext>
            </a:extLst>
          </p:cNvPr>
          <p:cNvSpPr>
            <a:spLocks noGrp="1"/>
          </p:cNvSpPr>
          <p:nvPr>
            <p:ph idx="1"/>
          </p:nvPr>
        </p:nvSpPr>
        <p:spPr/>
        <p:txBody>
          <a:bodyPr>
            <a:normAutofit/>
          </a:bodyPr>
          <a:lstStyle/>
          <a:p>
            <a:pPr marL="0" indent="0" algn="ctr">
              <a:buNone/>
            </a:pPr>
            <a:r>
              <a:rPr lang="zh-CN" altLang="en-US" sz="6000" b="1" dirty="0"/>
              <a:t>帧缓冲、渲染缓冲？</a:t>
            </a:r>
            <a:endParaRPr lang="en-US" altLang="zh-CN" sz="1050" b="1" dirty="0"/>
          </a:p>
        </p:txBody>
      </p:sp>
    </p:spTree>
    <p:custDataLst>
      <p:tags r:id="rId1"/>
    </p:custDataLst>
    <p:extLst>
      <p:ext uri="{BB962C8B-B14F-4D97-AF65-F5344CB8AC3E}">
        <p14:creationId xmlns:p14="http://schemas.microsoft.com/office/powerpoint/2010/main" val="4035289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25500" y="227330"/>
            <a:ext cx="10515600" cy="1325563"/>
          </a:xfrm>
        </p:spPr>
        <p:txBody>
          <a:bodyPr/>
          <a:lstStyle/>
          <a:p>
            <a:r>
              <a:rPr lang="zh-CN" altLang="en-US" dirty="0"/>
              <a:t>问题</a:t>
            </a:r>
            <a:r>
              <a:rPr lang="en-US" altLang="zh-CN" dirty="0"/>
              <a:t>3</a:t>
            </a:r>
          </a:p>
        </p:txBody>
      </p:sp>
      <p:sp>
        <p:nvSpPr>
          <p:cNvPr id="3" name="内容占位符 2">
            <a:extLst>
              <a:ext uri="{FF2B5EF4-FFF2-40B4-BE49-F238E27FC236}">
                <a16:creationId xmlns:a16="http://schemas.microsoft.com/office/drawing/2014/main" id="{F76E95CE-FD6B-44C3-908B-D059D737BB7B}"/>
              </a:ext>
            </a:extLst>
          </p:cNvPr>
          <p:cNvSpPr>
            <a:spLocks noGrp="1"/>
          </p:cNvSpPr>
          <p:nvPr>
            <p:ph idx="1"/>
          </p:nvPr>
        </p:nvSpPr>
        <p:spPr/>
        <p:txBody>
          <a:bodyPr>
            <a:normAutofit/>
          </a:bodyPr>
          <a:lstStyle/>
          <a:p>
            <a:pPr marL="0" indent="0" algn="ctr">
              <a:buNone/>
            </a:pPr>
            <a:r>
              <a:rPr lang="zh-CN" altLang="en-US" sz="6000" b="1" dirty="0"/>
              <a:t>阴影映射（</a:t>
            </a:r>
            <a:r>
              <a:rPr lang="en-US" altLang="zh-CN" sz="4000" b="1" dirty="0"/>
              <a:t>Shadow Mapping</a:t>
            </a:r>
            <a:r>
              <a:rPr lang="en-US" altLang="zh-CN" sz="6000" b="1" dirty="0"/>
              <a:t>)</a:t>
            </a:r>
          </a:p>
          <a:p>
            <a:pPr marL="0" indent="0" algn="ctr">
              <a:buNone/>
            </a:pPr>
            <a:r>
              <a:rPr lang="zh-CN" altLang="en-US" sz="6000" b="1" dirty="0"/>
              <a:t>纹理场</a:t>
            </a:r>
            <a:endParaRPr lang="en-US" altLang="zh-CN" sz="1050" b="1" dirty="0"/>
          </a:p>
        </p:txBody>
      </p:sp>
    </p:spTree>
    <p:custDataLst>
      <p:tags r:id="rId1"/>
    </p:custDataLst>
    <p:extLst>
      <p:ext uri="{BB962C8B-B14F-4D97-AF65-F5344CB8AC3E}">
        <p14:creationId xmlns:p14="http://schemas.microsoft.com/office/powerpoint/2010/main" val="1203213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25500" y="227330"/>
            <a:ext cx="10515600" cy="1325563"/>
          </a:xfrm>
        </p:spPr>
        <p:txBody>
          <a:bodyPr/>
          <a:lstStyle/>
          <a:p>
            <a:r>
              <a:rPr lang="zh-CN" altLang="en-US" dirty="0"/>
              <a:t>问题</a:t>
            </a:r>
            <a:r>
              <a:rPr lang="en-US" altLang="zh-CN" dirty="0"/>
              <a:t>4</a:t>
            </a:r>
          </a:p>
        </p:txBody>
      </p:sp>
      <p:sp>
        <p:nvSpPr>
          <p:cNvPr id="3" name="内容占位符 2">
            <a:extLst>
              <a:ext uri="{FF2B5EF4-FFF2-40B4-BE49-F238E27FC236}">
                <a16:creationId xmlns:a16="http://schemas.microsoft.com/office/drawing/2014/main" id="{F76E95CE-FD6B-44C3-908B-D059D737BB7B}"/>
              </a:ext>
            </a:extLst>
          </p:cNvPr>
          <p:cNvSpPr>
            <a:spLocks noGrp="1"/>
          </p:cNvSpPr>
          <p:nvPr>
            <p:ph idx="1"/>
          </p:nvPr>
        </p:nvSpPr>
        <p:spPr/>
        <p:txBody>
          <a:bodyPr>
            <a:normAutofit/>
          </a:bodyPr>
          <a:lstStyle/>
          <a:p>
            <a:pPr marL="0" indent="0" algn="ctr">
              <a:buNone/>
            </a:pPr>
            <a:r>
              <a:rPr lang="zh-CN" altLang="en-US" sz="6000" b="1" dirty="0"/>
              <a:t>动画效果？</a:t>
            </a:r>
            <a:endParaRPr lang="en-US" altLang="zh-CN" sz="1050" b="1" dirty="0"/>
          </a:p>
        </p:txBody>
      </p:sp>
    </p:spTree>
    <p:custDataLst>
      <p:tags r:id="rId1"/>
    </p:custDataLst>
    <p:extLst>
      <p:ext uri="{BB962C8B-B14F-4D97-AF65-F5344CB8AC3E}">
        <p14:creationId xmlns:p14="http://schemas.microsoft.com/office/powerpoint/2010/main" val="1512234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normAutofit/>
          </a:bodyPr>
          <a:lstStyle/>
          <a:p>
            <a:r>
              <a:rPr lang="zh-CN" altLang="en-US"/>
              <a:t>谢谢观看</a:t>
            </a:r>
          </a:p>
        </p:txBody>
      </p:sp>
      <p:sp>
        <p:nvSpPr>
          <p:cNvPr id="24" name="矩形 23"/>
          <p:cNvSpPr/>
          <p:nvPr>
            <p:custDataLst>
              <p:tags r:id="rId4"/>
            </p:custDataLst>
          </p:nvPr>
        </p:nvSpPr>
        <p:spPr>
          <a:xfrm>
            <a:off x="4705093" y="1381648"/>
            <a:ext cx="2743200" cy="1200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normAutofit/>
          </a:bodyPr>
          <a:lstStyle/>
          <a:p>
            <a:pPr algn="ctr"/>
            <a:r>
              <a:rPr lang="en-US" altLang="zh-CN" sz="2800" dirty="0">
                <a:solidFill>
                  <a:schemeClr val="accent2"/>
                </a:solidFill>
              </a:rPr>
              <a:t>A fish game</a:t>
            </a: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custDataLst>
              <p:tags r:id="rId3"/>
            </p:custDataLst>
          </p:nvPr>
        </p:nvSpPr>
        <p:spPr>
          <a:xfrm>
            <a:off x="2789214" y="833900"/>
            <a:ext cx="6985682" cy="824136"/>
          </a:xfrm>
          <a:prstGeom prst="rect">
            <a:avLst/>
          </a:prstGeom>
          <a:solidFill>
            <a:schemeClr val="accent2"/>
          </a:solidFill>
        </p:spPr>
        <p:txBody>
          <a:bodyPr vert="horz" lIns="91440" tIns="45720" rIns="91440" bIns="45720" rtlCol="0" anchor="ctr" anchorCtr="0">
            <a:normAutofit/>
          </a:bodyPr>
          <a:lstStyle>
            <a:lvl1pPr algn="ctr" defTabSz="914400" rtl="0" eaLnBrk="1" latinLnBrk="0" hangingPunct="1">
              <a:lnSpc>
                <a:spcPct val="90000"/>
              </a:lnSpc>
              <a:spcBef>
                <a:spcPct val="0"/>
              </a:spcBef>
              <a:buNone/>
              <a:defRPr sz="4400" kern="1200">
                <a:solidFill>
                  <a:schemeClr val="tx1">
                    <a:lumMod val="65000"/>
                    <a:lumOff val="35000"/>
                  </a:schemeClr>
                </a:solidFill>
                <a:latin typeface="+mj-lt"/>
                <a:ea typeface="+mj-ea"/>
                <a:cs typeface="+mj-cs"/>
              </a:defRPr>
            </a:lvl1pPr>
          </a:lstStyle>
          <a:p>
            <a:r>
              <a:rPr lang="en-US" altLang="zh-CN" dirty="0"/>
              <a:t>A small boring game</a:t>
            </a:r>
          </a:p>
        </p:txBody>
      </p:sp>
      <p:sp>
        <p:nvSpPr>
          <p:cNvPr id="3" name="文本框 2"/>
          <p:cNvSpPr txBox="1"/>
          <p:nvPr/>
        </p:nvSpPr>
        <p:spPr>
          <a:xfrm>
            <a:off x="3808095" y="2185035"/>
            <a:ext cx="4562740" cy="2800767"/>
          </a:xfrm>
          <a:prstGeom prst="rect">
            <a:avLst/>
          </a:prstGeom>
          <a:noFill/>
          <a:ln>
            <a:noFill/>
          </a:ln>
        </p:spPr>
        <p:txBody>
          <a:bodyPr wrap="square" rtlCol="0">
            <a:spAutoFit/>
          </a:bodyPr>
          <a:lstStyle/>
          <a:p>
            <a:pPr algn="ctr"/>
            <a:r>
              <a:rPr lang="zh-CN" altLang="en-US" sz="4400" dirty="0"/>
              <a:t>一</a:t>
            </a:r>
            <a:r>
              <a:rPr lang="en-US" altLang="zh-CN" sz="4400" dirty="0"/>
              <a:t>.</a:t>
            </a:r>
            <a:r>
              <a:rPr lang="zh-CN" altLang="en-US" sz="4400" dirty="0"/>
              <a:t>实验要求</a:t>
            </a:r>
          </a:p>
          <a:p>
            <a:pPr algn="ctr"/>
            <a:r>
              <a:rPr lang="zh-CN" altLang="en-US" sz="4400" dirty="0"/>
              <a:t>二</a:t>
            </a:r>
            <a:r>
              <a:rPr lang="en-US" altLang="zh-CN" sz="4400" dirty="0"/>
              <a:t>.</a:t>
            </a:r>
            <a:r>
              <a:rPr lang="zh-CN" altLang="en-US" sz="4400" dirty="0"/>
              <a:t>成果展示</a:t>
            </a:r>
          </a:p>
          <a:p>
            <a:pPr algn="ctr"/>
            <a:r>
              <a:rPr lang="zh-CN" altLang="en-US" sz="4400" dirty="0"/>
              <a:t>三</a:t>
            </a:r>
            <a:r>
              <a:rPr lang="en-US" altLang="zh-CN" sz="4400" dirty="0"/>
              <a:t>.</a:t>
            </a:r>
            <a:r>
              <a:rPr lang="zh-CN" altLang="en-US" sz="4400" dirty="0"/>
              <a:t>实现过程</a:t>
            </a:r>
            <a:endParaRPr lang="en-US" altLang="zh-CN" sz="2800" dirty="0"/>
          </a:p>
          <a:p>
            <a:pPr algn="ctr"/>
            <a:r>
              <a:rPr lang="zh-CN" altLang="en-US" sz="4400" dirty="0"/>
              <a:t>四</a:t>
            </a:r>
            <a:r>
              <a:rPr lang="en-US" altLang="zh-CN" sz="4400" dirty="0"/>
              <a:t>.</a:t>
            </a:r>
            <a:r>
              <a:rPr lang="zh-CN" altLang="en-US" sz="4400" dirty="0"/>
              <a:t>问题</a:t>
            </a:r>
          </a:p>
        </p:txBody>
      </p:sp>
      <p:cxnSp>
        <p:nvCxnSpPr>
          <p:cNvPr id="8" name="直接连接符 7"/>
          <p:cNvCxnSpPr/>
          <p:nvPr/>
        </p:nvCxnSpPr>
        <p:spPr>
          <a:xfrm>
            <a:off x="3561080" y="1643380"/>
            <a:ext cx="8890" cy="4482465"/>
          </a:xfrm>
          <a:prstGeom prst="line">
            <a:avLst/>
          </a:prstGeom>
        </p:spPr>
        <p:style>
          <a:lnRef idx="3">
            <a:schemeClr val="accent2"/>
          </a:lnRef>
          <a:fillRef idx="0">
            <a:schemeClr val="accent2"/>
          </a:fillRef>
          <a:effectRef idx="2">
            <a:schemeClr val="accent2"/>
          </a:effectRef>
          <a:fontRef idx="minor">
            <a:schemeClr val="tx1"/>
          </a:fontRef>
        </p:style>
      </p:cxnSp>
      <p:sp>
        <p:nvSpPr>
          <p:cNvPr id="9" name="椭圆 8"/>
          <p:cNvSpPr/>
          <p:nvPr/>
        </p:nvSpPr>
        <p:spPr>
          <a:xfrm>
            <a:off x="3436620" y="2314575"/>
            <a:ext cx="257810" cy="1974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431223" y="3133090"/>
            <a:ext cx="257810" cy="1974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442458" y="4530725"/>
            <a:ext cx="257810" cy="1974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431223" y="3829758"/>
            <a:ext cx="257810" cy="1974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normAutofit fontScale="90000"/>
          </a:bodyPr>
          <a:lstStyle/>
          <a:p>
            <a:r>
              <a:rPr lang="zh-CN" altLang="en-US"/>
              <a:t>实验要求</a:t>
            </a:r>
          </a:p>
        </p:txBody>
      </p:sp>
      <p:sp>
        <p:nvSpPr>
          <p:cNvPr id="3" name="文本占位符 2"/>
          <p:cNvSpPr>
            <a:spLocks noGrp="1"/>
          </p:cNvSpPr>
          <p:nvPr>
            <p:ph type="body" idx="1"/>
            <p:custDataLst>
              <p:tags r:id="rId4"/>
            </p:custDataLst>
          </p:nvPr>
        </p:nvSpPr>
        <p:spPr/>
        <p:txBody>
          <a:bodyPr/>
          <a:lstStyle/>
          <a:p>
            <a:r>
              <a:rPr lang="zh-CN" altLang="en-US"/>
              <a:t>一</a:t>
            </a: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52475" y="132715"/>
            <a:ext cx="10515600" cy="1325563"/>
          </a:xfrm>
        </p:spPr>
        <p:txBody>
          <a:bodyPr/>
          <a:lstStyle/>
          <a:p>
            <a:r>
              <a:rPr lang="zh-CN" altLang="en-US" dirty="0"/>
              <a:t>实验要求</a:t>
            </a:r>
          </a:p>
        </p:txBody>
      </p:sp>
      <p:sp>
        <p:nvSpPr>
          <p:cNvPr id="5" name="文本框 4"/>
          <p:cNvSpPr txBox="1"/>
          <p:nvPr/>
        </p:nvSpPr>
        <p:spPr>
          <a:xfrm>
            <a:off x="541020" y="1269366"/>
            <a:ext cx="7631430" cy="830997"/>
          </a:xfrm>
          <a:prstGeom prst="rect">
            <a:avLst/>
          </a:prstGeom>
          <a:noFill/>
        </p:spPr>
        <p:txBody>
          <a:bodyPr wrap="square" rtlCol="0">
            <a:spAutoFit/>
          </a:bodyPr>
          <a:lstStyle/>
          <a:p>
            <a:r>
              <a:rPr lang="zh-CN" altLang="en-US" sz="2400" dirty="0"/>
              <a:t>（</a:t>
            </a:r>
            <a:r>
              <a:rPr lang="en-US" altLang="zh-CN" sz="2400" dirty="0"/>
              <a:t>1</a:t>
            </a:r>
            <a:r>
              <a:rPr lang="zh-CN" altLang="en-US" sz="2400" dirty="0"/>
              <a:t>）在第四次实验的基础上，对物体和地面增加纹理</a:t>
            </a:r>
          </a:p>
          <a:p>
            <a:r>
              <a:rPr lang="zh-CN" altLang="en-US" sz="2400" dirty="0"/>
              <a:t>（</a:t>
            </a:r>
            <a:r>
              <a:rPr lang="en-US" altLang="zh-CN" sz="2400" dirty="0"/>
              <a:t>2</a:t>
            </a:r>
            <a:r>
              <a:rPr lang="zh-CN" altLang="en-US" sz="2400" dirty="0"/>
              <a:t>）</a:t>
            </a:r>
          </a:p>
        </p:txBody>
      </p:sp>
      <p:sp>
        <p:nvSpPr>
          <p:cNvPr id="6" name="矩形 5"/>
          <p:cNvSpPr/>
          <p:nvPr/>
        </p:nvSpPr>
        <p:spPr>
          <a:xfrm>
            <a:off x="7665720" y="5317490"/>
            <a:ext cx="688340" cy="7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内容占位符 7">
            <a:extLst>
              <a:ext uri="{FF2B5EF4-FFF2-40B4-BE49-F238E27FC236}">
                <a16:creationId xmlns:a16="http://schemas.microsoft.com/office/drawing/2014/main" id="{F0E9C4CC-C49F-4891-9980-21219D324353}"/>
              </a:ext>
            </a:extLst>
          </p:cNvPr>
          <p:cNvPicPr>
            <a:picLocks noGrp="1" noChangeAspect="1"/>
          </p:cNvPicPr>
          <p:nvPr>
            <p:ph idx="1"/>
          </p:nvPr>
        </p:nvPicPr>
        <p:blipFill>
          <a:blip r:embed="rId5"/>
          <a:stretch>
            <a:fillRect/>
          </a:stretch>
        </p:blipFill>
        <p:spPr>
          <a:xfrm>
            <a:off x="1568868" y="1894205"/>
            <a:ext cx="8254164" cy="4351338"/>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normAutofit fontScale="90000"/>
          </a:bodyPr>
          <a:lstStyle/>
          <a:p>
            <a:r>
              <a:rPr lang="zh-CN" altLang="en-US"/>
              <a:t>成果展示</a:t>
            </a:r>
          </a:p>
        </p:txBody>
      </p:sp>
      <p:sp>
        <p:nvSpPr>
          <p:cNvPr id="3" name="文本占位符 2"/>
          <p:cNvSpPr>
            <a:spLocks noGrp="1"/>
          </p:cNvSpPr>
          <p:nvPr>
            <p:ph type="body" idx="1"/>
            <p:custDataLst>
              <p:tags r:id="rId4"/>
            </p:custDataLst>
          </p:nvPr>
        </p:nvSpPr>
        <p:spPr/>
        <p:txBody>
          <a:bodyPr/>
          <a:lstStyle/>
          <a:p>
            <a:r>
              <a:rPr lang="zh-CN" altLang="en-US"/>
              <a:t>二</a:t>
            </a:r>
          </a:p>
        </p:txBody>
      </p:sp>
      <p:sp>
        <p:nvSpPr>
          <p:cNvPr id="4" name="文本框 3"/>
          <p:cNvSpPr txBox="1"/>
          <p:nvPr/>
        </p:nvSpPr>
        <p:spPr>
          <a:xfrm>
            <a:off x="1513840" y="4895850"/>
            <a:ext cx="9164320" cy="1476375"/>
          </a:xfrm>
          <a:prstGeom prst="rect">
            <a:avLst/>
          </a:prstGeom>
          <a:noFill/>
        </p:spPr>
        <p:txBody>
          <a:bodyPr wrap="square" rtlCol="0">
            <a:spAutoFit/>
          </a:bodyPr>
          <a:lstStyle/>
          <a:p>
            <a:r>
              <a:rPr lang="zh-CN" altLang="en-US" dirty="0">
                <a:solidFill>
                  <a:schemeClr val="accent1">
                    <a:lumMod val="75000"/>
                  </a:schemeClr>
                </a:solidFill>
                <a:sym typeface="+mn-ea"/>
              </a:rPr>
              <a:t>交互：</a:t>
            </a:r>
          </a:p>
          <a:p>
            <a:r>
              <a:rPr lang="zh-CN" altLang="en-US" dirty="0">
                <a:solidFill>
                  <a:schemeClr val="accent2"/>
                </a:solidFill>
                <a:sym typeface="+mn-ea"/>
              </a:rPr>
              <a:t>键盘响应：</a:t>
            </a:r>
            <a:r>
              <a:rPr lang="en-US" altLang="zh-CN" dirty="0">
                <a:solidFill>
                  <a:schemeClr val="accent1">
                    <a:lumMod val="75000"/>
                  </a:schemeClr>
                </a:solidFill>
                <a:sym typeface="+mn-ea"/>
              </a:rPr>
              <a:t>Q</a:t>
            </a:r>
            <a:r>
              <a:rPr lang="zh-CN" altLang="en-US" dirty="0">
                <a:solidFill>
                  <a:schemeClr val="accent1">
                    <a:lumMod val="75000"/>
                  </a:schemeClr>
                </a:solidFill>
                <a:sym typeface="+mn-ea"/>
              </a:rPr>
              <a:t>：放大， </a:t>
            </a:r>
            <a:r>
              <a:rPr lang="en-US" altLang="zh-CN" dirty="0">
                <a:solidFill>
                  <a:schemeClr val="accent1">
                    <a:lumMod val="75000"/>
                  </a:schemeClr>
                </a:solidFill>
                <a:sym typeface="+mn-ea"/>
              </a:rPr>
              <a:t>E</a:t>
            </a:r>
            <a:r>
              <a:rPr lang="zh-CN" altLang="en-US" dirty="0">
                <a:solidFill>
                  <a:schemeClr val="accent1">
                    <a:lumMod val="75000"/>
                  </a:schemeClr>
                </a:solidFill>
                <a:sym typeface="+mn-ea"/>
              </a:rPr>
              <a:t>：缩小，                </a:t>
            </a:r>
            <a:r>
              <a:rPr lang="en-US" altLang="zh-CN" dirty="0">
                <a:solidFill>
                  <a:schemeClr val="accent1">
                    <a:lumMod val="75000"/>
                  </a:schemeClr>
                </a:solidFill>
                <a:sym typeface="+mn-ea"/>
              </a:rPr>
              <a:t>W</a:t>
            </a:r>
            <a:r>
              <a:rPr lang="zh-CN" altLang="en-US" dirty="0">
                <a:solidFill>
                  <a:schemeClr val="accent1">
                    <a:lumMod val="75000"/>
                  </a:schemeClr>
                </a:solidFill>
                <a:sym typeface="+mn-ea"/>
              </a:rPr>
              <a:t>：沿头部方向前进，</a:t>
            </a:r>
            <a:r>
              <a:rPr lang="en-US" altLang="zh-CN" dirty="0">
                <a:solidFill>
                  <a:schemeClr val="accent1">
                    <a:lumMod val="75000"/>
                  </a:schemeClr>
                </a:solidFill>
                <a:sym typeface="+mn-ea"/>
              </a:rPr>
              <a:t>S</a:t>
            </a:r>
            <a:r>
              <a:rPr lang="zh-CN" altLang="en-US" dirty="0">
                <a:solidFill>
                  <a:schemeClr val="accent1">
                    <a:lumMod val="75000"/>
                  </a:schemeClr>
                </a:solidFill>
                <a:sym typeface="+mn-ea"/>
              </a:rPr>
              <a:t>：沿头部方向后退，</a:t>
            </a:r>
          </a:p>
          <a:p>
            <a:r>
              <a:rPr lang="en-US" altLang="zh-CN" dirty="0">
                <a:solidFill>
                  <a:schemeClr val="accent1">
                    <a:lumMod val="75000"/>
                  </a:schemeClr>
                </a:solidFill>
                <a:sym typeface="+mn-ea"/>
              </a:rPr>
              <a:t> A</a:t>
            </a:r>
            <a:r>
              <a:rPr lang="zh-CN" altLang="en-US" dirty="0">
                <a:solidFill>
                  <a:schemeClr val="accent1">
                    <a:lumMod val="75000"/>
                  </a:schemeClr>
                </a:solidFill>
                <a:sym typeface="+mn-ea"/>
              </a:rPr>
              <a:t>：顺时针旋转，        </a:t>
            </a:r>
            <a:r>
              <a:rPr lang="en-US" altLang="zh-CN" dirty="0">
                <a:solidFill>
                  <a:schemeClr val="accent1">
                    <a:lumMod val="75000"/>
                  </a:schemeClr>
                </a:solidFill>
                <a:sym typeface="+mn-ea"/>
              </a:rPr>
              <a:t>D</a:t>
            </a:r>
            <a:r>
              <a:rPr lang="zh-CN" altLang="en-US" dirty="0">
                <a:solidFill>
                  <a:schemeClr val="accent1">
                    <a:lumMod val="75000"/>
                  </a:schemeClr>
                </a:solidFill>
                <a:sym typeface="+mn-ea"/>
              </a:rPr>
              <a:t>：逆时针旋转        </a:t>
            </a:r>
            <a:r>
              <a:rPr lang="en-US" altLang="zh-CN" dirty="0">
                <a:solidFill>
                  <a:schemeClr val="accent1">
                    <a:lumMod val="75000"/>
                  </a:schemeClr>
                </a:solidFill>
                <a:sym typeface="+mn-ea"/>
              </a:rPr>
              <a:t>↑</a:t>
            </a:r>
            <a:r>
              <a:rPr lang="zh-CN" altLang="en-US" dirty="0">
                <a:solidFill>
                  <a:schemeClr val="accent1">
                    <a:lumMod val="75000"/>
                  </a:schemeClr>
                </a:solidFill>
                <a:sym typeface="+mn-ea"/>
              </a:rPr>
              <a:t>：抬头                       </a:t>
            </a:r>
            <a:r>
              <a:rPr lang="en-US" altLang="zh-CN" dirty="0">
                <a:solidFill>
                  <a:schemeClr val="accent1">
                    <a:lumMod val="75000"/>
                  </a:schemeClr>
                </a:solidFill>
                <a:sym typeface="+mn-ea"/>
              </a:rPr>
              <a:t>↓</a:t>
            </a:r>
            <a:r>
              <a:rPr lang="zh-CN" altLang="en-US" dirty="0">
                <a:solidFill>
                  <a:schemeClr val="accent1">
                    <a:lumMod val="75000"/>
                  </a:schemeClr>
                </a:solidFill>
                <a:sym typeface="+mn-ea"/>
              </a:rPr>
              <a:t>：低头</a:t>
            </a:r>
          </a:p>
          <a:p>
            <a:r>
              <a:rPr lang="en-US" altLang="zh-CN" dirty="0">
                <a:solidFill>
                  <a:schemeClr val="accent1">
                    <a:lumMod val="75000"/>
                  </a:schemeClr>
                </a:solidFill>
                <a:sym typeface="+mn-ea"/>
              </a:rPr>
              <a:t>←</a:t>
            </a:r>
            <a:r>
              <a:rPr lang="zh-CN" altLang="en-US" dirty="0">
                <a:solidFill>
                  <a:schemeClr val="accent1">
                    <a:lumMod val="75000"/>
                  </a:schemeClr>
                </a:solidFill>
                <a:sym typeface="+mn-ea"/>
              </a:rPr>
              <a:t>：身体左倾               </a:t>
            </a:r>
            <a:r>
              <a:rPr lang="en-US" altLang="zh-CN" dirty="0">
                <a:solidFill>
                  <a:schemeClr val="accent1">
                    <a:lumMod val="75000"/>
                  </a:schemeClr>
                </a:solidFill>
                <a:sym typeface="+mn-ea"/>
              </a:rPr>
              <a:t>→</a:t>
            </a:r>
            <a:r>
              <a:rPr lang="zh-CN" altLang="en-US" dirty="0">
                <a:solidFill>
                  <a:schemeClr val="accent1">
                    <a:lumMod val="75000"/>
                  </a:schemeClr>
                </a:solidFill>
                <a:sym typeface="+mn-ea"/>
              </a:rPr>
              <a:t>：身体右倾</a:t>
            </a:r>
            <a:endParaRPr lang="zh-CN" altLang="en-US" dirty="0">
              <a:solidFill>
                <a:schemeClr val="accent1">
                  <a:lumMod val="75000"/>
                </a:schemeClr>
              </a:solidFill>
            </a:endParaRPr>
          </a:p>
          <a:p>
            <a:r>
              <a:rPr lang="zh-CN" altLang="en-US" dirty="0">
                <a:solidFill>
                  <a:schemeClr val="accent2"/>
                </a:solidFill>
              </a:rPr>
              <a:t>鼠标响应：</a:t>
            </a:r>
            <a:r>
              <a:rPr lang="zh-CN" altLang="en-US" dirty="0">
                <a:solidFill>
                  <a:schemeClr val="accent1">
                    <a:lumMod val="75000"/>
                  </a:schemeClr>
                </a:solidFill>
              </a:rPr>
              <a:t>相机变换（聚焦）：</a:t>
            </a:r>
            <a:r>
              <a:rPr lang="zh-CN" altLang="en-US" dirty="0">
                <a:solidFill>
                  <a:schemeClr val="accent1">
                    <a:lumMod val="75000"/>
                  </a:schemeClr>
                </a:solidFill>
                <a:sym typeface="+mn-ea"/>
              </a:rPr>
              <a:t>左键</a:t>
            </a:r>
            <a:r>
              <a:rPr lang="en-US" altLang="zh-CN" dirty="0">
                <a:solidFill>
                  <a:schemeClr val="accent1">
                    <a:lumMod val="75000"/>
                  </a:schemeClr>
                </a:solidFill>
                <a:sym typeface="+mn-ea"/>
              </a:rPr>
              <a:t>/</a:t>
            </a:r>
            <a:r>
              <a:rPr lang="zh-CN" altLang="en-US" dirty="0">
                <a:solidFill>
                  <a:schemeClr val="accent1">
                    <a:lumMod val="75000"/>
                  </a:schemeClr>
                </a:solidFill>
                <a:sym typeface="+mn-ea"/>
              </a:rPr>
              <a:t>滚轮；相机变换（非聚焦）：左键</a:t>
            </a:r>
            <a:r>
              <a:rPr lang="en-US" altLang="zh-CN" dirty="0">
                <a:solidFill>
                  <a:schemeClr val="accent1">
                    <a:lumMod val="75000"/>
                  </a:schemeClr>
                </a:solidFill>
                <a:sym typeface="+mn-ea"/>
              </a:rPr>
              <a:t>/</a:t>
            </a:r>
            <a:r>
              <a:rPr lang="zh-CN" altLang="en-US" dirty="0">
                <a:solidFill>
                  <a:schemeClr val="accent1">
                    <a:lumMod val="75000"/>
                  </a:schemeClr>
                </a:solidFill>
                <a:sym typeface="+mn-ea"/>
              </a:rPr>
              <a:t>滚轮</a:t>
            </a:r>
            <a:r>
              <a:rPr lang="en-US" altLang="zh-CN" dirty="0">
                <a:solidFill>
                  <a:schemeClr val="accent1">
                    <a:lumMod val="75000"/>
                  </a:schemeClr>
                </a:solidFill>
                <a:sym typeface="+mn-ea"/>
              </a:rPr>
              <a:t>/</a:t>
            </a:r>
            <a:r>
              <a:rPr lang="zh-CN" altLang="en-US" dirty="0">
                <a:solidFill>
                  <a:schemeClr val="accent1">
                    <a:lumMod val="75000"/>
                  </a:schemeClr>
                </a:solidFill>
                <a:sym typeface="+mn-ea"/>
              </a:rPr>
              <a:t>右键</a:t>
            </a:r>
            <a:endParaRPr lang="en-US" altLang="zh-CN" dirty="0">
              <a:solidFill>
                <a:schemeClr val="accent1">
                  <a:lumMod val="75000"/>
                </a:schemeClr>
              </a:solidFill>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FAF7965-A19C-4260-A511-96451F00A662}"/>
              </a:ext>
            </a:extLst>
          </p:cNvPr>
          <p:cNvPicPr>
            <a:picLocks noChangeAspect="1"/>
          </p:cNvPicPr>
          <p:nvPr/>
        </p:nvPicPr>
        <p:blipFill>
          <a:blip r:embed="rId3"/>
          <a:stretch>
            <a:fillRect/>
          </a:stretch>
        </p:blipFill>
        <p:spPr>
          <a:xfrm>
            <a:off x="5895833" y="143303"/>
            <a:ext cx="5539355" cy="3527946"/>
          </a:xfrm>
          <a:prstGeom prst="rect">
            <a:avLst/>
          </a:prstGeom>
        </p:spPr>
      </p:pic>
      <p:pic>
        <p:nvPicPr>
          <p:cNvPr id="3" name="图片 2">
            <a:extLst>
              <a:ext uri="{FF2B5EF4-FFF2-40B4-BE49-F238E27FC236}">
                <a16:creationId xmlns:a16="http://schemas.microsoft.com/office/drawing/2014/main" id="{850D3411-9A1A-41AD-AFBD-E406AB00F855}"/>
              </a:ext>
            </a:extLst>
          </p:cNvPr>
          <p:cNvPicPr>
            <a:picLocks noChangeAspect="1"/>
          </p:cNvPicPr>
          <p:nvPr/>
        </p:nvPicPr>
        <p:blipFill>
          <a:blip r:embed="rId4"/>
          <a:stretch>
            <a:fillRect/>
          </a:stretch>
        </p:blipFill>
        <p:spPr>
          <a:xfrm>
            <a:off x="6217407" y="4540401"/>
            <a:ext cx="2448103" cy="2076239"/>
          </a:xfrm>
          <a:prstGeom prst="rect">
            <a:avLst/>
          </a:prstGeom>
        </p:spPr>
      </p:pic>
      <p:pic>
        <p:nvPicPr>
          <p:cNvPr id="4" name="图片 3">
            <a:extLst>
              <a:ext uri="{FF2B5EF4-FFF2-40B4-BE49-F238E27FC236}">
                <a16:creationId xmlns:a16="http://schemas.microsoft.com/office/drawing/2014/main" id="{195E07AE-F7DC-4C09-B787-1CA1C8033E40}"/>
              </a:ext>
            </a:extLst>
          </p:cNvPr>
          <p:cNvPicPr>
            <a:picLocks noChangeAspect="1"/>
          </p:cNvPicPr>
          <p:nvPr/>
        </p:nvPicPr>
        <p:blipFill>
          <a:blip r:embed="rId5"/>
          <a:stretch>
            <a:fillRect/>
          </a:stretch>
        </p:blipFill>
        <p:spPr>
          <a:xfrm>
            <a:off x="277208" y="978581"/>
            <a:ext cx="3162323" cy="1857389"/>
          </a:xfrm>
          <a:prstGeom prst="rect">
            <a:avLst/>
          </a:prstGeom>
        </p:spPr>
      </p:pic>
      <p:pic>
        <p:nvPicPr>
          <p:cNvPr id="5" name="图片 4">
            <a:extLst>
              <a:ext uri="{FF2B5EF4-FFF2-40B4-BE49-F238E27FC236}">
                <a16:creationId xmlns:a16="http://schemas.microsoft.com/office/drawing/2014/main" id="{12919EF5-92A7-4DA3-B27B-B0EDD4744C65}"/>
              </a:ext>
            </a:extLst>
          </p:cNvPr>
          <p:cNvPicPr>
            <a:picLocks noChangeAspect="1"/>
          </p:cNvPicPr>
          <p:nvPr/>
        </p:nvPicPr>
        <p:blipFill>
          <a:blip r:embed="rId6"/>
          <a:stretch>
            <a:fillRect/>
          </a:stretch>
        </p:blipFill>
        <p:spPr>
          <a:xfrm>
            <a:off x="2356793" y="4853657"/>
            <a:ext cx="1385898" cy="1490673"/>
          </a:xfrm>
          <a:prstGeom prst="rect">
            <a:avLst/>
          </a:prstGeom>
        </p:spPr>
      </p:pic>
      <p:sp>
        <p:nvSpPr>
          <p:cNvPr id="7" name="箭头: 燕尾形 6">
            <a:extLst>
              <a:ext uri="{FF2B5EF4-FFF2-40B4-BE49-F238E27FC236}">
                <a16:creationId xmlns:a16="http://schemas.microsoft.com/office/drawing/2014/main" id="{146AB796-8BA2-45AB-998E-CF2E462E6730}"/>
              </a:ext>
            </a:extLst>
          </p:cNvPr>
          <p:cNvSpPr/>
          <p:nvPr/>
        </p:nvSpPr>
        <p:spPr>
          <a:xfrm>
            <a:off x="3517858" y="1442927"/>
            <a:ext cx="2299648" cy="928695"/>
          </a:xfrm>
          <a:prstGeom prst="notched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ln w="22225">
                <a:solidFill>
                  <a:schemeClr val="accent2"/>
                </a:solidFill>
                <a:prstDash val="solid"/>
              </a:ln>
              <a:solidFill>
                <a:schemeClr val="accent2">
                  <a:lumMod val="40000"/>
                  <a:lumOff val="60000"/>
                </a:schemeClr>
              </a:solidFill>
            </a:endParaRPr>
          </a:p>
        </p:txBody>
      </p:sp>
      <p:sp>
        <p:nvSpPr>
          <p:cNvPr id="8" name="箭头: 燕尾形 7">
            <a:extLst>
              <a:ext uri="{FF2B5EF4-FFF2-40B4-BE49-F238E27FC236}">
                <a16:creationId xmlns:a16="http://schemas.microsoft.com/office/drawing/2014/main" id="{92DB9B00-B4C2-4BBE-909D-7B7673511980}"/>
              </a:ext>
            </a:extLst>
          </p:cNvPr>
          <p:cNvSpPr/>
          <p:nvPr/>
        </p:nvSpPr>
        <p:spPr>
          <a:xfrm>
            <a:off x="3843872" y="5114172"/>
            <a:ext cx="2299648" cy="928695"/>
          </a:xfrm>
          <a:prstGeom prst="notched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ln w="22225">
                <a:solidFill>
                  <a:schemeClr val="accent2"/>
                </a:solidFill>
                <a:prstDash val="solid"/>
              </a:ln>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152157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C376BB6-A268-49E4-A95F-2842D9A75CDD}"/>
              </a:ext>
            </a:extLst>
          </p:cNvPr>
          <p:cNvPicPr>
            <a:picLocks noChangeAspect="1"/>
          </p:cNvPicPr>
          <p:nvPr/>
        </p:nvPicPr>
        <p:blipFill>
          <a:blip r:embed="rId3"/>
          <a:stretch>
            <a:fillRect/>
          </a:stretch>
        </p:blipFill>
        <p:spPr>
          <a:xfrm>
            <a:off x="0" y="267310"/>
            <a:ext cx="12192000" cy="6062121"/>
          </a:xfrm>
          <a:prstGeom prst="rect">
            <a:avLst/>
          </a:prstGeom>
        </p:spPr>
      </p:pic>
    </p:spTree>
    <p:custDataLst>
      <p:tags r:id="rId1"/>
    </p:custDataLst>
    <p:extLst>
      <p:ext uri="{BB962C8B-B14F-4D97-AF65-F5344CB8AC3E}">
        <p14:creationId xmlns:p14="http://schemas.microsoft.com/office/powerpoint/2010/main" val="413698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normAutofit fontScale="90000"/>
          </a:bodyPr>
          <a:lstStyle/>
          <a:p>
            <a:r>
              <a:rPr lang="zh-CN" altLang="en-US"/>
              <a:t>实现过程</a:t>
            </a:r>
          </a:p>
        </p:txBody>
      </p:sp>
      <p:sp>
        <p:nvSpPr>
          <p:cNvPr id="3" name="文本占位符 2"/>
          <p:cNvSpPr>
            <a:spLocks noGrp="1"/>
          </p:cNvSpPr>
          <p:nvPr>
            <p:ph type="body" idx="1"/>
            <p:custDataLst>
              <p:tags r:id="rId4"/>
            </p:custDataLst>
          </p:nvPr>
        </p:nvSpPr>
        <p:spPr/>
        <p:txBody>
          <a:bodyPr/>
          <a:lstStyle/>
          <a:p>
            <a:r>
              <a:rPr lang="zh-CN" altLang="en-US"/>
              <a:t>三</a:t>
            </a: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211" y="39417"/>
            <a:ext cx="6520804" cy="776282"/>
          </a:xfrm>
        </p:spPr>
        <p:txBody>
          <a:bodyPr/>
          <a:lstStyle/>
          <a:p>
            <a:r>
              <a:rPr lang="en-US" altLang="zh-CN" dirty="0"/>
              <a:t>Normal Mapping</a:t>
            </a:r>
            <a:endParaRPr lang="zh-CN" altLang="en-US" dirty="0"/>
          </a:p>
        </p:txBody>
      </p:sp>
      <p:sp>
        <p:nvSpPr>
          <p:cNvPr id="5" name="文本框 4">
            <a:extLst>
              <a:ext uri="{FF2B5EF4-FFF2-40B4-BE49-F238E27FC236}">
                <a16:creationId xmlns:a16="http://schemas.microsoft.com/office/drawing/2014/main" id="{51EFFD52-A3E5-4D11-B93F-18D2BC492A07}"/>
              </a:ext>
            </a:extLst>
          </p:cNvPr>
          <p:cNvSpPr txBox="1"/>
          <p:nvPr/>
        </p:nvSpPr>
        <p:spPr>
          <a:xfrm>
            <a:off x="529518" y="803321"/>
            <a:ext cx="3185487" cy="369332"/>
          </a:xfrm>
          <a:prstGeom prst="rect">
            <a:avLst/>
          </a:prstGeom>
          <a:noFill/>
        </p:spPr>
        <p:txBody>
          <a:bodyPr wrap="none" rtlCol="0">
            <a:spAutoFit/>
          </a:bodyPr>
          <a:lstStyle/>
          <a:p>
            <a:r>
              <a:rPr lang="zh-CN" altLang="en-US" dirty="0"/>
              <a:t>法线贴图中解码得到法线向量</a:t>
            </a:r>
          </a:p>
        </p:txBody>
      </p:sp>
      <p:pic>
        <p:nvPicPr>
          <p:cNvPr id="6" name="图片 5">
            <a:extLst>
              <a:ext uri="{FF2B5EF4-FFF2-40B4-BE49-F238E27FC236}">
                <a16:creationId xmlns:a16="http://schemas.microsoft.com/office/drawing/2014/main" id="{C08B40CE-3B05-4AE1-9AB2-206C2A7569F9}"/>
              </a:ext>
            </a:extLst>
          </p:cNvPr>
          <p:cNvPicPr>
            <a:picLocks noChangeAspect="1"/>
          </p:cNvPicPr>
          <p:nvPr/>
        </p:nvPicPr>
        <p:blipFill>
          <a:blip r:embed="rId4"/>
          <a:stretch>
            <a:fillRect/>
          </a:stretch>
        </p:blipFill>
        <p:spPr>
          <a:xfrm>
            <a:off x="1161171" y="1167078"/>
            <a:ext cx="9869657" cy="508745"/>
          </a:xfrm>
          <a:prstGeom prst="rect">
            <a:avLst/>
          </a:prstGeom>
        </p:spPr>
      </p:pic>
      <p:sp>
        <p:nvSpPr>
          <p:cNvPr id="13" name="文本框 12">
            <a:extLst>
              <a:ext uri="{FF2B5EF4-FFF2-40B4-BE49-F238E27FC236}">
                <a16:creationId xmlns:a16="http://schemas.microsoft.com/office/drawing/2014/main" id="{1017E688-7079-444D-ABB7-F9EFBFB568A4}"/>
              </a:ext>
            </a:extLst>
          </p:cNvPr>
          <p:cNvSpPr txBox="1"/>
          <p:nvPr/>
        </p:nvSpPr>
        <p:spPr>
          <a:xfrm>
            <a:off x="529518" y="1810061"/>
            <a:ext cx="2326278" cy="369332"/>
          </a:xfrm>
          <a:prstGeom prst="rect">
            <a:avLst/>
          </a:prstGeom>
          <a:noFill/>
        </p:spPr>
        <p:txBody>
          <a:bodyPr wrap="none" rtlCol="0">
            <a:spAutoFit/>
          </a:bodyPr>
          <a:lstStyle/>
          <a:p>
            <a:r>
              <a:rPr lang="en-US" altLang="zh-CN" dirty="0"/>
              <a:t>Lambertian </a:t>
            </a:r>
            <a:r>
              <a:rPr lang="zh-CN" altLang="en-US" dirty="0"/>
              <a:t>光照模型</a:t>
            </a:r>
          </a:p>
        </p:txBody>
      </p:sp>
      <p:pic>
        <p:nvPicPr>
          <p:cNvPr id="10" name="图片 9">
            <a:extLst>
              <a:ext uri="{FF2B5EF4-FFF2-40B4-BE49-F238E27FC236}">
                <a16:creationId xmlns:a16="http://schemas.microsoft.com/office/drawing/2014/main" id="{E95D43D7-464C-4A09-ACFC-C57CDCBBD23B}"/>
              </a:ext>
            </a:extLst>
          </p:cNvPr>
          <p:cNvPicPr>
            <a:picLocks noChangeAspect="1"/>
          </p:cNvPicPr>
          <p:nvPr/>
        </p:nvPicPr>
        <p:blipFill>
          <a:blip r:embed="rId5"/>
          <a:stretch>
            <a:fillRect/>
          </a:stretch>
        </p:blipFill>
        <p:spPr>
          <a:xfrm>
            <a:off x="3041232" y="2067237"/>
            <a:ext cx="6700886" cy="4676809"/>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5082"/>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SLIDE_ID" val="custom20185082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a"/>
  <p:tag name="KSO_WM_UNIT_INDEX" val="1"/>
  <p:tag name="KSO_WM_UNIT_ID" val="custom20185082_7*a*1"/>
  <p:tag name="KSO_WM_UNIT_LAYERLEVEL" val="1"/>
  <p:tag name="KSO_WM_UNIT_VALUE" val="12"/>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e"/>
  <p:tag name="KSO_WM_UNIT_INDEX" val="1"/>
  <p:tag name="KSO_WM_UNIT_ID" val="custom20185082_7*e*1"/>
  <p:tag name="KSO_WM_UNIT_LAYERLEVEL" val="1"/>
  <p:tag name="KSO_WM_UNIT_VALUE" val="5"/>
  <p:tag name="KSO_WM_UNIT_HIGHLIGHT" val="0"/>
  <p:tag name="KSO_WM_UNIT_COMPATIBLE" val="1"/>
  <p:tag name="KSO_WM_UNIT_CLEAR" val="0"/>
  <p:tag name="KSO_WM_BEAUTIFY_FLAG" val="#wm#"/>
  <p:tag name="KSO_WM_TAG_VERSION" val="1.0"/>
  <p:tag name="KSO_WM_UNIT_PRESET_TEXT" val="壹"/>
</p:tagLst>
</file>

<file path=ppt/tags/tag13.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5082_2"/>
  <p:tag name="KSO_WM_TAG_VERSION" val="1.0"/>
  <p:tag name="KSO_WM_TEMPLATE_INDEX" val="20185082"/>
  <p:tag name="KSO_WM_TEMPLATE_CATEGORY" val="custom"/>
  <p:tag name="KSO_WM_SLIDE_SUBTYPE" val="pureTxt"/>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SLIDE_ID" val="custom20185082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a"/>
  <p:tag name="KSO_WM_UNIT_INDEX" val="1"/>
  <p:tag name="KSO_WM_UNIT_ID" val="custom20185082_7*a*1"/>
  <p:tag name="KSO_WM_UNIT_LAYERLEVEL" val="1"/>
  <p:tag name="KSO_WM_UNIT_VALUE" val="12"/>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e"/>
  <p:tag name="KSO_WM_UNIT_INDEX" val="1"/>
  <p:tag name="KSO_WM_UNIT_ID" val="custom20185082_7*e*1"/>
  <p:tag name="KSO_WM_UNIT_LAYERLEVEL" val="1"/>
  <p:tag name="KSO_WM_UNIT_VALUE" val="5"/>
  <p:tag name="KSO_WM_UNIT_HIGHLIGHT" val="0"/>
  <p:tag name="KSO_WM_UNIT_COMPATIBLE" val="1"/>
  <p:tag name="KSO_WM_UNIT_CLEAR" val="0"/>
  <p:tag name="KSO_WM_BEAUTIFY_FLAG" val="#wm#"/>
  <p:tag name="KSO_WM_TAG_VERSION" val="1.0"/>
  <p:tag name="KSO_WM_UNIT_PRESET_TEXT" val="壹"/>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2"/>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5082"/>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SLIDE_ID" val="custom20185082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a"/>
  <p:tag name="KSO_WM_UNIT_INDEX" val="1"/>
  <p:tag name="KSO_WM_UNIT_ID" val="custom20185082_7*a*1"/>
  <p:tag name="KSO_WM_UNIT_LAYERLEVEL" val="1"/>
  <p:tag name="KSO_WM_UNIT_VALUE" val="12"/>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e"/>
  <p:tag name="KSO_WM_UNIT_INDEX" val="1"/>
  <p:tag name="KSO_WM_UNIT_ID" val="custom20185082_7*e*1"/>
  <p:tag name="KSO_WM_UNIT_LAYERLEVEL" val="1"/>
  <p:tag name="KSO_WM_UNIT_VALUE" val="5"/>
  <p:tag name="KSO_WM_UNIT_HIGHLIGHT" val="0"/>
  <p:tag name="KSO_WM_UNIT_COMPATIBLE" val="1"/>
  <p:tag name="KSO_WM_UNIT_CLEAR" val="0"/>
  <p:tag name="KSO_WM_BEAUTIFY_FLAG" val="#wm#"/>
  <p:tag name="KSO_WM_TAG_VERSION" val="1.0"/>
  <p:tag name="KSO_WM_UNIT_PRESET_TEXT" val="壹"/>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2"/>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2"/>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2"/>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SLIDE_ID" val="custom20185082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a"/>
  <p:tag name="KSO_WM_UNIT_INDEX" val="1"/>
  <p:tag name="KSO_WM_UNIT_ID" val="custom20185082_7*a*1"/>
  <p:tag name="KSO_WM_UNIT_LAYERLEVEL" val="1"/>
  <p:tag name="KSO_WM_UNIT_VALUE" val="12"/>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e"/>
  <p:tag name="KSO_WM_UNIT_INDEX" val="1"/>
  <p:tag name="KSO_WM_UNIT_ID" val="custom20185082_7*e*1"/>
  <p:tag name="KSO_WM_UNIT_LAYERLEVEL" val="1"/>
  <p:tag name="KSO_WM_UNIT_VALUE" val="5"/>
  <p:tag name="KSO_WM_UNIT_HIGHLIGHT" val="0"/>
  <p:tag name="KSO_WM_UNIT_COMPATIBLE" val="1"/>
  <p:tag name="KSO_WM_UNIT_CLEAR" val="0"/>
  <p:tag name="KSO_WM_BEAUTIFY_FLAG" val="#wm#"/>
  <p:tag name="KSO_WM_TAG_VERSION" val="1.0"/>
  <p:tag name="KSO_WM_UNIT_PRESET_TEXT" val="壹"/>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2"/>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TEMPLATE_THUMBS_INDEX" val="1、6、7、9、12、15、20、21、22"/>
  <p:tag name="KSO_WM_BEAUTIFY_FLAG" val="#wm#"/>
  <p:tag name="KSO_WM_TEMPLATE_TOPIC_ID" val="2869567"/>
  <p:tag name="KSO_WM_TEMPLATE_OUTLINE_ID" val="15"/>
  <p:tag name="KSO_WM_TEMPLATE_SCENE_ID" val="1"/>
  <p:tag name="KSO_WM_TEMPLATE_JOB_ID" val="2"/>
  <p:tag name="KSO_WM_TEMPLATE_TOPIC_DEFAULT" val="1"/>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2"/>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2"/>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2"/>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2"/>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SLIDE_ID" val="custom20185082_22"/>
  <p:tag name="KSO_WM_SLIDE_INDEX" val="22"/>
  <p:tag name="KSO_WM_SLIDE_ITEM_CNT" val="2"/>
  <p:tag name="KSO_WM_SLIDE_LAYOUT" val="a_b"/>
  <p:tag name="KSO_WM_SLIDE_LAYOUT_CNT" val="1_1"/>
  <p:tag name="KSO_WM_SLIDE_TYPE" val="endPage"/>
  <p:tag name="KSO_WM_SLIDE_SUBTYPE" val="pureTxt"/>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a"/>
  <p:tag name="KSO_WM_UNIT_INDEX" val="1"/>
  <p:tag name="KSO_WM_UNIT_ID" val="custom20185082_22*a*1"/>
  <p:tag name="KSO_WM_UNIT_LAYERLEVEL" val="1"/>
  <p:tag name="KSO_WM_UNIT_VALUE" val="12"/>
  <p:tag name="KSO_WM_UNIT_ISCONTENTSTITLE" val="0"/>
  <p:tag name="KSO_WM_UNIT_HIGHLIGHT" val="0"/>
  <p:tag name="KSO_WM_UNIT_COMPATIBLE" val="0"/>
  <p:tag name="KSO_WM_UNIT_CLEAR" val="0"/>
  <p:tag name="KSO_WM_BEAUTIFY_FLAG" val="#wm#"/>
  <p:tag name="KSO_WM_TAG_VERSION" val="1.0"/>
  <p:tag name="KSO_WM_UNIT_PRESET_TEXT" val="感谢您的聆听与观看"/>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5082_22*i*2"/>
  <p:tag name="KSO_WM_TEMPLATE_CATEGORY" val="custom"/>
  <p:tag name="KSO_WM_TEMPLATE_INDEX" val="20185082"/>
  <p:tag name="KSO_WM_UNIT_INDEX" val="2"/>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5343_1*i*1"/>
  <p:tag name="KSO_WM_TEMPLATE_CATEGORY" val="diagram"/>
  <p:tag name="KSO_WM_TEMPLATE_INDEX" val="20185343"/>
  <p:tag name="KSO_WM_UNIT_INDEX" val="1"/>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SLIDE_ID" val="custom20185082_1"/>
  <p:tag name="KSO_WM_SLIDE_INDEX" val="1"/>
  <p:tag name="KSO_WM_SLIDE_ITEM_CNT" val="2"/>
  <p:tag name="KSO_WM_SLIDE_LAYOUT" val="a_b"/>
  <p:tag name="KSO_WM_SLIDE_LAYOUT_CNT" val="1_1"/>
  <p:tag name="KSO_WM_SLIDE_TYPE" val="title"/>
  <p:tag name="KSO_WM_SLIDE_SUBTYPE" val="pureTxt"/>
  <p:tag name="KSO_WM_TEMPLATE_THUMBS_INDEX" val="1、6、7、9、12、15、20、21、22、"/>
  <p:tag name="KSO_WM_BEAUTIFY_FLAG" val="#wm#"/>
  <p:tag name="KSO_WM_TEMPLATE_TOPIC_ID" val="2869567"/>
  <p:tag name="KSO_WM_TEMPLATE_OUTLINE_ID" val="15"/>
  <p:tag name="KSO_WM_TEMPLATE_SCENE_ID" val="1"/>
  <p:tag name="KSO_WM_TEMPLATE_JOB_ID" val="2"/>
  <p:tag name="KSO_WM_TEMPLATE_TOPIC_DEFAULT" val="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a"/>
  <p:tag name="KSO_WM_UNIT_INDEX" val="1"/>
  <p:tag name="KSO_WM_UNIT_ID" val="custom20185082_1*a*1"/>
  <p:tag name="KSO_WM_UNIT_LAYERLEVEL" val="1"/>
  <p:tag name="KSO_WM_UNIT_VALUE" val="13"/>
  <p:tag name="KSO_WM_UNIT_ISCONTENTSTITLE" val="0"/>
  <p:tag name="KSO_WM_UNIT_HIGHLIGHT" val="0"/>
  <p:tag name="KSO_WM_UNIT_COMPATIBLE" val="0"/>
  <p:tag name="KSO_WM_UNIT_CLEAR" val="0"/>
  <p:tag name="KSO_WM_BEAUTIFY_FLAG" val="#wm#"/>
  <p:tag name="KSO_WM_TAG_VERSION" val="1.0"/>
  <p:tag name="KSO_WM_UNIT_PRESET_TEXT" val="工作总结汇报模板"/>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5082_1*i*2"/>
  <p:tag name="KSO_WM_TEMPLATE_CATEGORY" val="custom"/>
  <p:tag name="KSO_WM_TEMPLATE_INDEX" val="20185082"/>
  <p:tag name="KSO_WM_UNIT_INDEX" val="2"/>
</p:tagLst>
</file>

<file path=ppt/tags/tag8.xml><?xml version="1.0" encoding="utf-8"?>
<p:tagLst xmlns:a="http://schemas.openxmlformats.org/drawingml/2006/main" xmlns:r="http://schemas.openxmlformats.org/officeDocument/2006/relationships" xmlns:p="http://schemas.openxmlformats.org/presentationml/2006/main">
  <p:tag name="KSO_WM_SLIDE_ID" val="custom20185082_16"/>
  <p:tag name="KSO_WM_SLIDE_INDEX" val="16"/>
  <p:tag name="KSO_WM_SLIDE_ITEM_CNT" val="5"/>
  <p:tag name="KSO_WM_SLIDE_LAYOUT" val="l"/>
  <p:tag name="KSO_WM_SLIDE_LAYOUT_CNT" val="1"/>
  <p:tag name="KSO_WM_SLIDE_TYPE" val="text"/>
  <p:tag name="KSO_WM_BEAUTIFY_FLAG" val="#wm#"/>
  <p:tag name="KSO_WM_SLIDE_POSITION" val="254*64"/>
  <p:tag name="KSO_WM_SLIDE_SIZE" val="450*398"/>
  <p:tag name="KSO_WM_TEMPLATE_CATEGORY" val="custom"/>
  <p:tag name="KSO_WM_TEMPLATE_INDEX" val="20185082"/>
  <p:tag name="KSO_WM_DIAGRAM_GROUP_CODE" val="l1-3"/>
  <p:tag name="KSO_WM_TAG_VERSION" val="1.0"/>
  <p:tag name="KSO_WM_SLIDE_SUBTYPE" val="diag"/>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a"/>
  <p:tag name="KSO_WM_UNIT_INDEX" val="1"/>
  <p:tag name="KSO_WM_UNIT_ID" val="custom20185082_1*a*1"/>
  <p:tag name="KSO_WM_UNIT_LAYERLEVEL" val="1"/>
  <p:tag name="KSO_WM_UNIT_VALUE" val="13"/>
  <p:tag name="KSO_WM_UNIT_ISCONTENTSTITLE" val="0"/>
  <p:tag name="KSO_WM_UNIT_HIGHLIGHT" val="0"/>
  <p:tag name="KSO_WM_UNIT_COMPATIBLE" val="0"/>
  <p:tag name="KSO_WM_UNIT_CLEAR" val="0"/>
  <p:tag name="KSO_WM_BEAUTIFY_FLAG" val="#wm#"/>
  <p:tag name="KSO_WM_TAG_VERSION" val="1.0"/>
  <p:tag name="KSO_WM_UNIT_PRESET_TEXT" val="工作总结汇报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61">
      <a:dk1>
        <a:srgbClr val="000000"/>
      </a:dk1>
      <a:lt1>
        <a:srgbClr val="FFFFFF"/>
      </a:lt1>
      <a:dk2>
        <a:srgbClr val="44546A"/>
      </a:dk2>
      <a:lt2>
        <a:srgbClr val="E7E6E6"/>
      </a:lt2>
      <a:accent1>
        <a:srgbClr val="A5A5A5"/>
      </a:accent1>
      <a:accent2>
        <a:srgbClr val="ED7D31"/>
      </a:accent2>
      <a:accent3>
        <a:srgbClr val="FFC000"/>
      </a:accent3>
      <a:accent4>
        <a:srgbClr val="FFFFFF"/>
      </a:accent4>
      <a:accent5>
        <a:srgbClr val="4472C4"/>
      </a:accent5>
      <a:accent6>
        <a:srgbClr val="70AD47"/>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61">
    <a:dk1>
      <a:srgbClr val="000000"/>
    </a:dk1>
    <a:lt1>
      <a:srgbClr val="FFFFFF"/>
    </a:lt1>
    <a:dk2>
      <a:srgbClr val="44546A"/>
    </a:dk2>
    <a:lt2>
      <a:srgbClr val="E7E6E6"/>
    </a:lt2>
    <a:accent1>
      <a:srgbClr val="A5A5A5"/>
    </a:accent1>
    <a:accent2>
      <a:srgbClr val="ED7D31"/>
    </a:accent2>
    <a:accent3>
      <a:srgbClr val="FFC000"/>
    </a:accent3>
    <a:accent4>
      <a:srgbClr val="FFFFFF"/>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自定义 61">
    <a:dk1>
      <a:srgbClr val="000000"/>
    </a:dk1>
    <a:lt1>
      <a:srgbClr val="FFFFFF"/>
    </a:lt1>
    <a:dk2>
      <a:srgbClr val="44546A"/>
    </a:dk2>
    <a:lt2>
      <a:srgbClr val="E7E6E6"/>
    </a:lt2>
    <a:accent1>
      <a:srgbClr val="A5A5A5"/>
    </a:accent1>
    <a:accent2>
      <a:srgbClr val="ED7D31"/>
    </a:accent2>
    <a:accent3>
      <a:srgbClr val="FFC000"/>
    </a:accent3>
    <a:accent4>
      <a:srgbClr val="FFFFFF"/>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自定义 61">
    <a:dk1>
      <a:srgbClr val="000000"/>
    </a:dk1>
    <a:lt1>
      <a:srgbClr val="FFFFFF"/>
    </a:lt1>
    <a:dk2>
      <a:srgbClr val="44546A"/>
    </a:dk2>
    <a:lt2>
      <a:srgbClr val="E7E6E6"/>
    </a:lt2>
    <a:accent1>
      <a:srgbClr val="A5A5A5"/>
    </a:accent1>
    <a:accent2>
      <a:srgbClr val="ED7D31"/>
    </a:accent2>
    <a:accent3>
      <a:srgbClr val="FFC000"/>
    </a:accent3>
    <a:accent4>
      <a:srgbClr val="FFFFFF"/>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自定义 61">
    <a:dk1>
      <a:srgbClr val="000000"/>
    </a:dk1>
    <a:lt1>
      <a:srgbClr val="FFFFFF"/>
    </a:lt1>
    <a:dk2>
      <a:srgbClr val="44546A"/>
    </a:dk2>
    <a:lt2>
      <a:srgbClr val="E7E6E6"/>
    </a:lt2>
    <a:accent1>
      <a:srgbClr val="A5A5A5"/>
    </a:accent1>
    <a:accent2>
      <a:srgbClr val="ED7D31"/>
    </a:accent2>
    <a:accent3>
      <a:srgbClr val="FFC000"/>
    </a:accent3>
    <a:accent4>
      <a:srgbClr val="FFFFFF"/>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自定义 61">
    <a:dk1>
      <a:srgbClr val="000000"/>
    </a:dk1>
    <a:lt1>
      <a:srgbClr val="FFFFFF"/>
    </a:lt1>
    <a:dk2>
      <a:srgbClr val="44546A"/>
    </a:dk2>
    <a:lt2>
      <a:srgbClr val="E7E6E6"/>
    </a:lt2>
    <a:accent1>
      <a:srgbClr val="A5A5A5"/>
    </a:accent1>
    <a:accent2>
      <a:srgbClr val="ED7D31"/>
    </a:accent2>
    <a:accent3>
      <a:srgbClr val="FFC000"/>
    </a:accent3>
    <a:accent4>
      <a:srgbClr val="FFFFFF"/>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自定义 61">
    <a:dk1>
      <a:srgbClr val="000000"/>
    </a:dk1>
    <a:lt1>
      <a:srgbClr val="FFFFFF"/>
    </a:lt1>
    <a:dk2>
      <a:srgbClr val="44546A"/>
    </a:dk2>
    <a:lt2>
      <a:srgbClr val="E7E6E6"/>
    </a:lt2>
    <a:accent1>
      <a:srgbClr val="A5A5A5"/>
    </a:accent1>
    <a:accent2>
      <a:srgbClr val="ED7D31"/>
    </a:accent2>
    <a:accent3>
      <a:srgbClr val="FFC000"/>
    </a:accent3>
    <a:accent4>
      <a:srgbClr val="FFFFFF"/>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178</TotalTime>
  <Words>321</Words>
  <Application>Microsoft Office PowerPoint</Application>
  <PresentationFormat>宽屏</PresentationFormat>
  <Paragraphs>64</Paragraphs>
  <Slides>18</Slides>
  <Notes>13</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18</vt:i4>
      </vt:variant>
    </vt:vector>
  </HeadingPairs>
  <TitlesOfParts>
    <vt:vector size="24" baseType="lpstr">
      <vt:lpstr>微软雅黑</vt:lpstr>
      <vt:lpstr>微软雅黑 Light</vt:lpstr>
      <vt:lpstr>Arial</vt:lpstr>
      <vt:lpstr>Calibri</vt:lpstr>
      <vt:lpstr>Office 主题</vt:lpstr>
      <vt:lpstr>2_Office 主题​​</vt:lpstr>
      <vt:lpstr>A fish game</vt:lpstr>
      <vt:lpstr>PowerPoint 演示文稿</vt:lpstr>
      <vt:lpstr>实验要求</vt:lpstr>
      <vt:lpstr>实验要求</vt:lpstr>
      <vt:lpstr>成果展示</vt:lpstr>
      <vt:lpstr>PowerPoint 演示文稿</vt:lpstr>
      <vt:lpstr>PowerPoint 演示文稿</vt:lpstr>
      <vt:lpstr>实现过程</vt:lpstr>
      <vt:lpstr>Normal Mapping</vt:lpstr>
      <vt:lpstr>两种着色器</vt:lpstr>
      <vt:lpstr>小游戏</vt:lpstr>
      <vt:lpstr>问题</vt:lpstr>
      <vt:lpstr>问题0</vt:lpstr>
      <vt:lpstr>问题1</vt:lpstr>
      <vt:lpstr>问题2</vt:lpstr>
      <vt:lpstr>问题3</vt:lpstr>
      <vt:lpstr>问题4</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49179</dc:creator>
  <cp:lastModifiedBy>建东 张</cp:lastModifiedBy>
  <cp:revision>147</cp:revision>
  <dcterms:created xsi:type="dcterms:W3CDTF">2017-08-03T09:01:00Z</dcterms:created>
  <dcterms:modified xsi:type="dcterms:W3CDTF">2018-12-28T02:15:44Z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