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ibre Franklin" panose="00000500000000000000" charset="0"/>
      <p:regular r:id="rId34"/>
      <p:bold r:id="rId35"/>
      <p:italic r:id="rId36"/>
      <p:boldItalic r:id="rId37"/>
    </p:embeddedFont>
    <p:embeddedFont>
      <p:font typeface="Lor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KEJKdVkyMZM9NVf1g9mmS+fSZ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D18BF-DEA9-4187-A5AD-63E92B330CB2}">
  <a:tblStyle styleId="{52BD18BF-DEA9-4187-A5AD-63E92B330C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CD0BC9-0260-45F9-9CDF-11EF33E730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7cdeeb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7cdeeb2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ba1f47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ba1f47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7cdeeb2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7cdeeb2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ba1f470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ba1f470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ba1f470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ba1f470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7cdeeb2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a7cdeeb2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7cdeeb2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7cdeeb2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ba1f470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ba1f470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ba1f470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ba1f470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ba1f470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ba1f470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ba1f4705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ba1f4705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ba1f47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ba1f47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e0909ce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e0909ce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7cdeeb2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a7cdeeb2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Federal employees frequently travel to professional development conferences and training events and travel costs associated with trainings constitute a huge portion of an agency's budget. And this is why it is best to select the most cost effective training location among many possible choices.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for example, suppose there is an annual women’s leadership conference with DoD every April. Instead of choosing a city that all of us would like to go to – for example, Honolulu, Colorado springs, or Seattle – it would probably be best to choose a city that would minimize travel and hosting expenses and remain within annual travel-budget constraints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save tax payers money, a method for evaluating travel costs and determining the least expensive conference site from over 261 US cities was developed using the shortest path problem.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before going into our approach, lets go over some assumptions that were made with these problem.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e0909ce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e0909ce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if the conference was in Richmond, I will need to drive my own vehicle and will be reimbursed $.325 cents per mile which is a maximum of $32.50 for a one way trip. But if the conference was in Nashville, I would be expected to fly.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I am paying for 2 1 way flights instead of a round trip flight since the GSA does have annual fixed rate contracts with airlines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e0909c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e0909c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e0909ce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e0909ce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e0909ce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e0909ce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Key things to note is that lodging in NY is $190 and lodging in SPI is $60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Per Diem for New York is $60 and lodging in SPI is $35.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There are more participants flying from LAX and only 2 participants from SPI. </a:t>
            </a:r>
            <a:endParaRPr sz="1500"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e0909c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6be0909c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0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0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2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SAVING FEDERAL TRAVEL DOLLARS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None/>
            </a:pPr>
            <a:endParaRPr dirty="0"/>
          </a:p>
          <a:p>
            <a:pPr marL="0" lvl="0" indent="0" algn="ct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None/>
            </a:pPr>
            <a:r>
              <a:rPr lang="en-US" sz="1610" dirty="0"/>
              <a:t>By Vigna Shree </a:t>
            </a:r>
            <a:r>
              <a:rPr lang="en-US" sz="1610" dirty="0" err="1"/>
              <a:t>Telukunta</a:t>
            </a:r>
            <a:endParaRPr sz="1610" dirty="0"/>
          </a:p>
          <a:p>
            <a:pPr marL="0" lvl="0" indent="0" algn="ct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None/>
            </a:pPr>
            <a:endParaRPr sz="1610" dirty="0"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213" y="3956279"/>
            <a:ext cx="31750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APPROACH TO 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Possible Approaches to Solution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Dijkstra's Algorithm</a:t>
            </a:r>
            <a:endParaRPr b="1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Floyd Warshall Algorithm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A* Search Algorithm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50" y="2286000"/>
            <a:ext cx="6735676" cy="37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7a7cdeeb2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12039600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7a7cdeeb20_0_17"/>
          <p:cNvSpPr txBox="1">
            <a:spLocks noGrp="1"/>
          </p:cNvSpPr>
          <p:nvPr>
            <p:ph type="title"/>
          </p:nvPr>
        </p:nvSpPr>
        <p:spPr>
          <a:xfrm>
            <a:off x="1008925" y="2951550"/>
            <a:ext cx="9601200" cy="95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Python Code</a:t>
            </a:r>
            <a:endParaRPr sz="5500" b="1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Creating Graph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l="1487" t="11887" b="6017"/>
          <a:stretch/>
        </p:blipFill>
        <p:spPr>
          <a:xfrm>
            <a:off x="1754800" y="2005475"/>
            <a:ext cx="9400650" cy="42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ba1f4705_1_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86" name="Google Shape;186;g75ba1f4705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38" y="445425"/>
            <a:ext cx="11253724" cy="59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7a7cdeeb20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020650"/>
            <a:ext cx="9934250" cy="43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75ba1f4705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829050"/>
            <a:ext cx="9473125" cy="47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ba1f4705_1_49"/>
          <p:cNvSpPr txBox="1">
            <a:spLocks noGrp="1"/>
          </p:cNvSpPr>
          <p:nvPr>
            <p:ph type="title"/>
          </p:nvPr>
        </p:nvSpPr>
        <p:spPr>
          <a:xfrm>
            <a:off x="1371600" y="166525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Optimal Location</a:t>
            </a:r>
            <a:endParaRPr b="1"/>
          </a:p>
        </p:txBody>
      </p:sp>
      <p:pic>
        <p:nvPicPr>
          <p:cNvPr id="202" name="Google Shape;202;g75ba1f4705_1_49"/>
          <p:cNvPicPr preferRelativeResize="0"/>
          <p:nvPr/>
        </p:nvPicPr>
        <p:blipFill rotWithShape="1">
          <a:blip r:embed="rId3">
            <a:alphaModFix/>
          </a:blip>
          <a:srcRect r="773"/>
          <a:stretch/>
        </p:blipFill>
        <p:spPr>
          <a:xfrm>
            <a:off x="860275" y="1401050"/>
            <a:ext cx="11047224" cy="4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75ba1f4705_1_49"/>
          <p:cNvSpPr/>
          <p:nvPr/>
        </p:nvSpPr>
        <p:spPr>
          <a:xfrm>
            <a:off x="7377275" y="0"/>
            <a:ext cx="2399400" cy="1146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Libre Franklin"/>
                <a:ea typeface="Libre Franklin"/>
                <a:cs typeface="Libre Franklin"/>
                <a:sym typeface="Libre Franklin"/>
              </a:rPr>
              <a:t>Values calculated by code:</a:t>
            </a:r>
            <a:endParaRPr sz="20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7cdeeb20_0_2"/>
          <p:cNvSpPr txBox="1">
            <a:spLocks noGrp="1"/>
          </p:cNvSpPr>
          <p:nvPr>
            <p:ph type="title"/>
          </p:nvPr>
        </p:nvSpPr>
        <p:spPr>
          <a:xfrm>
            <a:off x="1371600" y="17905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constraint values</a:t>
            </a:r>
            <a:endParaRPr/>
          </a:p>
        </p:txBody>
      </p:sp>
      <p:pic>
        <p:nvPicPr>
          <p:cNvPr id="209" name="Google Shape;209;g7a7cdeeb20_0_2"/>
          <p:cNvPicPr preferRelativeResize="0"/>
          <p:nvPr/>
        </p:nvPicPr>
        <p:blipFill rotWithShape="1">
          <a:blip r:embed="rId3">
            <a:alphaModFix/>
          </a:blip>
          <a:srcRect t="-1781"/>
          <a:stretch/>
        </p:blipFill>
        <p:spPr>
          <a:xfrm>
            <a:off x="1074050" y="1054725"/>
            <a:ext cx="8709150" cy="54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7a7cdeeb2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9400" y="2954175"/>
            <a:ext cx="1906800" cy="13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7cdeeb20_0_9"/>
          <p:cNvSpPr txBox="1">
            <a:spLocks noGrp="1"/>
          </p:cNvSpPr>
          <p:nvPr>
            <p:ph type="title"/>
          </p:nvPr>
        </p:nvSpPr>
        <p:spPr>
          <a:xfrm>
            <a:off x="1371600" y="148625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Graphical Representation</a:t>
            </a:r>
            <a:endParaRPr sz="3600"/>
          </a:p>
        </p:txBody>
      </p:sp>
      <p:sp>
        <p:nvSpPr>
          <p:cNvPr id="216" name="Google Shape;216;g7a7cdeeb20_0_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217" name="Google Shape;217;g7a7cdeeb2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879075"/>
            <a:ext cx="9601199" cy="56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RESEARCH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ba1f4705_1_19"/>
          <p:cNvSpPr txBox="1">
            <a:spLocks noGrp="1"/>
          </p:cNvSpPr>
          <p:nvPr>
            <p:ph type="title"/>
          </p:nvPr>
        </p:nvSpPr>
        <p:spPr>
          <a:xfrm>
            <a:off x="921275" y="291850"/>
            <a:ext cx="10165800" cy="19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Extra Credit 1: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Given that TUL is the chosen host city, how should reservations be made for SF participants?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g75ba1f4705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75" y="3062825"/>
            <a:ext cx="10165824" cy="24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ba1f4705_1_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Arrangements for SF participants</a:t>
            </a:r>
            <a:endParaRPr b="1"/>
          </a:p>
        </p:txBody>
      </p:sp>
      <p:graphicFrame>
        <p:nvGraphicFramePr>
          <p:cNvPr id="229" name="Google Shape;229;g75ba1f4705_1_27"/>
          <p:cNvGraphicFramePr/>
          <p:nvPr/>
        </p:nvGraphicFramePr>
        <p:xfrm>
          <a:off x="1207750" y="19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{52BD18BF-DEA9-4187-A5AD-63E92B330CB2}</a:tableStyleId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Travel cost (two way fair) = $225 * 15*2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       = $6750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Lodging cost =  $70 * 15 * 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0" lvl="0" indent="457200" algn="ctr" rtl="0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= $4200</a:t>
                      </a:r>
                      <a:endParaRPr sz="24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Per-diem cost  =  $35*15* 4.5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71600" lvl="0" indent="0" algn="ctr" rtl="0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= $2362.50</a:t>
                      </a:r>
                      <a:endParaRPr sz="24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        =  $9937.50</a:t>
                      </a:r>
                      <a:endParaRPr sz="24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ba1f4705_1_43"/>
          <p:cNvSpPr txBox="1">
            <a:spLocks noGrp="1"/>
          </p:cNvSpPr>
          <p:nvPr>
            <p:ph type="title"/>
          </p:nvPr>
        </p:nvSpPr>
        <p:spPr>
          <a:xfrm>
            <a:off x="913200" y="220225"/>
            <a:ext cx="10582500" cy="169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Extra Credit 2: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Suppose that the following new air links are added to the of admissible routes; ORD-NY ($150), LAX-MIA ($300), DEN- DAL ($110), ATL-NY ($150). Determine the host city.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g75ba1f4705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0" y="1915825"/>
            <a:ext cx="12057229" cy="3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ba1f4705_1_3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Top 5 Cities to Host Conference:</a:t>
            </a:r>
            <a:endParaRPr b="1"/>
          </a:p>
        </p:txBody>
      </p:sp>
      <p:graphicFrame>
        <p:nvGraphicFramePr>
          <p:cNvPr id="241" name="Google Shape;241;g75ba1f4705_1_36"/>
          <p:cNvGraphicFramePr/>
          <p:nvPr/>
        </p:nvGraphicFramePr>
        <p:xfrm>
          <a:off x="148585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{6DCD0BC9-0260-45F9-9CDF-11EF33E73007}</a:tableStyleId>
              </a:tblPr>
              <a:tblGrid>
                <a:gridCol w="24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Rank</a:t>
                      </a:r>
                      <a:endParaRPr sz="2400" b="1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Place</a:t>
                      </a:r>
                      <a:endParaRPr sz="2400" b="1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Cost</a:t>
                      </a:r>
                      <a:endParaRPr sz="2400" b="1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Difference</a:t>
                      </a:r>
                      <a:endParaRPr sz="2400" b="1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TUL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$108,997.00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$0.00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DEN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$112,592.00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$3,615.00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STL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$116,997.80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$8,000.80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SPI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$118,293.20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$9,316.20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DAL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$121,772.00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$12,795.00</a:t>
                      </a:r>
                      <a:endParaRPr sz="1800"/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5ba1f4705_2_0"/>
          <p:cNvSpPr txBox="1">
            <a:spLocks noGrp="1"/>
          </p:cNvSpPr>
          <p:nvPr>
            <p:ph type="title"/>
          </p:nvPr>
        </p:nvSpPr>
        <p:spPr>
          <a:xfrm>
            <a:off x="952500" y="363500"/>
            <a:ext cx="100203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Top 5 Cities to Host Conference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/>
              <a:t>After Adding New Links</a:t>
            </a:r>
            <a:endParaRPr sz="2000" b="1" i="1"/>
          </a:p>
        </p:txBody>
      </p:sp>
      <p:graphicFrame>
        <p:nvGraphicFramePr>
          <p:cNvPr id="247" name="Google Shape;247;g75ba1f4705_2_0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{52BD18BF-DEA9-4187-A5AD-63E92B330CB2}</a:tableStyleId>
              </a:tblPr>
              <a:tblGrid>
                <a:gridCol w="27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Rank</a:t>
                      </a:r>
                      <a:endParaRPr sz="24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Place</a:t>
                      </a:r>
                      <a:endParaRPr sz="24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Cost</a:t>
                      </a:r>
                      <a:endParaRPr sz="24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Difference</a:t>
                      </a:r>
                      <a:endParaRPr sz="24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DEN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$107,102.00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TUL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$107,537.00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$435.00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STL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$113,597.80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$6459.80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SPI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$114,893.20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$7,791.20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DAL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$117,382.00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$10,280.00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0909ced_0_3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253" name="Google Shape;253;g6be0909ced_0_3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Seasonal lodging and using the highest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Per-diem rate not listed for all cities (find those that are $85)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This is a good model but could be better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7cdeeb20_0_9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References</a:t>
            </a:r>
            <a:endParaRPr b="1"/>
          </a:p>
        </p:txBody>
      </p:sp>
      <p:sp>
        <p:nvSpPr>
          <p:cNvPr id="259" name="Google Shape;259;g7a7cdeeb20_0_9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Informs - Saving Federal Travel Dollars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http://benalexkeen.com/implementing-djikstras-shortest-path-algorithm-with-python/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Federal employees frequently travel to professional development conferences and training events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Travel costs associated with trainings constitute a huge portion of an agency’s budget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A method for evaluating travel costs and determining the least expensive conference site from over 261 US cities was developed using the shortest path problem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e0909ced_0_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Transportation Assumptions</a:t>
            </a:r>
            <a:endParaRPr/>
          </a:p>
        </p:txBody>
      </p:sp>
      <p:sp>
        <p:nvSpPr>
          <p:cNvPr id="126" name="Google Shape;126;g6be0909ced_0_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Those that are </a:t>
            </a:r>
            <a:r>
              <a:rPr lang="en-US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less than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100 statute miles away will drive to the destination city using the standard $.325 cents per mile rate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Those that are </a:t>
            </a:r>
            <a:r>
              <a:rPr lang="en-US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more than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100 statute miles away will fly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Cost is based off a GSA-negotiated fare on one-way flights that can be used </a:t>
            </a:r>
            <a:r>
              <a:rPr lang="en-US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bidirectionally</a:t>
            </a:r>
            <a:endParaRPr b="1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All travel is done individually (no ride or room sharing)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The GSA-contracted airfare is available for all flights. 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0909ced_0_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Per-Diem Assumptions</a:t>
            </a:r>
            <a:endParaRPr/>
          </a:p>
        </p:txBody>
      </p:sp>
      <p:sp>
        <p:nvSpPr>
          <p:cNvPr id="132" name="Google Shape;132;g6be0909ced_0_1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Used to pay for meals and incidental expenses. These are geographically dependent and are paid at a flat rate for each full day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For travel days, 75% of per-diem rates are reimbursed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If flying, per-diem rate is for 4.5 days. Participants will arrive day prior to conference and will depart on the last day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If driving, per-diem rate is for 3.5 days. Participants will arrive day of the conference and will depart on the last day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No government meals available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When Per-Diem rate is not available, rate is $85 per day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e0909ced_0_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Lodging Assumptions</a:t>
            </a:r>
            <a:endParaRPr/>
          </a:p>
        </p:txBody>
      </p:sp>
      <p:sp>
        <p:nvSpPr>
          <p:cNvPr id="138" name="Google Shape;138;g6be0909ced_0_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Set rates are temporally and geographically dependent. If there is a seasonal per-diem rate, the high season rate is used regardless of the time of year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No government lodging available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e0909ced_0_5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144" name="Google Shape;144;g6be0909ced_0_5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Using the shortest path problem, find the optimal city that should host the conference because location impacts travel cost - depending on the number of participants and their originating location. 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Costs</a:t>
            </a:r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088" y="1486825"/>
            <a:ext cx="8261825" cy="47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e0909ced_0_27"/>
          <p:cNvSpPr txBox="1">
            <a:spLocks noGrp="1"/>
          </p:cNvSpPr>
          <p:nvPr>
            <p:ph type="title"/>
          </p:nvPr>
        </p:nvSpPr>
        <p:spPr>
          <a:xfrm>
            <a:off x="1371600" y="3277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Airfare</a:t>
            </a:r>
            <a:endParaRPr/>
          </a:p>
        </p:txBody>
      </p:sp>
      <p:pic>
        <p:nvPicPr>
          <p:cNvPr id="156" name="Google Shape;156;g6be0909ce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700" y="1451000"/>
            <a:ext cx="8367324" cy="4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Widescreen</PresentationFormat>
  <Paragraphs>123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Calibri</vt:lpstr>
      <vt:lpstr>Libre Franklin</vt:lpstr>
      <vt:lpstr>Lora</vt:lpstr>
      <vt:lpstr>Arial</vt:lpstr>
      <vt:lpstr>Crop</vt:lpstr>
      <vt:lpstr>Crop</vt:lpstr>
      <vt:lpstr>      SAVING FEDERAL TRAVEL DOLLARS</vt:lpstr>
      <vt:lpstr>RESEARCH OVERVIEW</vt:lpstr>
      <vt:lpstr>Introduction</vt:lpstr>
      <vt:lpstr>Transportation Assumptions</vt:lpstr>
      <vt:lpstr>Per-Diem Assumptions</vt:lpstr>
      <vt:lpstr>Lodging Assumptions</vt:lpstr>
      <vt:lpstr>Research Problem</vt:lpstr>
      <vt:lpstr>Costs</vt:lpstr>
      <vt:lpstr>Airfare</vt:lpstr>
      <vt:lpstr>APPROACH TO SOLUTION</vt:lpstr>
      <vt:lpstr>Possible Approaches to Solution</vt:lpstr>
      <vt:lpstr>Python Code</vt:lpstr>
      <vt:lpstr>Creating Graph</vt:lpstr>
      <vt:lpstr>PowerPoint Presentation</vt:lpstr>
      <vt:lpstr>PowerPoint Presentation</vt:lpstr>
      <vt:lpstr>PowerPoint Presentation</vt:lpstr>
      <vt:lpstr>Optimal Location</vt:lpstr>
      <vt:lpstr>Comparing constraint values</vt:lpstr>
      <vt:lpstr>Graphical Representation</vt:lpstr>
      <vt:lpstr>Extra Credit 1:   Given that TUL is the chosen host city, how should reservations be made for SF participants?</vt:lpstr>
      <vt:lpstr>Arrangements for SF participants</vt:lpstr>
      <vt:lpstr>Extra Credit 2:  Suppose that the following new air links are added to the of admissible routes; ORD-NY ($150), LAX-MIA ($300), DEN- DAL ($110), ATL-NY ($150). Determine the host city.</vt:lpstr>
      <vt:lpstr>Top 5 Cities to Host Conference:</vt:lpstr>
      <vt:lpstr>Top 5 Cities to Host Conference  After Adding New Links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SAVING FEDERAL TRAVEL DOLLARS</dc:title>
  <dc:creator>Clara Buss</dc:creator>
  <cp:lastModifiedBy>telukunta.vignashree07@gmail.com</cp:lastModifiedBy>
  <cp:revision>1</cp:revision>
  <dcterms:created xsi:type="dcterms:W3CDTF">2019-12-02T03:58:44Z</dcterms:created>
  <dcterms:modified xsi:type="dcterms:W3CDTF">2020-08-03T05:28:01Z</dcterms:modified>
</cp:coreProperties>
</file>