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58" r:id="rId4"/>
    <p:sldId id="259" r:id="rId5"/>
    <p:sldId id="276" r:id="rId6"/>
    <p:sldId id="292" r:id="rId7"/>
    <p:sldId id="293" r:id="rId8"/>
    <p:sldId id="261" r:id="rId9"/>
    <p:sldId id="268" r:id="rId10"/>
    <p:sldId id="270" r:id="rId11"/>
    <p:sldId id="267" r:id="rId12"/>
    <p:sldId id="269" r:id="rId13"/>
    <p:sldId id="274" r:id="rId14"/>
    <p:sldId id="275" r:id="rId15"/>
    <p:sldId id="278" r:id="rId16"/>
    <p:sldId id="279" r:id="rId17"/>
    <p:sldId id="280" r:id="rId18"/>
    <p:sldId id="281" r:id="rId19"/>
    <p:sldId id="282" r:id="rId20"/>
    <p:sldId id="262" r:id="rId21"/>
    <p:sldId id="284" r:id="rId22"/>
    <p:sldId id="285" r:id="rId23"/>
    <p:sldId id="272" r:id="rId24"/>
    <p:sldId id="289" r:id="rId25"/>
    <p:sldId id="287" r:id="rId26"/>
    <p:sldId id="291" r:id="rId27"/>
    <p:sldId id="294" r:id="rId28"/>
    <p:sldId id="296" r:id="rId29"/>
    <p:sldId id="295" r:id="rId30"/>
    <p:sldId id="298" r:id="rId31"/>
    <p:sldId id="300" r:id="rId32"/>
    <p:sldId id="288" r:id="rId33"/>
    <p:sldId id="301" r:id="rId34"/>
    <p:sldId id="304" r:id="rId35"/>
    <p:sldId id="303" r:id="rId36"/>
    <p:sldId id="263" r:id="rId37"/>
    <p:sldId id="286" r:id="rId38"/>
    <p:sldId id="264" r:id="rId39"/>
    <p:sldId id="297" r:id="rId40"/>
    <p:sldId id="27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sorterViewPr>
    <p:cViewPr>
      <p:scale>
        <a:sx n="100" d="100"/>
        <a:sy n="100" d="100"/>
      </p:scale>
      <p:origin x="0" y="-74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12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69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47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886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813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45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70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474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855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05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586B75A-687E-405C-8A0B-8D00578BA2C3}" type="datetimeFigureOut">
              <a:rPr lang="en-US" smtClean="0"/>
              <a:pPr/>
              <a:t>3/18/2024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896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22802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84" y="0"/>
            <a:ext cx="8637073" cy="2541431"/>
          </a:xfrm>
        </p:spPr>
        <p:txBody>
          <a:bodyPr>
            <a:normAutofit/>
          </a:bodyPr>
          <a:lstStyle/>
          <a:p>
            <a:r>
              <a:rPr lang="en-US" sz="4400" dirty="0"/>
              <a:t>Deep learning based facial emotion recognition</a:t>
            </a:r>
          </a:p>
        </p:txBody>
      </p:sp>
      <p:sp>
        <p:nvSpPr>
          <p:cNvPr id="3" name="Subtitle 2"/>
          <p:cNvSpPr>
            <a:spLocks noGrp="1"/>
          </p:cNvSpPr>
          <p:nvPr>
            <p:ph type="subTitle" idx="1"/>
          </p:nvPr>
        </p:nvSpPr>
        <p:spPr>
          <a:xfrm>
            <a:off x="2321528" y="2541431"/>
            <a:ext cx="8637072" cy="977621"/>
          </a:xfrm>
        </p:spPr>
        <p:txBody>
          <a:bodyPr>
            <a:noAutofit/>
          </a:bodyPr>
          <a:lstStyle/>
          <a:p>
            <a:pPr algn="ctr"/>
            <a:r>
              <a:rPr lang="en-US" sz="2000" b="1" dirty="0"/>
              <a:t>BATCH - 1</a:t>
            </a:r>
          </a:p>
          <a:p>
            <a:pPr algn="ctr"/>
            <a:r>
              <a:rPr lang="en-US" sz="2000" b="1" dirty="0"/>
              <a:t>BATCH MEMBERS:</a:t>
            </a:r>
          </a:p>
          <a:p>
            <a:pPr algn="ctr"/>
            <a:r>
              <a:rPr lang="en-US" sz="2000" dirty="0"/>
              <a:t>   211FA18108 – M.BHAVYA SRI</a:t>
            </a:r>
          </a:p>
          <a:p>
            <a:pPr algn="ctr"/>
            <a:r>
              <a:rPr lang="en-US" sz="2000" dirty="0"/>
              <a:t>211FA18109 – T.SAI RAMYA</a:t>
            </a:r>
          </a:p>
          <a:p>
            <a:pPr algn="ctr"/>
            <a:r>
              <a:rPr lang="en-US" sz="2000" dirty="0"/>
              <a:t>211FA18103 – K.ROHITHA</a:t>
            </a:r>
          </a:p>
          <a:p>
            <a:pPr algn="ctr"/>
            <a:r>
              <a:rPr lang="en-US" sz="2000" b="1" dirty="0"/>
              <a:t>GUIDE: </a:t>
            </a:r>
            <a:r>
              <a:rPr lang="en-US" sz="2000" dirty="0"/>
              <a:t>Dr.</a:t>
            </a:r>
            <a:r>
              <a:rPr lang="en-IN" sz="2000" dirty="0"/>
              <a:t> </a:t>
            </a:r>
            <a:r>
              <a:rPr lang="en-IN" sz="2000" dirty="0" err="1"/>
              <a:t>Jyostna</a:t>
            </a:r>
            <a:r>
              <a:rPr lang="en-IN" sz="2000" dirty="0"/>
              <a:t> Devi </a:t>
            </a:r>
            <a:r>
              <a:rPr lang="en-IN" sz="2000" dirty="0" err="1"/>
              <a:t>Bodapati</a:t>
            </a:r>
            <a:endParaRPr lang="en-US" sz="2000" dirty="0"/>
          </a:p>
          <a:p>
            <a:endParaRPr lang="en-IN" sz="1600" dirty="0"/>
          </a:p>
        </p:txBody>
      </p:sp>
    </p:spTree>
    <p:extLst>
      <p:ext uri="{BB962C8B-B14F-4D97-AF65-F5344CB8AC3E}">
        <p14:creationId xmlns:p14="http://schemas.microsoft.com/office/powerpoint/2010/main" val="192873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75" y="525054"/>
            <a:ext cx="10996654" cy="3970318"/>
          </a:xfrm>
          <a:prstGeom prst="rect">
            <a:avLst/>
          </a:prstGeom>
          <a:noFill/>
        </p:spPr>
        <p:txBody>
          <a:bodyPr wrap="square" rtlCol="0">
            <a:spAutoFit/>
          </a:bodyPr>
          <a:lstStyle/>
          <a:p>
            <a:endParaRPr lang="en-US" b="1" dirty="0"/>
          </a:p>
          <a:p>
            <a:r>
              <a:rPr lang="en-US" b="1" dirty="0"/>
              <a:t>Title: “</a:t>
            </a:r>
            <a:r>
              <a:rPr lang="en-US" b="1" dirty="0" err="1"/>
              <a:t>FERNet</a:t>
            </a:r>
            <a:r>
              <a:rPr lang="en-US" b="1" dirty="0"/>
              <a:t>: A Deep CNN Architecture for Facial Expression Recognition in the Wild” </a:t>
            </a:r>
            <a:r>
              <a:rPr lang="en-US" sz="1600" dirty="0"/>
              <a:t>[5]</a:t>
            </a:r>
          </a:p>
          <a:p>
            <a:endParaRPr lang="en-US" b="1" dirty="0"/>
          </a:p>
          <a:p>
            <a:pPr marL="285750" indent="-285750">
              <a:buFont typeface="Arial" panose="020B0604020202020204" pitchFamily="34" charset="0"/>
              <a:buChar char="•"/>
            </a:pPr>
            <a:r>
              <a:rPr lang="en-US" dirty="0"/>
              <a:t>Traditional FER methods using manual feature extraction techniques like SVM with HOG(</a:t>
            </a:r>
            <a:r>
              <a:rPr lang="en-IN" dirty="0"/>
              <a:t>Histogram of Oriented Gradients)</a:t>
            </a:r>
            <a:r>
              <a:rPr lang="en-US" dirty="0"/>
              <a:t> and LBP(</a:t>
            </a:r>
            <a:r>
              <a:rPr lang="en-IN" dirty="0"/>
              <a:t>Local Binary Patterns</a:t>
            </a:r>
            <a:r>
              <a:rPr lang="en-US" dirty="0"/>
              <a:t>) have limitations, especially in uncontrolled environments and complex datasets like FER 2013.</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 </a:t>
            </a:r>
            <a:r>
              <a:rPr lang="en-US" dirty="0" err="1"/>
              <a:t>FERNet</a:t>
            </a:r>
            <a:r>
              <a:rPr lang="en-US" dirty="0"/>
              <a:t> model includes data preprocessing steps, resizing, data augmentation, and normalization. It features five convolution blocks with </a:t>
            </a:r>
            <a:r>
              <a:rPr lang="en-US" dirty="0" err="1"/>
              <a:t>ReLU</a:t>
            </a:r>
            <a:r>
              <a:rPr lang="en-US" dirty="0"/>
              <a:t> activation and a </a:t>
            </a:r>
            <a:r>
              <a:rPr lang="en-US" dirty="0" err="1"/>
              <a:t>softmax</a:t>
            </a:r>
            <a:r>
              <a:rPr lang="en-US" dirty="0"/>
              <a:t> output layer, Adam optimization,</a:t>
            </a:r>
            <a:r>
              <a:rPr lang="en-IN" dirty="0"/>
              <a:t> Categorical cross-entropy loss</a:t>
            </a:r>
            <a:r>
              <a:rPr lang="en-US" dirty="0"/>
              <a:t>, a fixed learning rate, weight decay, dropout, and Xavier weight initialization, with specified kernel sizes and max-pooling windows.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FERNet</a:t>
            </a:r>
            <a:r>
              <a:rPr lang="en-US" dirty="0"/>
              <a:t> achieved an accuracy of around 69.57%, surpassing human accuracy on the dataset.</a:t>
            </a:r>
            <a:endParaRPr lang="en-IN" dirty="0"/>
          </a:p>
          <a:p>
            <a:endParaRPr lang="en-US" dirty="0"/>
          </a:p>
        </p:txBody>
      </p:sp>
      <p:pic>
        <p:nvPicPr>
          <p:cNvPr id="3" name="Picture 2"/>
          <p:cNvPicPr>
            <a:picLocks noChangeAspect="1"/>
          </p:cNvPicPr>
          <p:nvPr/>
        </p:nvPicPr>
        <p:blipFill>
          <a:blip r:embed="rId2"/>
          <a:stretch>
            <a:fillRect/>
          </a:stretch>
        </p:blipFill>
        <p:spPr>
          <a:xfrm>
            <a:off x="665320" y="4130462"/>
            <a:ext cx="6233700" cy="1928432"/>
          </a:xfrm>
          <a:prstGeom prst="rect">
            <a:avLst/>
          </a:prstGeom>
        </p:spPr>
      </p:pic>
      <p:pic>
        <p:nvPicPr>
          <p:cNvPr id="4" name="Picture 3"/>
          <p:cNvPicPr>
            <a:picLocks noChangeAspect="1"/>
          </p:cNvPicPr>
          <p:nvPr/>
        </p:nvPicPr>
        <p:blipFill>
          <a:blip r:embed="rId3"/>
          <a:stretch>
            <a:fillRect/>
          </a:stretch>
        </p:blipFill>
        <p:spPr>
          <a:xfrm>
            <a:off x="7741651" y="4130462"/>
            <a:ext cx="2370025" cy="1066892"/>
          </a:xfrm>
          <a:prstGeom prst="rect">
            <a:avLst/>
          </a:prstGeom>
        </p:spPr>
      </p:pic>
      <p:pic>
        <p:nvPicPr>
          <p:cNvPr id="5" name="Picture 4"/>
          <p:cNvPicPr>
            <a:picLocks noChangeAspect="1"/>
          </p:cNvPicPr>
          <p:nvPr/>
        </p:nvPicPr>
        <p:blipFill>
          <a:blip r:embed="rId4"/>
          <a:stretch>
            <a:fillRect/>
          </a:stretch>
        </p:blipFill>
        <p:spPr>
          <a:xfrm>
            <a:off x="7741651" y="5182518"/>
            <a:ext cx="2370025" cy="876376"/>
          </a:xfrm>
          <a:prstGeom prst="rect">
            <a:avLst/>
          </a:prstGeom>
        </p:spPr>
      </p:pic>
      <p:sp>
        <p:nvSpPr>
          <p:cNvPr id="6" name="TextBox 5">
            <a:extLst>
              <a:ext uri="{FF2B5EF4-FFF2-40B4-BE49-F238E27FC236}">
                <a16:creationId xmlns:a16="http://schemas.microsoft.com/office/drawing/2014/main" id="{57AE0C7C-F649-8406-647D-CB1EED0EDE1D}"/>
              </a:ext>
            </a:extLst>
          </p:cNvPr>
          <p:cNvSpPr txBox="1"/>
          <p:nvPr/>
        </p:nvSpPr>
        <p:spPr>
          <a:xfrm>
            <a:off x="556591" y="59649"/>
            <a:ext cx="7792720" cy="646331"/>
          </a:xfrm>
          <a:prstGeom prst="rect">
            <a:avLst/>
          </a:prstGeom>
          <a:noFill/>
        </p:spPr>
        <p:txBody>
          <a:bodyPr wrap="square" rtlCol="0">
            <a:spAutoFit/>
          </a:bodyPr>
          <a:lstStyle/>
          <a:p>
            <a:r>
              <a:rPr lang="en-US" sz="3200" dirty="0"/>
              <a:t>LITERATURE</a:t>
            </a:r>
            <a:r>
              <a:rPr lang="en-US" sz="3600" dirty="0"/>
              <a:t> SURVEY Continued..</a:t>
            </a:r>
            <a:endParaRPr lang="en-IN" sz="3600" dirty="0"/>
          </a:p>
        </p:txBody>
      </p:sp>
    </p:spTree>
    <p:extLst>
      <p:ext uri="{BB962C8B-B14F-4D97-AF65-F5344CB8AC3E}">
        <p14:creationId xmlns:p14="http://schemas.microsoft.com/office/powerpoint/2010/main" val="2300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598" y="995656"/>
            <a:ext cx="6046082" cy="5139869"/>
          </a:xfrm>
          <a:prstGeom prst="rect">
            <a:avLst/>
          </a:prstGeom>
          <a:noFill/>
        </p:spPr>
        <p:txBody>
          <a:bodyPr wrap="square" rtlCol="0">
            <a:spAutoFit/>
          </a:bodyPr>
          <a:lstStyle/>
          <a:p>
            <a:r>
              <a:rPr lang="en-US" sz="2000" b="1" dirty="0"/>
              <a:t>Title : “Facial Emotion Recognition Using Deep Convolutional Neural Network” </a:t>
            </a:r>
            <a:r>
              <a:rPr lang="en-US" sz="1600" dirty="0"/>
              <a:t>[2]</a:t>
            </a:r>
          </a:p>
          <a:p>
            <a:endParaRPr lang="en-US" b="1" dirty="0"/>
          </a:p>
          <a:p>
            <a:pPr marL="285750" indent="-285750">
              <a:buFont typeface="Arial" panose="020B0604020202020204" pitchFamily="34" charset="0"/>
              <a:buChar char="•"/>
            </a:pPr>
            <a:r>
              <a:rPr lang="en-US" dirty="0"/>
              <a:t>The paper aims to create a Deep Convolutional Neural Network (DCNN) model for recognizing five different human facial emotions.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proposed DCNN model utilizes a two-layer architecture with convolution, pooling, dropout, and fully connected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The input images are resized to 32x32 and passed through </a:t>
            </a:r>
            <a:r>
              <a:rPr lang="en-US" dirty="0" err="1"/>
              <a:t>ReLU</a:t>
            </a:r>
            <a:r>
              <a:rPr lang="en-US" dirty="0"/>
              <a:t> activation functions.</a:t>
            </a:r>
          </a:p>
          <a:p>
            <a:pPr marL="285750" indent="-285750">
              <a:buFont typeface="Arial" panose="020B0604020202020204" pitchFamily="34" charset="0"/>
              <a:buChar char="•"/>
            </a:pPr>
            <a:r>
              <a:rPr lang="en-US" dirty="0"/>
              <a:t>The model is trained using a dataset manually collected using a 48 MP camera.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achieves an accuracy of 78.04%, showing that it can reasonably classify emotions. </a:t>
            </a:r>
            <a:endParaRPr lang="en-IN" dirty="0"/>
          </a:p>
        </p:txBody>
      </p:sp>
      <p:sp>
        <p:nvSpPr>
          <p:cNvPr id="5" name="TextBox 4">
            <a:extLst>
              <a:ext uri="{FF2B5EF4-FFF2-40B4-BE49-F238E27FC236}">
                <a16:creationId xmlns:a16="http://schemas.microsoft.com/office/drawing/2014/main" id="{C7635AD9-65FE-52F4-E9CA-743D8BEDA383}"/>
              </a:ext>
            </a:extLst>
          </p:cNvPr>
          <p:cNvSpPr txBox="1"/>
          <p:nvPr/>
        </p:nvSpPr>
        <p:spPr>
          <a:xfrm>
            <a:off x="283598" y="349325"/>
            <a:ext cx="7792720" cy="646331"/>
          </a:xfrm>
          <a:prstGeom prst="rect">
            <a:avLst/>
          </a:prstGeom>
          <a:noFill/>
        </p:spPr>
        <p:txBody>
          <a:bodyPr wrap="square" rtlCol="0">
            <a:spAutoFit/>
          </a:bodyPr>
          <a:lstStyle/>
          <a:p>
            <a:r>
              <a:rPr lang="en-US" sz="3200" dirty="0"/>
              <a:t>LITERATURE</a:t>
            </a:r>
            <a:r>
              <a:rPr lang="en-US" sz="3600" dirty="0"/>
              <a:t> SURVEY Continued..</a:t>
            </a:r>
            <a:endParaRPr lang="en-IN" sz="3600" dirty="0"/>
          </a:p>
        </p:txBody>
      </p:sp>
      <p:pic>
        <p:nvPicPr>
          <p:cNvPr id="4" name="Picture 3"/>
          <p:cNvPicPr>
            <a:picLocks noChangeAspect="1"/>
          </p:cNvPicPr>
          <p:nvPr/>
        </p:nvPicPr>
        <p:blipFill>
          <a:blip r:embed="rId2"/>
          <a:stretch>
            <a:fillRect/>
          </a:stretch>
        </p:blipFill>
        <p:spPr>
          <a:xfrm>
            <a:off x="6329680" y="1482969"/>
            <a:ext cx="5456393" cy="2865368"/>
          </a:xfrm>
          <a:prstGeom prst="rect">
            <a:avLst/>
          </a:prstGeom>
        </p:spPr>
      </p:pic>
    </p:spTree>
    <p:extLst>
      <p:ext uri="{BB962C8B-B14F-4D97-AF65-F5344CB8AC3E}">
        <p14:creationId xmlns:p14="http://schemas.microsoft.com/office/powerpoint/2010/main" val="356198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370" y="405516"/>
            <a:ext cx="6639340" cy="5271715"/>
          </a:xfrm>
          <a:prstGeom prst="rect">
            <a:avLst/>
          </a:prstGeom>
          <a:noFill/>
        </p:spPr>
        <p:txBody>
          <a:bodyPr wrap="square" rtlCol="0">
            <a:spAutoFit/>
          </a:bodyPr>
          <a:lstStyle/>
          <a:p>
            <a:endParaRPr lang="en-IN" dirty="0"/>
          </a:p>
        </p:txBody>
      </p:sp>
      <p:sp>
        <p:nvSpPr>
          <p:cNvPr id="3" name="TextBox 2"/>
          <p:cNvSpPr txBox="1"/>
          <p:nvPr/>
        </p:nvSpPr>
        <p:spPr>
          <a:xfrm>
            <a:off x="274320" y="1529800"/>
            <a:ext cx="6679096" cy="4524315"/>
          </a:xfrm>
          <a:prstGeom prst="rect">
            <a:avLst/>
          </a:prstGeom>
          <a:noFill/>
        </p:spPr>
        <p:txBody>
          <a:bodyPr wrap="square" rtlCol="0">
            <a:spAutoFit/>
          </a:bodyPr>
          <a:lstStyle/>
          <a:p>
            <a:r>
              <a:rPr lang="en-US" b="1" dirty="0"/>
              <a:t>Title:  “</a:t>
            </a:r>
            <a:r>
              <a:rPr lang="en-IN" b="1" dirty="0"/>
              <a:t>A Deep Learning Framework with Cross Pooled Soft Attention for Facial Expression Recognition”</a:t>
            </a:r>
            <a:r>
              <a:rPr lang="en-IN" sz="1600" dirty="0"/>
              <a:t> [4]</a:t>
            </a:r>
          </a:p>
          <a:p>
            <a:endParaRPr lang="en-US" dirty="0"/>
          </a:p>
          <a:p>
            <a:pPr marL="285750" indent="-285750">
              <a:buFont typeface="Arial" panose="020B0604020202020204" pitchFamily="34" charset="0"/>
              <a:buChar char="•"/>
            </a:pPr>
            <a:r>
              <a:rPr lang="en-US" dirty="0"/>
              <a:t>The proposed attention-based model is tested on popular datasets, JAFFE and CK+, demonstrating superior results compared to traditional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paper outlines the proposed model's pipeline, which involves preprocessing raw images using Viola-Jones for facial detection, followed by feature extraction using a pre-trained </a:t>
            </a:r>
            <a:r>
              <a:rPr lang="en-US" i="1" dirty="0" err="1"/>
              <a:t>ConvNet</a:t>
            </a:r>
            <a:r>
              <a:rPr lang="en-US" i="1" dirty="0"/>
              <a:t> (</a:t>
            </a:r>
            <a:r>
              <a:rPr lang="en-US" i="1" dirty="0" err="1"/>
              <a:t>Xception</a:t>
            </a:r>
            <a:r>
              <a:rPr lang="en-US" i="1" dirty="0"/>
              <a:t>)</a:t>
            </a:r>
            <a:r>
              <a:rPr lang="en-US" dirty="0"/>
              <a:t> on regions of interest (eye-pair and mouth). This process yields feature descriptors for expression recognition.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proposed model gives an accuracy of 97.67 and 97.46% on JAFFE and CK+ datasets, respectively.</a:t>
            </a:r>
          </a:p>
          <a:p>
            <a:endParaRPr lang="en-IN" dirty="0"/>
          </a:p>
        </p:txBody>
      </p:sp>
      <p:pic>
        <p:nvPicPr>
          <p:cNvPr id="4" name="Picture 3"/>
          <p:cNvPicPr>
            <a:picLocks noChangeAspect="1"/>
          </p:cNvPicPr>
          <p:nvPr/>
        </p:nvPicPr>
        <p:blipFill>
          <a:blip r:embed="rId2"/>
          <a:stretch>
            <a:fillRect/>
          </a:stretch>
        </p:blipFill>
        <p:spPr>
          <a:xfrm>
            <a:off x="7594356" y="28630"/>
            <a:ext cx="3227370" cy="6025485"/>
          </a:xfrm>
          <a:prstGeom prst="rect">
            <a:avLst/>
          </a:prstGeom>
        </p:spPr>
      </p:pic>
      <p:sp>
        <p:nvSpPr>
          <p:cNvPr id="5" name="TextBox 4">
            <a:extLst>
              <a:ext uri="{FF2B5EF4-FFF2-40B4-BE49-F238E27FC236}">
                <a16:creationId xmlns:a16="http://schemas.microsoft.com/office/drawing/2014/main" id="{AE1ACC69-A467-8FA8-C1F8-0B911EE3A9A3}"/>
              </a:ext>
            </a:extLst>
          </p:cNvPr>
          <p:cNvSpPr txBox="1"/>
          <p:nvPr/>
        </p:nvSpPr>
        <p:spPr>
          <a:xfrm>
            <a:off x="110878" y="534438"/>
            <a:ext cx="7792720" cy="646331"/>
          </a:xfrm>
          <a:prstGeom prst="rect">
            <a:avLst/>
          </a:prstGeom>
          <a:noFill/>
        </p:spPr>
        <p:txBody>
          <a:bodyPr wrap="square" rtlCol="0">
            <a:spAutoFit/>
          </a:bodyPr>
          <a:lstStyle/>
          <a:p>
            <a:r>
              <a:rPr lang="en-US" sz="3200" dirty="0"/>
              <a:t>LITERATURE</a:t>
            </a:r>
            <a:r>
              <a:rPr lang="en-US" sz="3600" dirty="0"/>
              <a:t> SURVEY Continued..</a:t>
            </a:r>
            <a:endParaRPr lang="en-IN" sz="3600" dirty="0"/>
          </a:p>
        </p:txBody>
      </p:sp>
    </p:spTree>
    <p:extLst>
      <p:ext uri="{BB962C8B-B14F-4D97-AF65-F5344CB8AC3E}">
        <p14:creationId xmlns:p14="http://schemas.microsoft.com/office/powerpoint/2010/main" val="395222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880AB-0E90-6B09-6E8D-7FA4EF5388E6}"/>
              </a:ext>
            </a:extLst>
          </p:cNvPr>
          <p:cNvSpPr txBox="1"/>
          <p:nvPr/>
        </p:nvSpPr>
        <p:spPr>
          <a:xfrm>
            <a:off x="556591" y="59649"/>
            <a:ext cx="7792720" cy="646331"/>
          </a:xfrm>
          <a:prstGeom prst="rect">
            <a:avLst/>
          </a:prstGeom>
          <a:noFill/>
        </p:spPr>
        <p:txBody>
          <a:bodyPr wrap="square" rtlCol="0">
            <a:spAutoFit/>
          </a:bodyPr>
          <a:lstStyle/>
          <a:p>
            <a:r>
              <a:rPr lang="en-US" sz="3200" dirty="0"/>
              <a:t>LITERATURE</a:t>
            </a:r>
            <a:r>
              <a:rPr lang="en-US" sz="3600" dirty="0"/>
              <a:t> SURVEY Continued..</a:t>
            </a:r>
            <a:endParaRPr lang="en-IN" sz="3600" dirty="0"/>
          </a:p>
        </p:txBody>
      </p:sp>
      <p:sp>
        <p:nvSpPr>
          <p:cNvPr id="4" name="TextBox 3">
            <a:extLst>
              <a:ext uri="{FF2B5EF4-FFF2-40B4-BE49-F238E27FC236}">
                <a16:creationId xmlns:a16="http://schemas.microsoft.com/office/drawing/2014/main" id="{059796BF-01F2-AEDB-A24C-C4B1D47B5124}"/>
              </a:ext>
            </a:extLst>
          </p:cNvPr>
          <p:cNvSpPr txBox="1"/>
          <p:nvPr/>
        </p:nvSpPr>
        <p:spPr>
          <a:xfrm>
            <a:off x="444831" y="1097280"/>
            <a:ext cx="7347889" cy="5909310"/>
          </a:xfrm>
          <a:prstGeom prst="rect">
            <a:avLst/>
          </a:prstGeom>
          <a:noFill/>
        </p:spPr>
        <p:txBody>
          <a:bodyPr wrap="square" rtlCol="0">
            <a:spAutoFit/>
          </a:bodyPr>
          <a:lstStyle/>
          <a:p>
            <a:r>
              <a:rPr lang="en-IN" b="1" dirty="0"/>
              <a:t>Title: “</a:t>
            </a:r>
            <a:r>
              <a:rPr lang="en-US" b="1" dirty="0"/>
              <a:t>Extended deep neural network for facial emotion recognition” </a:t>
            </a:r>
            <a:r>
              <a:rPr lang="en-US" dirty="0"/>
              <a:t>[6]</a:t>
            </a:r>
          </a:p>
          <a:p>
            <a:endParaRPr lang="en-US" dirty="0"/>
          </a:p>
          <a:p>
            <a:pPr marL="285750" indent="-285750">
              <a:buFont typeface="Arial" panose="020B0604020202020204" pitchFamily="34" charset="0"/>
              <a:buChar char="•"/>
            </a:pPr>
            <a:r>
              <a:rPr lang="en-US" b="0" i="0" dirty="0">
                <a:effectLst/>
              </a:rPr>
              <a:t>The model is trained on two datasets: Extended Cohn–Kanade (CK+) and Japanese Female Facial Expression (JAFFE) Dataset.</a:t>
            </a:r>
          </a:p>
          <a:p>
            <a:endParaRPr lang="en-US" b="0" i="0" dirty="0">
              <a:effectLst/>
            </a:endParaRPr>
          </a:p>
          <a:p>
            <a:pPr marL="285750" indent="-285750">
              <a:buFont typeface="Arial" panose="020B0604020202020204" pitchFamily="34" charset="0"/>
              <a:buChar char="•"/>
            </a:pPr>
            <a:r>
              <a:rPr lang="en-US" b="0" i="0" dirty="0">
                <a:effectLst/>
              </a:rPr>
              <a:t>The model's foundation rests upon a singular architecture, the Deep Convolutional Neural Networks (DNNs), which integrate convolution layers and deep residual blocks. </a:t>
            </a:r>
          </a:p>
          <a:p>
            <a:endParaRPr lang="en-US" b="0" i="0" dirty="0">
              <a:effectLst/>
            </a:endParaRPr>
          </a:p>
          <a:p>
            <a:pPr marL="285750" indent="-285750">
              <a:buFont typeface="Arial" panose="020B0604020202020204" pitchFamily="34" charset="0"/>
              <a:buChar char="•"/>
            </a:pPr>
            <a:r>
              <a:rPr lang="en-US" b="0" i="0" dirty="0">
                <a:effectLst/>
              </a:rPr>
              <a:t>The model's workflow involves two primary steps: initially, assigning image labels to all faces during training, followed by the passage of images through the designed DNN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The accuracy of the proposed model is </a:t>
            </a:r>
            <a:r>
              <a:rPr lang="en-IN" dirty="0"/>
              <a:t>95.23%  and 93.24% on JAFFE and CK+ respectively.</a:t>
            </a:r>
          </a:p>
          <a:p>
            <a:endParaRPr lang="en-US" b="0" i="0" dirty="0">
              <a:solidFill>
                <a:srgbClr val="374151"/>
              </a:solidFill>
              <a:effectLst/>
              <a:latin typeface="Söhne"/>
            </a:endParaRPr>
          </a:p>
          <a:p>
            <a:endParaRPr lang="en-US" b="0" i="0" dirty="0">
              <a:solidFill>
                <a:srgbClr val="374151"/>
              </a:solidFill>
              <a:effectLst/>
              <a:latin typeface="Söhne"/>
            </a:endParaRPr>
          </a:p>
          <a:p>
            <a:endParaRPr lang="en-US" dirty="0"/>
          </a:p>
          <a:p>
            <a:endParaRPr lang="en-US" dirty="0"/>
          </a:p>
          <a:p>
            <a:endParaRPr lang="en-IN" dirty="0"/>
          </a:p>
        </p:txBody>
      </p:sp>
      <p:pic>
        <p:nvPicPr>
          <p:cNvPr id="6" name="Picture 5">
            <a:extLst>
              <a:ext uri="{FF2B5EF4-FFF2-40B4-BE49-F238E27FC236}">
                <a16:creationId xmlns:a16="http://schemas.microsoft.com/office/drawing/2014/main" id="{6380EF10-F633-9800-BFD3-E8DDEB54CA62}"/>
              </a:ext>
            </a:extLst>
          </p:cNvPr>
          <p:cNvPicPr>
            <a:picLocks noChangeAspect="1"/>
          </p:cNvPicPr>
          <p:nvPr/>
        </p:nvPicPr>
        <p:blipFill>
          <a:blip r:embed="rId2"/>
          <a:stretch>
            <a:fillRect/>
          </a:stretch>
        </p:blipFill>
        <p:spPr>
          <a:xfrm>
            <a:off x="8100616" y="59650"/>
            <a:ext cx="4058954" cy="6005870"/>
          </a:xfrm>
          <a:prstGeom prst="rect">
            <a:avLst/>
          </a:prstGeom>
        </p:spPr>
      </p:pic>
    </p:spTree>
    <p:extLst>
      <p:ext uri="{BB962C8B-B14F-4D97-AF65-F5344CB8AC3E}">
        <p14:creationId xmlns:p14="http://schemas.microsoft.com/office/powerpoint/2010/main" val="29813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B9D5E6-A616-5453-6453-27B0EEFD48AF}"/>
              </a:ext>
            </a:extLst>
          </p:cNvPr>
          <p:cNvSpPr txBox="1"/>
          <p:nvPr/>
        </p:nvSpPr>
        <p:spPr>
          <a:xfrm>
            <a:off x="434671" y="222209"/>
            <a:ext cx="7792720" cy="646331"/>
          </a:xfrm>
          <a:prstGeom prst="rect">
            <a:avLst/>
          </a:prstGeom>
          <a:noFill/>
        </p:spPr>
        <p:txBody>
          <a:bodyPr wrap="square" rtlCol="0">
            <a:spAutoFit/>
          </a:bodyPr>
          <a:lstStyle/>
          <a:p>
            <a:r>
              <a:rPr lang="en-US" sz="3200" dirty="0"/>
              <a:t>LITERATURE</a:t>
            </a:r>
            <a:r>
              <a:rPr lang="en-US" sz="3600" dirty="0"/>
              <a:t> SURVEY Continued..</a:t>
            </a:r>
            <a:endParaRPr lang="en-IN" sz="3600" dirty="0"/>
          </a:p>
        </p:txBody>
      </p:sp>
      <p:sp>
        <p:nvSpPr>
          <p:cNvPr id="3" name="Rectangle 2"/>
          <p:cNvSpPr/>
          <p:nvPr/>
        </p:nvSpPr>
        <p:spPr>
          <a:xfrm>
            <a:off x="277191" y="844315"/>
            <a:ext cx="7950200" cy="3416320"/>
          </a:xfrm>
          <a:prstGeom prst="rect">
            <a:avLst/>
          </a:prstGeom>
        </p:spPr>
        <p:txBody>
          <a:bodyPr wrap="square">
            <a:spAutoFit/>
          </a:bodyPr>
          <a:lstStyle/>
          <a:p>
            <a:r>
              <a:rPr lang="en-US" b="1" dirty="0"/>
              <a:t>Title: “facial emotion recognition techniques: A state-of-the-art”</a:t>
            </a:r>
            <a:r>
              <a:rPr lang="en-US" dirty="0"/>
              <a:t> [7]</a:t>
            </a:r>
          </a:p>
          <a:p>
            <a:endParaRPr lang="en-IN" b="1" dirty="0"/>
          </a:p>
          <a:p>
            <a:pPr marL="285750" indent="-285750">
              <a:buFont typeface="Arial" panose="020B0604020202020204" pitchFamily="34" charset="0"/>
              <a:buChar char="•"/>
            </a:pPr>
            <a:r>
              <a:rPr lang="en-IN" dirty="0"/>
              <a:t>The model is trained on five datasets: Jaffe, CK, CK+, FER 2013, and MMI.</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are two approaches: Classical and Neural network approaches.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The classical approach typically involves computer vision technique and the Neural network approach involves Convolutional Neural Network (CNN)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For these five datasets, the Classical approach accuracy is more than the Neural network approach. It is approximately 90%. </a:t>
            </a:r>
          </a:p>
          <a:p>
            <a:pPr marL="285750" indent="-285750">
              <a:buFont typeface="Arial" panose="020B0604020202020204" pitchFamily="34" charset="0"/>
              <a:buChar char="•"/>
            </a:pPr>
            <a:r>
              <a:rPr lang="en-IN" dirty="0"/>
              <a:t>Where as Neural network based accuracy is about 86%.</a:t>
            </a:r>
          </a:p>
        </p:txBody>
      </p:sp>
      <p:pic>
        <p:nvPicPr>
          <p:cNvPr id="6" name="Picture 5"/>
          <p:cNvPicPr>
            <a:picLocks noChangeAspect="1"/>
          </p:cNvPicPr>
          <p:nvPr/>
        </p:nvPicPr>
        <p:blipFill>
          <a:blip r:embed="rId2"/>
          <a:stretch>
            <a:fillRect/>
          </a:stretch>
        </p:blipFill>
        <p:spPr>
          <a:xfrm>
            <a:off x="3265970" y="4260635"/>
            <a:ext cx="7696867" cy="1729890"/>
          </a:xfrm>
          <a:prstGeom prst="rect">
            <a:avLst/>
          </a:prstGeom>
        </p:spPr>
      </p:pic>
    </p:spTree>
    <p:extLst>
      <p:ext uri="{BB962C8B-B14F-4D97-AF65-F5344CB8AC3E}">
        <p14:creationId xmlns:p14="http://schemas.microsoft.com/office/powerpoint/2010/main" val="327208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003" y="1417732"/>
            <a:ext cx="90891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paper proposes a hybrid model for Facial Expression Recognition (FER) that combines Deep Convolutional Neural Networks (DCNN) and </a:t>
            </a:r>
            <a:r>
              <a:rPr lang="en-US" dirty="0" err="1"/>
              <a:t>Haar</a:t>
            </a:r>
            <a:r>
              <a:rPr lang="en-US" dirty="0"/>
              <a:t> Cascade deep learning architectures</a:t>
            </a:r>
          </a:p>
          <a:p>
            <a:pPr marL="285750" indent="-285750">
              <a:buFont typeface="Arial" panose="020B0604020202020204" pitchFamily="34" charset="0"/>
              <a:buChar char="•"/>
            </a:pPr>
            <a:r>
              <a:rPr lang="en-US" dirty="0"/>
              <a:t>The DCNN in the model has multiple convolutional layers and </a:t>
            </a:r>
            <a:r>
              <a:rPr lang="en-US" dirty="0" err="1"/>
              <a:t>ReLU</a:t>
            </a:r>
            <a:r>
              <a:rPr lang="en-US" dirty="0"/>
              <a:t> activation functions to extract facial features effectively. </a:t>
            </a:r>
            <a:r>
              <a:rPr lang="en-US" dirty="0" err="1"/>
              <a:t>Haar</a:t>
            </a:r>
            <a:r>
              <a:rPr lang="en-US" dirty="0"/>
              <a:t> Cascade is used for real-time facial feature detection. </a:t>
            </a:r>
          </a:p>
          <a:p>
            <a:pPr marL="285750" indent="-285750">
              <a:buFont typeface="Arial" panose="020B0604020202020204" pitchFamily="34" charset="0"/>
              <a:buChar char="•"/>
            </a:pPr>
            <a:r>
              <a:rPr lang="en-US" dirty="0"/>
              <a:t>The results show significantly improved classification performance compared to previous experiments, achieving up to 70% accuracy with faster execution time.</a:t>
            </a:r>
          </a:p>
          <a:p>
            <a:pPr marL="285750" indent="-285750">
              <a:buFont typeface="Arial" panose="020B0604020202020204" pitchFamily="34" charset="0"/>
              <a:buChar char="•"/>
            </a:pPr>
            <a:r>
              <a:rPr lang="en-US" dirty="0"/>
              <a:t>the proposed model shows improved classification performance, it may not achieve optimal accuracy in all scenarios. </a:t>
            </a:r>
          </a:p>
          <a:p>
            <a:endParaRPr lang="en-IN" dirty="0"/>
          </a:p>
        </p:txBody>
      </p:sp>
      <p:pic>
        <p:nvPicPr>
          <p:cNvPr id="3" name="Picture 2"/>
          <p:cNvPicPr>
            <a:picLocks noChangeAspect="1"/>
          </p:cNvPicPr>
          <p:nvPr/>
        </p:nvPicPr>
        <p:blipFill>
          <a:blip r:embed="rId2"/>
          <a:stretch>
            <a:fillRect/>
          </a:stretch>
        </p:blipFill>
        <p:spPr>
          <a:xfrm>
            <a:off x="3333509" y="3891488"/>
            <a:ext cx="8171726" cy="2822226"/>
          </a:xfrm>
          <a:prstGeom prst="rect">
            <a:avLst/>
          </a:prstGeom>
        </p:spPr>
      </p:pic>
      <p:sp>
        <p:nvSpPr>
          <p:cNvPr id="4" name="TextBox 3"/>
          <p:cNvSpPr txBox="1"/>
          <p:nvPr/>
        </p:nvSpPr>
        <p:spPr>
          <a:xfrm>
            <a:off x="567003" y="771401"/>
            <a:ext cx="7936992" cy="646331"/>
          </a:xfrm>
          <a:prstGeom prst="rect">
            <a:avLst/>
          </a:prstGeom>
          <a:noFill/>
        </p:spPr>
        <p:txBody>
          <a:bodyPr wrap="square" rtlCol="0">
            <a:spAutoFit/>
          </a:bodyPr>
          <a:lstStyle/>
          <a:p>
            <a:r>
              <a:rPr lang="en-US" b="1" dirty="0"/>
              <a:t>Title:  “Hybrid Facial Expression Recognition (FER2013) Model for Real-Time Emotion Classification and Prediction”</a:t>
            </a:r>
            <a:r>
              <a:rPr lang="en-US" dirty="0"/>
              <a:t> [8]</a:t>
            </a:r>
            <a:endParaRPr lang="en-IN" dirty="0"/>
          </a:p>
        </p:txBody>
      </p:sp>
      <p:sp>
        <p:nvSpPr>
          <p:cNvPr id="5" name="Rectangle 4"/>
          <p:cNvSpPr/>
          <p:nvPr/>
        </p:nvSpPr>
        <p:spPr>
          <a:xfrm>
            <a:off x="567003" y="144286"/>
            <a:ext cx="6425926" cy="646331"/>
          </a:xfrm>
          <a:prstGeom prst="rect">
            <a:avLst/>
          </a:prstGeom>
        </p:spPr>
        <p:txBody>
          <a:bodyPr wrap="none">
            <a:spAutoFit/>
          </a:bodyPr>
          <a:lstStyle/>
          <a:p>
            <a:r>
              <a:rPr lang="en-US" sz="3200" dirty="0"/>
              <a:t>LITERATURE</a:t>
            </a:r>
            <a:r>
              <a:rPr lang="en-US" sz="3600" dirty="0"/>
              <a:t> SURVEY Continued..</a:t>
            </a:r>
            <a:endParaRPr lang="en-IN" sz="3600" dirty="0"/>
          </a:p>
        </p:txBody>
      </p:sp>
    </p:spTree>
    <p:extLst>
      <p:ext uri="{BB962C8B-B14F-4D97-AF65-F5344CB8AC3E}">
        <p14:creationId xmlns:p14="http://schemas.microsoft.com/office/powerpoint/2010/main" val="165745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6928" y="1536192"/>
            <a:ext cx="961948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paper proposes a cross connected convolution neural network using feature level fusion for facial expression recognition.</a:t>
            </a:r>
          </a:p>
          <a:p>
            <a:pPr marL="285750" indent="-285750">
              <a:buFont typeface="Arial" panose="020B0604020202020204" pitchFamily="34" charset="0"/>
              <a:buChar char="•"/>
            </a:pPr>
            <a:r>
              <a:rPr lang="en-US" dirty="0"/>
              <a:t>The proposed CC-CNN model contains two levels of input for extracting the features related to facial expressions. </a:t>
            </a:r>
            <a:r>
              <a:rPr lang="en-US" dirty="0" err="1"/>
              <a:t>Cyclopentane</a:t>
            </a:r>
            <a:r>
              <a:rPr lang="en-US" dirty="0"/>
              <a:t> Feature Descriptor (</a:t>
            </a:r>
            <a:r>
              <a:rPr lang="en-US" dirty="0" err="1"/>
              <a:t>CyFD</a:t>
            </a:r>
            <a:r>
              <a:rPr lang="en-US" dirty="0"/>
              <a:t>), inspired by </a:t>
            </a:r>
            <a:r>
              <a:rPr lang="en-US" dirty="0" err="1"/>
              <a:t>cyclopentane’s</a:t>
            </a:r>
            <a:r>
              <a:rPr lang="en-US" dirty="0"/>
              <a:t> structure, has been proposed to extract significant features. </a:t>
            </a:r>
          </a:p>
          <a:p>
            <a:pPr marL="285750" indent="-285750">
              <a:buFont typeface="Arial" panose="020B0604020202020204" pitchFamily="34" charset="0"/>
              <a:buChar char="•"/>
            </a:pPr>
            <a:r>
              <a:rPr lang="en-US" dirty="0"/>
              <a:t>This method is applied on benchmark datasets such as  CK+, MUG, RAF, FER2013 and FERG.</a:t>
            </a:r>
          </a:p>
          <a:p>
            <a:pPr marL="285750" indent="-285750">
              <a:buFont typeface="Arial" panose="020B0604020202020204" pitchFamily="34" charset="0"/>
              <a:buChar char="•"/>
            </a:pPr>
            <a:r>
              <a:rPr lang="en-IN" dirty="0"/>
              <a:t>This method gives an accuracy of 97.73 on CK+,71.16 on FER2013 ,93.46 on MUG,85.95 on RAG.</a:t>
            </a:r>
          </a:p>
          <a:p>
            <a:pPr marL="285750" indent="-285750">
              <a:buFont typeface="Arial" panose="020B0604020202020204" pitchFamily="34" charset="0"/>
              <a:buChar char="•"/>
            </a:pPr>
            <a:r>
              <a:rPr lang="en-US" dirty="0"/>
              <a:t>The proposed CC-CNN can help recognize happy, disgusted, and sad expressions. The proposed model may not accurately recognize anger, fear, and surprise facial expressions.</a:t>
            </a:r>
          </a:p>
          <a:p>
            <a:pPr marL="285750" indent="-285750">
              <a:buFont typeface="Arial" panose="020B0604020202020204" pitchFamily="34" charset="0"/>
              <a:buChar char="•"/>
            </a:pPr>
            <a:r>
              <a:rPr lang="en-US" dirty="0"/>
              <a:t>The model doesn’t give accurate results for low-resolution images and occluded images.</a:t>
            </a:r>
            <a:endParaRPr lang="en-IN" dirty="0"/>
          </a:p>
        </p:txBody>
      </p:sp>
      <p:pic>
        <p:nvPicPr>
          <p:cNvPr id="4" name="Picture 3"/>
          <p:cNvPicPr>
            <a:picLocks noChangeAspect="1"/>
          </p:cNvPicPr>
          <p:nvPr/>
        </p:nvPicPr>
        <p:blipFill>
          <a:blip r:embed="rId2"/>
          <a:stretch>
            <a:fillRect/>
          </a:stretch>
        </p:blipFill>
        <p:spPr>
          <a:xfrm>
            <a:off x="3581893" y="4394021"/>
            <a:ext cx="6210838" cy="2248095"/>
          </a:xfrm>
          <a:prstGeom prst="rect">
            <a:avLst/>
          </a:prstGeom>
        </p:spPr>
      </p:pic>
      <p:sp>
        <p:nvSpPr>
          <p:cNvPr id="5" name="TextBox 4"/>
          <p:cNvSpPr txBox="1"/>
          <p:nvPr/>
        </p:nvSpPr>
        <p:spPr>
          <a:xfrm>
            <a:off x="619775" y="862215"/>
            <a:ext cx="8577072" cy="658368"/>
          </a:xfrm>
          <a:prstGeom prst="rect">
            <a:avLst/>
          </a:prstGeom>
          <a:noFill/>
        </p:spPr>
        <p:txBody>
          <a:bodyPr wrap="square" rtlCol="0">
            <a:spAutoFit/>
          </a:bodyPr>
          <a:lstStyle/>
          <a:p>
            <a:r>
              <a:rPr lang="en-US" b="1" dirty="0"/>
              <a:t>Title:  “CC-CNN: A cross connected convolutional neural network using feature level fusion for facial expression recognition”</a:t>
            </a:r>
            <a:r>
              <a:rPr lang="en-US" dirty="0"/>
              <a:t> [9]</a:t>
            </a:r>
            <a:endParaRPr lang="en-IN" dirty="0"/>
          </a:p>
        </p:txBody>
      </p:sp>
      <p:sp>
        <p:nvSpPr>
          <p:cNvPr id="6" name="Rectangle 5"/>
          <p:cNvSpPr/>
          <p:nvPr/>
        </p:nvSpPr>
        <p:spPr>
          <a:xfrm>
            <a:off x="619775" y="215884"/>
            <a:ext cx="6425926" cy="646331"/>
          </a:xfrm>
          <a:prstGeom prst="rect">
            <a:avLst/>
          </a:prstGeom>
        </p:spPr>
        <p:txBody>
          <a:bodyPr wrap="none">
            <a:spAutoFit/>
          </a:bodyPr>
          <a:lstStyle/>
          <a:p>
            <a:r>
              <a:rPr lang="en-US" sz="3200" dirty="0"/>
              <a:t>LITERATURE</a:t>
            </a:r>
            <a:r>
              <a:rPr lang="en-US" sz="3600" dirty="0"/>
              <a:t> SURVEY Continued..</a:t>
            </a:r>
            <a:endParaRPr lang="en-IN" sz="3600" dirty="0"/>
          </a:p>
        </p:txBody>
      </p:sp>
    </p:spTree>
    <p:extLst>
      <p:ext uri="{BB962C8B-B14F-4D97-AF65-F5344CB8AC3E}">
        <p14:creationId xmlns:p14="http://schemas.microsoft.com/office/powerpoint/2010/main" val="2845392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064" y="1140801"/>
            <a:ext cx="10040112" cy="646331"/>
          </a:xfrm>
          <a:prstGeom prst="rect">
            <a:avLst/>
          </a:prstGeom>
          <a:noFill/>
        </p:spPr>
        <p:txBody>
          <a:bodyPr wrap="square" rtlCol="0">
            <a:spAutoFit/>
          </a:bodyPr>
          <a:lstStyle/>
          <a:p>
            <a:r>
              <a:rPr lang="en-US" b="1" dirty="0"/>
              <a:t>Title: “Convolutional Features-Based Broad Learning With LSTM for Multidimensional Facial Emotion Recognition in Human–Robot Interaction” </a:t>
            </a:r>
            <a:r>
              <a:rPr lang="en-US" dirty="0"/>
              <a:t>[10]</a:t>
            </a:r>
            <a:endParaRPr lang="en-IN" dirty="0"/>
          </a:p>
        </p:txBody>
      </p:sp>
      <p:sp>
        <p:nvSpPr>
          <p:cNvPr id="3" name="TextBox 2"/>
          <p:cNvSpPr txBox="1"/>
          <p:nvPr/>
        </p:nvSpPr>
        <p:spPr>
          <a:xfrm>
            <a:off x="512064" y="1848280"/>
            <a:ext cx="105521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paper is proposed  to recognize multidimensional facial emotions in human–robot interaction.</a:t>
            </a:r>
          </a:p>
          <a:p>
            <a:pPr marL="285750" indent="-285750">
              <a:buFont typeface="Arial" panose="020B0604020202020204" pitchFamily="34" charset="0"/>
              <a:buChar char="•"/>
            </a:pPr>
            <a:r>
              <a:rPr lang="en-US" dirty="0"/>
              <a:t>The CBLSTM model consists of convolution and pooling layers, broad learning (BL), and long- and short-term memory network. It aims to obtain the depth, width, and time scale information of facial emotion through three parts of the model, so as to realize multidimensional facial emotion recognition.</a:t>
            </a:r>
          </a:p>
          <a:p>
            <a:pPr marL="285750" indent="-285750">
              <a:buFont typeface="Arial" panose="020B0604020202020204" pitchFamily="34" charset="0"/>
              <a:buChar char="•"/>
            </a:pPr>
            <a:r>
              <a:rPr lang="en-US" dirty="0"/>
              <a:t>datasets  CK+, MMI, and SFEW2.0 with accuracy of 92.63% , 82.37% and  47.08% .</a:t>
            </a:r>
          </a:p>
          <a:p>
            <a:pPr marL="285750" indent="-285750">
              <a:buFont typeface="Arial" panose="020B0604020202020204" pitchFamily="34" charset="0"/>
              <a:buChar char="•"/>
            </a:pPr>
            <a:r>
              <a:rPr lang="en-US" b="1" dirty="0"/>
              <a:t>This model reduces the training time to a huge extent compared to other models.</a:t>
            </a:r>
          </a:p>
        </p:txBody>
      </p:sp>
      <p:pic>
        <p:nvPicPr>
          <p:cNvPr id="4" name="Picture 3"/>
          <p:cNvPicPr>
            <a:picLocks noChangeAspect="1"/>
          </p:cNvPicPr>
          <p:nvPr/>
        </p:nvPicPr>
        <p:blipFill>
          <a:blip r:embed="rId2"/>
          <a:stretch>
            <a:fillRect/>
          </a:stretch>
        </p:blipFill>
        <p:spPr>
          <a:xfrm>
            <a:off x="717004" y="3602606"/>
            <a:ext cx="6440817" cy="2534379"/>
          </a:xfrm>
          <a:prstGeom prst="rect">
            <a:avLst/>
          </a:prstGeom>
        </p:spPr>
      </p:pic>
      <p:pic>
        <p:nvPicPr>
          <p:cNvPr id="5" name="Picture 4"/>
          <p:cNvPicPr>
            <a:picLocks noChangeAspect="1"/>
          </p:cNvPicPr>
          <p:nvPr/>
        </p:nvPicPr>
        <p:blipFill>
          <a:blip r:embed="rId3"/>
          <a:stretch>
            <a:fillRect/>
          </a:stretch>
        </p:blipFill>
        <p:spPr>
          <a:xfrm>
            <a:off x="7565960" y="3663754"/>
            <a:ext cx="3630025" cy="2308324"/>
          </a:xfrm>
          <a:prstGeom prst="rect">
            <a:avLst/>
          </a:prstGeom>
        </p:spPr>
      </p:pic>
      <p:sp>
        <p:nvSpPr>
          <p:cNvPr id="6" name="Rectangle 5"/>
          <p:cNvSpPr/>
          <p:nvPr/>
        </p:nvSpPr>
        <p:spPr>
          <a:xfrm>
            <a:off x="512064" y="433322"/>
            <a:ext cx="6425926" cy="646331"/>
          </a:xfrm>
          <a:prstGeom prst="rect">
            <a:avLst/>
          </a:prstGeom>
        </p:spPr>
        <p:txBody>
          <a:bodyPr wrap="none">
            <a:spAutoFit/>
          </a:bodyPr>
          <a:lstStyle/>
          <a:p>
            <a:r>
              <a:rPr lang="en-US" sz="3200" dirty="0"/>
              <a:t>LITERATURE</a:t>
            </a:r>
            <a:r>
              <a:rPr lang="en-US" sz="3600" dirty="0"/>
              <a:t> SURVEY Continued..</a:t>
            </a:r>
            <a:endParaRPr lang="en-IN" sz="3600" dirty="0"/>
          </a:p>
        </p:txBody>
      </p:sp>
    </p:spTree>
    <p:extLst>
      <p:ext uri="{BB962C8B-B14F-4D97-AF65-F5344CB8AC3E}">
        <p14:creationId xmlns:p14="http://schemas.microsoft.com/office/powerpoint/2010/main" val="309816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904" y="884907"/>
            <a:ext cx="9034272" cy="646331"/>
          </a:xfrm>
          <a:prstGeom prst="rect">
            <a:avLst/>
          </a:prstGeom>
          <a:noFill/>
        </p:spPr>
        <p:txBody>
          <a:bodyPr wrap="square" rtlCol="0">
            <a:spAutoFit/>
          </a:bodyPr>
          <a:lstStyle/>
          <a:p>
            <a:r>
              <a:rPr lang="en-IN" b="1" dirty="0"/>
              <a:t>Title: “Multi-Modal CNN Features Fusion for Emotion Recognition: A Modified </a:t>
            </a:r>
            <a:r>
              <a:rPr lang="en-IN" b="1" dirty="0" err="1"/>
              <a:t>Xception</a:t>
            </a:r>
            <a:r>
              <a:rPr lang="en-IN" b="1" dirty="0"/>
              <a:t> Mode” </a:t>
            </a:r>
            <a:r>
              <a:rPr lang="en-IN" dirty="0"/>
              <a:t>[11]</a:t>
            </a:r>
          </a:p>
        </p:txBody>
      </p:sp>
      <p:sp>
        <p:nvSpPr>
          <p:cNvPr id="3" name="TextBox 2"/>
          <p:cNvSpPr txBox="1"/>
          <p:nvPr/>
        </p:nvSpPr>
        <p:spPr>
          <a:xfrm>
            <a:off x="427904" y="1531238"/>
            <a:ext cx="102902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paper proposes a novel multimodal methodology based on deep learning to recognize facial expressions under masked conditions effectively. </a:t>
            </a:r>
          </a:p>
          <a:p>
            <a:pPr marL="285750" indent="-285750">
              <a:buFont typeface="Arial" panose="020B0604020202020204" pitchFamily="34" charset="0"/>
              <a:buChar char="•"/>
            </a:pPr>
            <a:r>
              <a:rPr lang="en-US" dirty="0"/>
              <a:t>The approach utilized two standard datasets, M-LFW-F and CREMA-D, to capture facial and vocal emotional expressions.</a:t>
            </a:r>
          </a:p>
          <a:p>
            <a:pPr marL="285750" indent="-285750">
              <a:buFont typeface="Arial" panose="020B0604020202020204" pitchFamily="34" charset="0"/>
              <a:buChar char="•"/>
            </a:pPr>
            <a:r>
              <a:rPr lang="en-US" dirty="0"/>
              <a:t>This model attained an accuracy of 79.81% surpassing the previous </a:t>
            </a:r>
            <a:r>
              <a:rPr lang="en-US" dirty="0" err="1"/>
              <a:t>modelsunder</a:t>
            </a:r>
            <a:r>
              <a:rPr lang="en-US" dirty="0"/>
              <a:t> masked conditions.</a:t>
            </a:r>
          </a:p>
        </p:txBody>
      </p:sp>
      <p:pic>
        <p:nvPicPr>
          <p:cNvPr id="4" name="Picture 3"/>
          <p:cNvPicPr>
            <a:picLocks noChangeAspect="1"/>
          </p:cNvPicPr>
          <p:nvPr/>
        </p:nvPicPr>
        <p:blipFill>
          <a:blip r:embed="rId2"/>
          <a:stretch>
            <a:fillRect/>
          </a:stretch>
        </p:blipFill>
        <p:spPr>
          <a:xfrm>
            <a:off x="1317757" y="3008566"/>
            <a:ext cx="8740759" cy="3466231"/>
          </a:xfrm>
          <a:prstGeom prst="rect">
            <a:avLst/>
          </a:prstGeom>
        </p:spPr>
      </p:pic>
      <p:sp>
        <p:nvSpPr>
          <p:cNvPr id="5" name="Rectangle 4"/>
          <p:cNvSpPr/>
          <p:nvPr/>
        </p:nvSpPr>
        <p:spPr>
          <a:xfrm>
            <a:off x="427904" y="200127"/>
            <a:ext cx="7523470" cy="646331"/>
          </a:xfrm>
          <a:prstGeom prst="rect">
            <a:avLst/>
          </a:prstGeom>
        </p:spPr>
        <p:txBody>
          <a:bodyPr wrap="none">
            <a:spAutoFit/>
          </a:bodyPr>
          <a:lstStyle/>
          <a:p>
            <a:r>
              <a:rPr lang="en-US" sz="3200" b="1" dirty="0"/>
              <a:t>LITERATURE</a:t>
            </a:r>
            <a:r>
              <a:rPr lang="en-US" sz="3600" b="1" dirty="0"/>
              <a:t> SURVEY Continued..</a:t>
            </a:r>
            <a:endParaRPr lang="en-IN" sz="3600" b="1" dirty="0"/>
          </a:p>
        </p:txBody>
      </p:sp>
    </p:spTree>
    <p:extLst>
      <p:ext uri="{BB962C8B-B14F-4D97-AF65-F5344CB8AC3E}">
        <p14:creationId xmlns:p14="http://schemas.microsoft.com/office/powerpoint/2010/main" val="332535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LkAAAEkCAYAAADD++P3AAA/xklEQVR4nO3deXzU9YH/8ffM5A5HCAmEJCiEG7wquGqRG6nW2kW5XV2tVX9b226128Pur78u/H5W7WXrboWu1V1brQiIAoKoIOW0XAJyhpAQSEIOcpCQO3P9/sCwHJnJJN+Z+c7xej4ePCqZT76fz2fI+er3+x2L2+12Cx5t2rhec2bfr2/OHKrYGKvx4+0p1f7cGo0ZNUz3zpzvcVxJ/kmtXL5cD2WMUqzF+LzbzpXoYEO1Rg8dpq8/MM/juDNFBVq5coUeu29Y2O93X32lxo4ao11HDxk+HgAAAAAACG0xZi8glG3auF7z587WX56boIk39zd8vJeXHVVuYZ1uvz5NE6ZP1cKFCzued916zfvFr/XHkdP15ZRMw/O+WnJIeU21GtcjXZOnTPM878b1mj/3V3rr+YkRsd8+MfHKyMgwfDwAAAAAABD6jJ8yE6HaA9efnx3vt+Dz3GuH9PrC23TLmL6e5123XvNmz9GSYZP9FnxeLNqnl4dM1M090j3PG4H7TbDa1CMpyfAxAQAAAABA6CNydSCQwWf8TV5CUwCDz609Pe8jUvfb5HIoOZHIBQAAAABANCByXSFSg4/HeSN4v01OB2dyAQAAAAAQJYhcl4jk4NPhvBG83zaXU21ulxLjEwwfHwAAAAAAhD4i1xciOfh0OG+E77fK0aIka4wsFovhOQAAAAAAQOgjcinyg89V80bBfivtzUqy8eKhAAAAAABEi6iPXGYFn5KTJaYErtKzJVGx3yr7hTO5AAAAAABAdIjqCmBW4Co706x12zbolRHTghq4zlqatOGvH+kvz02I+P1W2ZuJXAAAAAAARJGoPZPLrMC1bVeV1m0tC3rg2tVarg31JUEPXGbtt9LeomQuVwQAAAAAIGpEZeQyM3A9vmi3Xhk5PeiB66mi7frLCxOjYr+SVOVoVpI11vCcAAAAAAAgPERd5DI7cP1hePDP4HqqaLveeN6cwBXs/bar5J5cAAAAAABElaiKXAQuY0J9v5eq4tUVAQAAAACIKlETuQhcxoT6fq/EmVwAAAAAAESXqIhcBC5jQn2/V3K73V/ck4vIBQAAAABAtIj4yEXgMibU99uRRpdDVlkUZ7UZXgcAAAAAAAgPER25CFzGhPp+Pam0NystNtHwOgAAAAAAQPiI2MhF4DIm1PfrTZW9RWmxCYbXAgAAAAAAwkdE3rQoIIHr1UN6fVHwg89vivZpsRmBK4T325lKe7PSYziTCwAAAACAaBJxZ3IRuIwJ9f36osrBmVwAAAAAAESbiIpcAbtE0YTg86JZgSuE9+urSnuz0rknFwAAAAAAUSViIhf34DIm1PfbFdyTCwAAAACA6BMRkYvAZUyo77eruCcXAAAAAADRJ+wjF4HLmFDfb3dwTy4AAAAAAKJPWEcuApcxob7f7qrinlwAAAAAAESdsI1cBC5jQn2/3eV0u1TjaFVqTLzfjw0AAAAAAEJXWEYuApcxob5fI2odbephi1Wc1RaQ4wMAAAAAgNAUdpGLwGVMqO/XqAs3ned+XAAAAAAARJsYsxfQFZEUuH5TtE+LzQhcrx7S64tCc7/+cOGm89yPCwAAAACAaBM2Z3IRuIyJhsAlfXEmF6+sCAAAAABA1AmLyBVJgevFKAtcvuzXn6rsnMkFAAAAAEA0CvnIFWmBy5R7cJkYuAJ9D64rcU8uAAAAAACiU0hHLgKXMdEWuCTuyQUAAAAAQLQK2chF4DImGgOXJFVxTy4AAAAAAKJSSEYuApcx0Rq4JKmSe3IBAAAAABCVQi5yEbiMiebAJV04kyuNM7kAAAAAAIg6IRW5CFzGRHvganM51ehyKMUWb9oaAAAAAACAOUImchG4jIn2wCVduOl835gEWS0WU9cBAAAAAACCLyQiF4HLGALXBZXcdB4AAAAAgKhleuQicBlD4PofVdx0HgAAAACAqGVq5CJwGUPgulwVZ3IBAAAAABC1TItcBC5jCFxXq7S3KC2GM7kAAAAAAIhGpkQuApcxBK6OVTmalcaZXAAAAAAARKWgRy4ClzEELs8q7S1K555cAAAAAABEpaBGLgKXMQQu76rsnMkFAAAAAEC0ClrkInAZQ+DqXKW9RenckwsAAAAAgKgUlMhF4DKGwNU5t9vNPbkAAAAAAIhiAY9cBC5jCFy+aXQ5ZJVFybZYs5cCAAAAAABMENDIReAyhsDlu0p7s9K46TwAAAAAAFErYJGLwGUMgatrquwtXKoIAAAAAEAUC0jkInAZQ+Dqukp7MzedBwAAAAAgivk9chG4jCFwdU+VgzO5AAAAAACIZn6NXAQuYwhc3Vdpb1Y69+QCAAAAACBq+S1yEbiMIXAZwz25AAAAAACIbn6JXAQuYwhcxnFPLgAAAAAAopvhyEXgMobA5R/ckwsAAAAAgOhmKHIRuIwhcPlPFffkAgAAAAAgqnU7chG4jCFw+Y/T7VKNo1WpMfFmLwUAAAAAAJikW5GLwGUMgcu/ah1t6mGLVZzVZvZSAAAAAACASbocuQhcxhC4/O/CTee5HxcAAAAAANGsS5GLwGUMgSswLtx0nvtxAQAAAAAQzXyOXAQuYwhcgVNpb1a6n19Zsa2tza/HY17mNXNeAAAAAIgGFrfb7e5s0Esv/lz/8btfKr1PgtL7GL+5d1OzQzsPVereCZkamJHscdzRw+d19FiD0mIT1DfO+Jk6TU6H9taV664+1ygrzvO8J6y1OmGpVXpqYljvt9Fh15GGav17zh0RG7gk6adn92tfbIuuT0q97O1Hm84pbmB/fenLt3XpeMUlxcrbtU+PzF0gm83zfb7yi0oU26tPt9bc4bzFJTp+YK8eeWC+13nLzpxSRloPv81bUlKsHbsOas68B73OW1p4Wv0T/ThvUbE+Pfq55j7kfd5I2W/x6SJVN57Xyo0fKS4uzm/HBQAAAABcENPZgLa2Nm3964ca2D9Zk8YZP7NIkrbsLdWAtESvwcfpdKu63KGshJ4an5rll3l31JxRRlyS18DldLtUm9CqgX16hP1+N1SeUoOzTZle9hvuPmmr1PK6U3LPmqATsVd+OF8Iewerj/t+wF3HpGNFGjxqhNcAcrzwtJateEfWcdMlW6efRp1yFhyUygo1eLj3ec8UFWjlyhV67L5hio3p9oujXrRpT6n259ZozKhhXuctyT+plcuX66GMUYq1GJ9327kSHWyo1uih3ueNpP3uq6/UmCFDCVwAAAAAECCd/nYeFxen66+/Scpu1sJvjfXLpAuXSHuPVOhHD4/yOu6XDXmyHk7WM0O7diaOJy/k79T+c1b9c+YNXsctbjukXuNiw36/ktTkaNOTBVv09ogZSrbF+u24oeCTtkp9+/QOuX/1hDR2uPEDLt0knSyTbsjRxGkztHDhwg6Hrflwg5578XeKmfd9WQeNNjyt/W8fSJUlUvZwTZz+FY/zXrhk+Fd6y4+X0OYW1un269M0YfpUz/OuW695v/i1/jhyut8uoc1rqtW4HumaPGVa1Oz32vieiok3fmYoAAAAAKBjxk9RQEgbGN9D1yf11TOndsqHK1PDRnvgcv7qcf8FrlfWSc8+Il0/yOOwNR9u0Oy5c6RZ3/Nb4HJteUea+R0pa6jHcYG8J94tY/p6nnfdes2bPUdLhk32+z3ibu7h+d50kbjfYYm91draaviYAAAAAICOEbkinMVi0cJrblGFvUlLyo+YvRy/CGjg+tIQj8MCGriuGelxnFkv+hDI4OPtHnGRut94i00tbUQuAAAAAAgUIlcUiLPa9PshE/V25QltrC0xezmGELiMCZXg43HeCN5vnNWmFl5dEQAAAAAChsgVJfrFJuo/hkzQT0/v0onmWrOX0y0ELmNCKfh0OG+E7zfeauVyRQAAAAAIICJXFLkxOU0/zv6SnizYqlpHeP2yTeAyJtSCz1XzRsF+uVwRAAAAAAKLyBVl7uubo6kp2Xq6cIccbpfZy/EJgcuYUAw+l80bJfuNt9rU0srligAAAAAQKESuKPTDrJskSb8+c8DUdfjCrMBVfPqMKYGrpuy0KcGn5GSJKYGr9GxJ1OzXJovccqulpcXwfAAAAACAqxG5olCMxarfDh6vjbUlWlVdaPZyPDIrcKn8vDavWR/0wJXcXKUdH68NevApO9OsVas3BD1wnbU0afVfP4qa/VosFiXExamurs7wnAAAAACAqxG5olRKTLyWDJmoF0r26WBjtdnLuYppgWtPgbTlsGxznw5u4DpzWLH5e/WX5yYENfhs21WldVvL9MqIaUENPrtay7WhviRq9tsuIS5etbW1hucFAAAAAFyNyBXFhiWm6Nlrb9V3CrbqrL3Z7OVcZGrg+rc3FTv3+8EPXGsXa+nzE4MefB5ftFuvjJwe9MD1VNF2/eWF6NjvpeLjiVwAAAAAEChErig3PSVb89KH6rsFW9Xmcpq9HPMD12wTzuBau1hLTTij6fFFu/WH4cE/g+upou16w6SgF+z9XikhLo7IBQAAAAABQuSCvpVxnfrFJmlR8R653W7T1kHgMibUg0+0By6JyxUBAAAAIJCIXJDVYtELg27TwcZqvVmZZ8oaCFzGhHrwIXBdwOWKAAAAABA4RC5IkpJtsVo8ZJKWlB3WzvryoM5N4DIm1IMPget/cLkiAAAAAAQOkQsXDYzvod8MHq/vn9yh4taGoMxJ4DIm1IMPgetyCXHxqqurM7weAAAAAMDViFy4zO29MvStAdfpyYItanTaAzoXgcuYUA8+BK6rcbkiAAAAAAQOkQtXeTB9uK5P6qtnTu0M2I3oCVzGhHrwIXB1jMsVAQAAACBwiFy4isVi0cJrblGFvUlLyo/4/fgELmNeXnZUz71qTvD5jVmBK4T32xUJnMkFAAAAAAFD5EKH4qw2/X7IRL1deUIba0v8dlwClzEXg88ic4LPYrMCV4jut6vi44hcAAAAABAoRC541C82Uf8xZIJ+enqXTjTXGj4egcuYi5fsmRB8XjQrcIXwfruDyxUBAAAAIHCIXPDqxuQ0/Tj7S3qyYKtqHa3dPg6By5hQvycV9+DyDZcrAgAAAEDgELnQqfv65mhqSraeLtwhh9vV5fcncBkT6sGHwOU7LlcEAAAAgMAhcsEnP8y6SZL06zMHuvR+BC5jQj34ELi6JsZmk8vlUktLS8DmAAAAAIBoReSCT2IsVv128HhtrC3RqupCn96HwGVMqAcfAlfXWSwWpaSkqK6uLqDzAAAAAEA0InLBZykx8VoyZKJeKNmng43VXscSuIwJ9eBD4Oq+lJQULlkEAAAAgAAgcqFLhiWm6Nlrb9V3CrbqrL25wzEELmNCPfgQuIwhcgEAAABAYBC50GXTU7I1L32ovluwVW0u52WPEbiMCfXgQ+AyjsgFAAAAAIFB5EK3fCvjOvWLTdKi4j1yu92SCFxGvbzsqJ571Zzg8xuzAlcI7zdQiFwAAAAAEBhELnSL1WLRC4Nu08HGar1ZmUfgMuhi8FlkTvBZbFbgCtH9BlIgIldbW5tfj8e8zGvmvAAAAEB3xZi9AISvZFusFg+ZpHtKN6tFcXIP7i8t3XzhjxHNrdLBAmnSDdKBggt/OpJbIWtehdQnU65d6+Xatd7QtO62VrmKj0vDx0nFxy/86UDfupPqXXta/a7tpcXLc7V4ea6heZuaHdp5qFL3TsjUjs+rtOPzqg7HHT18XkePNSgnvrdeKzui18qOGJvX6dDeunLd1eca7aqv0K76ig7HnbDW6oSlVkMH9Q7r/TY67DrcUGVq4JKkc82N+uPad/W303l+OV5xSbHydu3TI3MXyGazeRyXX1Si2F59/DKnJBUXl+j4gb165IH5XuctO3NKGWk9/DZvSUmxduw6qDnzHvQ6b2nhafVP9OO8RcX69OjnmvuQ93kjZb/Fp4t09vw5rfrrRsXFxfntuAAAAEAgEblgSP/YRGWm99PJ3jbZbvF85lNXuPbkyp2eIg1I9TzI6ZK1qlnW3umKGXKdX+Z1FByWu2eq3L3TvCzOpVTnOWVlJGvSOONnFknSlr2lGpCWqIEZyR7HOJ1uVZc7lJXQU+NTs/wy746aM8qIS1JWnJd53S7VJrRqYJ8eYb/fTVWn1ei0q8rDCyYEQ97ZUq3cvEGu+8brs+qOI2qX7DomHSvS4FEjvAaQ44WntWzFO7KOmy7ZjH/ZdxYclMoKNXi493nPFBVo5coVeuy+YYqNMX7i8KY9pdqfW6Mxo4Z5nbck/6RWLl+uhzJGKdZifN5t50p0sKFao4d6nzeS9ru/vkoZ6ekELgAAAIQVIhcMibPadGNcH526JVO2b8/0z0FfXiXn4ZPSN2Z4H+fYpJjK3kq8c4Ffpm3WUrmK8uQe//dex7UdsGtSTqUWfmusX+ZduETae6RCP3p4lNdxv2zIk/Vwsp4Zeptf5n0hf6f2n7PqnzNv8Dpucdsh9RoXG/b7laQYt/SLkv2qsDfrG/1GymKx+O3YnTlpadX6v34s1y/9eEnvyTLphhxNnDZDCxcu7HDYmg836LkXf6eYed/32yW9qiyRsodr4vSveJx308b1mj/3V3rLj5e45hbW6fbr0zRh+lTP865br3m/+LX+OHK63y5xzWuq1bge6Zo8ZVpU7ffz83U6c+aMsrL8E5oBAACAQOOeXACiRs+YOC0bOUMrqwr0XMk+ub540YRA+6StUh80lPg3cLXfs+76QR6Hrflwg2bPnSPN+p7/71mXNdTjuAvBZ7b+/Ox4v78K5y1j+nqed916zZs9R0uGTfb7q3De3MPzveMicb+39OynkTlD9Oabbxo+LgAAABAsRC4AUWVAXLLeGnGnjjbV6OnC7Wp1OQM6X/uLMrh/9URQX5QhoIHLy4syBDL4eHuRgkAGH2/3cIvk/d4wfKT+9Kc/XXwFXQAAACDUEbkARJ3eMfH6r2FTJUmPntikOkdrQOYx61VHCVzGELguyOrXXy6XS7t37zY8BwAAABAMRC4AUSneatNvB9+hMUmpWnB8g8raGv16fAKXMaEWfK6aNwr2a7FY9PDDD+tPf/qT4XkAAACAYCByAYhaVotF/zpwrGanDdG83I+V23TOL8clcBkTisHnsnmjaL8PPfSQli9frpaWFsPzAQAAAIFG5AIQ9R7tP0o/zv6SHjmxSTvryw0di8BlTCgHHyn69pudna1x48Zp9erVhucEAAAAAo3IBQCS7kkdpN/ljNdTJ3doXc2pbh3DrMBVfPqMKYGrpuy0KcGn5GSJKcGn9GxJVO23HZcsAgAAIFwQuQDgC7f1zNCfhk/TL0r2678qjnXpVeXMClwqP6/Na9YHPXAlN1dpx8drgx58ys40a9XqDUEPPmctTVr914+iZr+Xmjlzpnbv3q0zZ84Ynh8AAAAIJCIXAFxiRGKKlo2coZVVBXquZJ9cPoQu0wLXngJpy2HZ5j4d3MB15rBi8/fqL89NCGrw2barSuu2lumVEdOCGnx2tZZrQ31J1Oz3SomJiZo9e7befPNNw2sAAAAAAonIBQBXGBCXrLdG3KmjTTV6unC7Wl1Oj2NNDVz/9qZi534/+IFr7WItfX5i0IPP44t265WR04MeuJ4q2q6/vBAd+/Wk/ZLFrpzdCAAAAAQbkQsAOtA7Jl7/NWyqJOnRE5tU52i9aozpgWu2CWdwrV2spSac0fT4ot36w/Dgn8H1VNF2vWFS0Av2fr257bbb5HK5tHv3bsPrAQAAAAKFyAUAHsRbbfrt4Ds0JilVC45vUFlb48XHCFzGhHrwIXBdzmKxcAN6AAAAhDwiFwB4YbVY9K8Dx2p22hDNy/1YuU3nCFwGhXrwIXB17KGHHtLy5cvV0tJi+FiXamtr8+vxQn1eAAAABE6M2QsAgHDwaP9R6h+bqDkVO9SaHCf34P7S0s0X/hjR3CodLJAm3SAdKLjwpyO5FbLmVUh9MuXatV6uXesNTetua5Wr+Lg0fJxUfPzCnw70rTup3rWn1e/aXlq8PFeLl+camrep2aGdhyp174RM7fi8Sjs+r+pw3NHD53X0WINy4nvrtbIjeq3siLF5nQ7trSvXXX2u0a76Cu2qr+hw3AlrrU5YajV0UO+w3m+jw65D9VX6fc4EvwQuScrOzta1o4bra4//o7IHDvTLMYtLipW3a58embtANpvN47j8ohLF9urjlzklqaioWMUncvXx+6s0aNAgvx0XAAAA5iJyAYCP7kwZqH+PO6vC3jbZbvF85lNXuPbkyp2eIg1I9TzI6ZK1qlnW3umKGXKdX+Z1FByWu2eq3L3TvCzOpVTnOWVlJGvSOONnFknSlr2lGpCWqIEZyR7HOJ1uVZc7lJXQU+NTs/wy746aM8qIS1JWnJd53S7VJrRqYJ8eYb/fzVVFanM79UrFUfWNTdCwxBTDx1yz8WMdOHRIrmG9pOqOo2iX7DomHSvS4FEjvAau44WntWzFO7KOmy7ZjP/Y4iw4KJWeVL8BmRo7dqyuueYa3X333br77rt1++23KyaGH40AAADCFT/JAYCP4qw23RTXR6dvyZTt2zP9c9CXV8l5+KT0jRnexzk2KaaytxLvXOCXaZu1VK6iPLnH/73XcW0H7JqUU6mF3xrrl3kXLpH2HqnQjx4e5XXcLxvyZD2crGeG3uaXeV/I36n956z658wbvI5b3HZIvcbFhv1+JamnNUa3JffTg3kb9dU+1+q7mdcrNSahW8das/FjzZo3R65fPua/S3RPlkk35GjitBlauHBhx/N+uEHPvfg7xczz36uIqrJEGjhCd3/9Lr36mxe0c+dOffjhh3rqqadUWFio6dOn66677tJdd92lzEz/xE4AQHTJy8vT8OF++H4ZRk6ePKmBAwcqNjbW7KUETX19verr66Pq5wWXy6WCggINGzYsZOclcgEAEIGsFose7j9SX+87WP9eelB3H1mrb2VcpwfShynO6vnMqSu1By7H84/6/x50ni7P1YXANXvuHGnW9/x/D7ovLs+NiYnRHXfcoTvuuEPPPvusysrK9NFHH+nDDz/Ud596Wm6LRQkJiYbnBgBEjzZ7m5rO12nI4MGKi4vzOM7R1ih7a4MSEuKDuLrAcNgdKi6rVnq/TPXs2dPzuLY2OarqFBvv+XkJFy6XS7V1dXImxytjwACP45xOp8oa22SVW1ZreN8S3e1263xTi2Ka6jRk8CCv42Q/J6dLstmM79ntdstpb9agwUO1fuNOr1cASEQuAAAiWp+YeP3bNbfogfRher5kn5ZWntBPBt6sSb0yZbFYvL5vQAPXl4Z4jFwBDVzXjPR4D7oBAwbokUceUWp6ut55b7WcWcPUHJ9keH4AQJSoKpVqzyqpZ0+tXr3a47A9u7bpX77/tF7+yd9p6EDPUSgc7DpUqZ8t3q+WVqdWr16t+PiOo13x6SJ9c/4DeiJthCb2yQ7yKv3rbGuzvp+3WVVtTfrTq3/Q2LEdXwHQ2Nio+x/+phr6Z8t2291BXqV/uV1OOVb+Xqou0z/807f14+8+2eE4l8ulZ3/2fRWfrNbvfniLrFbvP2t2xulw69FF25VXXKfHnpjRaeCSiFwAAESFYYkpem3oFG05X6rni/fpz/HH9ZPsmz3eryvvbKl+EcjA5UHAA1cn1qxbp1mzZst5zSipp/9udg8AiHAVRVJNqZR+jRLUrNGjO/4etmnjev3wX76vN39+h19exdlMW/eV69+WHNCPHxmtn/3hsEaNGqWEhKtvjVCQd0KPP/CgvtNvtP5xgPHv7WaqaG3Uwyc+0oReA3S8pU45OTkd/lvX19frxjumqDSpn2K+9k1ZLOF7FpfL5ZDjtYVSXIJ0/R0akJXd4Z5dLpeeeGS2zpw6qPdenKIeScYuXXU4XJr+vz5Sj6QYzZ9xreJifTsDMHyfaQAA0CUWi0WTe2dp7Zh7NKlXph7M26hFRXtU42i5bNxJS6tW/vXjqA1cjoEELgBAF1QUSeWFUtYIKamXx2GbNq7X/Lmz9ednx0dE4Hrof2/Tjx4epW98PcfjuIK8E5py6+16Mm1kRASumZ+/ry/37K9F1/ydx5jSHrhOx6ZEROCyv7ZQslik2U9LsR3f37U9cB0//KlW/nqy3wKX1SYte368khN9Pz8rfJ9tAADQLbEWqx7uP1IfjrlXknT3kbV6vSJXbS6nPmmr1AcNJXL98nECFwAAnSFweRwX0YHLwy0fIjpwxYV+4JK4XBEAgKh15f26ft9cqPNJNrkHZ0hLN1/4Y0Rzq3SwQJp0w4X7b115D679BTqQfF6T7v6atu/5TErJkGXXerl2rTc0rau1Re6SE9Itd0nxiVJzg5SQfOGHtA4QuAAA3ULg8jiOwEXg6g6jgUsicgEAEPWGJaZoSc5E3dP0mc6nxMh2S+dnPvnCtSdX7vQUaUCq5zEul/KKzsjaO10xQ67zy7z2/ENyJvWUKk5LJz6T6qokt6TefaXeaVLjeR2x1urdd9/VoSNHtWjRIrnTsiSnXao965c1AAAiXG21dK5cyhgs2WKk1qYLb29rkcPh0JEjRyRJn2xYr2d+8hN9d/5InW9o09qtxSYu2pi807X61Z+P6LGZQ3T7DWnKPXX+4mMul1tHjx5VfHy8Dh34XE/907f05cR09Y9N0kdVp8xbtEFNLrv+78ldGpucpgfTh6ugpe7iY81OhwoLC5WSkqLS0lI98p3vqbTRrpg7Jsl1/DMTV22M2+2W85Nlks0mzfhH6Xz1/zzY3KCqsxU6cuSIGhsb9dyiH+uzz3br/z35JW3eW25sXpdbz712UImJtm4HLonIBQAAJMXbYjQ2PlUlt2TK9u2Z/jnoy6vkPHxS+sYMDwM+1s39xsjaGqOlR0qUeOcC/8wryV0UL9fff/t/3tDSdCF2na+SDmxWY329lixZok+2bpc7JlaW89WX/xB34SiSjL0qEAAgMrmbGyRbrFRTdsUDLjW6HJo3b55aW1vVWFeqjL6JWrOlRGu2lFwxVmH1baakokFWi/TB9jJ9sP3yfdsdTj300ENyuVxynamUxe7UYXeNDhfVmLRa/6i1t6rJaVd+y3k9XbjjsseK2xr0s5/9TImJiSqoPq+287Wy9kiRa9Nyk1brJ/ZWqan+wtnt6//78scaarV6WaF2btqgyspy1Z+v07UDeugXrx8xPG1Ts0NWq7TmdxO7HbgkIhcAAIgGCUlSwjVS/2uks8X6u7FD9fpLv1bfjEzVZw6XNSm8X8IdABBcbfv+KnefLKnnFWcrtzapd1OFDh8+LEkaMyJbK174skYPCf/L4f/xf/9ViXFu/fzbN1z12MCvrtFnn32mhIQE/cP0uzXxrEvzMkeZsEr/+sPpA/qg/IT+a8iUqx6bf/xjvfTGGxo/frye+fkv9LsPdyjp64+bsEr/chQeVcPyl+T+5s+vfnDjW/rmfdP0wk+f0fbt2/WTf56jba9/3S/zbt9frkd/ttlQ4JK48TwAAAAAAAAiAJELAAAAAAAAYY/IBQAAAAAAgLBH5AIAAAAAAEDYI3IBAAAAAAAg7BG5AAAAAAAAEPaIXAAAAAAAAAh7RC4AAAAAAACEPSIXAAAAAAAAwh6RCwAAAAAAAGGPyAUAAAAAAICwF2P2AgAAAAAAiAhtLWqoq9OYMWMkSXV1dSYvKPBOlTaqze7UzTffLIvFIlXUaGLmDWYvK6AanHYVtTbooYceUmJioiqb7VLWSLOXFVhul1RVqtf+43d6f+kbampqUlaKO+DTulxunTzToOtsvuUrIhcAADCH3akD2/8ma2xPKTYtiPO2aefmT/SVr3xFdXW1smYGb2oAQARrqpOt6rR++9JLmjxxgiTp/q9PM3lRgXWqtFH3/WC7fvrMU5r3D49Jkn762JNSg8kLC6AGp12PFWzWpAkT9W8v/VpWq1W/ffV1vbEn1+ylBY7bJX30Z2Ul2bRq5VolJSVp3759+s8XfxjQaV0ut/7lt/tVb++lR5/4nk/vQ+QCAADBty9f1vd36vr7ZuvIqdLgzVuUK8uhrbrzicd194w7tWvfATUFb3YAQKRqqlPM2UKteu893fPVuy++2WazmbiowDpV2qj7f7hDP/nJT/Xk9565+PbEpESpwWXiygKnwWnX4wWbdePUifrju8tktV64A1Tfvn1NXlkAfRG4ciyN+nzPp+rRo4ckqaamJqDTtgeuU9XJ+mTrzovzdobIBQAAgmtfvmIWvaVVK9/TPdPu1KNP/0jHjpQEft6iXMWs/U+tWvWe7plxp6TI/uUDABAk7YHr3XcvC1yRrD1wPfPM/74scEWy9sB1wxWBK6JdGri2b/Y5NBl1aeBav9H3wCVx43kAABBM7YFrxTu6Z9qdwZu3PXCtXHExcAEAYBiBy+zlBAWBKzwCl8SZXAAAIFgIXACASNLSoJjGmqgKXDXnW6MucDnc7ugLXJIpgUuSocAlEbkAAEAwhGDgcrvdstvb5G5pVGTeOQQAEChup1OqrdBLv/+9Bl17jY4cOdLhuLbWNuUXn5dbgX8VukCrqWvR9gPl+u6T39ak6fd63HNdbZ1KWyzKbagO8gr9r6K1UadbzuvWL39ZT/2/n+nYsWMdjisrK5O7sV7O8qIgr9D/nOcq5La3Kru1Sm+/8bpOnz7d4biCggI1NNt1pMA/9+YqPFOvVrvLUOCSiFwAACDQQiRwud1u5efna/PmzdqyZYs2b94si9WmpLOnFRvLj0QAAN+dc7uUkdFfi1/+vRa//HuP4xIS4vSjlw4oJjY2iKsLjNpzdbLFJOm9tRv03toNHsfF1jcrt6FBKxqKg7i6wGhpblaD1a28s6VasGCBx3HVjS2KbW5R7MrfymIJ4gIDwGJ3yOZoU0+rW9/4xjc8jmtqapLsbs195m+y+GHTDrtDPZKTDAUuicgFAAAC6VyDOYGrqV629/+gxf/xkkpPn9KDDz54IWpZLJoyZYqmTJmiRYsWKScnxy8/mAEAokteXp6GDx9u9jKCKhr3nJ+fr5ycnOi5RFFSaWmpevXqFdRLFP05L5ELAABIkmoczXLtyZVeXuWX47n25EqnKjR35v3as22H9mzb0eG43bt3y1Feo2Yt9cu89hMH5aooUt9ePfR/f/Z/iFoAAL+LttgjReeehw4davYSgi4zMzOs5yVyAQAA5TXX6rPiQl0/IFPHV3+q8RMn6ppB1xo65r5+DeqTMlDDBud4HXfjsByNHj3ab/+P4Wf2auXcer1+/fNniVoAAABRhMgFAECUK29r0hP5m/Vg6iAtLy7UB++u1NS77zJ83La2NsXFxflhheExLwAAAMwVPReWAgCAqzQ47Xoif7PG98rQ8tpCLfdT4JJkWmgicAEAAEQnzuQCACBK2d0ufe/kNmXEJWljfalWvPeu3wIXAAAAEGxELgAAopDb7dbCot0672xTkaOJwAUAAICwx+WKABAOquvNmbexzpRpz9a0mDJvpb3ZlHnN2O+S8iPaXX+WwAUAAICIQeQCgFC3L1+WAyeDP29RrqzFx4M+7fYDlfr0YHXQ591ZX67djZVBn9eM/b5XfVJvnD2uOjkIXAAAAIgYRC4ACGX78hWz6C1NnTwluPMW5Spm7X9q6pTJQZ12+4FKPf7sZ5oU5P3urC/XU0V/0+QpwZ3XjP1+er5czxbvld0qvUPgAgAAQAQhcgFAqPoicK1a8Y6yBwwI3rxfBK5VK1coOzMzaNO2B59lK1ZqwICsoM3bHriWv7tSA7KCN68Z+81rrtV3T26VbFa9u+o9AhcAAAAiCpELAELRJYHrnml3Bm/eSwLXPTOCN++lwWfqtOCFl0sDVzCDjxn7LW9r0sN5n8hltei9VasIXAAAAIg4vLoiAIQaAldQRFPganDa9WDeBjXJqfdXryFwAQAAICIRuQAglBC4giKaApfd7dLDeZ+o3NGidWsIXAAAAIhcRC4ACBUErqCIpsDldrv1ZP4WHWs5p3Wr12jaV+8OyrwAAACAGYhcABAKCFxBEU2BS5L+9fRObasv1+p33tGdX7snaPMCAAAAZiByAYDZzjWYE7ia6k0JXFW1LaYEn2p7iymBy6z95jWdU1Frg95+403dc/99QZsXAAAAMAuRCwC6oNbRKteeXOnlVX45nmtPrnSqQnNn3q8923Zoz7YdHY7bvXu3HOU1atZSv8zrKDgsd1Wp5s66T3s+3aE9n3qet7muVAuX+GVabdlbqrzT9bp35mxt3bZTW7ft9DhvY80ZvZDf8eNdtaPmjApa6vT1ubO1dddObd3led5I2O/GylMqamnQq3/4g+b8wwN+OSYAAAAQ6ohcAOAju9ulo6VFujUjU5lbS31+v0p7s3Y3VGjKtGnKyMq87LF9/RrUJ2Wghg3O8XqMG4flaPTo0erRo0e31n6lfY4apeRkaNgQ7/NmDRqh3kmjJT/Nm9r/gG5NHaXBg4d6HZc9eoR6jR6tOD/Nm7b/gG5LGq7BQ73PGyn7Hbg/TvdOeFjf+F9P+OV4AAAAQDggcgGAj96uPKFh7gS9lnyjLBaLT+9z4R5Qh/WBh0vk2traFBcX5++ldop5mRcAAACINFazFwAA4aDO0arFZYf14+ybuxi4vN8DyqwQwbzMCwAAAEQaIhcA+GBJ+RFNT8nWiMQUn8ab9Sp+AAAAABCtiFwA0Imi1nq9W31S38u8wafxBC4AAAAACD4iFwB04lclB/Rov1FKi03sdCyBCwAAAADMQeQCAC/21p/VoaZqPdJ/RKdjCVwAAAAAYB4iFwB44HK79XzJPv0g6yYlWL2/GC2BCwAAAADMReQCAA/erzklq8Wie/pc63UcgQsAAAAAzEfkAoAONLscerH0gH6SfbMsFovHcQQuAAAAAAgNRC4A6MB/V+TqpuR03dwj3eMYAhcAAAAAhA4iFwBc4ay9Wa+fzdUPsm7yOIbABQAAAAChhcgFAFd4qfRzzek7RAPje3T4OIELAAAAAEIPkQsALnGs6Zz+WntG/zRgTIePE7gAAAAAIDQRuQDgC263W8+X7NN3Mq9XT1vcVY8TuAAAAAAgdBG5AOALm+tKVWlv1ty0oVc9RuACAAAAgNBG5AIASXa3Sy+c2adnsm9WjOXyL40ELgAAAAAIfUQuAJD0duUJZcUla2KvAZe9ncAFAAAAAOGByAUg6tU5WrW47LB+nH2zLBbLxbcTuAAAAAAgfBC5AES9JeVHND0lWyMSUy6+jcAFAAAAAOGFyAUgqhW11uvd6pP6XuYNF99G4AIAAACA8EPkQviqrjdn3sY6U6Y9W9NiyryV9mZT5g3Wfn9VckCP9hultNhESQQuAAAAAAhXRC6Ep335suwvCP68RbmyFh8P+rTbD1Tq04PVQZ93Z325djdWBn3eYO13b/1ZHWqq1iP9R0gicAEAAABAOCNyIfzsy5ft/7yh25L7BXfeolzFrP1PTZ0yOajTbj9Qqcef/UyTJk8J6rztwWfylODOG6z9utxuPV+yTz/IukkJ1hgCFwAAAACEOSIXwssXgWvJtV/WAFtC8Ob9InCtWrlC2ZmZQZu2PfgsW7FSAwZkBW3eS4PPgKzgzRvM/b5fc0pWi0X39LmWwAUAAAAAEYDIhfBxSeCaEh/Es7guCVz3zLgzaNNeGnymTgteeDEr+ARzv80uh14sPaCfZN+sXQ0VBC4AAAAAiABELoQHAldQREPgkqT/rsjVTcnpanM7CVwAAAAAECGIXAh9BK6giJbAddberNfP5mp6ShaBCwAAAAAiCJELoY3AFRTRErgk6aXSzzW+Z4Z+XnaAwAUAAAAAESTG7AUAHhG4giKaAle9o027GstljbHpnffeJXABAAAAQAQhciE0nWswJ3A11ZsSuKpqW0wJXNX2FlMClxn7dbvdOtxYLZdFWkPgAgAAAICIQ+SCYeedrXLtyZVeXuWX47n25EqnyvXVxAwdqi7XIZV3OO5zNctR0KhmLfXLvI6Cw3JXlWrurPu059Md2vPpjg7H7d69W811pVq4xC/TasveUuWdrte9M2dr67ad2rptp8d5G2vO6IX8jh/vqh01Z1TQUqevz52trbt2ausuz/NGwn4/rCxUi8updWvWELgAAAAAIAIRuWBYcXm5bk7ro2u3lvrleEfsbvWO66NBtmSv40a6bRrqjlNyYeFVj1Xam7WrvkJT77xT/Qdk+DTvPkeNUnIyNGxIjtdxWYNGqHfSaKlHD5+O25nU/gd0a+ooDR481Ou47NEj1Gv0aMX5ad60/Qd0W9JwDR7qfd5I2W/O/jjNmzpRd37tHr8cDwAAAAAQWohcMKSgpU7n6s/r3WunKM5q88sx22Kciru2+8faWV+upyoOal0XL8Fra2tTXFxct+ftLuaN7HkBAAAAAMHBqyvCkGWV+ZrVN8dvgUuSoWMZuYm6WQGEeSN7XgAAAABAcBC50G0tLodW1RRqbpr3y86CxaxXCQQAAAAAAOYjcqHb1p8r0o3JfZUd7597JhlB4AIAAAAAILoRudBtSytPaEHaMLOXQeACAAAAAABELnTPsaZzqrA3aVLvTFPXQeACAAAAAAASkQvd9HbVCc1NGyqbxbwPIQIXAAAAAABoR+RClzU47fqg5rRm9x1i2hoIXAAAAAAA4FJELnTZ2ppTurVnf/WPSzJlfgIXAAAAAAC4EpELXeJ2u/VW5QktSDfnhvMELgAAAAAA0BEiF7rkYFO1mlwO3d4zI+hzE7gAAAAAAIAnRC50ydLKE5qfNlRWiyWo8xK4AAAAAACAN0Qu+KzO0aoNtSW6v29OUOclcAEAAAAAgM4QueCzVdWFmtw7U6mxCUGbk8AFAAAAAAB8QeSCT9xut5ZWndCCtODdcJ7ABQAAAAAAfEXkgk/2NJyVVRaN7ZEelPkIXAAAAAAAoCuIXPDJ0soTWpA+TJYg3HCewAUAAAAAALqKyIVOVdtbtO18mf4+dXDA5yJwAQAAAACA7iByoVMrqws0I2WgesXEBXQeAhcAAAAAAOguIhe8crndersyX/PTA3vDeQIXAAAAAAAwgsgFr3acL1PvmDhdn5QasDkIXAAAAAAAwCgiF7xaWpWv+WmBu+E8gQsAAAAAAPgDkQselbc1aU99hb6Wem1Ajk/gAgAAAAAA/kLkgkcrqgr0tdRBSrbF+v3YBC4AAAAAAOBPRC50yOF2aXlVvualDfX7sQlcAAAAAADA34hc6NDmulJlxSVrZFIfvx6XwAUAAAAAAAKByIUOvV15QvPTh/n1mAQuAAAAAAAQKEQuXKW4tV6Hmqp1V5+BfjsmgQsAAAAAAAQSkQtXWVZVoJl9c5RgjfHL8QhcAAAAAAAg0IhcuEyby6mVVQV+u+E8gQsAAAAAAAQDkQuX2VBbomGJKcpJ6GX4WAQuAAAAAAAQLEQuXObtqhNakG78LC4CFwAAAAAACCYiFy4qaKnTyZbzmtY729BxCFwAAAAAACDYiFy4aFllvmb1zVGc1dbtYxC4AAAAAACAGYhckCS1uBxaVVOouQZuOE/gAgAAAAAAZiFyQZK0/lyRbkzuq+z4Ht16fwIXAAAAAAAwE5ELkqSllSe0IG1Yt96XwAUAAAAAAMxG5IKONZ1Thb1Jk3pndvl9CVwAAAAAACAUELmgt6tOaG7aUNksXftwIHABAAAAAIBQQeSKcg1Ouz6oOa3ZfYd06f0IXAAAAAAAIJQQuaLc2ppTurVnf/WPS/L5fQhcAAAAAAAg1BC5opjb7dZblSe0IN33G84TuAAAAAAAQCgickWxg03VanI5dHvPDJ/GE7gAAAAAAECoInJFsaWVJzQ/baisFkunYwlcAAAAAAAglBG5olSdo1Ubakt0f9+cTscSuAAAAAAAQKgjckWpVdWFmtw7U6mxCV7HEbgAAAAAAEA4IHJFIbfbraVVJ7QgzfsN5wlcAAAAAAAgXBC5otCehrOyyqKxPdI9jiFwAQAAAACAcELkikJLK09oQfowWTzccJ7ABQAAAAAAwg2RK8pU21u07XyZ/j51cIePE7gAAAAAAEA4InJFmZXVBZqRMlC9YuKueozABQAAAAAAwhWRK4q43G69XZmv+elX33CewAUAAAAAAMJZSEeuszUtpsxbaW82Zd5A73fH+TL1jonT9Umpl72dwAUAAAAAAMJdyEau7Qcq9enB6qDPu7O+XLsbK4M+bzD2u7QqX/PTLr/hPIELAAAAAABEgpCMXNsPVOrxZz/TpMlTgjpve/CZPCW48wZjv+VtTdpTX6GvpV578W0ELgAAAAAAEClCLnK1B59lK1ZqwICsoM17afAZkBW8eYO13xVVBfpa6iAl22IlEbgAAAAAAEBkCanIdWnwmToteOHFrOATrP063C4tr8rXvLShkghcAAAAAAAg8oRM5CJwBc7mulJlxSVrZFIfAhcAAAAAAIhIIRG5CFyB9XblCc1PH0bgAgAAAAAAEcv0yEXgCqwmp0OHmqqVGhNH4AIAAAAAABHL1MhF4Aq8M60NurVnf/2oZDeBCwAAAAAARKwYsyauqm0xJXBV21tMCVxm7Nfpdqm4tUHnXG1aueo9AhcAAAAAAIhYFrfb7e5s0A/++Rv67G8fadK4TL9MumVvqT7Pq9G9M2dr8OChHsftfP9DNRae0fjULL/Mu6PmjA43VOrrc2dr8FDP8+7evl7NdcVhv9/3K/J1sqlW69auJXABAAAAAICI5lPkAgAAAAAAAEKZ6TeeBwAAAAAAAIwicgEAAAAAACDsEbkAAAAAAAAQ9ohcAAAAAAAACHtELgAAAAAAAIQ9IhcAAAAAAADCHpELAAAAAAAAYY/IBQAAAAAAgLBH5AIAAAAAAEDYi+nOO23auF5zZt+vb84cqtgY751s055S7c+t0UPzv6Y//ml1txYZbjatW6/Z98/Sg/1HKNbi/fnZdq5EBxuq9Q9336vX1r0XpBUilK3Z+LHumzNLrvvGS7GdfIruOiYdK9K0+bO08U9vB2eBuMyaDzfovlmzZBk7TbJ5//dyFhyUygo1beZsbVzxVpBWGJrWrFun++67X67UAVInXyd1vlpqrte0r3xVG9evDc4CQxTffwEAAADPuhy5Nm1cr/lzZ+svz03QxJv7ex378rKjyi2s0+3Xp2nAgKxuLzKcbFq3XvNmz9ErI6bqyymZXse+WnJIeU21GtcjXQOyo+P5gXdrNn6sWfPmyPWLx6Sxw70PXrpJOlkm3ZCj7AHeP9YQGGs+3KDZc+fINvdpWQeN9jrW/rcPpMoSKXu4sjOj+99rzbp1mjVrtlzXjpF69vE+uKJIammUEnspO8q/TvL9FwAAAPCuS5crtv+A/ednx/v0A/Zzrx3S6wtv0y1j+hpaZLhoD1xLhk32KXC9WLRPLw+ZqJt7pAdphQhl7YHL8fyjvgWuV9ZJzz4iXT8oGMvDFdoDl2Z9z6fA5dryjjTzO1LW0CCtMDS1By7HwFG+Ba7yQilrhJTYMzgLDFF8/wUAAAA653Pk6u4P2ONvio6A093AdWtP788lokO3A9eXhgRlfbhctwPXNSODtMLQ1O3AldQrOAsMUXz/BQAAAHzj8+WKTzw6X0MG9tDi5blavDzX47imZocO5Z8L6R+wLRbLxf92u91+OeZjcxdocFwPvVZ2RK+VHfE4rsnp0LGG6qAGrvb9drbXQDwvRl26Junqdfm6N1/m6OgY/ji+L2Z+8yG5B6ZJSzdf+ONJc6t0oiRiAlcw/32NHudS9z34j1JKhiy71su1a73Hce62VrkqTkdU4DLybzJz9ly5Y+OlqpILfzxxOqWmer8Hrs4+3ry9TyA+Nn0VSd9/AQAAgEDyOXIN7J+sSeM6v4/Mlr2lGjuqr6EfsLvzi0hXj+12u2WxWK6aq7tzZsX31PjUzu97sqPmjG7skdbtwBXI56b9OfE255VjAv0LXvvx/fXv1N35Ay4jVbZbOo8grj25co8Z1O3AZbFYLtvTlX/39RhX6u7zFOh/30B9vlt7pytmyHWdjnMUHJYyh8jVzcAVyM93U8Qlyta788vnXHXVcif36nbg8vQx2tnHW6gK1vffiPt4AwAAQNTxOXJNGpephd8a2+m4hUukvUcqur2gK38p7eixKx/39N8dPdbRD+0dvX9Xf/kfn5qlZ4be1um4F/J3av+5Mp+P60lH6+woPl36tivPPPAWq658ztr/3j6fr/N6CmcdzduVeObplzFvAaYrz4+3X/Z8/TjsCustI2X79szOB768Ss7DJ7t07Ctd+m945dvbeXrOrnxfXz8Ovb3d0xov5cvz7Ou/gz8+32OGXKfEOxd0Oq5ZS9VWlOfzcT25cp2+fL3r6O+Xvr2dr+9/5WPd+Vi39u6rmGs6uRxXkqMoT866ap+P60lX1tbdrw+dfV31x9eHYH3/befL57Wvn4+Xvk9HxwEAAAD8qUs3ng+2jv6f90v/3tl/exPMS00CwdMvVp7+3v7fnY2/dGxHbzeyDm+XA3a2nit5Ot6lx/B1XR0ds7P1+vJxGE58eX582ZOn4/jj39fb89yVABYJfP24vvLroS//Lt6eI0+fL6HK29l7V46Tuvb1oaO3R9PXB18+H9vfx9fvOwAAAIBRIR25jPDll/VQ/wXNG3/+0tCVX1Y7OzPL0/t09Hdvv3x3l6fIwS9Vl+vOmXBX/vel40P5cykc1mhER59PuMDXr23+/voQqV9nfN3Xld9vvZ01CgAAAPiTz5crmiEQv5z649KRUOTtUruOxnl6X7P4uv7uHMfbJVfe3j9StT8Hlz4X3p6fKy/N8ha9Qk2kfr6Hikh5To1+ffAUjSNNV/bV2dldAAAAQCAE5Uwuu8Pl81hPZyh5OzOrs2N5u+zM038H84dwu9v356edL79s+XLpoC/79fYLnC9nlHUlWl35fleeBXDp2zp6e2dz+vr8eDp+dz4OA87u9NuhPD2nni5b7OyMsM4+f7vy7+tNZ2fihNLnu5yOLr+Lr59fnX18+vrv4m0e0z4HDHydvPTvvn7d6Gy/nX1d7egMJjN05ftvO2979WVfHY0L1ecHAAAAkSXgZ3JtP1CpP689pVXvz/L5fTz90tTR2zs7q8TTpXKhYmd9uZZVF2j1nH/3aXxXnpvOHu/O8+nruM7W6el/A6Wrz4+ve+/obUH9GNuXL+v7O/XAmp/6NNzI89+VS1p9fXtXnytvz3NHYSbUPt9VlCvrwS164Lkf+DS8O5/vRj52/TFHQDTVyXq+Sg/Mm+PT8O5+nfTH8ULp60NXv//66+teSH3sAAAAIKoE9Eyu7Qcq9fizn2nFu6s0YeK0QE4VlnbWl+upor/pndXvacL0qWYvB+FmX75iFr2lNSvf04yJk81ejamuPDMkJH+RLspVzNr/1Jr33tWMKZODNm13z6oMGU11ijlbqDWrV2nG9OlmryZs8P0XAAAA0ShgZ3K1/4C9bMVKTZ12V6CmCVvtgWv5uys19W6eH3TRF4Fr1Yp3dM+0O81ejelCMmpd6ovAtWrlCt0zI7j/XiH/3HjzReBa9e67uuerd5u9mrDB918AAABEq4CcyVVV28IP2F5U21sIXOi+cw0ErnDSVG9a4AprTgeBqxv4/gsAAIBoZnH7+H/zT7klU5PGZXY6bsveUhVXNOqV/14WVT9gT0gdqPGpWZ2O21FzRmda6/XqO28TuHCR9dZRst4ystNxrj25UlmN3v/vNwlcJoodcoNihlzX6ThHwWG56iq15q0/E7gkWXunydq7b6fjXHXVUluz3l/5DoFLfP8FAAAAfOVz5AIAAAAAAABCVUBvPA8AAAAAAAAEA5ELAAAAAAAAYY/IBQAAAAAAgLBH5AIAAAAAAEDYI3IBAAAAAAAg7BG5AAAAAAAAEPaIXAAAAAAAAAh7RC4AAAAAAACEPSIXAAAAAAAAwt7/BwswJs+9JiTwAAAAAElFTkSuQmCC"/>
          <p:cNvSpPr>
            <a:spLocks noChangeAspect="1" noChangeArrowheads="1"/>
          </p:cNvSpPr>
          <p:nvPr/>
        </p:nvSpPr>
        <p:spPr bwMode="auto">
          <a:xfrm>
            <a:off x="155574" y="-144463"/>
            <a:ext cx="3181985" cy="31819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1238746" y="1971151"/>
            <a:ext cx="9714508" cy="4524315"/>
          </a:xfrm>
          <a:prstGeom prst="rect">
            <a:avLst/>
          </a:prstGeom>
          <a:noFill/>
        </p:spPr>
        <p:txBody>
          <a:bodyPr wrap="square" rtlCol="0">
            <a:spAutoFit/>
          </a:bodyPr>
          <a:lstStyle/>
          <a:p>
            <a:r>
              <a:rPr lang="en-US" b="1" dirty="0"/>
              <a:t>FER-2013 Dataset:</a:t>
            </a:r>
            <a:endParaRPr lang="en-US" dirty="0"/>
          </a:p>
          <a:p>
            <a:pPr lvl="1"/>
            <a:r>
              <a:rPr lang="en-US" dirty="0"/>
              <a:t>Public dataset for facial expression recognition research.</a:t>
            </a:r>
          </a:p>
          <a:p>
            <a:pPr lvl="1"/>
            <a:r>
              <a:rPr lang="en-US" dirty="0"/>
              <a:t>Contains 48x48 pixel grayscale images of faces.</a:t>
            </a:r>
          </a:p>
          <a:p>
            <a:pPr lvl="1"/>
            <a:r>
              <a:rPr lang="en-US" dirty="0"/>
              <a:t>Each image labeled with one of seven emotions: angry, disgust, fear, happy, sad, surprise, or neutral.</a:t>
            </a:r>
          </a:p>
          <a:p>
            <a:r>
              <a:rPr lang="en-US" b="1" dirty="0"/>
              <a:t>Dataset Properties:</a:t>
            </a:r>
            <a:endParaRPr lang="en-US" dirty="0"/>
          </a:p>
          <a:p>
            <a:pPr lvl="1"/>
            <a:r>
              <a:rPr lang="en-US" dirty="0"/>
              <a:t>Diverse and well-labeled.</a:t>
            </a:r>
          </a:p>
          <a:p>
            <a:pPr lvl="1"/>
            <a:r>
              <a:rPr lang="en-US" dirty="0"/>
              <a:t>Split into training set (28,709 images), validation set (3,589 images), and test set (3,589 images).</a:t>
            </a:r>
          </a:p>
          <a:p>
            <a:pPr lvl="1"/>
            <a:r>
              <a:rPr lang="en-US" dirty="0"/>
              <a:t>Pre-processed version available with normalized and resized images (224x224 pixels).</a:t>
            </a:r>
          </a:p>
          <a:p>
            <a:r>
              <a:rPr lang="en-US" b="1" dirty="0"/>
              <a:t>Usage and Research Impact:</a:t>
            </a:r>
            <a:endParaRPr lang="en-US" dirty="0"/>
          </a:p>
          <a:p>
            <a:pPr lvl="1"/>
            <a:r>
              <a:rPr lang="en-US" dirty="0"/>
              <a:t>Widely utilized in facial expression recognition studies.</a:t>
            </a:r>
          </a:p>
          <a:p>
            <a:pPr lvl="1"/>
            <a:r>
              <a:rPr lang="en-US" dirty="0"/>
              <a:t>Contributed to advancements in state-of-the-art facial expression recognition techniques.</a:t>
            </a:r>
          </a:p>
          <a:p>
            <a:r>
              <a:rPr lang="en-US" b="1" dirty="0"/>
              <a:t>Highest Accuracy and Model:</a:t>
            </a:r>
            <a:endParaRPr lang="en-US" dirty="0"/>
          </a:p>
          <a:p>
            <a:pPr lvl="1"/>
            <a:r>
              <a:rPr lang="en-US" dirty="0"/>
              <a:t>Highest accuracy achieved: 92.50% (by </a:t>
            </a:r>
            <a:r>
              <a:rPr lang="en-US" dirty="0" err="1"/>
              <a:t>PAtt</a:t>
            </a:r>
            <a:r>
              <a:rPr lang="en-US" dirty="0"/>
              <a:t>-Lite model in 2023).</a:t>
            </a:r>
          </a:p>
          <a:p>
            <a:pPr lvl="1"/>
            <a:r>
              <a:rPr lang="en-US" dirty="0" err="1"/>
              <a:t>PAtt</a:t>
            </a:r>
            <a:r>
              <a:rPr lang="en-US" dirty="0"/>
              <a:t>-Lite model: Lightweight Patch and Attention </a:t>
            </a:r>
            <a:r>
              <a:rPr lang="en-US" dirty="0" err="1"/>
              <a:t>MobileNet</a:t>
            </a:r>
            <a:r>
              <a:rPr lang="en-US" dirty="0"/>
              <a:t> model.</a:t>
            </a:r>
          </a:p>
          <a:p>
            <a:pPr lvl="1"/>
            <a:r>
              <a:rPr lang="en-US" dirty="0"/>
              <a:t>Effectively extracts crucial features from facial images.</a:t>
            </a:r>
          </a:p>
          <a:p>
            <a:endParaRPr lang="en-IN" dirty="0"/>
          </a:p>
        </p:txBody>
      </p:sp>
      <p:sp>
        <p:nvSpPr>
          <p:cNvPr id="8" name="Title 7"/>
          <p:cNvSpPr>
            <a:spLocks noGrp="1"/>
          </p:cNvSpPr>
          <p:nvPr>
            <p:ph type="title"/>
          </p:nvPr>
        </p:nvSpPr>
        <p:spPr>
          <a:xfrm>
            <a:off x="1349979" y="1094636"/>
            <a:ext cx="9603275" cy="1049235"/>
          </a:xfrm>
        </p:spPr>
        <p:txBody>
          <a:bodyPr/>
          <a:lstStyle/>
          <a:p>
            <a:r>
              <a:rPr lang="en-US" dirty="0"/>
              <a:t>ABOUT dataset</a:t>
            </a:r>
            <a:endParaRPr lang="en-IN" dirty="0"/>
          </a:p>
        </p:txBody>
      </p:sp>
    </p:spTree>
    <p:extLst>
      <p:ext uri="{BB962C8B-B14F-4D97-AF65-F5344CB8AC3E}">
        <p14:creationId xmlns:p14="http://schemas.microsoft.com/office/powerpoint/2010/main" val="72645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66191"/>
            <a:ext cx="9603275" cy="687563"/>
          </a:xfrm>
        </p:spPr>
        <p:txBody>
          <a:bodyPr/>
          <a:lstStyle/>
          <a:p>
            <a:r>
              <a:rPr lang="en-IN" dirty="0"/>
              <a:t>Outline</a:t>
            </a:r>
          </a:p>
        </p:txBody>
      </p:sp>
      <p:sp>
        <p:nvSpPr>
          <p:cNvPr id="3" name="Content Placeholder 2"/>
          <p:cNvSpPr>
            <a:spLocks noGrp="1"/>
          </p:cNvSpPr>
          <p:nvPr>
            <p:ph idx="1"/>
          </p:nvPr>
        </p:nvSpPr>
        <p:spPr>
          <a:xfrm>
            <a:off x="1451579" y="2015732"/>
            <a:ext cx="10740421" cy="4037749"/>
          </a:xfrm>
        </p:spPr>
        <p:txBody>
          <a:bodyPr>
            <a:normAutofit fontScale="85000" lnSpcReduction="20000"/>
          </a:bodyPr>
          <a:lstStyle/>
          <a:p>
            <a:r>
              <a:rPr lang="en-US" sz="2400" dirty="0"/>
              <a:t>Problem Statement</a:t>
            </a:r>
          </a:p>
          <a:p>
            <a:r>
              <a:rPr lang="en-US" sz="2400" dirty="0"/>
              <a:t>Applications</a:t>
            </a:r>
          </a:p>
          <a:p>
            <a:r>
              <a:rPr lang="en-US" sz="2400" dirty="0"/>
              <a:t>Motivation</a:t>
            </a:r>
          </a:p>
          <a:p>
            <a:r>
              <a:rPr lang="en-US" sz="2400" dirty="0"/>
              <a:t>Literature Survey</a:t>
            </a:r>
          </a:p>
          <a:p>
            <a:r>
              <a:rPr lang="en-US" sz="2400" dirty="0"/>
              <a:t>Proposed Methodology</a:t>
            </a:r>
          </a:p>
          <a:p>
            <a:r>
              <a:rPr lang="en-US" sz="2400" dirty="0"/>
              <a:t>Evaluation Metrics</a:t>
            </a:r>
          </a:p>
          <a:p>
            <a:r>
              <a:rPr lang="en-US" sz="2400" dirty="0"/>
              <a:t>Tools and Platforms</a:t>
            </a:r>
          </a:p>
          <a:p>
            <a:r>
              <a:rPr lang="en-US" sz="2400" dirty="0"/>
              <a:t>Output</a:t>
            </a:r>
          </a:p>
          <a:p>
            <a:r>
              <a:rPr lang="en-US" sz="2400" dirty="0"/>
              <a:t>References</a:t>
            </a:r>
          </a:p>
        </p:txBody>
      </p:sp>
    </p:spTree>
    <p:extLst>
      <p:ext uri="{BB962C8B-B14F-4D97-AF65-F5344CB8AC3E}">
        <p14:creationId xmlns:p14="http://schemas.microsoft.com/office/powerpoint/2010/main" val="216742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05948"/>
            <a:ext cx="9288841" cy="647806"/>
          </a:xfrm>
        </p:spPr>
        <p:txBody>
          <a:bodyPr/>
          <a:lstStyle/>
          <a:p>
            <a:r>
              <a:rPr lang="en-US" dirty="0"/>
              <a:t>Proposed methodology</a:t>
            </a:r>
            <a:endParaRPr lang="en-IN" dirty="0"/>
          </a:p>
        </p:txBody>
      </p:sp>
      <p:sp>
        <p:nvSpPr>
          <p:cNvPr id="3" name="Content Placeholder 2"/>
          <p:cNvSpPr>
            <a:spLocks noGrp="1"/>
          </p:cNvSpPr>
          <p:nvPr>
            <p:ph idx="1"/>
          </p:nvPr>
        </p:nvSpPr>
        <p:spPr>
          <a:xfrm>
            <a:off x="1451579" y="1853754"/>
            <a:ext cx="9288842" cy="4313506"/>
          </a:xfrm>
        </p:spPr>
        <p:txBody>
          <a:bodyPr numCol="1">
            <a:noAutofit/>
          </a:bodyPr>
          <a:lstStyle/>
          <a:p>
            <a:pPr marL="0" indent="0">
              <a:lnSpc>
                <a:spcPct val="107000"/>
              </a:lnSpc>
              <a:spcAft>
                <a:spcPts val="800"/>
              </a:spcAft>
              <a:buNone/>
            </a:pPr>
            <a:r>
              <a:rPr lang="en-US" sz="2400" dirty="0">
                <a:ea typeface="Calibri" panose="020F0502020204030204" pitchFamily="34" charset="0"/>
                <a:cs typeface="Times New Roman" panose="02020603050405020304" pitchFamily="18" charset="0"/>
              </a:rPr>
              <a:t>There are existing machine-learning models such as:</a:t>
            </a:r>
            <a:endParaRPr lang="en-US" i="0" dirty="0">
              <a:solidFill>
                <a:srgbClr val="374151"/>
              </a:solidFill>
              <a:effectLst/>
            </a:endParaRPr>
          </a:p>
          <a:p>
            <a:pPr marL="742950" lvl="1" indent="-285750" algn="l">
              <a:buFont typeface="Arial" panose="020B0604020202020204" pitchFamily="34" charset="0"/>
              <a:buChar char="•"/>
            </a:pPr>
            <a:r>
              <a:rPr lang="en-US" sz="2000" i="0" dirty="0">
                <a:effectLst/>
              </a:rPr>
              <a:t>Random Forest Classifier</a:t>
            </a:r>
          </a:p>
          <a:p>
            <a:pPr marL="742950" lvl="1" indent="-285750" algn="l">
              <a:buFont typeface="Arial" panose="020B0604020202020204" pitchFamily="34" charset="0"/>
              <a:buChar char="•"/>
            </a:pPr>
            <a:r>
              <a:rPr lang="en-US" sz="2000" i="0" dirty="0">
                <a:effectLst/>
              </a:rPr>
              <a:t>KNN</a:t>
            </a:r>
          </a:p>
          <a:p>
            <a:pPr marL="742950" lvl="1" indent="-285750" algn="l">
              <a:buFont typeface="Arial" panose="020B0604020202020204" pitchFamily="34" charset="0"/>
              <a:buChar char="•"/>
            </a:pPr>
            <a:r>
              <a:rPr lang="en-US" sz="2000" i="0" dirty="0">
                <a:effectLst/>
              </a:rPr>
              <a:t>SVM</a:t>
            </a:r>
            <a:endParaRPr lang="en-US" sz="2000" dirty="0"/>
          </a:p>
          <a:p>
            <a:pPr marL="742950" lvl="1" indent="-285750" algn="l">
              <a:buFont typeface="Arial" panose="020B0604020202020204" pitchFamily="34" charset="0"/>
              <a:buChar char="•"/>
            </a:pPr>
            <a:r>
              <a:rPr lang="en-US" sz="2000" i="0" dirty="0">
                <a:effectLst/>
              </a:rPr>
              <a:t>Incorporating GIST features extracted from images</a:t>
            </a:r>
          </a:p>
          <a:p>
            <a:pPr marL="457200" lvl="1" indent="0" algn="l">
              <a:buNone/>
            </a:pPr>
            <a:r>
              <a:rPr lang="en-US" sz="2400" dirty="0"/>
              <a:t>But there are certain disadvantages to using these models :</a:t>
            </a:r>
          </a:p>
          <a:p>
            <a:pPr lvl="1"/>
            <a:r>
              <a:rPr lang="en-IN" sz="2000" i="0" dirty="0">
                <a:effectLst/>
              </a:rPr>
              <a:t>Imbalanced Data</a:t>
            </a:r>
            <a:endParaRPr lang="en-US" sz="2000" i="0" dirty="0">
              <a:effectLst/>
            </a:endParaRPr>
          </a:p>
          <a:p>
            <a:pPr lvl="1"/>
            <a:r>
              <a:rPr lang="en-IN" sz="2000" i="0" dirty="0">
                <a:effectLst/>
              </a:rPr>
              <a:t>Model Complexity</a:t>
            </a:r>
          </a:p>
          <a:p>
            <a:pPr lvl="1"/>
            <a:r>
              <a:rPr lang="en-IN" sz="2000" i="0" dirty="0">
                <a:effectLst/>
              </a:rPr>
              <a:t>Limited Generalization</a:t>
            </a:r>
            <a:endParaRPr lang="en-US" sz="2000" dirty="0"/>
          </a:p>
          <a:p>
            <a:pPr lvl="1"/>
            <a:endParaRPr lang="en-US" sz="2400" dirty="0">
              <a:latin typeface="+mj-lt"/>
            </a:endParaRPr>
          </a:p>
          <a:p>
            <a:pPr marL="457200" lvl="1" indent="0" algn="l">
              <a:buNone/>
            </a:pPr>
            <a:endParaRPr lang="en-US" sz="2000" b="0" i="0" dirty="0">
              <a:effectLst/>
              <a:latin typeface="+mj-lt"/>
            </a:endParaRPr>
          </a:p>
          <a:p>
            <a:pPr marL="0" indent="0">
              <a:lnSpc>
                <a:spcPct val="107000"/>
              </a:lnSpc>
              <a:spcAft>
                <a:spcPts val="800"/>
              </a:spcAft>
              <a:buNone/>
            </a:pPr>
            <a:endParaRPr lang="en-US" dirty="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endParaRPr lang="en-US" sz="2400" dirty="0"/>
          </a:p>
          <a:p>
            <a:pPr>
              <a:lnSpc>
                <a:spcPct val="107000"/>
              </a:lnSpc>
              <a:spcAft>
                <a:spcPts val="800"/>
              </a:spcAft>
              <a:buFont typeface="Wingdings" panose="05000000000000000000" pitchFamily="2" charset="2"/>
              <a:buChar char="Ø"/>
            </a:pPr>
            <a:endParaRPr lang="en-US" sz="2400" dirty="0"/>
          </a:p>
          <a:p>
            <a:pPr marL="0" indent="0">
              <a:lnSpc>
                <a:spcPct val="107000"/>
              </a:lnSpc>
              <a:spcAft>
                <a:spcPts val="800"/>
              </a:spcAft>
              <a:buNone/>
            </a:pPr>
            <a:r>
              <a:rPr lang="en-US" sz="2400" dirty="0"/>
              <a:t>	</a:t>
            </a:r>
          </a:p>
        </p:txBody>
      </p:sp>
    </p:spTree>
    <p:extLst>
      <p:ext uri="{BB962C8B-B14F-4D97-AF65-F5344CB8AC3E}">
        <p14:creationId xmlns:p14="http://schemas.microsoft.com/office/powerpoint/2010/main" val="1683143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095" y="1183481"/>
            <a:ext cx="9603275" cy="746919"/>
          </a:xfrm>
        </p:spPr>
        <p:txBody>
          <a:bodyPr/>
          <a:lstStyle/>
          <a:p>
            <a:r>
              <a:rPr lang="en-US" dirty="0"/>
              <a:t>EXECUTION OF ML</a:t>
            </a:r>
            <a:endParaRPr lang="en-IN" dirty="0"/>
          </a:p>
        </p:txBody>
      </p:sp>
      <p:sp>
        <p:nvSpPr>
          <p:cNvPr id="4" name="TextBox 3"/>
          <p:cNvSpPr txBox="1"/>
          <p:nvPr/>
        </p:nvSpPr>
        <p:spPr>
          <a:xfrm>
            <a:off x="1451579" y="2123440"/>
            <a:ext cx="9572791" cy="3693319"/>
          </a:xfrm>
          <a:prstGeom prst="rect">
            <a:avLst/>
          </a:prstGeom>
          <a:noFill/>
        </p:spPr>
        <p:txBody>
          <a:bodyPr wrap="square" rtlCol="0">
            <a:spAutoFit/>
          </a:bodyPr>
          <a:lstStyle/>
          <a:p>
            <a:r>
              <a:rPr lang="en-US" dirty="0"/>
              <a:t>Step-1 : Dataset clearing</a:t>
            </a:r>
          </a:p>
          <a:p>
            <a:r>
              <a:rPr lang="en-US" dirty="0"/>
              <a:t>	     </a:t>
            </a:r>
            <a:r>
              <a:rPr lang="en-US" dirty="0" err="1"/>
              <a:t>Reoving</a:t>
            </a:r>
            <a:r>
              <a:rPr lang="en-US" dirty="0"/>
              <a:t> of </a:t>
            </a:r>
            <a:r>
              <a:rPr lang="en-US" dirty="0" err="1"/>
              <a:t>bla</a:t>
            </a:r>
            <a:r>
              <a:rPr lang="en-IN" dirty="0" err="1"/>
              <a:t>nk</a:t>
            </a:r>
            <a:r>
              <a:rPr lang="en-IN" dirty="0"/>
              <a:t> images , </a:t>
            </a:r>
            <a:r>
              <a:rPr lang="en-IN" dirty="0" err="1"/>
              <a:t>animies</a:t>
            </a:r>
            <a:r>
              <a:rPr lang="en-IN" dirty="0"/>
              <a:t> , </a:t>
            </a:r>
            <a:r>
              <a:rPr lang="en-IN" dirty="0" err="1"/>
              <a:t>emojis</a:t>
            </a:r>
            <a:r>
              <a:rPr lang="en-IN" dirty="0"/>
              <a:t> , </a:t>
            </a:r>
            <a:r>
              <a:rPr lang="en-IN" dirty="0" err="1"/>
              <a:t>unclearand</a:t>
            </a:r>
            <a:r>
              <a:rPr lang="en-IN" dirty="0"/>
              <a:t> face not visible images from 	     			</a:t>
            </a:r>
            <a:r>
              <a:rPr lang="en-US" dirty="0"/>
              <a:t>FER-2013 Dataset are removed manually.</a:t>
            </a:r>
          </a:p>
          <a:p>
            <a:r>
              <a:rPr lang="en-US" dirty="0"/>
              <a:t>Link:  </a:t>
            </a:r>
            <a:r>
              <a:rPr lang="en-US" dirty="0">
                <a:solidFill>
                  <a:srgbClr val="0070C0"/>
                </a:solidFill>
              </a:rPr>
              <a:t>https://www.kaggle.com/datasets/bhavyasri285/fer2013-cleaned-dataset</a:t>
            </a:r>
          </a:p>
          <a:p>
            <a:r>
              <a:rPr lang="en-US" dirty="0"/>
              <a:t>Step-2 : Feature Extraction</a:t>
            </a:r>
          </a:p>
          <a:p>
            <a:r>
              <a:rPr lang="en-US" dirty="0"/>
              <a:t>	     GIST method is used to collect required features</a:t>
            </a:r>
            <a:r>
              <a:rPr lang="en-IN" dirty="0"/>
              <a:t> from the images in dataset.</a:t>
            </a:r>
          </a:p>
          <a:p>
            <a:r>
              <a:rPr lang="en-US" dirty="0"/>
              <a:t>Step-3 : Applying various Machine Learning  Algorithms</a:t>
            </a:r>
          </a:p>
          <a:p>
            <a:r>
              <a:rPr lang="en-US" dirty="0"/>
              <a:t>	    . </a:t>
            </a:r>
            <a:r>
              <a:rPr lang="en-US" dirty="0" err="1"/>
              <a:t>RandomForestClassifier</a:t>
            </a:r>
            <a:r>
              <a:rPr lang="en-US" dirty="0"/>
              <a:t> -&gt; 46% accuracy obtained</a:t>
            </a:r>
          </a:p>
          <a:p>
            <a:r>
              <a:rPr lang="en-US" dirty="0"/>
              <a:t>	    . </a:t>
            </a:r>
            <a:r>
              <a:rPr lang="en-US" dirty="0" err="1"/>
              <a:t>KNeighborsClassifier</a:t>
            </a:r>
            <a:r>
              <a:rPr lang="en-US" dirty="0"/>
              <a:t>     -&gt; 39% accuracy obtained</a:t>
            </a:r>
          </a:p>
          <a:p>
            <a:r>
              <a:rPr lang="en-US" dirty="0"/>
              <a:t>	    . Support Vector Machine  -&gt; 43% accuracy obtained</a:t>
            </a:r>
          </a:p>
          <a:p>
            <a:r>
              <a:rPr lang="en-US" dirty="0"/>
              <a:t>	    . Support Vector Machine with polynomial kernel -&gt; 48% accuracy obtained</a:t>
            </a:r>
          </a:p>
          <a:p>
            <a:r>
              <a:rPr lang="en-US" dirty="0"/>
              <a:t>Step-4 : Evaluation Metrics </a:t>
            </a:r>
          </a:p>
          <a:p>
            <a:r>
              <a:rPr lang="en-US" dirty="0"/>
              <a:t>	     Accuracy is used for finding best algorithm</a:t>
            </a:r>
          </a:p>
        </p:txBody>
      </p:sp>
    </p:spTree>
    <p:extLst>
      <p:ext uri="{BB962C8B-B14F-4D97-AF65-F5344CB8AC3E}">
        <p14:creationId xmlns:p14="http://schemas.microsoft.com/office/powerpoint/2010/main" val="113850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994" y="213064"/>
            <a:ext cx="3080552"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Rectangle 2"/>
          <p:cNvSpPr/>
          <p:nvPr/>
        </p:nvSpPr>
        <p:spPr>
          <a:xfrm>
            <a:off x="4136994" y="1324253"/>
            <a:ext cx="3080552"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Rectangle 3"/>
          <p:cNvSpPr/>
          <p:nvPr/>
        </p:nvSpPr>
        <p:spPr>
          <a:xfrm>
            <a:off x="6010182" y="2898559"/>
            <a:ext cx="2504983"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ectangle 4"/>
          <p:cNvSpPr/>
          <p:nvPr/>
        </p:nvSpPr>
        <p:spPr>
          <a:xfrm>
            <a:off x="9188388" y="2898560"/>
            <a:ext cx="2521260"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Rectangle 5"/>
          <p:cNvSpPr/>
          <p:nvPr/>
        </p:nvSpPr>
        <p:spPr>
          <a:xfrm>
            <a:off x="2911876" y="2898559"/>
            <a:ext cx="2425084"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Rectangle 6"/>
          <p:cNvSpPr/>
          <p:nvPr/>
        </p:nvSpPr>
        <p:spPr>
          <a:xfrm>
            <a:off x="9188388" y="4295313"/>
            <a:ext cx="2521260"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Rectangle 7"/>
          <p:cNvSpPr/>
          <p:nvPr/>
        </p:nvSpPr>
        <p:spPr>
          <a:xfrm>
            <a:off x="116889" y="2898558"/>
            <a:ext cx="2521260"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Rectangle 8"/>
          <p:cNvSpPr/>
          <p:nvPr/>
        </p:nvSpPr>
        <p:spPr>
          <a:xfrm>
            <a:off x="102093" y="4295311"/>
            <a:ext cx="2521260"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Rectangle 9"/>
          <p:cNvSpPr/>
          <p:nvPr/>
        </p:nvSpPr>
        <p:spPr>
          <a:xfrm>
            <a:off x="2911876" y="4295312"/>
            <a:ext cx="2521260"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Rectangle 10"/>
          <p:cNvSpPr/>
          <p:nvPr/>
        </p:nvSpPr>
        <p:spPr>
          <a:xfrm>
            <a:off x="6010182" y="4310109"/>
            <a:ext cx="2521260"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13" name="Straight Arrow Connector 12"/>
          <p:cNvCxnSpPr>
            <a:stCxn id="2" idx="2"/>
            <a:endCxn id="3" idx="0"/>
          </p:cNvCxnSpPr>
          <p:nvPr/>
        </p:nvCxnSpPr>
        <p:spPr>
          <a:xfrm>
            <a:off x="5677270" y="896645"/>
            <a:ext cx="0" cy="4276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2"/>
            <a:endCxn id="9" idx="0"/>
          </p:cNvCxnSpPr>
          <p:nvPr/>
        </p:nvCxnSpPr>
        <p:spPr>
          <a:xfrm flipH="1">
            <a:off x="1362723" y="3582139"/>
            <a:ext cx="14796" cy="71317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4136994" y="3561423"/>
            <a:ext cx="14796" cy="71317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7225683" y="3596937"/>
            <a:ext cx="14796" cy="71317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10449018" y="3596937"/>
            <a:ext cx="14796" cy="71317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3" idx="2"/>
            <a:endCxn id="8" idx="0"/>
          </p:cNvCxnSpPr>
          <p:nvPr/>
        </p:nvCxnSpPr>
        <p:spPr>
          <a:xfrm flipH="1">
            <a:off x="1377519" y="2007834"/>
            <a:ext cx="4299751" cy="8907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3" idx="2"/>
            <a:endCxn id="5" idx="0"/>
          </p:cNvCxnSpPr>
          <p:nvPr/>
        </p:nvCxnSpPr>
        <p:spPr>
          <a:xfrm>
            <a:off x="5677270" y="2007834"/>
            <a:ext cx="4771748" cy="8907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3" idx="2"/>
            <a:endCxn id="6" idx="0"/>
          </p:cNvCxnSpPr>
          <p:nvPr/>
        </p:nvCxnSpPr>
        <p:spPr>
          <a:xfrm flipH="1">
            <a:off x="4124418" y="2007834"/>
            <a:ext cx="1552852" cy="8907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3" idx="2"/>
            <a:endCxn id="4" idx="0"/>
          </p:cNvCxnSpPr>
          <p:nvPr/>
        </p:nvCxnSpPr>
        <p:spPr>
          <a:xfrm>
            <a:off x="5677270" y="2007834"/>
            <a:ext cx="1585404" cy="8907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4418159" y="324892"/>
            <a:ext cx="2675732" cy="369332"/>
          </a:xfrm>
          <a:prstGeom prst="rect">
            <a:avLst/>
          </a:prstGeom>
        </p:spPr>
        <p:txBody>
          <a:bodyPr wrap="none">
            <a:spAutoFit/>
          </a:bodyPr>
          <a:lstStyle/>
          <a:p>
            <a:r>
              <a:rPr lang="en-US" dirty="0"/>
              <a:t>FER-2013 Dataset cleaning</a:t>
            </a:r>
            <a:endParaRPr lang="en-IN" dirty="0"/>
          </a:p>
        </p:txBody>
      </p:sp>
      <p:sp>
        <p:nvSpPr>
          <p:cNvPr id="36" name="Rectangle 35"/>
          <p:cNvSpPr/>
          <p:nvPr/>
        </p:nvSpPr>
        <p:spPr>
          <a:xfrm>
            <a:off x="4418159" y="1453836"/>
            <a:ext cx="2459263" cy="369332"/>
          </a:xfrm>
          <a:prstGeom prst="rect">
            <a:avLst/>
          </a:prstGeom>
        </p:spPr>
        <p:txBody>
          <a:bodyPr wrap="none">
            <a:spAutoFit/>
          </a:bodyPr>
          <a:lstStyle/>
          <a:p>
            <a:r>
              <a:rPr lang="en-US" dirty="0"/>
              <a:t>GIST Feature Extraction</a:t>
            </a:r>
          </a:p>
        </p:txBody>
      </p:sp>
      <p:sp>
        <p:nvSpPr>
          <p:cNvPr id="42" name="Rectangle 41"/>
          <p:cNvSpPr/>
          <p:nvPr/>
        </p:nvSpPr>
        <p:spPr>
          <a:xfrm>
            <a:off x="218592" y="3051242"/>
            <a:ext cx="2468881" cy="369332"/>
          </a:xfrm>
          <a:prstGeom prst="rect">
            <a:avLst/>
          </a:prstGeom>
        </p:spPr>
        <p:txBody>
          <a:bodyPr wrap="none">
            <a:spAutoFit/>
          </a:bodyPr>
          <a:lstStyle/>
          <a:p>
            <a:r>
              <a:rPr lang="en-US" dirty="0" err="1"/>
              <a:t>RandomForest</a:t>
            </a:r>
            <a:r>
              <a:rPr lang="en-US" dirty="0"/>
              <a:t> Classifier</a:t>
            </a:r>
            <a:endParaRPr lang="en-IN" dirty="0"/>
          </a:p>
        </p:txBody>
      </p:sp>
      <p:sp>
        <p:nvSpPr>
          <p:cNvPr id="44" name="Rectangle 43"/>
          <p:cNvSpPr/>
          <p:nvPr/>
        </p:nvSpPr>
        <p:spPr>
          <a:xfrm>
            <a:off x="2978912" y="3049477"/>
            <a:ext cx="2291012" cy="369332"/>
          </a:xfrm>
          <a:prstGeom prst="rect">
            <a:avLst/>
          </a:prstGeom>
        </p:spPr>
        <p:txBody>
          <a:bodyPr wrap="none">
            <a:spAutoFit/>
          </a:bodyPr>
          <a:lstStyle/>
          <a:p>
            <a:r>
              <a:rPr lang="en-US" dirty="0" err="1"/>
              <a:t>Kneighbors</a:t>
            </a:r>
            <a:r>
              <a:rPr lang="en-US" dirty="0"/>
              <a:t> Classifier </a:t>
            </a:r>
            <a:endParaRPr lang="en-IN" dirty="0"/>
          </a:p>
        </p:txBody>
      </p:sp>
      <p:sp>
        <p:nvSpPr>
          <p:cNvPr id="45" name="Rectangle 44"/>
          <p:cNvSpPr/>
          <p:nvPr/>
        </p:nvSpPr>
        <p:spPr>
          <a:xfrm>
            <a:off x="6010182" y="3049477"/>
            <a:ext cx="2504019" cy="369332"/>
          </a:xfrm>
          <a:prstGeom prst="rect">
            <a:avLst/>
          </a:prstGeom>
        </p:spPr>
        <p:txBody>
          <a:bodyPr wrap="none">
            <a:spAutoFit/>
          </a:bodyPr>
          <a:lstStyle/>
          <a:p>
            <a:r>
              <a:rPr lang="en-US" dirty="0"/>
              <a:t>Support Vector Classifier</a:t>
            </a:r>
            <a:endParaRPr lang="en-IN" dirty="0"/>
          </a:p>
        </p:txBody>
      </p:sp>
      <p:sp>
        <p:nvSpPr>
          <p:cNvPr id="46" name="Rectangle 45"/>
          <p:cNvSpPr/>
          <p:nvPr/>
        </p:nvSpPr>
        <p:spPr>
          <a:xfrm>
            <a:off x="9251879" y="2943208"/>
            <a:ext cx="2423869" cy="646331"/>
          </a:xfrm>
          <a:prstGeom prst="rect">
            <a:avLst/>
          </a:prstGeom>
        </p:spPr>
        <p:txBody>
          <a:bodyPr wrap="none">
            <a:spAutoFit/>
          </a:bodyPr>
          <a:lstStyle/>
          <a:p>
            <a:r>
              <a:rPr lang="en-US" dirty="0"/>
              <a:t>Support Vector Machine</a:t>
            </a:r>
          </a:p>
          <a:p>
            <a:r>
              <a:rPr lang="en-US" dirty="0"/>
              <a:t> with polynomial kernel</a:t>
            </a:r>
            <a:endParaRPr lang="en-IN" dirty="0"/>
          </a:p>
        </p:txBody>
      </p:sp>
      <p:sp>
        <p:nvSpPr>
          <p:cNvPr id="47" name="Rectangle 46"/>
          <p:cNvSpPr/>
          <p:nvPr/>
        </p:nvSpPr>
        <p:spPr>
          <a:xfrm>
            <a:off x="419099" y="4341464"/>
            <a:ext cx="1896673" cy="923330"/>
          </a:xfrm>
          <a:prstGeom prst="rect">
            <a:avLst/>
          </a:prstGeom>
        </p:spPr>
        <p:txBody>
          <a:bodyPr wrap="none">
            <a:spAutoFit/>
          </a:bodyPr>
          <a:lstStyle/>
          <a:p>
            <a:r>
              <a:rPr lang="en-US" dirty="0"/>
              <a:t>Evaluation Metrics</a:t>
            </a:r>
          </a:p>
          <a:p>
            <a:r>
              <a:rPr lang="en-US" dirty="0"/>
              <a:t>46% accuracy</a:t>
            </a:r>
          </a:p>
          <a:p>
            <a:r>
              <a:rPr lang="en-US" dirty="0"/>
              <a:t> </a:t>
            </a:r>
          </a:p>
        </p:txBody>
      </p:sp>
      <p:sp>
        <p:nvSpPr>
          <p:cNvPr id="48" name="Rectangle 47"/>
          <p:cNvSpPr/>
          <p:nvPr/>
        </p:nvSpPr>
        <p:spPr>
          <a:xfrm>
            <a:off x="3013596" y="4310109"/>
            <a:ext cx="1896673" cy="646331"/>
          </a:xfrm>
          <a:prstGeom prst="rect">
            <a:avLst/>
          </a:prstGeom>
        </p:spPr>
        <p:txBody>
          <a:bodyPr wrap="none">
            <a:spAutoFit/>
          </a:bodyPr>
          <a:lstStyle/>
          <a:p>
            <a:r>
              <a:rPr lang="en-US" dirty="0"/>
              <a:t>Evaluation Metrics</a:t>
            </a:r>
          </a:p>
          <a:p>
            <a:r>
              <a:rPr lang="en-US" dirty="0"/>
              <a:t>39% accuracy </a:t>
            </a:r>
          </a:p>
        </p:txBody>
      </p:sp>
      <p:sp>
        <p:nvSpPr>
          <p:cNvPr id="49" name="Rectangle 48"/>
          <p:cNvSpPr/>
          <p:nvPr/>
        </p:nvSpPr>
        <p:spPr>
          <a:xfrm>
            <a:off x="6318551" y="4300622"/>
            <a:ext cx="1896673" cy="646331"/>
          </a:xfrm>
          <a:prstGeom prst="rect">
            <a:avLst/>
          </a:prstGeom>
        </p:spPr>
        <p:txBody>
          <a:bodyPr wrap="none">
            <a:spAutoFit/>
          </a:bodyPr>
          <a:lstStyle/>
          <a:p>
            <a:r>
              <a:rPr lang="en-US" dirty="0"/>
              <a:t>Evaluation Metrics</a:t>
            </a:r>
          </a:p>
          <a:p>
            <a:r>
              <a:rPr lang="en-US" dirty="0"/>
              <a:t>43% accuracy </a:t>
            </a:r>
          </a:p>
        </p:txBody>
      </p:sp>
      <p:sp>
        <p:nvSpPr>
          <p:cNvPr id="50" name="Rectangle 49"/>
          <p:cNvSpPr/>
          <p:nvPr/>
        </p:nvSpPr>
        <p:spPr>
          <a:xfrm>
            <a:off x="9535727" y="4282567"/>
            <a:ext cx="1896673" cy="646331"/>
          </a:xfrm>
          <a:prstGeom prst="rect">
            <a:avLst/>
          </a:prstGeom>
        </p:spPr>
        <p:txBody>
          <a:bodyPr wrap="none">
            <a:spAutoFit/>
          </a:bodyPr>
          <a:lstStyle/>
          <a:p>
            <a:r>
              <a:rPr lang="en-US" dirty="0"/>
              <a:t>Evaluation Metrics</a:t>
            </a:r>
          </a:p>
          <a:p>
            <a:r>
              <a:rPr lang="en-US" dirty="0"/>
              <a:t>48% accuracy </a:t>
            </a:r>
          </a:p>
        </p:txBody>
      </p:sp>
      <p:sp>
        <p:nvSpPr>
          <p:cNvPr id="12" name="Rectangle 11"/>
          <p:cNvSpPr/>
          <p:nvPr/>
        </p:nvSpPr>
        <p:spPr>
          <a:xfrm>
            <a:off x="102093" y="140226"/>
            <a:ext cx="3728227" cy="400110"/>
          </a:xfrm>
          <a:prstGeom prst="rect">
            <a:avLst/>
          </a:prstGeom>
        </p:spPr>
        <p:txBody>
          <a:bodyPr wrap="square">
            <a:spAutoFit/>
          </a:bodyPr>
          <a:lstStyle/>
          <a:p>
            <a:r>
              <a:rPr lang="en-US" sz="2000" dirty="0"/>
              <a:t>EXECUTION OF ML Continued..</a:t>
            </a:r>
            <a:endParaRPr lang="en-IN" sz="2000" dirty="0"/>
          </a:p>
        </p:txBody>
      </p:sp>
    </p:spTree>
    <p:extLst>
      <p:ext uri="{BB962C8B-B14F-4D97-AF65-F5344CB8AC3E}">
        <p14:creationId xmlns:p14="http://schemas.microsoft.com/office/powerpoint/2010/main" val="215081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AABF-7002-736A-82C7-6F2E1F1E489E}"/>
              </a:ext>
            </a:extLst>
          </p:cNvPr>
          <p:cNvSpPr>
            <a:spLocks noGrp="1"/>
          </p:cNvSpPr>
          <p:nvPr>
            <p:ph type="title"/>
          </p:nvPr>
        </p:nvSpPr>
        <p:spPr>
          <a:xfrm>
            <a:off x="1451579" y="1268979"/>
            <a:ext cx="9603275" cy="584775"/>
          </a:xfrm>
        </p:spPr>
        <p:txBody>
          <a:bodyPr/>
          <a:lstStyle/>
          <a:p>
            <a:r>
              <a:rPr lang="en-IN" dirty="0"/>
              <a:t>Proposed methodology</a:t>
            </a:r>
          </a:p>
        </p:txBody>
      </p:sp>
      <p:sp>
        <p:nvSpPr>
          <p:cNvPr id="3" name="Content Placeholder 2">
            <a:extLst>
              <a:ext uri="{FF2B5EF4-FFF2-40B4-BE49-F238E27FC236}">
                <a16:creationId xmlns:a16="http://schemas.microsoft.com/office/drawing/2014/main" id="{643CE6D8-EADB-BE55-ED31-ED8D8D27084A}"/>
              </a:ext>
            </a:extLst>
          </p:cNvPr>
          <p:cNvSpPr>
            <a:spLocks noGrp="1"/>
          </p:cNvSpPr>
          <p:nvPr>
            <p:ph idx="1"/>
          </p:nvPr>
        </p:nvSpPr>
        <p:spPr/>
        <p:txBody>
          <a:bodyPr/>
          <a:lstStyle/>
          <a:p>
            <a:pPr marL="0" indent="0" algn="l">
              <a:buNone/>
            </a:pPr>
            <a:r>
              <a:rPr lang="en-US" sz="2400" b="0" i="0" dirty="0">
                <a:effectLst/>
                <a:latin typeface="+mj-lt"/>
              </a:rPr>
              <a:t>So Our approach involves utilizing Deep Learning models, which encompass: </a:t>
            </a:r>
          </a:p>
          <a:p>
            <a:pPr algn="l">
              <a:buFont typeface="Arial" panose="020B0604020202020204" pitchFamily="34" charset="0"/>
              <a:buChar char="•"/>
            </a:pPr>
            <a:r>
              <a:rPr lang="en-US" sz="2400" b="0" i="0" dirty="0">
                <a:effectLst/>
                <a:latin typeface="+mj-lt"/>
              </a:rPr>
              <a:t>Convolutional Neural Network</a:t>
            </a:r>
          </a:p>
          <a:p>
            <a:pPr algn="l">
              <a:buFont typeface="Arial" panose="020B0604020202020204" pitchFamily="34" charset="0"/>
              <a:buChar char="•"/>
            </a:pPr>
            <a:r>
              <a:rPr lang="en-US" sz="2400" b="0" i="0" dirty="0">
                <a:effectLst/>
                <a:latin typeface="+mj-lt"/>
              </a:rPr>
              <a:t>Leveraging pre-trained models</a:t>
            </a:r>
          </a:p>
          <a:p>
            <a:pPr algn="l">
              <a:buFont typeface="Arial" panose="020B0604020202020204" pitchFamily="34" charset="0"/>
              <a:buChar char="•"/>
            </a:pPr>
            <a:r>
              <a:rPr lang="en-US" sz="2400" b="0" i="0" dirty="0">
                <a:effectLst/>
                <a:latin typeface="+mj-lt"/>
              </a:rPr>
              <a:t>Implementing Transfer Learning techniques.</a:t>
            </a:r>
          </a:p>
          <a:p>
            <a:pPr marL="0" indent="0">
              <a:buNone/>
            </a:pPr>
            <a:endParaRPr lang="en-IN" dirty="0"/>
          </a:p>
        </p:txBody>
      </p:sp>
      <p:sp>
        <p:nvSpPr>
          <p:cNvPr id="4" name="TextBox 3"/>
          <p:cNvSpPr txBox="1"/>
          <p:nvPr/>
        </p:nvSpPr>
        <p:spPr>
          <a:xfrm>
            <a:off x="6877878" y="1268978"/>
            <a:ext cx="2372139" cy="584775"/>
          </a:xfrm>
          <a:prstGeom prst="rect">
            <a:avLst/>
          </a:prstGeom>
          <a:noFill/>
        </p:spPr>
        <p:txBody>
          <a:bodyPr wrap="square" rtlCol="0">
            <a:spAutoFit/>
          </a:bodyPr>
          <a:lstStyle/>
          <a:p>
            <a:r>
              <a:rPr lang="en-IN" sz="3200" dirty="0"/>
              <a:t>Continued..</a:t>
            </a:r>
          </a:p>
        </p:txBody>
      </p:sp>
    </p:spTree>
    <p:extLst>
      <p:ext uri="{BB962C8B-B14F-4D97-AF65-F5344CB8AC3E}">
        <p14:creationId xmlns:p14="http://schemas.microsoft.com/office/powerpoint/2010/main" val="425732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599" y="1068519"/>
            <a:ext cx="9603275" cy="1049235"/>
          </a:xfrm>
        </p:spPr>
        <p:txBody>
          <a:bodyPr/>
          <a:lstStyle/>
          <a:p>
            <a:r>
              <a:rPr lang="en-US" dirty="0"/>
              <a:t>Batch normalization</a:t>
            </a:r>
            <a:endParaRPr lang="en-IN" dirty="0"/>
          </a:p>
        </p:txBody>
      </p:sp>
      <p:sp>
        <p:nvSpPr>
          <p:cNvPr id="3" name="Content Placeholder 2"/>
          <p:cNvSpPr>
            <a:spLocks noGrp="1"/>
          </p:cNvSpPr>
          <p:nvPr>
            <p:ph idx="1"/>
          </p:nvPr>
        </p:nvSpPr>
        <p:spPr>
          <a:xfrm>
            <a:off x="1394599" y="2024610"/>
            <a:ext cx="6684080" cy="4074350"/>
          </a:xfrm>
        </p:spPr>
        <p:txBody>
          <a:bodyPr>
            <a:normAutofit lnSpcReduction="10000"/>
          </a:bodyPr>
          <a:lstStyle/>
          <a:p>
            <a:r>
              <a:rPr lang="en-US" dirty="0"/>
              <a:t>Batch normalization (</a:t>
            </a:r>
            <a:r>
              <a:rPr lang="en-US" dirty="0" err="1"/>
              <a:t>BatchNorm</a:t>
            </a:r>
            <a:r>
              <a:rPr lang="en-US" dirty="0"/>
              <a:t>) is a technique used in deep neural networks to stabilize and accelerate training. It accomplishes this by normalizing the input values to a layer within a mini-batch of data. </a:t>
            </a:r>
          </a:p>
          <a:p>
            <a:r>
              <a:rPr lang="en-IN" dirty="0"/>
              <a:t>Steps :</a:t>
            </a:r>
          </a:p>
          <a:p>
            <a:r>
              <a:rPr lang="en-IN" dirty="0"/>
              <a:t>Normalization -&gt; </a:t>
            </a:r>
            <a:r>
              <a:rPr lang="en-IN" dirty="0" err="1"/>
              <a:t>Centering</a:t>
            </a:r>
            <a:r>
              <a:rPr lang="en-IN" dirty="0"/>
              <a:t> and Scaling -&gt; Learnable Parameters -&gt;Applying gamma and beta -&gt; Backpropagation</a:t>
            </a:r>
          </a:p>
          <a:p>
            <a:r>
              <a:rPr lang="en-US" dirty="0"/>
              <a:t>Benefits:</a:t>
            </a:r>
          </a:p>
          <a:p>
            <a:r>
              <a:rPr lang="en-IN" dirty="0"/>
              <a:t>Faster Convergence , Regularization , Stability , Reduced Sensitivity to Initialization</a:t>
            </a:r>
          </a:p>
          <a:p>
            <a:endParaRPr lang="en-IN" dirty="0"/>
          </a:p>
          <a:p>
            <a:endParaRPr lang="en-IN" dirty="0"/>
          </a:p>
          <a:p>
            <a:endParaRPr lang="en-IN" dirty="0"/>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7915232" y="2544474"/>
            <a:ext cx="4038950" cy="2735817"/>
          </a:xfrm>
          <a:prstGeom prst="rect">
            <a:avLst/>
          </a:prstGeom>
        </p:spPr>
      </p:pic>
    </p:spTree>
    <p:extLst>
      <p:ext uri="{BB962C8B-B14F-4D97-AF65-F5344CB8AC3E}">
        <p14:creationId xmlns:p14="http://schemas.microsoft.com/office/powerpoint/2010/main" val="171537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455" y="1164759"/>
            <a:ext cx="9603275" cy="637447"/>
          </a:xfrm>
        </p:spPr>
        <p:txBody>
          <a:bodyPr/>
          <a:lstStyle/>
          <a:p>
            <a:r>
              <a:rPr lang="en-US" dirty="0" err="1"/>
              <a:t>cnn</a:t>
            </a:r>
            <a:endParaRPr lang="en-IN" dirty="0"/>
          </a:p>
        </p:txBody>
      </p:sp>
      <p:sp>
        <p:nvSpPr>
          <p:cNvPr id="3" name="Content Placeholder 2"/>
          <p:cNvSpPr>
            <a:spLocks noGrp="1"/>
          </p:cNvSpPr>
          <p:nvPr>
            <p:ph idx="1"/>
          </p:nvPr>
        </p:nvSpPr>
        <p:spPr>
          <a:xfrm>
            <a:off x="1451579" y="2015732"/>
            <a:ext cx="9603275" cy="842640"/>
          </a:xfrm>
        </p:spPr>
        <p:txBody>
          <a:bodyPr>
            <a:normAutofit fontScale="77500" lnSpcReduction="20000"/>
          </a:bodyPr>
          <a:lstStyle/>
          <a:p>
            <a:r>
              <a:rPr lang="en-US" dirty="0"/>
              <a:t>This model contains 3 Convolution blocks followed by Flatten, Fully connected and output </a:t>
            </a:r>
            <a:r>
              <a:rPr lang="en-US" dirty="0" err="1"/>
              <a:t>layers.Each</a:t>
            </a:r>
            <a:r>
              <a:rPr lang="en-US" dirty="0"/>
              <a:t> block consists of 2 Convolutional layers followed by batch normalization. Activation function=</a:t>
            </a:r>
            <a:r>
              <a:rPr lang="en-US" dirty="0" err="1"/>
              <a:t>Relu</a:t>
            </a:r>
            <a:r>
              <a:rPr lang="en-US" dirty="0"/>
              <a:t> at </a:t>
            </a:r>
            <a:r>
              <a:rPr lang="en-US" dirty="0" err="1"/>
              <a:t>outputlayer</a:t>
            </a:r>
            <a:r>
              <a:rPr lang="en-US" dirty="0"/>
              <a:t>=</a:t>
            </a:r>
            <a:r>
              <a:rPr lang="en-US" dirty="0" err="1"/>
              <a:t>Softmax.Loss</a:t>
            </a:r>
            <a:r>
              <a:rPr lang="en-US" dirty="0"/>
              <a:t> function=categorical cross-entropy. Optimizer=</a:t>
            </a:r>
            <a:r>
              <a:rPr lang="en-US" dirty="0" err="1"/>
              <a:t>adam</a:t>
            </a:r>
            <a:endParaRPr lang="en-IN" dirty="0"/>
          </a:p>
        </p:txBody>
      </p:sp>
      <p:pic>
        <p:nvPicPr>
          <p:cNvPr id="10" name="Picture 9"/>
          <p:cNvPicPr>
            <a:picLocks noChangeAspect="1"/>
          </p:cNvPicPr>
          <p:nvPr/>
        </p:nvPicPr>
        <p:blipFill>
          <a:blip r:embed="rId2"/>
          <a:stretch>
            <a:fillRect/>
          </a:stretch>
        </p:blipFill>
        <p:spPr>
          <a:xfrm>
            <a:off x="2854766" y="2951471"/>
            <a:ext cx="5547553" cy="3163245"/>
          </a:xfrm>
          <a:prstGeom prst="rect">
            <a:avLst/>
          </a:prstGeom>
        </p:spPr>
      </p:pic>
      <p:pic>
        <p:nvPicPr>
          <p:cNvPr id="11" name="Picture 10"/>
          <p:cNvPicPr>
            <a:picLocks noChangeAspect="1"/>
          </p:cNvPicPr>
          <p:nvPr/>
        </p:nvPicPr>
        <p:blipFill>
          <a:blip r:embed="rId3"/>
          <a:stretch>
            <a:fillRect/>
          </a:stretch>
        </p:blipFill>
        <p:spPr>
          <a:xfrm>
            <a:off x="9131427" y="3289274"/>
            <a:ext cx="1882303" cy="342930"/>
          </a:xfrm>
          <a:prstGeom prst="rect">
            <a:avLst/>
          </a:prstGeom>
        </p:spPr>
      </p:pic>
      <p:pic>
        <p:nvPicPr>
          <p:cNvPr id="12" name="Picture 11"/>
          <p:cNvPicPr>
            <a:picLocks noChangeAspect="1"/>
          </p:cNvPicPr>
          <p:nvPr/>
        </p:nvPicPr>
        <p:blipFill>
          <a:blip r:embed="rId4"/>
          <a:stretch>
            <a:fillRect/>
          </a:stretch>
        </p:blipFill>
        <p:spPr>
          <a:xfrm>
            <a:off x="9287651" y="3725303"/>
            <a:ext cx="1569856" cy="411516"/>
          </a:xfrm>
          <a:prstGeom prst="rect">
            <a:avLst/>
          </a:prstGeom>
        </p:spPr>
      </p:pic>
      <p:pic>
        <p:nvPicPr>
          <p:cNvPr id="13" name="Picture 12"/>
          <p:cNvPicPr>
            <a:picLocks noChangeAspect="1"/>
          </p:cNvPicPr>
          <p:nvPr/>
        </p:nvPicPr>
        <p:blipFill>
          <a:blip r:embed="rId5"/>
          <a:stretch>
            <a:fillRect/>
          </a:stretch>
        </p:blipFill>
        <p:spPr>
          <a:xfrm>
            <a:off x="9367668" y="4152061"/>
            <a:ext cx="1409822" cy="381033"/>
          </a:xfrm>
          <a:prstGeom prst="rect">
            <a:avLst/>
          </a:prstGeom>
        </p:spPr>
      </p:pic>
    </p:spTree>
    <p:extLst>
      <p:ext uri="{BB962C8B-B14F-4D97-AF65-F5344CB8AC3E}">
        <p14:creationId xmlns:p14="http://schemas.microsoft.com/office/powerpoint/2010/main" val="420073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80500753"/>
              </p:ext>
            </p:extLst>
          </p:nvPr>
        </p:nvGraphicFramePr>
        <p:xfrm>
          <a:off x="1964895" y="1161656"/>
          <a:ext cx="7347782" cy="4688784"/>
        </p:xfrm>
        <a:graphic>
          <a:graphicData uri="http://schemas.openxmlformats.org/drawingml/2006/table">
            <a:tbl>
              <a:tblPr>
                <a:tableStyleId>{5940675A-B579-460E-94D1-54222C63F5DA}</a:tableStyleId>
              </a:tblPr>
              <a:tblGrid>
                <a:gridCol w="3673891">
                  <a:extLst>
                    <a:ext uri="{9D8B030D-6E8A-4147-A177-3AD203B41FA5}">
                      <a16:colId xmlns:a16="http://schemas.microsoft.com/office/drawing/2014/main" val="1203103983"/>
                    </a:ext>
                  </a:extLst>
                </a:gridCol>
                <a:gridCol w="3673891">
                  <a:extLst>
                    <a:ext uri="{9D8B030D-6E8A-4147-A177-3AD203B41FA5}">
                      <a16:colId xmlns:a16="http://schemas.microsoft.com/office/drawing/2014/main" val="4051663561"/>
                    </a:ext>
                  </a:extLst>
                </a:gridCol>
              </a:tblGrid>
              <a:tr h="347521">
                <a:tc>
                  <a:txBody>
                    <a:bodyPr/>
                    <a:lstStyle/>
                    <a:p>
                      <a:pPr algn="ctr" rtl="0" fontAlgn="t">
                        <a:spcBef>
                          <a:spcPts val="0"/>
                        </a:spcBef>
                        <a:spcAft>
                          <a:spcPts val="0"/>
                        </a:spcAft>
                      </a:pPr>
                      <a:r>
                        <a:rPr lang="en-IN" sz="1800" b="1" u="none" strike="noStrike" dirty="0">
                          <a:effectLst/>
                        </a:rPr>
                        <a:t>Epochs</a:t>
                      </a:r>
                      <a:endParaRPr lang="en-IN" sz="3600" b="1" dirty="0">
                        <a:effectLst/>
                      </a:endParaRPr>
                    </a:p>
                  </a:txBody>
                  <a:tcPr marL="56916" marR="56916" marT="56916" marB="56916">
                    <a:solidFill>
                      <a:schemeClr val="bg2">
                        <a:lumMod val="75000"/>
                      </a:schemeClr>
                    </a:solidFill>
                  </a:tcPr>
                </a:tc>
                <a:tc>
                  <a:txBody>
                    <a:bodyPr/>
                    <a:lstStyle/>
                    <a:p>
                      <a:pPr algn="ctr" rtl="0" fontAlgn="t">
                        <a:spcBef>
                          <a:spcPts val="0"/>
                        </a:spcBef>
                        <a:spcAft>
                          <a:spcPts val="0"/>
                        </a:spcAft>
                      </a:pPr>
                      <a:r>
                        <a:rPr lang="en-IN" sz="1800" b="1" u="none" strike="noStrike" dirty="0">
                          <a:effectLst/>
                        </a:rPr>
                        <a:t>Accuracy</a:t>
                      </a:r>
                      <a:endParaRPr lang="en-IN" sz="3600" b="1" dirty="0">
                        <a:effectLst/>
                      </a:endParaRPr>
                    </a:p>
                  </a:txBody>
                  <a:tcPr marL="56916" marR="56916" marT="56916" marB="56916">
                    <a:solidFill>
                      <a:schemeClr val="bg2">
                        <a:lumMod val="75000"/>
                      </a:schemeClr>
                    </a:solidFill>
                  </a:tcPr>
                </a:tc>
                <a:extLst>
                  <a:ext uri="{0D108BD9-81ED-4DB2-BD59-A6C34878D82A}">
                    <a16:rowId xmlns:a16="http://schemas.microsoft.com/office/drawing/2014/main" val="4006407423"/>
                  </a:ext>
                </a:extLst>
              </a:tr>
              <a:tr h="347521">
                <a:tc>
                  <a:txBody>
                    <a:bodyPr/>
                    <a:lstStyle/>
                    <a:p>
                      <a:pPr algn="ctr" rtl="0" fontAlgn="t">
                        <a:spcBef>
                          <a:spcPts val="0"/>
                        </a:spcBef>
                        <a:spcAft>
                          <a:spcPts val="0"/>
                        </a:spcAft>
                      </a:pPr>
                      <a:r>
                        <a:rPr lang="en-IN" sz="1600" b="0" u="none" strike="noStrike" dirty="0">
                          <a:effectLst/>
                        </a:rPr>
                        <a:t>5</a:t>
                      </a:r>
                      <a:endParaRPr lang="en-IN" sz="3200" b="0" dirty="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0.59</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1319575631"/>
                  </a:ext>
                </a:extLst>
              </a:tr>
              <a:tr h="347521">
                <a:tc>
                  <a:txBody>
                    <a:bodyPr/>
                    <a:lstStyle/>
                    <a:p>
                      <a:pPr algn="ctr" rtl="0" fontAlgn="t">
                        <a:spcBef>
                          <a:spcPts val="0"/>
                        </a:spcBef>
                        <a:spcAft>
                          <a:spcPts val="0"/>
                        </a:spcAft>
                      </a:pPr>
                      <a:r>
                        <a:rPr lang="en-IN" sz="1600" b="0" u="none" strike="noStrike" dirty="0">
                          <a:effectLst/>
                        </a:rPr>
                        <a:t>10</a:t>
                      </a:r>
                      <a:endParaRPr lang="en-IN" sz="3200" b="0" dirty="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a:effectLst/>
                        </a:rPr>
                        <a:t>0.58</a:t>
                      </a:r>
                      <a:endParaRPr lang="en-IN" sz="3200" b="0">
                        <a:effectLst/>
                      </a:endParaRPr>
                    </a:p>
                  </a:txBody>
                  <a:tcPr marL="56916" marR="56916" marT="56916" marB="56916">
                    <a:solidFill>
                      <a:schemeClr val="bg2"/>
                    </a:solidFill>
                  </a:tcPr>
                </a:tc>
                <a:extLst>
                  <a:ext uri="{0D108BD9-81ED-4DB2-BD59-A6C34878D82A}">
                    <a16:rowId xmlns:a16="http://schemas.microsoft.com/office/drawing/2014/main" val="4058809198"/>
                  </a:ext>
                </a:extLst>
              </a:tr>
              <a:tr h="347521">
                <a:tc>
                  <a:txBody>
                    <a:bodyPr/>
                    <a:lstStyle/>
                    <a:p>
                      <a:pPr algn="ctr" rtl="0" fontAlgn="t">
                        <a:spcBef>
                          <a:spcPts val="0"/>
                        </a:spcBef>
                        <a:spcAft>
                          <a:spcPts val="0"/>
                        </a:spcAft>
                      </a:pPr>
                      <a:r>
                        <a:rPr lang="en-IN" sz="1600" b="0" u="none" strike="noStrike" dirty="0">
                          <a:effectLst/>
                        </a:rPr>
                        <a:t>15</a:t>
                      </a:r>
                      <a:endParaRPr lang="en-IN" sz="3200" b="0" dirty="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0.59</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637985500"/>
                  </a:ext>
                </a:extLst>
              </a:tr>
              <a:tr h="366240">
                <a:tc>
                  <a:txBody>
                    <a:bodyPr/>
                    <a:lstStyle/>
                    <a:p>
                      <a:pPr algn="ctr" rtl="0" fontAlgn="t">
                        <a:spcBef>
                          <a:spcPts val="0"/>
                        </a:spcBef>
                        <a:spcAft>
                          <a:spcPts val="0"/>
                        </a:spcAft>
                      </a:pPr>
                      <a:r>
                        <a:rPr lang="en-IN" sz="1600" b="0" u="none" strike="noStrike" dirty="0">
                          <a:effectLst/>
                        </a:rPr>
                        <a:t>20</a:t>
                      </a:r>
                      <a:endParaRPr lang="en-IN" sz="3200" b="0" dirty="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0.58</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1019565147"/>
                  </a:ext>
                </a:extLst>
              </a:tr>
              <a:tr h="347521">
                <a:tc>
                  <a:txBody>
                    <a:bodyPr/>
                    <a:lstStyle/>
                    <a:p>
                      <a:pPr algn="ctr" rtl="0" fontAlgn="t">
                        <a:spcBef>
                          <a:spcPts val="0"/>
                        </a:spcBef>
                        <a:spcAft>
                          <a:spcPts val="0"/>
                        </a:spcAft>
                      </a:pPr>
                      <a:r>
                        <a:rPr lang="en-IN" sz="1600" b="0" u="none" strike="noStrike" dirty="0">
                          <a:effectLst/>
                        </a:rPr>
                        <a:t>30</a:t>
                      </a:r>
                      <a:endParaRPr lang="en-IN" sz="3200" b="0" dirty="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0.59</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4032656259"/>
                  </a:ext>
                </a:extLst>
              </a:tr>
              <a:tr h="347521">
                <a:tc>
                  <a:txBody>
                    <a:bodyPr/>
                    <a:lstStyle/>
                    <a:p>
                      <a:pPr algn="ctr" rtl="0" fontAlgn="t">
                        <a:spcBef>
                          <a:spcPts val="0"/>
                        </a:spcBef>
                        <a:spcAft>
                          <a:spcPts val="0"/>
                        </a:spcAft>
                      </a:pPr>
                      <a:r>
                        <a:rPr lang="en-IN" sz="1600" b="0" u="none" strike="noStrike" dirty="0">
                          <a:effectLst/>
                        </a:rPr>
                        <a:t>40</a:t>
                      </a:r>
                      <a:endParaRPr lang="en-IN" sz="3200" b="0" dirty="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0.59</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1025497846"/>
                  </a:ext>
                </a:extLst>
              </a:tr>
              <a:tr h="347521">
                <a:tc>
                  <a:txBody>
                    <a:bodyPr/>
                    <a:lstStyle/>
                    <a:p>
                      <a:pPr algn="ctr" rtl="0" fontAlgn="t">
                        <a:spcBef>
                          <a:spcPts val="0"/>
                        </a:spcBef>
                        <a:spcAft>
                          <a:spcPts val="0"/>
                        </a:spcAft>
                      </a:pPr>
                      <a:r>
                        <a:rPr lang="en-IN" sz="1600" b="0" u="none" strike="noStrike">
                          <a:effectLst/>
                        </a:rPr>
                        <a:t>50</a:t>
                      </a:r>
                      <a:endParaRPr lang="en-IN" sz="3200" b="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0.59</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2726552447"/>
                  </a:ext>
                </a:extLst>
              </a:tr>
              <a:tr h="347521">
                <a:tc>
                  <a:txBody>
                    <a:bodyPr/>
                    <a:lstStyle/>
                    <a:p>
                      <a:pPr algn="ctr" rtl="0" fontAlgn="t">
                        <a:spcBef>
                          <a:spcPts val="0"/>
                        </a:spcBef>
                        <a:spcAft>
                          <a:spcPts val="0"/>
                        </a:spcAft>
                      </a:pPr>
                      <a:r>
                        <a:rPr lang="en-IN" sz="1600" b="0" u="none" strike="noStrike">
                          <a:effectLst/>
                        </a:rPr>
                        <a:t>60</a:t>
                      </a:r>
                      <a:endParaRPr lang="en-IN" sz="3200" b="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0.58</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3130644260"/>
                  </a:ext>
                </a:extLst>
              </a:tr>
              <a:tr h="347521">
                <a:tc>
                  <a:txBody>
                    <a:bodyPr/>
                    <a:lstStyle/>
                    <a:p>
                      <a:pPr algn="ctr" rtl="0" fontAlgn="t">
                        <a:spcBef>
                          <a:spcPts val="0"/>
                        </a:spcBef>
                        <a:spcAft>
                          <a:spcPts val="0"/>
                        </a:spcAft>
                      </a:pPr>
                      <a:r>
                        <a:rPr lang="en-IN" sz="1600" b="0" u="none" strike="noStrike">
                          <a:effectLst/>
                        </a:rPr>
                        <a:t>70</a:t>
                      </a:r>
                      <a:endParaRPr lang="en-IN" sz="3200" b="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0.59</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3965918820"/>
                  </a:ext>
                </a:extLst>
              </a:tr>
              <a:tr h="347521">
                <a:tc>
                  <a:txBody>
                    <a:bodyPr/>
                    <a:lstStyle/>
                    <a:p>
                      <a:pPr algn="ctr" rtl="0" fontAlgn="t">
                        <a:spcBef>
                          <a:spcPts val="0"/>
                        </a:spcBef>
                        <a:spcAft>
                          <a:spcPts val="0"/>
                        </a:spcAft>
                      </a:pPr>
                      <a:r>
                        <a:rPr lang="en-IN" sz="1600" b="0" u="none" strike="noStrike">
                          <a:effectLst/>
                        </a:rPr>
                        <a:t>80</a:t>
                      </a:r>
                      <a:endParaRPr lang="en-IN" sz="3200" b="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0.61</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932971623"/>
                  </a:ext>
                </a:extLst>
              </a:tr>
              <a:tr h="347521">
                <a:tc>
                  <a:txBody>
                    <a:bodyPr/>
                    <a:lstStyle/>
                    <a:p>
                      <a:pPr algn="ctr" rtl="0" fontAlgn="t">
                        <a:spcBef>
                          <a:spcPts val="0"/>
                        </a:spcBef>
                        <a:spcAft>
                          <a:spcPts val="0"/>
                        </a:spcAft>
                      </a:pPr>
                      <a:r>
                        <a:rPr lang="en-IN" sz="1600" b="0" u="none" strike="noStrike">
                          <a:effectLst/>
                        </a:rPr>
                        <a:t>90</a:t>
                      </a:r>
                      <a:endParaRPr lang="en-IN" sz="3200" b="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0.63</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3136479068"/>
                  </a:ext>
                </a:extLst>
              </a:tr>
              <a:tr h="347521">
                <a:tc>
                  <a:txBody>
                    <a:bodyPr/>
                    <a:lstStyle/>
                    <a:p>
                      <a:pPr algn="ctr" rtl="0" fontAlgn="t">
                        <a:spcBef>
                          <a:spcPts val="0"/>
                        </a:spcBef>
                        <a:spcAft>
                          <a:spcPts val="0"/>
                        </a:spcAft>
                      </a:pPr>
                      <a:r>
                        <a:rPr lang="en-IN" sz="1600" b="0" u="none" strike="noStrike" dirty="0">
                          <a:effectLst/>
                        </a:rPr>
                        <a:t>100</a:t>
                      </a:r>
                      <a:endParaRPr lang="en-IN" sz="3200" b="0" dirty="0">
                        <a:effectLst/>
                      </a:endParaRPr>
                    </a:p>
                  </a:txBody>
                  <a:tcPr marL="56916" marR="56916" marT="56916" marB="56916">
                    <a:solidFill>
                      <a:schemeClr val="bg2"/>
                    </a:solidFill>
                  </a:tcPr>
                </a:tc>
                <a:tc>
                  <a:txBody>
                    <a:bodyPr/>
                    <a:lstStyle/>
                    <a:p>
                      <a:pPr algn="ctr" rtl="0" fontAlgn="t">
                        <a:spcBef>
                          <a:spcPts val="0"/>
                        </a:spcBef>
                        <a:spcAft>
                          <a:spcPts val="0"/>
                        </a:spcAft>
                      </a:pPr>
                      <a:r>
                        <a:rPr lang="en-IN" sz="1600" b="0" u="none" strike="noStrike" dirty="0">
                          <a:effectLst/>
                        </a:rPr>
                        <a:t>0.65</a:t>
                      </a:r>
                      <a:endParaRPr lang="en-IN" sz="3200" b="0" dirty="0">
                        <a:effectLst/>
                      </a:endParaRPr>
                    </a:p>
                  </a:txBody>
                  <a:tcPr marL="56916" marR="56916" marT="56916" marB="56916">
                    <a:solidFill>
                      <a:schemeClr val="bg2"/>
                    </a:solidFill>
                  </a:tcPr>
                </a:tc>
                <a:extLst>
                  <a:ext uri="{0D108BD9-81ED-4DB2-BD59-A6C34878D82A}">
                    <a16:rowId xmlns:a16="http://schemas.microsoft.com/office/drawing/2014/main" val="555330744"/>
                  </a:ext>
                </a:extLst>
              </a:tr>
            </a:tbl>
          </a:graphicData>
        </a:graphic>
      </p:graphicFrame>
      <p:sp>
        <p:nvSpPr>
          <p:cNvPr id="4" name="TextBox 3"/>
          <p:cNvSpPr txBox="1"/>
          <p:nvPr/>
        </p:nvSpPr>
        <p:spPr>
          <a:xfrm>
            <a:off x="1091953" y="470516"/>
            <a:ext cx="4438835" cy="461665"/>
          </a:xfrm>
          <a:prstGeom prst="rect">
            <a:avLst/>
          </a:prstGeom>
          <a:noFill/>
        </p:spPr>
        <p:txBody>
          <a:bodyPr wrap="square" rtlCol="0">
            <a:spAutoFit/>
          </a:bodyPr>
          <a:lstStyle/>
          <a:p>
            <a:r>
              <a:rPr lang="en-US" sz="2400" dirty="0"/>
              <a:t>Testing Accuracy w.r.t </a:t>
            </a:r>
            <a:r>
              <a:rPr lang="en-US" sz="2400" dirty="0" err="1"/>
              <a:t>Epoches</a:t>
            </a:r>
            <a:endParaRPr lang="en-IN" sz="2400" dirty="0"/>
          </a:p>
        </p:txBody>
      </p:sp>
    </p:spTree>
    <p:extLst>
      <p:ext uri="{BB962C8B-B14F-4D97-AF65-F5344CB8AC3E}">
        <p14:creationId xmlns:p14="http://schemas.microsoft.com/office/powerpoint/2010/main" val="4192525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71187564"/>
              </p:ext>
            </p:extLst>
          </p:nvPr>
        </p:nvGraphicFramePr>
        <p:xfrm>
          <a:off x="1498601" y="557784"/>
          <a:ext cx="7989583" cy="5186360"/>
        </p:xfrm>
        <a:graphic>
          <a:graphicData uri="http://schemas.openxmlformats.org/drawingml/2006/table">
            <a:tbl>
              <a:tblPr>
                <a:tableStyleId>{D7AC3CCA-C797-4891-BE02-D94E43425B78}</a:tableStyleId>
              </a:tblPr>
              <a:tblGrid>
                <a:gridCol w="716688">
                  <a:extLst>
                    <a:ext uri="{9D8B030D-6E8A-4147-A177-3AD203B41FA5}">
                      <a16:colId xmlns:a16="http://schemas.microsoft.com/office/drawing/2014/main" val="161155123"/>
                    </a:ext>
                  </a:extLst>
                </a:gridCol>
                <a:gridCol w="519343">
                  <a:extLst>
                    <a:ext uri="{9D8B030D-6E8A-4147-A177-3AD203B41FA5}">
                      <a16:colId xmlns:a16="http://schemas.microsoft.com/office/drawing/2014/main" val="1793555210"/>
                    </a:ext>
                  </a:extLst>
                </a:gridCol>
                <a:gridCol w="446632">
                  <a:extLst>
                    <a:ext uri="{9D8B030D-6E8A-4147-A177-3AD203B41FA5}">
                      <a16:colId xmlns:a16="http://schemas.microsoft.com/office/drawing/2014/main" val="3101027704"/>
                    </a:ext>
                  </a:extLst>
                </a:gridCol>
                <a:gridCol w="529726">
                  <a:extLst>
                    <a:ext uri="{9D8B030D-6E8A-4147-A177-3AD203B41FA5}">
                      <a16:colId xmlns:a16="http://schemas.microsoft.com/office/drawing/2014/main" val="1148205979"/>
                    </a:ext>
                  </a:extLst>
                </a:gridCol>
                <a:gridCol w="530679">
                  <a:extLst>
                    <a:ext uri="{9D8B030D-6E8A-4147-A177-3AD203B41FA5}">
                      <a16:colId xmlns:a16="http://schemas.microsoft.com/office/drawing/2014/main" val="211584529"/>
                    </a:ext>
                  </a:extLst>
                </a:gridCol>
                <a:gridCol w="803410">
                  <a:extLst>
                    <a:ext uri="{9D8B030D-6E8A-4147-A177-3AD203B41FA5}">
                      <a16:colId xmlns:a16="http://schemas.microsoft.com/office/drawing/2014/main" val="2783465810"/>
                    </a:ext>
                  </a:extLst>
                </a:gridCol>
                <a:gridCol w="602434">
                  <a:extLst>
                    <a:ext uri="{9D8B030D-6E8A-4147-A177-3AD203B41FA5}">
                      <a16:colId xmlns:a16="http://schemas.microsoft.com/office/drawing/2014/main" val="1990908930"/>
                    </a:ext>
                  </a:extLst>
                </a:gridCol>
                <a:gridCol w="498566">
                  <a:extLst>
                    <a:ext uri="{9D8B030D-6E8A-4147-A177-3AD203B41FA5}">
                      <a16:colId xmlns:a16="http://schemas.microsoft.com/office/drawing/2014/main" val="3688673354"/>
                    </a:ext>
                  </a:extLst>
                </a:gridCol>
                <a:gridCol w="447584">
                  <a:extLst>
                    <a:ext uri="{9D8B030D-6E8A-4147-A177-3AD203B41FA5}">
                      <a16:colId xmlns:a16="http://schemas.microsoft.com/office/drawing/2014/main" val="2674872864"/>
                    </a:ext>
                  </a:extLst>
                </a:gridCol>
                <a:gridCol w="720760">
                  <a:extLst>
                    <a:ext uri="{9D8B030D-6E8A-4147-A177-3AD203B41FA5}">
                      <a16:colId xmlns:a16="http://schemas.microsoft.com/office/drawing/2014/main" val="71963194"/>
                    </a:ext>
                  </a:extLst>
                </a:gridCol>
                <a:gridCol w="581219">
                  <a:extLst>
                    <a:ext uri="{9D8B030D-6E8A-4147-A177-3AD203B41FA5}">
                      <a16:colId xmlns:a16="http://schemas.microsoft.com/office/drawing/2014/main" val="633077180"/>
                    </a:ext>
                  </a:extLst>
                </a:gridCol>
                <a:gridCol w="745438">
                  <a:extLst>
                    <a:ext uri="{9D8B030D-6E8A-4147-A177-3AD203B41FA5}">
                      <a16:colId xmlns:a16="http://schemas.microsoft.com/office/drawing/2014/main" val="2918573663"/>
                    </a:ext>
                  </a:extLst>
                </a:gridCol>
                <a:gridCol w="773444">
                  <a:extLst>
                    <a:ext uri="{9D8B030D-6E8A-4147-A177-3AD203B41FA5}">
                      <a16:colId xmlns:a16="http://schemas.microsoft.com/office/drawing/2014/main" val="4223038730"/>
                    </a:ext>
                  </a:extLst>
                </a:gridCol>
                <a:gridCol w="73660">
                  <a:extLst>
                    <a:ext uri="{9D8B030D-6E8A-4147-A177-3AD203B41FA5}">
                      <a16:colId xmlns:a16="http://schemas.microsoft.com/office/drawing/2014/main" val="3932067054"/>
                    </a:ext>
                  </a:extLst>
                </a:gridCol>
              </a:tblGrid>
              <a:tr h="199398">
                <a:tc>
                  <a:txBody>
                    <a:bodyPr/>
                    <a:lstStyle/>
                    <a:p>
                      <a:pPr algn="ctr" rtl="0" fontAlgn="t">
                        <a:spcBef>
                          <a:spcPts val="0"/>
                        </a:spcBef>
                        <a:spcAft>
                          <a:spcPts val="0"/>
                        </a:spcAft>
                      </a:pPr>
                      <a:r>
                        <a:rPr lang="en-IN" sz="1000" b="1" u="none" strike="noStrike" dirty="0">
                          <a:effectLst/>
                        </a:rPr>
                        <a:t>LR</a:t>
                      </a:r>
                      <a:endParaRPr lang="en-IN" sz="1200" b="1" dirty="0">
                        <a:effectLst/>
                      </a:endParaRPr>
                    </a:p>
                  </a:txBody>
                  <a:tcPr marL="24130" marR="24130" marT="24130" marB="24130">
                    <a:solidFill>
                      <a:schemeClr val="bg1">
                        <a:lumMod val="65000"/>
                      </a:schemeClr>
                    </a:solidFill>
                  </a:tcPr>
                </a:tc>
                <a:tc gridSpan="4">
                  <a:txBody>
                    <a:bodyPr/>
                    <a:lstStyle/>
                    <a:p>
                      <a:pPr algn="ctr" rtl="0" fontAlgn="t">
                        <a:spcBef>
                          <a:spcPts val="0"/>
                        </a:spcBef>
                        <a:spcAft>
                          <a:spcPts val="0"/>
                        </a:spcAft>
                      </a:pPr>
                      <a:r>
                        <a:rPr lang="en-IN" sz="1200" b="1" u="none" strike="noStrike" dirty="0">
                          <a:effectLst/>
                        </a:rPr>
                        <a:t>Adam</a:t>
                      </a:r>
                      <a:endParaRPr lang="en-IN" sz="1800" b="1" dirty="0">
                        <a:effectLst/>
                      </a:endParaRPr>
                    </a:p>
                  </a:txBody>
                  <a:tcPr marL="24130" marR="24130" marT="24130" marB="24130">
                    <a:solidFill>
                      <a:schemeClr val="bg1">
                        <a:lumMod val="6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t">
                        <a:spcBef>
                          <a:spcPts val="0"/>
                        </a:spcBef>
                        <a:spcAft>
                          <a:spcPts val="0"/>
                        </a:spcAft>
                      </a:pPr>
                      <a:r>
                        <a:rPr lang="en-IN" sz="1200" b="1" u="none" strike="noStrike" dirty="0" err="1">
                          <a:effectLst/>
                        </a:rPr>
                        <a:t>NAdam</a:t>
                      </a:r>
                      <a:endParaRPr lang="en-IN" sz="1800" b="1" dirty="0">
                        <a:effectLst/>
                      </a:endParaRPr>
                    </a:p>
                  </a:txBody>
                  <a:tcPr marL="24130" marR="24130" marT="24130" marB="24130">
                    <a:solidFill>
                      <a:schemeClr val="bg1">
                        <a:lumMod val="6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5">
                  <a:txBody>
                    <a:bodyPr/>
                    <a:lstStyle/>
                    <a:p>
                      <a:pPr algn="ctr" rtl="0" fontAlgn="t">
                        <a:spcBef>
                          <a:spcPts val="0"/>
                        </a:spcBef>
                        <a:spcAft>
                          <a:spcPts val="0"/>
                        </a:spcAft>
                      </a:pPr>
                      <a:r>
                        <a:rPr lang="en-IN" sz="1200" b="1" u="none" strike="noStrike" dirty="0" err="1">
                          <a:effectLst/>
                        </a:rPr>
                        <a:t>RMSProp</a:t>
                      </a:r>
                      <a:endParaRPr lang="en-IN" sz="1800" b="1" dirty="0">
                        <a:effectLst/>
                      </a:endParaRPr>
                    </a:p>
                  </a:txBody>
                  <a:tcPr marL="24130" marR="24130" marT="24130" marB="24130">
                    <a:solidFill>
                      <a:schemeClr val="bg1">
                        <a:lumMod val="6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49792951"/>
                  </a:ext>
                </a:extLst>
              </a:tr>
              <a:tr h="411416">
                <a:tc>
                  <a:txBody>
                    <a:bodyPr/>
                    <a:lstStyle/>
                    <a:p>
                      <a:pPr fontAlgn="t"/>
                      <a:r>
                        <a:rPr lang="en-IN" sz="1200" b="1" dirty="0">
                          <a:effectLst/>
                        </a:rPr>
                        <a:t/>
                      </a:r>
                      <a:br>
                        <a:rPr lang="en-IN" sz="1200" b="1" dirty="0">
                          <a:effectLst/>
                        </a:rPr>
                      </a:b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Acc</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Pre</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Recall</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F1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err="1">
                          <a:effectLst/>
                        </a:rPr>
                        <a:t>Acc</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Pre</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Recall</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F1</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err="1">
                          <a:effectLst/>
                        </a:rPr>
                        <a:t>Acc</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Pre</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Recall</a:t>
                      </a:r>
                      <a:endParaRPr lang="en-IN" sz="1200" b="1" dirty="0">
                        <a:effectLst/>
                      </a:endParaRPr>
                    </a:p>
                  </a:txBody>
                  <a:tcPr marL="24130" marR="24130" marT="24130" marB="24130"/>
                </a:tc>
                <a:tc gridSpan="2">
                  <a:txBody>
                    <a:bodyPr/>
                    <a:lstStyle/>
                    <a:p>
                      <a:pPr algn="ctr" rtl="0" fontAlgn="t">
                        <a:spcBef>
                          <a:spcPts val="0"/>
                        </a:spcBef>
                        <a:spcAft>
                          <a:spcPts val="0"/>
                        </a:spcAft>
                      </a:pPr>
                      <a:r>
                        <a:rPr lang="en-IN" sz="1000" b="1" u="none" strike="noStrike">
                          <a:effectLst/>
                        </a:rPr>
                        <a:t>F1</a:t>
                      </a:r>
                      <a:endParaRPr lang="en-IN" sz="1200" b="1">
                        <a:effectLst/>
                      </a:endParaRPr>
                    </a:p>
                  </a:txBody>
                  <a:tcPr marL="24130" marR="24130" marT="24130" marB="24130"/>
                </a:tc>
                <a:tc hMerge="1">
                  <a:txBody>
                    <a:bodyPr/>
                    <a:lstStyle/>
                    <a:p>
                      <a:endParaRPr lang="en-IN"/>
                    </a:p>
                  </a:txBody>
                  <a:tcPr/>
                </a:tc>
                <a:extLst>
                  <a:ext uri="{0D108BD9-81ED-4DB2-BD59-A6C34878D82A}">
                    <a16:rowId xmlns:a16="http://schemas.microsoft.com/office/drawing/2014/main" val="517751565"/>
                  </a:ext>
                </a:extLst>
              </a:tr>
              <a:tr h="411416">
                <a:tc>
                  <a:txBody>
                    <a:bodyPr/>
                    <a:lstStyle/>
                    <a:p>
                      <a:pPr algn="ctr" rtl="0" fontAlgn="t">
                        <a:spcBef>
                          <a:spcPts val="0"/>
                        </a:spcBef>
                        <a:spcAft>
                          <a:spcPts val="0"/>
                        </a:spcAft>
                      </a:pPr>
                      <a:r>
                        <a:rPr lang="en-IN" sz="1000" b="1" u="none" strike="noStrike" dirty="0">
                          <a:effectLst/>
                        </a:rPr>
                        <a:t>0.001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0.59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0.61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0.57</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0.60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0.60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0.60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0.60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0.56</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0.61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0.56</a:t>
                      </a:r>
                      <a:endParaRPr lang="en-IN" sz="1200" b="1">
                        <a:effectLst/>
                      </a:endParaRPr>
                    </a:p>
                  </a:txBody>
                  <a:tcPr marL="24130" marR="24130" marT="24130" marB="24130"/>
                </a:tc>
                <a:tc gridSpan="2">
                  <a:txBody>
                    <a:bodyPr/>
                    <a:lstStyle/>
                    <a:p>
                      <a:pPr algn="ctr" rtl="0" fontAlgn="t">
                        <a:spcBef>
                          <a:spcPts val="0"/>
                        </a:spcBef>
                        <a:spcAft>
                          <a:spcPts val="0"/>
                        </a:spcAft>
                      </a:pPr>
                      <a:r>
                        <a:rPr lang="en-IN" sz="1000" b="1" u="none" strike="noStrike">
                          <a:effectLst/>
                        </a:rPr>
                        <a:t>0.56</a:t>
                      </a:r>
                      <a:endParaRPr lang="en-IN" sz="1200" b="1">
                        <a:effectLst/>
                      </a:endParaRPr>
                    </a:p>
                  </a:txBody>
                  <a:tcPr marL="24130" marR="24130" marT="24130" marB="24130"/>
                </a:tc>
                <a:tc hMerge="1">
                  <a:txBody>
                    <a:bodyPr/>
                    <a:lstStyle/>
                    <a:p>
                      <a:endParaRPr lang="en-IN"/>
                    </a:p>
                  </a:txBody>
                  <a:tcPr/>
                </a:tc>
                <a:extLst>
                  <a:ext uri="{0D108BD9-81ED-4DB2-BD59-A6C34878D82A}">
                    <a16:rowId xmlns:a16="http://schemas.microsoft.com/office/drawing/2014/main" val="2226751571"/>
                  </a:ext>
                </a:extLst>
              </a:tr>
              <a:tr h="411416">
                <a:tc>
                  <a:txBody>
                    <a:bodyPr/>
                    <a:lstStyle/>
                    <a:p>
                      <a:pPr algn="ctr" rtl="0" fontAlgn="t">
                        <a:spcBef>
                          <a:spcPts val="0"/>
                        </a:spcBef>
                        <a:spcAft>
                          <a:spcPts val="0"/>
                        </a:spcAft>
                      </a:pPr>
                      <a:r>
                        <a:rPr lang="en-IN" sz="1000" b="1" u="none" strike="noStrike">
                          <a:effectLst/>
                        </a:rPr>
                        <a:t>0.01</a:t>
                      </a:r>
                      <a:endParaRPr lang="en-IN" sz="1200" b="1">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0.53</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0.54</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0.53</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0.51</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a:effectLst/>
                        </a:rPr>
                        <a:t>0.55</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0.60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0.59</a:t>
                      </a:r>
                      <a:endParaRPr lang="en-IN" sz="1200" b="1">
                        <a:effectLst/>
                      </a:endParaRPr>
                    </a:p>
                  </a:txBody>
                  <a:tcPr marL="24130" marR="24130" marT="24130" marB="24130"/>
                </a:tc>
                <a:tc gridSpan="2">
                  <a:txBody>
                    <a:bodyPr/>
                    <a:lstStyle/>
                    <a:p>
                      <a:pPr algn="ctr" rtl="0" fontAlgn="t">
                        <a:spcBef>
                          <a:spcPts val="0"/>
                        </a:spcBef>
                        <a:spcAft>
                          <a:spcPts val="0"/>
                        </a:spcAft>
                      </a:pPr>
                      <a:r>
                        <a:rPr lang="en-IN" sz="1000" b="1" u="none" strike="noStrike">
                          <a:effectLst/>
                        </a:rPr>
                        <a:t>0.58</a:t>
                      </a:r>
                      <a:endParaRPr lang="en-IN" sz="1200" b="1">
                        <a:effectLst/>
                      </a:endParaRPr>
                    </a:p>
                  </a:txBody>
                  <a:tcPr marL="24130" marR="24130" marT="24130" marB="24130"/>
                </a:tc>
                <a:tc hMerge="1">
                  <a:txBody>
                    <a:bodyPr/>
                    <a:lstStyle/>
                    <a:p>
                      <a:endParaRPr lang="en-IN"/>
                    </a:p>
                  </a:txBody>
                  <a:tcPr/>
                </a:tc>
                <a:extLst>
                  <a:ext uri="{0D108BD9-81ED-4DB2-BD59-A6C34878D82A}">
                    <a16:rowId xmlns:a16="http://schemas.microsoft.com/office/drawing/2014/main" val="172131408"/>
                  </a:ext>
                </a:extLst>
              </a:tr>
              <a:tr h="411416">
                <a:tc>
                  <a:txBody>
                    <a:bodyPr/>
                    <a:lstStyle/>
                    <a:p>
                      <a:pPr algn="ctr" rtl="0" fontAlgn="t">
                        <a:spcBef>
                          <a:spcPts val="0"/>
                        </a:spcBef>
                        <a:spcAft>
                          <a:spcPts val="0"/>
                        </a:spcAft>
                      </a:pPr>
                      <a:r>
                        <a:rPr lang="en-IN" sz="1000" b="1" u="none" strike="noStrike">
                          <a:effectLst/>
                        </a:rPr>
                        <a:t>0.1</a:t>
                      </a:r>
                      <a:endParaRPr lang="en-IN" sz="1200" b="1">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0.25</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0.46</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0.25</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0.18</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0.32</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a:effectLst/>
                        </a:rPr>
                        <a:t>0.29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0.29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0.37</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a:effectLst/>
                        </a:rPr>
                        <a:t>0.65</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0.37</a:t>
                      </a:r>
                      <a:endParaRPr lang="en-IN" sz="1200" b="1">
                        <a:effectLst/>
                      </a:endParaRPr>
                    </a:p>
                  </a:txBody>
                  <a:tcPr marL="24130" marR="24130" marT="24130" marB="24130"/>
                </a:tc>
                <a:tc gridSpan="2">
                  <a:txBody>
                    <a:bodyPr/>
                    <a:lstStyle/>
                    <a:p>
                      <a:pPr algn="ctr" rtl="0" fontAlgn="t">
                        <a:spcBef>
                          <a:spcPts val="0"/>
                        </a:spcBef>
                        <a:spcAft>
                          <a:spcPts val="0"/>
                        </a:spcAft>
                      </a:pPr>
                      <a:r>
                        <a:rPr lang="en-IN" sz="1000" b="1" u="none" strike="noStrike">
                          <a:effectLst/>
                        </a:rPr>
                        <a:t>0.33</a:t>
                      </a:r>
                      <a:endParaRPr lang="en-IN" sz="1200" b="1">
                        <a:effectLst/>
                      </a:endParaRPr>
                    </a:p>
                  </a:txBody>
                  <a:tcPr marL="24130" marR="24130" marT="24130" marB="24130"/>
                </a:tc>
                <a:tc hMerge="1">
                  <a:txBody>
                    <a:bodyPr/>
                    <a:lstStyle/>
                    <a:p>
                      <a:endParaRPr lang="en-IN"/>
                    </a:p>
                  </a:txBody>
                  <a:tcPr/>
                </a:tc>
                <a:extLst>
                  <a:ext uri="{0D108BD9-81ED-4DB2-BD59-A6C34878D82A}">
                    <a16:rowId xmlns:a16="http://schemas.microsoft.com/office/drawing/2014/main" val="1899189273"/>
                  </a:ext>
                </a:extLst>
              </a:tr>
              <a:tr h="411416">
                <a:tc>
                  <a:txBody>
                    <a:bodyPr/>
                    <a:lstStyle/>
                    <a:p>
                      <a:pPr algn="ctr" rtl="0" fontAlgn="t">
                        <a:spcBef>
                          <a:spcPts val="0"/>
                        </a:spcBef>
                        <a:spcAft>
                          <a:spcPts val="0"/>
                        </a:spcAft>
                      </a:pPr>
                      <a:r>
                        <a:rPr lang="en-IN" sz="1000" b="1" u="none" strike="noStrike" dirty="0">
                          <a:effectLst/>
                        </a:rPr>
                        <a:t>0.0001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0.38</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0.42</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0.38</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0.30</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a:effectLst/>
                        </a:rPr>
                        <a:t>0.28</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0.27</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0.28</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gridSpan="2">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hMerge="1">
                  <a:txBody>
                    <a:bodyPr/>
                    <a:lstStyle/>
                    <a:p>
                      <a:endParaRPr lang="en-IN"/>
                    </a:p>
                  </a:txBody>
                  <a:tcPr/>
                </a:tc>
                <a:extLst>
                  <a:ext uri="{0D108BD9-81ED-4DB2-BD59-A6C34878D82A}">
                    <a16:rowId xmlns:a16="http://schemas.microsoft.com/office/drawing/2014/main" val="892441622"/>
                  </a:ext>
                </a:extLst>
              </a:tr>
              <a:tr h="411416">
                <a:tc>
                  <a:txBody>
                    <a:bodyPr/>
                    <a:lstStyle/>
                    <a:p>
                      <a:pPr algn="ctr" rtl="0" fontAlgn="t">
                        <a:spcBef>
                          <a:spcPts val="0"/>
                        </a:spcBef>
                        <a:spcAft>
                          <a:spcPts val="0"/>
                        </a:spcAft>
                      </a:pPr>
                      <a:r>
                        <a:rPr lang="en-IN" sz="1000" b="1" u="none" strike="noStrike" dirty="0">
                          <a:effectLst/>
                        </a:rPr>
                        <a:t>0.00001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0.38</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0.29</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0.28</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a:effectLst/>
                        </a:rPr>
                        <a:t>0.28</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0.29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gridSpan="2">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hMerge="1">
                  <a:txBody>
                    <a:bodyPr/>
                    <a:lstStyle/>
                    <a:p>
                      <a:endParaRPr lang="en-IN"/>
                    </a:p>
                  </a:txBody>
                  <a:tcPr/>
                </a:tc>
                <a:extLst>
                  <a:ext uri="{0D108BD9-81ED-4DB2-BD59-A6C34878D82A}">
                    <a16:rowId xmlns:a16="http://schemas.microsoft.com/office/drawing/2014/main" val="3844047853"/>
                  </a:ext>
                </a:extLst>
              </a:tr>
              <a:tr h="296992">
                <a:tc>
                  <a:txBody>
                    <a:bodyPr/>
                    <a:lstStyle/>
                    <a:p>
                      <a:pPr algn="ctr" fontAlgn="t"/>
                      <a:r>
                        <a:rPr lang="en-IN" sz="1200" b="1" dirty="0">
                          <a:effectLst/>
                        </a:rPr>
                        <a:t/>
                      </a:r>
                      <a:br>
                        <a:rPr lang="en-IN" sz="1200" b="1" dirty="0">
                          <a:effectLst/>
                        </a:rPr>
                      </a:br>
                      <a:r>
                        <a:rPr lang="en-IN" sz="1200" b="1" dirty="0">
                          <a:effectLst/>
                        </a:rPr>
                        <a:t>LR</a:t>
                      </a:r>
                    </a:p>
                  </a:txBody>
                  <a:tcPr marL="24130" marR="24130" marT="24130" marB="24130">
                    <a:solidFill>
                      <a:schemeClr val="bg1">
                        <a:lumMod val="65000"/>
                      </a:schemeClr>
                    </a:solidFill>
                  </a:tcPr>
                </a:tc>
                <a:tc gridSpan="4">
                  <a:txBody>
                    <a:bodyPr/>
                    <a:lstStyle/>
                    <a:p>
                      <a:pPr algn="ctr" rtl="0" fontAlgn="t">
                        <a:spcBef>
                          <a:spcPts val="0"/>
                        </a:spcBef>
                        <a:spcAft>
                          <a:spcPts val="0"/>
                        </a:spcAft>
                      </a:pPr>
                      <a:r>
                        <a:rPr lang="en-IN" sz="1200" b="1" u="none" strike="noStrike" dirty="0">
                          <a:effectLst/>
                        </a:rPr>
                        <a:t>SGD</a:t>
                      </a:r>
                      <a:endParaRPr lang="en-IN" sz="1200" b="1" dirty="0">
                        <a:effectLst/>
                      </a:endParaRPr>
                    </a:p>
                  </a:txBody>
                  <a:tcPr marL="24130" marR="24130" marT="24130" marB="24130">
                    <a:solidFill>
                      <a:schemeClr val="bg1">
                        <a:lumMod val="6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t">
                        <a:spcBef>
                          <a:spcPts val="0"/>
                        </a:spcBef>
                        <a:spcAft>
                          <a:spcPts val="0"/>
                        </a:spcAft>
                      </a:pPr>
                      <a:r>
                        <a:rPr lang="en-IN" sz="1200" b="1" u="none" strike="noStrike" dirty="0" err="1">
                          <a:effectLst/>
                        </a:rPr>
                        <a:t>AdaGrad</a:t>
                      </a:r>
                      <a:endParaRPr lang="en-IN" sz="1200" b="1" dirty="0">
                        <a:effectLst/>
                      </a:endParaRPr>
                    </a:p>
                  </a:txBody>
                  <a:tcPr marL="24130" marR="24130" marT="24130" marB="24130">
                    <a:solidFill>
                      <a:schemeClr val="bg1">
                        <a:lumMod val="6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5">
                  <a:txBody>
                    <a:bodyPr/>
                    <a:lstStyle/>
                    <a:p>
                      <a:pPr algn="ctr" fontAlgn="t"/>
                      <a:r>
                        <a:rPr lang="en-IN" sz="1200" b="1" dirty="0" err="1">
                          <a:effectLst/>
                        </a:rPr>
                        <a:t>AMS</a:t>
                      </a:r>
                      <a:r>
                        <a:rPr lang="en-IN" sz="1200" b="1" baseline="0" dirty="0" err="1">
                          <a:effectLst/>
                        </a:rPr>
                        <a:t>Grad</a:t>
                      </a:r>
                      <a:endParaRPr lang="en-IN" sz="1200" b="1" dirty="0">
                        <a:effectLst/>
                      </a:endParaRPr>
                    </a:p>
                  </a:txBody>
                  <a:tcPr marL="24130" marR="24130" marT="24130" marB="24130">
                    <a:solidFill>
                      <a:schemeClr val="bg1">
                        <a:lumMod val="65000"/>
                      </a:schemeClr>
                    </a:solidFill>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3988238673"/>
                  </a:ext>
                </a:extLst>
              </a:tr>
              <a:tr h="411416">
                <a:tc>
                  <a:txBody>
                    <a:bodyPr/>
                    <a:lstStyle/>
                    <a:p>
                      <a:pPr algn="ctr" rtl="0" fontAlgn="t">
                        <a:spcBef>
                          <a:spcPts val="0"/>
                        </a:spcBef>
                        <a:spcAft>
                          <a:spcPts val="0"/>
                        </a:spcAft>
                      </a:pPr>
                      <a:r>
                        <a:rPr lang="en-IN" sz="1000" b="1" u="none" strike="noStrike" dirty="0">
                          <a:effectLst/>
                        </a:rPr>
                        <a:t>0.001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0.40</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0.51</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0.51</a:t>
                      </a:r>
                      <a:endParaRPr lang="en-IN" sz="1200" b="1" dirty="0">
                        <a:effectLst/>
                      </a:endParaRPr>
                    </a:p>
                  </a:txBody>
                  <a:tcPr marL="24130" marR="24130" marT="24130" marB="24130"/>
                </a:tc>
                <a:tc>
                  <a:txBody>
                    <a:bodyPr/>
                    <a:lstStyle/>
                    <a:p>
                      <a:pPr algn="ctr" rtl="0" fontAlgn="t">
                        <a:spcBef>
                          <a:spcPts val="0"/>
                        </a:spcBef>
                        <a:spcAft>
                          <a:spcPts val="0"/>
                        </a:spcAft>
                      </a:pPr>
                      <a:r>
                        <a:rPr lang="en-IN" sz="1100" b="1" i="0" u="none" strike="noStrike" dirty="0">
                          <a:solidFill>
                            <a:srgbClr val="000000"/>
                          </a:solidFill>
                          <a:effectLst/>
                          <a:latin typeface="+mn-lt"/>
                        </a:rPr>
                        <a:t>0.631</a:t>
                      </a:r>
                      <a:endParaRPr lang="en-IN" b="1" dirty="0">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dirty="0">
                          <a:solidFill>
                            <a:srgbClr val="000000"/>
                          </a:solidFill>
                          <a:effectLst/>
                          <a:latin typeface="+mn-lt"/>
                        </a:rPr>
                        <a:t>0.643</a:t>
                      </a:r>
                      <a:endParaRPr lang="en-IN" b="1" dirty="0">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0.631</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0.634</a:t>
                      </a:r>
                      <a:endParaRPr lang="en-IN" b="1">
                        <a:effectLst/>
                        <a:latin typeface="+mn-lt"/>
                      </a:endParaRPr>
                    </a:p>
                  </a:txBody>
                  <a:tcPr marL="63500" marR="63500" marT="63500" marB="63500"/>
                </a:tc>
                <a:tc>
                  <a:txBody>
                    <a:bodyPr/>
                    <a:lstStyle/>
                    <a:p>
                      <a:pPr fontAlgn="t"/>
                      <a:r>
                        <a:rPr lang="en-IN" sz="1200" b="1" dirty="0">
                          <a:effectLst/>
                        </a:rPr>
                        <a:t/>
                      </a:r>
                      <a:br>
                        <a:rPr lang="en-IN" sz="1200" b="1" dirty="0">
                          <a:effectLst/>
                        </a:rPr>
                      </a:br>
                      <a:endParaRPr lang="en-IN" sz="1200" b="1" dirty="0">
                        <a:effectLst/>
                      </a:endParaRPr>
                    </a:p>
                  </a:txBody>
                  <a:tcPr marL="24130" marR="24130" marT="24130" marB="24130"/>
                </a:tc>
                <a:extLst>
                  <a:ext uri="{0D108BD9-81ED-4DB2-BD59-A6C34878D82A}">
                    <a16:rowId xmlns:a16="http://schemas.microsoft.com/office/drawing/2014/main" val="3279999858"/>
                  </a:ext>
                </a:extLst>
              </a:tr>
              <a:tr h="411416">
                <a:tc>
                  <a:txBody>
                    <a:bodyPr/>
                    <a:lstStyle/>
                    <a:p>
                      <a:pPr algn="ctr" rtl="0" fontAlgn="t">
                        <a:spcBef>
                          <a:spcPts val="0"/>
                        </a:spcBef>
                        <a:spcAft>
                          <a:spcPts val="0"/>
                        </a:spcAft>
                      </a:pPr>
                      <a:r>
                        <a:rPr lang="en-IN" sz="1000" b="1" u="none" strike="noStrike" dirty="0">
                          <a:effectLst/>
                        </a:rPr>
                        <a:t>0.01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100" b="1" i="0" u="none" strike="noStrike">
                          <a:solidFill>
                            <a:srgbClr val="000000"/>
                          </a:solidFill>
                          <a:effectLst/>
                          <a:latin typeface="+mn-lt"/>
                        </a:rPr>
                        <a:t>0.640</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dirty="0">
                          <a:solidFill>
                            <a:srgbClr val="000000"/>
                          </a:solidFill>
                          <a:effectLst/>
                          <a:latin typeface="+mn-lt"/>
                        </a:rPr>
                        <a:t>0.657</a:t>
                      </a:r>
                      <a:endParaRPr lang="en-IN" b="1" dirty="0">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dirty="0">
                          <a:solidFill>
                            <a:srgbClr val="000000"/>
                          </a:solidFill>
                          <a:effectLst/>
                          <a:latin typeface="+mn-lt"/>
                        </a:rPr>
                        <a:t>0.640</a:t>
                      </a:r>
                      <a:endParaRPr lang="en-IN" b="1" dirty="0">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dirty="0">
                          <a:solidFill>
                            <a:srgbClr val="000000"/>
                          </a:solidFill>
                          <a:effectLst/>
                          <a:latin typeface="+mn-lt"/>
                        </a:rPr>
                        <a:t>0.643</a:t>
                      </a:r>
                      <a:endParaRPr lang="en-IN" b="1" dirty="0">
                        <a:effectLst/>
                        <a:latin typeface="+mn-lt"/>
                      </a:endParaRPr>
                    </a:p>
                  </a:txBody>
                  <a:tcPr marL="63500" marR="63500" marT="63500" marB="63500"/>
                </a:tc>
                <a:tc>
                  <a:txBody>
                    <a:bodyPr/>
                    <a:lstStyle/>
                    <a:p>
                      <a:pPr fontAlgn="t"/>
                      <a:r>
                        <a:rPr lang="en-IN" sz="1200" b="1">
                          <a:effectLst/>
                        </a:rPr>
                        <a:t/>
                      </a:r>
                      <a:br>
                        <a:rPr lang="en-IN" sz="1200" b="1">
                          <a:effectLst/>
                        </a:rPr>
                      </a:br>
                      <a:endParaRPr lang="en-IN" sz="1200" b="1">
                        <a:effectLst/>
                      </a:endParaRPr>
                    </a:p>
                  </a:txBody>
                  <a:tcPr marL="24130" marR="24130" marT="24130" marB="24130"/>
                </a:tc>
                <a:extLst>
                  <a:ext uri="{0D108BD9-81ED-4DB2-BD59-A6C34878D82A}">
                    <a16:rowId xmlns:a16="http://schemas.microsoft.com/office/drawing/2014/main" val="3080008506"/>
                  </a:ext>
                </a:extLst>
              </a:tr>
              <a:tr h="411416">
                <a:tc>
                  <a:txBody>
                    <a:bodyPr/>
                    <a:lstStyle/>
                    <a:p>
                      <a:pPr algn="ctr" rtl="0" fontAlgn="t">
                        <a:spcBef>
                          <a:spcPts val="0"/>
                        </a:spcBef>
                        <a:spcAft>
                          <a:spcPts val="0"/>
                        </a:spcAft>
                      </a:pPr>
                      <a:r>
                        <a:rPr lang="en-IN" sz="1000" b="1" u="none" strike="noStrike" dirty="0">
                          <a:effectLst/>
                        </a:rPr>
                        <a:t>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0.41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dirty="0">
                          <a:effectLst/>
                        </a:rPr>
                        <a:t>0.51</a:t>
                      </a:r>
                      <a:endParaRPr lang="en-IN" sz="1200" b="1" dirty="0">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100" b="1" i="0" u="none" strike="noStrike">
                          <a:solidFill>
                            <a:srgbClr val="000000"/>
                          </a:solidFill>
                          <a:effectLst/>
                          <a:latin typeface="+mn-lt"/>
                        </a:rPr>
                        <a:t>0.476</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0.485</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0.476</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dirty="0">
                          <a:solidFill>
                            <a:srgbClr val="000000"/>
                          </a:solidFill>
                          <a:effectLst/>
                          <a:latin typeface="+mn-lt"/>
                        </a:rPr>
                        <a:t>0.438</a:t>
                      </a:r>
                      <a:endParaRPr lang="en-IN" b="1" dirty="0">
                        <a:effectLst/>
                        <a:latin typeface="+mn-lt"/>
                      </a:endParaRPr>
                    </a:p>
                  </a:txBody>
                  <a:tcPr marL="63500" marR="63500" marT="63500" marB="63500"/>
                </a:tc>
                <a:tc>
                  <a:txBody>
                    <a:bodyPr/>
                    <a:lstStyle/>
                    <a:p>
                      <a:pPr fontAlgn="t"/>
                      <a:r>
                        <a:rPr lang="en-IN" sz="1200" b="1" dirty="0">
                          <a:effectLst/>
                        </a:rPr>
                        <a:t/>
                      </a:r>
                      <a:br>
                        <a:rPr lang="en-IN" sz="1200" b="1" dirty="0">
                          <a:effectLst/>
                        </a:rPr>
                      </a:br>
                      <a:endParaRPr lang="en-IN" sz="1200" b="1" dirty="0">
                        <a:effectLst/>
                      </a:endParaRPr>
                    </a:p>
                  </a:txBody>
                  <a:tcPr marL="24130" marR="24130" marT="24130" marB="24130"/>
                </a:tc>
                <a:extLst>
                  <a:ext uri="{0D108BD9-81ED-4DB2-BD59-A6C34878D82A}">
                    <a16:rowId xmlns:a16="http://schemas.microsoft.com/office/drawing/2014/main" val="4060663542"/>
                  </a:ext>
                </a:extLst>
              </a:tr>
              <a:tr h="411416">
                <a:tc>
                  <a:txBody>
                    <a:bodyPr/>
                    <a:lstStyle/>
                    <a:p>
                      <a:pPr algn="ctr" rtl="0" fontAlgn="t">
                        <a:spcBef>
                          <a:spcPts val="0"/>
                        </a:spcBef>
                        <a:spcAft>
                          <a:spcPts val="0"/>
                        </a:spcAft>
                      </a:pPr>
                      <a:r>
                        <a:rPr lang="en-IN" sz="1000" b="1" u="none" strike="noStrike" dirty="0">
                          <a:effectLst/>
                        </a:rPr>
                        <a:t>0.0001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0.42</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0.49</a:t>
                      </a:r>
                      <a:endParaRPr lang="en-IN" sz="1200" b="1">
                        <a:effectLst/>
                      </a:endParaRPr>
                    </a:p>
                  </a:txBody>
                  <a:tcPr marL="24130" marR="24130" marT="24130" marB="24130"/>
                </a:tc>
                <a:tc>
                  <a:txBody>
                    <a:bodyPr/>
                    <a:lstStyle/>
                    <a:p>
                      <a:pPr algn="ctr" rtl="0" fontAlgn="t">
                        <a:spcBef>
                          <a:spcPts val="0"/>
                        </a:spcBef>
                        <a:spcAft>
                          <a:spcPts val="0"/>
                        </a:spcAft>
                      </a:pPr>
                      <a:r>
                        <a:rPr lang="en-IN" sz="1100" b="1" i="0" u="none" strike="noStrike">
                          <a:solidFill>
                            <a:srgbClr val="000000"/>
                          </a:solidFill>
                          <a:effectLst/>
                          <a:latin typeface="+mn-lt"/>
                        </a:rPr>
                        <a:t>0.611</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0.610</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0.611</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dirty="0">
                          <a:solidFill>
                            <a:srgbClr val="000000"/>
                          </a:solidFill>
                          <a:effectLst/>
                          <a:latin typeface="+mn-lt"/>
                        </a:rPr>
                        <a:t>0.607</a:t>
                      </a:r>
                      <a:endParaRPr lang="en-IN" b="1" dirty="0">
                        <a:effectLst/>
                        <a:latin typeface="+mn-lt"/>
                      </a:endParaRPr>
                    </a:p>
                  </a:txBody>
                  <a:tcPr marL="63500" marR="63500" marT="63500" marB="63500"/>
                </a:tc>
                <a:tc>
                  <a:txBody>
                    <a:bodyPr/>
                    <a:lstStyle/>
                    <a:p>
                      <a:pPr fontAlgn="t"/>
                      <a:r>
                        <a:rPr lang="en-IN" sz="1200" b="1" dirty="0">
                          <a:effectLst/>
                        </a:rPr>
                        <a:t/>
                      </a:r>
                      <a:br>
                        <a:rPr lang="en-IN" sz="1200" b="1" dirty="0">
                          <a:effectLst/>
                        </a:rPr>
                      </a:br>
                      <a:endParaRPr lang="en-IN" sz="1200" b="1" dirty="0">
                        <a:effectLst/>
                      </a:endParaRPr>
                    </a:p>
                  </a:txBody>
                  <a:tcPr marL="24130" marR="24130" marT="24130" marB="24130"/>
                </a:tc>
                <a:extLst>
                  <a:ext uri="{0D108BD9-81ED-4DB2-BD59-A6C34878D82A}">
                    <a16:rowId xmlns:a16="http://schemas.microsoft.com/office/drawing/2014/main" val="3621636260"/>
                  </a:ext>
                </a:extLst>
              </a:tr>
              <a:tr h="411416">
                <a:tc>
                  <a:txBody>
                    <a:bodyPr/>
                    <a:lstStyle/>
                    <a:p>
                      <a:pPr algn="ctr" rtl="0" fontAlgn="t">
                        <a:spcBef>
                          <a:spcPts val="0"/>
                        </a:spcBef>
                        <a:spcAft>
                          <a:spcPts val="0"/>
                        </a:spcAft>
                      </a:pPr>
                      <a:r>
                        <a:rPr lang="en-IN" sz="1000" b="1" u="none" strike="noStrike" dirty="0">
                          <a:effectLst/>
                        </a:rPr>
                        <a:t>0.00001</a:t>
                      </a:r>
                      <a:endParaRPr lang="en-IN" sz="1200" b="1" dirty="0">
                        <a:effectLst/>
                      </a:endParaRPr>
                    </a:p>
                  </a:txBody>
                  <a:tcPr marL="24130" marR="24130" marT="24130" marB="24130">
                    <a:solidFill>
                      <a:schemeClr val="bg1">
                        <a:lumMod val="65000"/>
                      </a:schemeClr>
                    </a:solidFill>
                  </a:tcPr>
                </a:tc>
                <a:tc>
                  <a:txBody>
                    <a:bodyPr/>
                    <a:lstStyle/>
                    <a:p>
                      <a:pPr algn="ctr" rtl="0" fontAlgn="t">
                        <a:spcBef>
                          <a:spcPts val="0"/>
                        </a:spcBef>
                        <a:spcAft>
                          <a:spcPts val="0"/>
                        </a:spcAft>
                      </a:pPr>
                      <a:r>
                        <a:rPr lang="en-IN" sz="1000" b="1" u="none" strike="noStrike">
                          <a:effectLst/>
                        </a:rPr>
                        <a:t>0.31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0.29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0.31</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0.28</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0.50</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0.49</a:t>
                      </a:r>
                      <a:endParaRPr lang="en-IN" sz="1200" b="1">
                        <a:effectLst/>
                      </a:endParaRPr>
                    </a:p>
                  </a:txBody>
                  <a:tcPr marL="24130" marR="24130" marT="24130" marB="24130"/>
                </a:tc>
                <a:tc>
                  <a:txBody>
                    <a:bodyPr/>
                    <a:lstStyle/>
                    <a:p>
                      <a:pPr algn="ctr" rtl="0" fontAlgn="t">
                        <a:spcBef>
                          <a:spcPts val="0"/>
                        </a:spcBef>
                        <a:spcAft>
                          <a:spcPts val="0"/>
                        </a:spcAft>
                      </a:pPr>
                      <a:r>
                        <a:rPr lang="en-IN" sz="1000" b="1" u="none" strike="noStrike">
                          <a:effectLst/>
                        </a:rPr>
                        <a:t>0.49</a:t>
                      </a:r>
                      <a:endParaRPr lang="en-IN" sz="1200" b="1">
                        <a:effectLst/>
                      </a:endParaRPr>
                    </a:p>
                  </a:txBody>
                  <a:tcPr marL="24130" marR="24130" marT="24130" marB="24130"/>
                </a:tc>
                <a:tc>
                  <a:txBody>
                    <a:bodyPr/>
                    <a:lstStyle/>
                    <a:p>
                      <a:pPr algn="ctr" rtl="0" fontAlgn="t">
                        <a:spcBef>
                          <a:spcPts val="0"/>
                        </a:spcBef>
                        <a:spcAft>
                          <a:spcPts val="0"/>
                        </a:spcAft>
                      </a:pPr>
                      <a:r>
                        <a:rPr lang="en-IN" sz="1100" b="1" i="0" u="none" strike="noStrike">
                          <a:solidFill>
                            <a:srgbClr val="000000"/>
                          </a:solidFill>
                          <a:effectLst/>
                          <a:latin typeface="+mn-lt"/>
                        </a:rPr>
                        <a:t>0.601</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0.590</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a:solidFill>
                            <a:srgbClr val="000000"/>
                          </a:solidFill>
                          <a:effectLst/>
                          <a:latin typeface="+mn-lt"/>
                        </a:rPr>
                        <a:t>0.601</a:t>
                      </a:r>
                      <a:endParaRPr lang="en-IN" b="1">
                        <a:effectLst/>
                        <a:latin typeface="+mn-lt"/>
                      </a:endParaRPr>
                    </a:p>
                  </a:txBody>
                  <a:tcPr marL="63500" marR="63500" marT="63500" marB="63500"/>
                </a:tc>
                <a:tc>
                  <a:txBody>
                    <a:bodyPr/>
                    <a:lstStyle/>
                    <a:p>
                      <a:pPr algn="ctr" rtl="0" fontAlgn="t">
                        <a:spcBef>
                          <a:spcPts val="0"/>
                        </a:spcBef>
                        <a:spcAft>
                          <a:spcPts val="0"/>
                        </a:spcAft>
                      </a:pPr>
                      <a:r>
                        <a:rPr lang="en-IN" sz="1100" b="1" i="0" u="none" strike="noStrike" dirty="0">
                          <a:solidFill>
                            <a:srgbClr val="000000"/>
                          </a:solidFill>
                          <a:effectLst/>
                          <a:latin typeface="+mn-lt"/>
                        </a:rPr>
                        <a:t>0.598</a:t>
                      </a:r>
                      <a:endParaRPr lang="en-IN" b="1" dirty="0">
                        <a:effectLst/>
                        <a:latin typeface="+mn-lt"/>
                      </a:endParaRPr>
                    </a:p>
                  </a:txBody>
                  <a:tcPr marL="63500" marR="63500" marT="63500" marB="63500"/>
                </a:tc>
                <a:tc>
                  <a:txBody>
                    <a:bodyPr/>
                    <a:lstStyle/>
                    <a:p>
                      <a:pPr fontAlgn="t"/>
                      <a:r>
                        <a:rPr lang="en-IN" sz="1200" b="1" dirty="0">
                          <a:effectLst/>
                        </a:rPr>
                        <a:t/>
                      </a:r>
                      <a:br>
                        <a:rPr lang="en-IN" sz="1200" b="1" dirty="0">
                          <a:effectLst/>
                        </a:rPr>
                      </a:br>
                      <a:endParaRPr lang="en-IN" sz="1200" b="1" dirty="0">
                        <a:effectLst/>
                      </a:endParaRPr>
                    </a:p>
                  </a:txBody>
                  <a:tcPr marL="24130" marR="24130" marT="24130" marB="24130"/>
                </a:tc>
                <a:extLst>
                  <a:ext uri="{0D108BD9-81ED-4DB2-BD59-A6C34878D82A}">
                    <a16:rowId xmlns:a16="http://schemas.microsoft.com/office/drawing/2014/main" val="1767143888"/>
                  </a:ext>
                </a:extLst>
              </a:tr>
            </a:tbl>
          </a:graphicData>
        </a:graphic>
      </p:graphicFrame>
      <p:sp>
        <p:nvSpPr>
          <p:cNvPr id="3" name="Rectangle 1"/>
          <p:cNvSpPr>
            <a:spLocks noChangeArrowheads="1"/>
          </p:cNvSpPr>
          <p:nvPr/>
        </p:nvSpPr>
        <p:spPr bwMode="auto">
          <a:xfrm>
            <a:off x="5143500" y="1984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p:cNvSpPr txBox="1"/>
          <p:nvPr/>
        </p:nvSpPr>
        <p:spPr>
          <a:xfrm>
            <a:off x="1260856" y="96119"/>
            <a:ext cx="9885680" cy="461665"/>
          </a:xfrm>
          <a:prstGeom prst="rect">
            <a:avLst/>
          </a:prstGeom>
          <a:noFill/>
        </p:spPr>
        <p:txBody>
          <a:bodyPr wrap="square" rtlCol="0">
            <a:spAutoFit/>
          </a:bodyPr>
          <a:lstStyle/>
          <a:p>
            <a:r>
              <a:rPr lang="en-US" sz="2400" dirty="0"/>
              <a:t>EVALUATION METRICS OF CNN w r t Learning Rate and Optimizers</a:t>
            </a:r>
            <a:endParaRPr lang="en-IN" sz="2400" dirty="0"/>
          </a:p>
        </p:txBody>
      </p:sp>
    </p:spTree>
    <p:extLst>
      <p:ext uri="{BB962C8B-B14F-4D97-AF65-F5344CB8AC3E}">
        <p14:creationId xmlns:p14="http://schemas.microsoft.com/office/powerpoint/2010/main" val="95325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9901" y="1503485"/>
            <a:ext cx="6984659" cy="2875084"/>
          </a:xfrm>
          <a:prstGeom prst="rect">
            <a:avLst/>
          </a:prstGeom>
        </p:spPr>
      </p:pic>
      <p:sp>
        <p:nvSpPr>
          <p:cNvPr id="4" name="TextBox 3"/>
          <p:cNvSpPr txBox="1"/>
          <p:nvPr/>
        </p:nvSpPr>
        <p:spPr>
          <a:xfrm>
            <a:off x="289901" y="737773"/>
            <a:ext cx="4236720" cy="461665"/>
          </a:xfrm>
          <a:prstGeom prst="rect">
            <a:avLst/>
          </a:prstGeom>
          <a:noFill/>
        </p:spPr>
        <p:txBody>
          <a:bodyPr wrap="square" rtlCol="0">
            <a:spAutoFit/>
          </a:bodyPr>
          <a:lstStyle/>
          <a:p>
            <a:r>
              <a:rPr lang="en-US" sz="2400" dirty="0"/>
              <a:t>Accuracy &amp;Loss vs Epoch</a:t>
            </a:r>
            <a:endParaRPr lang="en-IN" sz="2400" dirty="0"/>
          </a:p>
        </p:txBody>
      </p:sp>
      <p:sp>
        <p:nvSpPr>
          <p:cNvPr id="2" name="TextBox 1"/>
          <p:cNvSpPr txBox="1"/>
          <p:nvPr/>
        </p:nvSpPr>
        <p:spPr>
          <a:xfrm>
            <a:off x="7425018" y="737772"/>
            <a:ext cx="2453054" cy="461665"/>
          </a:xfrm>
          <a:prstGeom prst="rect">
            <a:avLst/>
          </a:prstGeom>
          <a:noFill/>
        </p:spPr>
        <p:txBody>
          <a:bodyPr wrap="square" rtlCol="0">
            <a:spAutoFit/>
          </a:bodyPr>
          <a:lstStyle/>
          <a:p>
            <a:r>
              <a:rPr lang="en-US" sz="2400" dirty="0">
                <a:latin typeface="+mj-lt"/>
              </a:rPr>
              <a:t>Confusion matrix</a:t>
            </a:r>
            <a:endParaRPr lang="en-IN" sz="2400" dirty="0">
              <a:latin typeface="+mj-lt"/>
            </a:endParaRPr>
          </a:p>
        </p:txBody>
      </p:sp>
      <p:pic>
        <p:nvPicPr>
          <p:cNvPr id="5" name="Picture 4"/>
          <p:cNvPicPr>
            <a:picLocks noChangeAspect="1"/>
          </p:cNvPicPr>
          <p:nvPr/>
        </p:nvPicPr>
        <p:blipFill>
          <a:blip r:embed="rId3"/>
          <a:stretch>
            <a:fillRect/>
          </a:stretch>
        </p:blipFill>
        <p:spPr>
          <a:xfrm>
            <a:off x="7425018" y="1477108"/>
            <a:ext cx="4590847" cy="3727815"/>
          </a:xfrm>
          <a:prstGeom prst="rect">
            <a:avLst/>
          </a:prstGeom>
        </p:spPr>
      </p:pic>
    </p:spTree>
    <p:extLst>
      <p:ext uri="{BB962C8B-B14F-4D97-AF65-F5344CB8AC3E}">
        <p14:creationId xmlns:p14="http://schemas.microsoft.com/office/powerpoint/2010/main" val="503971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402" y="1078839"/>
            <a:ext cx="9603275" cy="1049235"/>
          </a:xfrm>
        </p:spPr>
        <p:txBody>
          <a:bodyPr/>
          <a:lstStyle/>
          <a:p>
            <a:r>
              <a:rPr lang="en-IN" dirty="0"/>
              <a:t>VGG-</a:t>
            </a:r>
            <a:r>
              <a:rPr lang="en-IN" dirty="0" err="1"/>
              <a:t>ResNet</a:t>
            </a:r>
            <a:r>
              <a:rPr lang="en-IN" dirty="0"/>
              <a:t> Hybrid model</a:t>
            </a:r>
          </a:p>
        </p:txBody>
      </p:sp>
      <p:pic>
        <p:nvPicPr>
          <p:cNvPr id="7" name="Picture 6"/>
          <p:cNvPicPr>
            <a:picLocks noChangeAspect="1"/>
          </p:cNvPicPr>
          <p:nvPr/>
        </p:nvPicPr>
        <p:blipFill>
          <a:blip r:embed="rId2"/>
          <a:stretch>
            <a:fillRect/>
          </a:stretch>
        </p:blipFill>
        <p:spPr>
          <a:xfrm>
            <a:off x="459142" y="3956188"/>
            <a:ext cx="11598835" cy="2162874"/>
          </a:xfrm>
          <a:prstGeom prst="rect">
            <a:avLst/>
          </a:prstGeom>
        </p:spPr>
      </p:pic>
      <p:sp>
        <p:nvSpPr>
          <p:cNvPr id="9" name="Rectangle 8"/>
          <p:cNvSpPr/>
          <p:nvPr/>
        </p:nvSpPr>
        <p:spPr>
          <a:xfrm>
            <a:off x="1360402" y="1904070"/>
            <a:ext cx="10069598" cy="2308324"/>
          </a:xfrm>
          <a:prstGeom prst="rect">
            <a:avLst/>
          </a:prstGeom>
        </p:spPr>
        <p:txBody>
          <a:bodyPr wrap="square">
            <a:spAutoFit/>
          </a:bodyPr>
          <a:lstStyle/>
          <a:p>
            <a:pPr marL="285750" indent="-285750">
              <a:buFont typeface="Arial" panose="020B0604020202020204" pitchFamily="34" charset="0"/>
              <a:buChar char="•"/>
            </a:pPr>
            <a:r>
              <a:rPr lang="en-US" dirty="0"/>
              <a:t> In this model, we have a similar structure in the beginning with convolutional layers followed by max-pooling, reminiscent of VGG.</a:t>
            </a:r>
          </a:p>
          <a:p>
            <a:pPr marL="285750" indent="-285750">
              <a:buFont typeface="Arial" panose="020B0604020202020204" pitchFamily="34" charset="0"/>
              <a:buChar char="•"/>
            </a:pPr>
            <a:r>
              <a:rPr lang="en-IN" dirty="0"/>
              <a:t>The </a:t>
            </a:r>
            <a:r>
              <a:rPr lang="en-IN" dirty="0" err="1"/>
              <a:t>residual_block</a:t>
            </a:r>
            <a:r>
              <a:rPr lang="en-IN" dirty="0"/>
              <a:t> function in this model closely resembles the residual blocks used in </a:t>
            </a:r>
            <a:r>
              <a:rPr lang="en-IN" dirty="0" err="1"/>
              <a:t>ResNet</a:t>
            </a:r>
            <a:r>
              <a:rPr lang="en-IN" dirty="0"/>
              <a:t>.</a:t>
            </a:r>
          </a:p>
          <a:p>
            <a:pPr marL="285750" indent="-285750">
              <a:buFont typeface="Arial" panose="020B0604020202020204" pitchFamily="34" charset="0"/>
              <a:buChar char="•"/>
            </a:pPr>
            <a:r>
              <a:rPr lang="en-IN" dirty="0"/>
              <a:t>Hybrid Approach: By combining elements of VGG and </a:t>
            </a:r>
            <a:r>
              <a:rPr lang="en-IN" dirty="0" err="1"/>
              <a:t>ResNet</a:t>
            </a:r>
            <a:r>
              <a:rPr lang="en-IN" dirty="0"/>
              <a:t> architectures, this model adopts a hybrid approach. It leverages the strengths of both architectures: the deep layer architecture of VGG and the residual learning of </a:t>
            </a:r>
            <a:r>
              <a:rPr lang="en-IN" dirty="0" err="1"/>
              <a:t>ResNet</a:t>
            </a:r>
            <a:r>
              <a:rPr lang="en-IN" dirty="0"/>
              <a:t>. This combination aims to improve feature extraction and ease of training in a deep network.</a:t>
            </a:r>
          </a:p>
          <a:p>
            <a:endParaRPr lang="en-IN" dirty="0"/>
          </a:p>
        </p:txBody>
      </p:sp>
    </p:spTree>
    <p:extLst>
      <p:ext uri="{BB962C8B-B14F-4D97-AF65-F5344CB8AC3E}">
        <p14:creationId xmlns:p14="http://schemas.microsoft.com/office/powerpoint/2010/main" val="278584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3183"/>
            <a:ext cx="9603275" cy="740571"/>
          </a:xfrm>
        </p:spPr>
        <p:txBody>
          <a:bodyPr/>
          <a:lstStyle/>
          <a:p>
            <a:r>
              <a:rPr lang="en-US" dirty="0"/>
              <a:t>PROBLEM STATEMENT</a:t>
            </a:r>
            <a:endParaRPr lang="en-IN" dirty="0"/>
          </a:p>
        </p:txBody>
      </p:sp>
      <p:sp>
        <p:nvSpPr>
          <p:cNvPr id="3" name="Content Placeholder 2"/>
          <p:cNvSpPr>
            <a:spLocks noGrp="1"/>
          </p:cNvSpPr>
          <p:nvPr>
            <p:ph idx="1"/>
          </p:nvPr>
        </p:nvSpPr>
        <p:spPr>
          <a:xfrm>
            <a:off x="1451579" y="2044608"/>
            <a:ext cx="9603275" cy="3450613"/>
          </a:xfrm>
        </p:spPr>
        <p:txBody>
          <a:bodyPr>
            <a:normAutofit fontScale="85000" lnSpcReduction="10000"/>
          </a:bodyPr>
          <a:lstStyle/>
          <a:p>
            <a:pPr algn="just"/>
            <a:r>
              <a:rPr lang="en-IN" sz="2800" b="0" i="0" dirty="0">
                <a:effectLst/>
              </a:rPr>
              <a:t>Problem: </a:t>
            </a:r>
            <a:r>
              <a:rPr lang="en-IN" sz="2800" dirty="0"/>
              <a:t>Finding the emotions of a person using facial expressions with better accuracy than existing models </a:t>
            </a:r>
            <a:endParaRPr lang="en-IN" sz="2800" b="0" i="0" dirty="0">
              <a:effectLst/>
            </a:endParaRPr>
          </a:p>
          <a:p>
            <a:pPr algn="just"/>
            <a:r>
              <a:rPr lang="en-IN" sz="2800" dirty="0"/>
              <a:t>F</a:t>
            </a:r>
            <a:r>
              <a:rPr lang="en-IN" sz="2800" b="0" i="0" dirty="0">
                <a:effectLst/>
              </a:rPr>
              <a:t>ocus: Analysing emotions through images, especially facial expressions.</a:t>
            </a:r>
          </a:p>
          <a:p>
            <a:pPr algn="just"/>
            <a:r>
              <a:rPr lang="en-IN" sz="2800" b="0" i="0" dirty="0">
                <a:effectLst/>
              </a:rPr>
              <a:t>Integrate diverse modalities: Facial expressions, speech, and physiology. </a:t>
            </a:r>
          </a:p>
          <a:p>
            <a:pPr algn="just"/>
            <a:r>
              <a:rPr lang="en-IN" sz="2800" b="0" i="0" dirty="0">
                <a:effectLst/>
              </a:rPr>
              <a:t>Objective: To enhance emotional understanding based on visuals .</a:t>
            </a:r>
          </a:p>
          <a:p>
            <a:pPr algn="just"/>
            <a:r>
              <a:rPr lang="en-IN" sz="2800" b="0" i="0" dirty="0">
                <a:effectLst/>
              </a:rPr>
              <a:t>Challenge: Extend the approach for holistic emotion recognition. </a:t>
            </a:r>
          </a:p>
        </p:txBody>
      </p:sp>
    </p:spTree>
    <p:extLst>
      <p:ext uri="{BB962C8B-B14F-4D97-AF65-F5344CB8AC3E}">
        <p14:creationId xmlns:p14="http://schemas.microsoft.com/office/powerpoint/2010/main" val="246976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765" y="510636"/>
            <a:ext cx="4160925" cy="461665"/>
          </a:xfrm>
          <a:prstGeom prst="rect">
            <a:avLst/>
          </a:prstGeom>
        </p:spPr>
        <p:txBody>
          <a:bodyPr wrap="square">
            <a:spAutoFit/>
          </a:bodyPr>
          <a:lstStyle/>
          <a:p>
            <a:r>
              <a:rPr lang="en-US" sz="2400" dirty="0"/>
              <a:t>Testing Accuracy w.r.t </a:t>
            </a:r>
            <a:r>
              <a:rPr lang="en-US" sz="2400" dirty="0" err="1"/>
              <a:t>Epoches</a:t>
            </a:r>
            <a:endParaRPr lang="en-IN" sz="2400" dirty="0"/>
          </a:p>
        </p:txBody>
      </p:sp>
      <p:sp>
        <p:nvSpPr>
          <p:cNvPr id="4" name="Rectangle 1"/>
          <p:cNvSpPr>
            <a:spLocks noChangeArrowheads="1"/>
          </p:cNvSpPr>
          <p:nvPr/>
        </p:nvSpPr>
        <p:spPr bwMode="auto">
          <a:xfrm>
            <a:off x="3938588" y="2014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112595005"/>
              </p:ext>
            </p:extLst>
          </p:nvPr>
        </p:nvGraphicFramePr>
        <p:xfrm>
          <a:off x="777765" y="1208690"/>
          <a:ext cx="5229842" cy="4813742"/>
        </p:xfrm>
        <a:graphic>
          <a:graphicData uri="http://schemas.openxmlformats.org/drawingml/2006/table">
            <a:tbl>
              <a:tblPr/>
              <a:tblGrid>
                <a:gridCol w="2614921">
                  <a:extLst>
                    <a:ext uri="{9D8B030D-6E8A-4147-A177-3AD203B41FA5}">
                      <a16:colId xmlns:a16="http://schemas.microsoft.com/office/drawing/2014/main" val="3570346213"/>
                    </a:ext>
                  </a:extLst>
                </a:gridCol>
                <a:gridCol w="2614921">
                  <a:extLst>
                    <a:ext uri="{9D8B030D-6E8A-4147-A177-3AD203B41FA5}">
                      <a16:colId xmlns:a16="http://schemas.microsoft.com/office/drawing/2014/main" val="848938401"/>
                    </a:ext>
                  </a:extLst>
                </a:gridCol>
              </a:tblGrid>
              <a:tr h="36876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Epochs</a:t>
                      </a:r>
                      <a:endParaRPr lang="en-IN" sz="28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Accuracy</a:t>
                      </a:r>
                      <a:endParaRPr lang="en-IN" sz="28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860371238"/>
                  </a:ext>
                </a:extLst>
              </a:tr>
              <a:tr h="368760">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5</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0.59</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330737"/>
                  </a:ext>
                </a:extLst>
              </a:tr>
              <a:tr h="368760">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10</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0.58</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649617"/>
                  </a:ext>
                </a:extLst>
              </a:tr>
              <a:tr h="368760">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15</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0.59</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503571"/>
                  </a:ext>
                </a:extLst>
              </a:tr>
              <a:tr h="388622">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20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0.58</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096090"/>
                  </a:ext>
                </a:extLst>
              </a:tr>
              <a:tr h="368760">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30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0.59</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1970710"/>
                  </a:ext>
                </a:extLst>
              </a:tr>
              <a:tr h="368760">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40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0.59</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893017"/>
                  </a:ext>
                </a:extLst>
              </a:tr>
              <a:tr h="368760">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50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0.59</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664925"/>
                  </a:ext>
                </a:extLst>
              </a:tr>
              <a:tr h="368760">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60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0.58</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443273"/>
                  </a:ext>
                </a:extLst>
              </a:tr>
              <a:tr h="368760">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70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0.59</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993088"/>
                  </a:ext>
                </a:extLst>
              </a:tr>
              <a:tr h="368760">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80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0.60</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612228"/>
                  </a:ext>
                </a:extLst>
              </a:tr>
              <a:tr h="368760">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90</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0.61</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696645"/>
                  </a:ext>
                </a:extLst>
              </a:tr>
              <a:tr h="368760">
                <a:tc>
                  <a:txBody>
                    <a:bodyPr/>
                    <a:lstStyle/>
                    <a:p>
                      <a:pPr algn="ctr" rtl="0" fontAlgn="t">
                        <a:spcBef>
                          <a:spcPts val="0"/>
                        </a:spcBef>
                        <a:spcAft>
                          <a:spcPts val="0"/>
                        </a:spcAft>
                      </a:pPr>
                      <a:r>
                        <a:rPr lang="en-IN" sz="1000" b="1" i="0" u="none" strike="noStrike">
                          <a:solidFill>
                            <a:srgbClr val="000000"/>
                          </a:solidFill>
                          <a:effectLst/>
                          <a:latin typeface="Arial" panose="020B0604020202020204" pitchFamily="34" charset="0"/>
                        </a:rPr>
                        <a:t>100</a:t>
                      </a:r>
                      <a:endParaRPr lang="en-IN" sz="1600" b="1">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none" strike="noStrike" dirty="0">
                          <a:solidFill>
                            <a:srgbClr val="000000"/>
                          </a:solidFill>
                          <a:effectLst/>
                          <a:latin typeface="Arial" panose="020B0604020202020204" pitchFamily="34" charset="0"/>
                        </a:rPr>
                        <a:t>0.63</a:t>
                      </a:r>
                      <a:endParaRPr lang="en-IN" sz="1600" b="1" dirty="0">
                        <a:effectLst/>
                      </a:endParaRPr>
                    </a:p>
                  </a:txBody>
                  <a:tcPr marL="56916" marR="56916" marT="56916" marB="569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6310"/>
                  </a:ext>
                </a:extLst>
              </a:tr>
            </a:tbl>
          </a:graphicData>
        </a:graphic>
      </p:graphicFrame>
      <p:sp>
        <p:nvSpPr>
          <p:cNvPr id="6" name="Rectangle 2"/>
          <p:cNvSpPr>
            <a:spLocks noChangeArrowheads="1"/>
          </p:cNvSpPr>
          <p:nvPr/>
        </p:nvSpPr>
        <p:spPr bwMode="auto">
          <a:xfrm>
            <a:off x="3589338" y="2003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p:cNvPicPr>
            <a:picLocks noChangeAspect="1"/>
          </p:cNvPicPr>
          <p:nvPr/>
        </p:nvPicPr>
        <p:blipFill>
          <a:blip r:embed="rId2"/>
          <a:stretch>
            <a:fillRect/>
          </a:stretch>
        </p:blipFill>
        <p:spPr>
          <a:xfrm>
            <a:off x="6198859" y="1286538"/>
            <a:ext cx="5815765" cy="4284924"/>
          </a:xfrm>
          <a:prstGeom prst="rect">
            <a:avLst/>
          </a:prstGeom>
        </p:spPr>
      </p:pic>
      <p:sp>
        <p:nvSpPr>
          <p:cNvPr id="8" name="TextBox 7"/>
          <p:cNvSpPr txBox="1"/>
          <p:nvPr/>
        </p:nvSpPr>
        <p:spPr>
          <a:xfrm>
            <a:off x="6096000" y="588484"/>
            <a:ext cx="2453054" cy="461665"/>
          </a:xfrm>
          <a:prstGeom prst="rect">
            <a:avLst/>
          </a:prstGeom>
          <a:noFill/>
        </p:spPr>
        <p:txBody>
          <a:bodyPr wrap="square" rtlCol="0">
            <a:spAutoFit/>
          </a:bodyPr>
          <a:lstStyle/>
          <a:p>
            <a:r>
              <a:rPr lang="en-US" sz="2400" dirty="0">
                <a:latin typeface="+mj-lt"/>
              </a:rPr>
              <a:t>Confusion matrix</a:t>
            </a:r>
            <a:endParaRPr lang="en-IN" sz="2400" dirty="0">
              <a:latin typeface="+mj-lt"/>
            </a:endParaRPr>
          </a:p>
        </p:txBody>
      </p:sp>
    </p:spTree>
    <p:extLst>
      <p:ext uri="{BB962C8B-B14F-4D97-AF65-F5344CB8AC3E}">
        <p14:creationId xmlns:p14="http://schemas.microsoft.com/office/powerpoint/2010/main" val="549232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40174559"/>
              </p:ext>
            </p:extLst>
          </p:nvPr>
        </p:nvGraphicFramePr>
        <p:xfrm>
          <a:off x="431800" y="904305"/>
          <a:ext cx="8128003" cy="5204072"/>
        </p:xfrm>
        <a:graphic>
          <a:graphicData uri="http://schemas.openxmlformats.org/drawingml/2006/table">
            <a:tbl>
              <a:tblPr firstRow="1" bandRow="1">
                <a:tableStyleId>{5940675A-B579-460E-94D1-54222C63F5DA}</a:tableStyleId>
              </a:tblPr>
              <a:tblGrid>
                <a:gridCol w="625231">
                  <a:extLst>
                    <a:ext uri="{9D8B030D-6E8A-4147-A177-3AD203B41FA5}">
                      <a16:colId xmlns:a16="http://schemas.microsoft.com/office/drawing/2014/main" val="2467927177"/>
                    </a:ext>
                  </a:extLst>
                </a:gridCol>
                <a:gridCol w="625231">
                  <a:extLst>
                    <a:ext uri="{9D8B030D-6E8A-4147-A177-3AD203B41FA5}">
                      <a16:colId xmlns:a16="http://schemas.microsoft.com/office/drawing/2014/main" val="366740582"/>
                    </a:ext>
                  </a:extLst>
                </a:gridCol>
                <a:gridCol w="625231">
                  <a:extLst>
                    <a:ext uri="{9D8B030D-6E8A-4147-A177-3AD203B41FA5}">
                      <a16:colId xmlns:a16="http://schemas.microsoft.com/office/drawing/2014/main" val="941493889"/>
                    </a:ext>
                  </a:extLst>
                </a:gridCol>
                <a:gridCol w="625231">
                  <a:extLst>
                    <a:ext uri="{9D8B030D-6E8A-4147-A177-3AD203B41FA5}">
                      <a16:colId xmlns:a16="http://schemas.microsoft.com/office/drawing/2014/main" val="2514968642"/>
                    </a:ext>
                  </a:extLst>
                </a:gridCol>
                <a:gridCol w="625231">
                  <a:extLst>
                    <a:ext uri="{9D8B030D-6E8A-4147-A177-3AD203B41FA5}">
                      <a16:colId xmlns:a16="http://schemas.microsoft.com/office/drawing/2014/main" val="2302148077"/>
                    </a:ext>
                  </a:extLst>
                </a:gridCol>
                <a:gridCol w="625231">
                  <a:extLst>
                    <a:ext uri="{9D8B030D-6E8A-4147-A177-3AD203B41FA5}">
                      <a16:colId xmlns:a16="http://schemas.microsoft.com/office/drawing/2014/main" val="2408345990"/>
                    </a:ext>
                  </a:extLst>
                </a:gridCol>
                <a:gridCol w="625231">
                  <a:extLst>
                    <a:ext uri="{9D8B030D-6E8A-4147-A177-3AD203B41FA5}">
                      <a16:colId xmlns:a16="http://schemas.microsoft.com/office/drawing/2014/main" val="3966077854"/>
                    </a:ext>
                  </a:extLst>
                </a:gridCol>
                <a:gridCol w="625231">
                  <a:extLst>
                    <a:ext uri="{9D8B030D-6E8A-4147-A177-3AD203B41FA5}">
                      <a16:colId xmlns:a16="http://schemas.microsoft.com/office/drawing/2014/main" val="3974872630"/>
                    </a:ext>
                  </a:extLst>
                </a:gridCol>
                <a:gridCol w="625231">
                  <a:extLst>
                    <a:ext uri="{9D8B030D-6E8A-4147-A177-3AD203B41FA5}">
                      <a16:colId xmlns:a16="http://schemas.microsoft.com/office/drawing/2014/main" val="3401927553"/>
                    </a:ext>
                  </a:extLst>
                </a:gridCol>
                <a:gridCol w="625231">
                  <a:extLst>
                    <a:ext uri="{9D8B030D-6E8A-4147-A177-3AD203B41FA5}">
                      <a16:colId xmlns:a16="http://schemas.microsoft.com/office/drawing/2014/main" val="2192515849"/>
                    </a:ext>
                  </a:extLst>
                </a:gridCol>
                <a:gridCol w="625231">
                  <a:extLst>
                    <a:ext uri="{9D8B030D-6E8A-4147-A177-3AD203B41FA5}">
                      <a16:colId xmlns:a16="http://schemas.microsoft.com/office/drawing/2014/main" val="690588409"/>
                    </a:ext>
                  </a:extLst>
                </a:gridCol>
                <a:gridCol w="625231">
                  <a:extLst>
                    <a:ext uri="{9D8B030D-6E8A-4147-A177-3AD203B41FA5}">
                      <a16:colId xmlns:a16="http://schemas.microsoft.com/office/drawing/2014/main" val="3734038309"/>
                    </a:ext>
                  </a:extLst>
                </a:gridCol>
                <a:gridCol w="625231">
                  <a:extLst>
                    <a:ext uri="{9D8B030D-6E8A-4147-A177-3AD203B41FA5}">
                      <a16:colId xmlns:a16="http://schemas.microsoft.com/office/drawing/2014/main" val="762722035"/>
                    </a:ext>
                  </a:extLst>
                </a:gridCol>
              </a:tblGrid>
              <a:tr h="370840">
                <a:tc>
                  <a:txBody>
                    <a:bodyPr/>
                    <a:lstStyle/>
                    <a:p>
                      <a:pPr algn="ctr"/>
                      <a:endParaRPr lang="en-IN" sz="1400" dirty="0"/>
                    </a:p>
                  </a:txBody>
                  <a:tcPr>
                    <a:lnR w="12700" cap="flat" cmpd="sng" algn="ctr">
                      <a:solidFill>
                        <a:schemeClr val="tx1"/>
                      </a:solidFill>
                      <a:prstDash val="solid"/>
                      <a:round/>
                      <a:headEnd type="none" w="med" len="med"/>
                      <a:tailEnd type="none" w="med" len="med"/>
                    </a:lnR>
                    <a:solidFill>
                      <a:schemeClr val="bg2">
                        <a:lumMod val="75000"/>
                      </a:schemeClr>
                    </a:solidFill>
                  </a:tcPr>
                </a:tc>
                <a:tc gridSpan="4">
                  <a:txBody>
                    <a:bodyPr/>
                    <a:lstStyle/>
                    <a:p>
                      <a:pPr algn="ctr"/>
                      <a:r>
                        <a:rPr lang="en-IN" sz="1400" b="1" i="0" u="none" strike="noStrike" kern="1200" dirty="0">
                          <a:solidFill>
                            <a:schemeClr val="tx1"/>
                          </a:solidFill>
                          <a:effectLst/>
                          <a:latin typeface="+mn-lt"/>
                          <a:ea typeface="+mn-ea"/>
                          <a:cs typeface="+mn-cs"/>
                        </a:rPr>
                        <a:t>Adam</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IN" sz="1400" b="1" i="0" u="none" strike="noStrike" kern="1200" dirty="0" err="1">
                          <a:solidFill>
                            <a:schemeClr val="tx1"/>
                          </a:solidFill>
                          <a:effectLst/>
                          <a:latin typeface="+mn-lt"/>
                          <a:ea typeface="+mn-ea"/>
                          <a:cs typeface="+mn-cs"/>
                        </a:rPr>
                        <a:t>NAdam</a:t>
                      </a:r>
                      <a:endParaRPr lang="en-IN" sz="1400" b="1" dirty="0"/>
                    </a:p>
                  </a:txBody>
                  <a:tcPr>
                    <a:lnL w="12700" cap="flat" cmpd="sng" algn="ctr">
                      <a:solidFill>
                        <a:schemeClr val="tx1"/>
                      </a:solidFill>
                      <a:prstDash val="solid"/>
                      <a:round/>
                      <a:headEnd type="none" w="med" len="med"/>
                      <a:tailEnd type="none" w="med" len="med"/>
                    </a:lnL>
                    <a:solidFill>
                      <a:schemeClr val="bg2">
                        <a:lumMod val="75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4">
                  <a:txBody>
                    <a:bodyPr/>
                    <a:lstStyle/>
                    <a:p>
                      <a:pPr algn="ctr"/>
                      <a:r>
                        <a:rPr lang="en-IN" sz="1400" b="1" i="0" u="none" strike="noStrike" kern="1200" dirty="0" err="1">
                          <a:solidFill>
                            <a:schemeClr val="tx1"/>
                          </a:solidFill>
                          <a:effectLst/>
                          <a:latin typeface="+mn-lt"/>
                          <a:ea typeface="+mn-ea"/>
                          <a:cs typeface="+mn-cs"/>
                        </a:rPr>
                        <a:t>RMSProp</a:t>
                      </a:r>
                      <a:endParaRPr lang="en-IN" sz="1400" b="1" dirty="0"/>
                    </a:p>
                  </a:txBody>
                  <a:tcPr>
                    <a:solidFill>
                      <a:schemeClr val="bg2">
                        <a:lumMod val="75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657063839"/>
                  </a:ext>
                </a:extLst>
              </a:tr>
              <a:tr h="370840">
                <a:tc>
                  <a:txBody>
                    <a:bodyPr/>
                    <a:lstStyle/>
                    <a:p>
                      <a:pPr algn="ctr" rtl="0" fontAlgn="t">
                        <a:spcBef>
                          <a:spcPts val="0"/>
                        </a:spcBef>
                        <a:spcAft>
                          <a:spcPts val="0"/>
                        </a:spcAft>
                      </a:pPr>
                      <a:r>
                        <a:rPr lang="en-IN" sz="1400" b="1" i="0" u="none" strike="noStrike" dirty="0" err="1">
                          <a:solidFill>
                            <a:srgbClr val="000000"/>
                          </a:solidFill>
                          <a:effectLst/>
                          <a:latin typeface="Arial" panose="020B0604020202020204" pitchFamily="34" charset="0"/>
                        </a:rPr>
                        <a:t>epoches</a:t>
                      </a:r>
                      <a:r>
                        <a:rPr lang="en-IN" sz="1400" b="1" i="0" u="none" strike="noStrike" dirty="0">
                          <a:solidFill>
                            <a:srgbClr val="000000"/>
                          </a:solidFill>
                          <a:effectLst/>
                          <a:latin typeface="Arial" panose="020B0604020202020204" pitchFamily="34" charset="0"/>
                        </a:rPr>
                        <a:t>=30</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1" i="0" u="none" strike="noStrike" dirty="0" err="1">
                          <a:solidFill>
                            <a:srgbClr val="000000"/>
                          </a:solidFill>
                          <a:effectLst/>
                          <a:latin typeface="Arial" panose="020B0604020202020204" pitchFamily="34" charset="0"/>
                        </a:rPr>
                        <a:t>Acc</a:t>
                      </a:r>
                      <a:endParaRPr lang="en-IN" sz="1400" b="1" dirty="0">
                        <a:effectLst/>
                      </a:endParaRPr>
                    </a:p>
                  </a:txBody>
                  <a:tcPr marL="19954" marR="19954" marT="19954" marB="19954">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Pre</a:t>
                      </a:r>
                      <a:endParaRPr lang="en-IN" sz="1400" b="1" dirty="0">
                        <a:effectLst/>
                      </a:endParaRPr>
                    </a:p>
                  </a:txBody>
                  <a:tcPr marL="19954" marR="19954" marT="19954" marB="19954">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Recall</a:t>
                      </a:r>
                      <a:endParaRPr lang="en-IN" sz="1400" b="1" dirty="0">
                        <a:effectLst/>
                      </a:endParaRPr>
                    </a:p>
                  </a:txBody>
                  <a:tcPr marL="19954" marR="19954" marT="19954" marB="19954">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F1</a:t>
                      </a:r>
                      <a:endParaRPr lang="en-IN" sz="1400" b="1" dirty="0">
                        <a:effectLst/>
                      </a:endParaRPr>
                    </a:p>
                  </a:txBody>
                  <a:tcPr marL="19954" marR="19954" marT="19954" marB="19954">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en-IN" sz="1400" b="1" i="0" u="none" strike="noStrike" dirty="0" err="1">
                          <a:solidFill>
                            <a:srgbClr val="000000"/>
                          </a:solidFill>
                          <a:effectLst/>
                          <a:latin typeface="Arial" panose="020B0604020202020204" pitchFamily="34" charset="0"/>
                        </a:rPr>
                        <a:t>Acc</a:t>
                      </a:r>
                      <a:endParaRPr lang="en-IN" sz="1400" b="1" dirty="0">
                        <a:effectLst/>
                      </a:endParaRPr>
                    </a:p>
                  </a:txBody>
                  <a:tcPr marL="19954" marR="19954" marT="19954" marB="19954"/>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Pre</a:t>
                      </a:r>
                      <a:endParaRPr lang="en-IN" sz="1400" b="1" dirty="0">
                        <a:effectLst/>
                      </a:endParaRPr>
                    </a:p>
                  </a:txBody>
                  <a:tcPr marL="19954" marR="19954" marT="19954" marB="19954"/>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Recall</a:t>
                      </a:r>
                      <a:endParaRPr lang="en-IN" sz="1400" b="1" dirty="0">
                        <a:effectLst/>
                      </a:endParaRPr>
                    </a:p>
                  </a:txBody>
                  <a:tcPr marL="19954" marR="19954" marT="19954" marB="19954"/>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F1</a:t>
                      </a:r>
                      <a:endParaRPr lang="en-IN" sz="1400" b="1" dirty="0">
                        <a:effectLst/>
                      </a:endParaRPr>
                    </a:p>
                  </a:txBody>
                  <a:tcPr marL="19954" marR="19954" marT="19954" marB="19954"/>
                </a:tc>
                <a:tc>
                  <a:txBody>
                    <a:bodyPr/>
                    <a:lstStyle/>
                    <a:p>
                      <a:pPr algn="ctr" rtl="0" fontAlgn="t">
                        <a:spcBef>
                          <a:spcPts val="0"/>
                        </a:spcBef>
                        <a:spcAft>
                          <a:spcPts val="0"/>
                        </a:spcAft>
                      </a:pPr>
                      <a:r>
                        <a:rPr lang="en-IN" sz="1400" b="1" i="0" u="none" strike="noStrike" dirty="0" err="1">
                          <a:solidFill>
                            <a:srgbClr val="000000"/>
                          </a:solidFill>
                          <a:effectLst/>
                          <a:latin typeface="Arial" panose="020B0604020202020204" pitchFamily="34" charset="0"/>
                        </a:rPr>
                        <a:t>Acc</a:t>
                      </a:r>
                      <a:endParaRPr lang="en-IN" sz="1400" b="1" dirty="0">
                        <a:effectLst/>
                      </a:endParaRPr>
                    </a:p>
                  </a:txBody>
                  <a:tcPr marL="19954" marR="19954" marT="19954" marB="19954"/>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Pre</a:t>
                      </a:r>
                      <a:endParaRPr lang="en-IN" sz="1400" b="1" dirty="0">
                        <a:effectLst/>
                      </a:endParaRPr>
                    </a:p>
                  </a:txBody>
                  <a:tcPr marL="19954" marR="19954" marT="19954" marB="19954"/>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Recall</a:t>
                      </a:r>
                      <a:endParaRPr lang="en-IN" sz="1400" b="1" dirty="0">
                        <a:effectLst/>
                      </a:endParaRPr>
                    </a:p>
                  </a:txBody>
                  <a:tcPr marL="19954" marR="19954" marT="19954" marB="19954"/>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F1</a:t>
                      </a:r>
                      <a:endParaRPr lang="en-IN" sz="1400" b="1" dirty="0">
                        <a:effectLst/>
                      </a:endParaRPr>
                    </a:p>
                  </a:txBody>
                  <a:tcPr marL="19954" marR="19954" marT="19954" marB="19954"/>
                </a:tc>
                <a:extLst>
                  <a:ext uri="{0D108BD9-81ED-4DB2-BD59-A6C34878D82A}">
                    <a16:rowId xmlns:a16="http://schemas.microsoft.com/office/drawing/2014/main" val="3157094387"/>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0.55</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0.55</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0.55</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0.53</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0.59</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0.58</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0.59</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0.58</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0.57</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0.59</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0.57</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0.57</a:t>
                      </a:r>
                      <a:endParaRPr lang="en-IN" sz="1400" dirty="0">
                        <a:effectLst/>
                      </a:endParaRPr>
                    </a:p>
                  </a:txBody>
                  <a:tcPr marL="19954" marR="19954" marT="19954" marB="19954"/>
                </a:tc>
                <a:extLst>
                  <a:ext uri="{0D108BD9-81ED-4DB2-BD59-A6C34878D82A}">
                    <a16:rowId xmlns:a16="http://schemas.microsoft.com/office/drawing/2014/main" val="77069994"/>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0.09</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0.06</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0.24</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0.09</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0.09</a:t>
                      </a:r>
                      <a:endParaRPr lang="en-IN" sz="1400" dirty="0">
                        <a:effectLst/>
                      </a:endParaRPr>
                    </a:p>
                  </a:txBody>
                  <a:tcPr marL="19954" marR="19954" marT="19954" marB="19954"/>
                </a:tc>
                <a:extLst>
                  <a:ext uri="{0D108BD9-81ED-4DB2-BD59-A6C34878D82A}">
                    <a16:rowId xmlns:a16="http://schemas.microsoft.com/office/drawing/2014/main" val="485078138"/>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0.09</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0.09</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0.09</a:t>
                      </a:r>
                      <a:endParaRPr lang="en-IN" sz="1400" dirty="0">
                        <a:effectLst/>
                      </a:endParaRPr>
                    </a:p>
                  </a:txBody>
                  <a:tcPr marL="19954" marR="19954" marT="19954" marB="19954"/>
                </a:tc>
                <a:extLst>
                  <a:ext uri="{0D108BD9-81ED-4DB2-BD59-A6C34878D82A}">
                    <a16:rowId xmlns:a16="http://schemas.microsoft.com/office/drawing/2014/main" val="1058896552"/>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0.55</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0.55</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0.51</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0.55</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0.57</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0.55</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0.54</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0.56</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0.64</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0.55</a:t>
                      </a:r>
                      <a:endParaRPr lang="en-IN" sz="1400" dirty="0">
                        <a:effectLst/>
                      </a:endParaRPr>
                    </a:p>
                  </a:txBody>
                  <a:tcPr marL="19954" marR="19954" marT="19954" marB="19954"/>
                </a:tc>
                <a:extLst>
                  <a:ext uri="{0D108BD9-81ED-4DB2-BD59-A6C34878D82A}">
                    <a16:rowId xmlns:a16="http://schemas.microsoft.com/office/drawing/2014/main" val="2345351425"/>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0.48</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0.50</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0.48</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0.48</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0.50</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0.52</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0.50</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0.51</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0.49</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0.50</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0.49</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0.47</a:t>
                      </a:r>
                      <a:endParaRPr lang="en-IN" sz="1400" dirty="0">
                        <a:effectLst/>
                      </a:endParaRPr>
                    </a:p>
                  </a:txBody>
                  <a:tcPr marL="19954" marR="19954" marT="19954" marB="19954"/>
                </a:tc>
                <a:extLst>
                  <a:ext uri="{0D108BD9-81ED-4DB2-BD59-A6C34878D82A}">
                    <a16:rowId xmlns:a16="http://schemas.microsoft.com/office/drawing/2014/main" val="2902076827"/>
                  </a:ext>
                </a:extLst>
              </a:tr>
              <a:tr h="370840">
                <a:tc>
                  <a:txBody>
                    <a:bodyPr/>
                    <a:lstStyle/>
                    <a:p>
                      <a:pPr algn="ctr"/>
                      <a:endParaRPr lang="en-IN" sz="1400" dirty="0"/>
                    </a:p>
                  </a:txBody>
                  <a:tcPr marL="19685" marR="19685" marT="19685" marB="19685">
                    <a:solidFill>
                      <a:schemeClr val="bg2">
                        <a:lumMod val="75000"/>
                      </a:schemeClr>
                    </a:solidFill>
                  </a:tcPr>
                </a:tc>
                <a:tc gridSpan="4">
                  <a:txBody>
                    <a:bodyPr/>
                    <a:lstStyle/>
                    <a:p>
                      <a:pPr algn="ctr"/>
                      <a:r>
                        <a:rPr lang="en-IN" sz="1400" b="1" i="0" u="none" strike="noStrike" kern="1200" dirty="0">
                          <a:solidFill>
                            <a:schemeClr val="tx1"/>
                          </a:solidFill>
                          <a:effectLst/>
                          <a:latin typeface="+mn-lt"/>
                          <a:ea typeface="+mn-ea"/>
                          <a:cs typeface="+mn-cs"/>
                        </a:rPr>
                        <a:t>SGD</a:t>
                      </a:r>
                      <a:endParaRPr lang="en-IN" sz="1400" b="1" dirty="0"/>
                    </a:p>
                  </a:txBody>
                  <a:tcPr marL="19685" marR="19685" marT="19685" marB="19685">
                    <a:solidFill>
                      <a:schemeClr val="bg2">
                        <a:lumMod val="75000"/>
                      </a:schemeClr>
                    </a:solidFill>
                  </a:tcPr>
                </a:tc>
                <a:tc hMerge="1">
                  <a:txBody>
                    <a:bodyPr/>
                    <a:lstStyle/>
                    <a:p>
                      <a:endParaRPr lang="en-IN" dirty="0"/>
                    </a:p>
                  </a:txBody>
                  <a:tcPr marL="19685" marR="19685" marT="19685" marB="19685"/>
                </a:tc>
                <a:tc hMerge="1">
                  <a:txBody>
                    <a:bodyPr/>
                    <a:lstStyle/>
                    <a:p>
                      <a:endParaRPr lang="en-IN" dirty="0"/>
                    </a:p>
                  </a:txBody>
                  <a:tcPr marL="19685" marR="19685" marT="19685" marB="19685"/>
                </a:tc>
                <a:tc hMerge="1">
                  <a:txBody>
                    <a:bodyPr/>
                    <a:lstStyle/>
                    <a:p>
                      <a:endParaRPr lang="en-IN" dirty="0"/>
                    </a:p>
                  </a:txBody>
                  <a:tcPr marL="19685" marR="19685" marT="19685" marB="19685"/>
                </a:tc>
                <a:tc gridSpan="4">
                  <a:txBody>
                    <a:bodyPr/>
                    <a:lstStyle/>
                    <a:p>
                      <a:pPr algn="ctr"/>
                      <a:r>
                        <a:rPr lang="en-IN" sz="1400" b="1" i="0" u="none" strike="noStrike" kern="1200" dirty="0" err="1">
                          <a:solidFill>
                            <a:schemeClr val="tx1"/>
                          </a:solidFill>
                          <a:effectLst/>
                          <a:latin typeface="+mn-lt"/>
                          <a:ea typeface="+mn-ea"/>
                          <a:cs typeface="+mn-cs"/>
                        </a:rPr>
                        <a:t>AdaGrad</a:t>
                      </a:r>
                      <a:endParaRPr lang="en-IN" sz="1400" b="1" dirty="0"/>
                    </a:p>
                  </a:txBody>
                  <a:tcPr marL="19685" marR="19685" marT="19685" marB="19685">
                    <a:solidFill>
                      <a:schemeClr val="bg2">
                        <a:lumMod val="75000"/>
                      </a:schemeClr>
                    </a:solidFill>
                  </a:tcPr>
                </a:tc>
                <a:tc hMerge="1">
                  <a:txBody>
                    <a:bodyPr/>
                    <a:lstStyle/>
                    <a:p>
                      <a:endParaRPr lang="en-IN" dirty="0"/>
                    </a:p>
                  </a:txBody>
                  <a:tcPr marL="19685" marR="19685" marT="19685" marB="19685"/>
                </a:tc>
                <a:tc hMerge="1">
                  <a:txBody>
                    <a:bodyPr/>
                    <a:lstStyle/>
                    <a:p>
                      <a:endParaRPr lang="en-IN" dirty="0"/>
                    </a:p>
                  </a:txBody>
                  <a:tcPr marL="19685" marR="19685" marT="19685" marB="19685"/>
                </a:tc>
                <a:tc hMerge="1">
                  <a:txBody>
                    <a:bodyPr/>
                    <a:lstStyle/>
                    <a:p>
                      <a:endParaRPr lang="en-IN" dirty="0"/>
                    </a:p>
                  </a:txBody>
                  <a:tcPr marL="19685" marR="19685" marT="19685" marB="19685"/>
                </a:tc>
                <a:tc gridSpan="4">
                  <a:txBody>
                    <a:bodyPr/>
                    <a:lstStyle/>
                    <a:p>
                      <a:pPr algn="ctr"/>
                      <a:r>
                        <a:rPr lang="en-IN" sz="1400" b="1" i="0" u="none" strike="noStrike" kern="1200" dirty="0" err="1">
                          <a:solidFill>
                            <a:schemeClr val="tx1"/>
                          </a:solidFill>
                          <a:effectLst/>
                          <a:latin typeface="+mn-lt"/>
                          <a:ea typeface="+mn-ea"/>
                          <a:cs typeface="+mn-cs"/>
                        </a:rPr>
                        <a:t>AMSGrad</a:t>
                      </a:r>
                      <a:endParaRPr lang="en-IN" sz="1400" b="1" dirty="0"/>
                    </a:p>
                  </a:txBody>
                  <a:tcPr marL="19685" marR="19685" marT="19685" marB="19685">
                    <a:solidFill>
                      <a:schemeClr val="bg2">
                        <a:lumMod val="75000"/>
                      </a:schemeClr>
                    </a:solidFill>
                  </a:tcPr>
                </a:tc>
                <a:tc hMerge="1">
                  <a:txBody>
                    <a:bodyPr/>
                    <a:lstStyle/>
                    <a:p>
                      <a:endParaRPr lang="en-IN" dirty="0"/>
                    </a:p>
                  </a:txBody>
                  <a:tcPr marL="19685" marR="19685" marT="19685" marB="19685"/>
                </a:tc>
                <a:tc hMerge="1">
                  <a:txBody>
                    <a:bodyPr/>
                    <a:lstStyle/>
                    <a:p>
                      <a:endParaRPr lang="en-IN" dirty="0"/>
                    </a:p>
                  </a:txBody>
                  <a:tcPr marL="19685" marR="19685" marT="19685" marB="19685"/>
                </a:tc>
                <a:tc hMerge="1">
                  <a:txBody>
                    <a:bodyPr/>
                    <a:lstStyle/>
                    <a:p>
                      <a:endParaRPr lang="en-IN" dirty="0"/>
                    </a:p>
                  </a:txBody>
                  <a:tcPr marL="19685" marR="19685" marT="19685" marB="19685"/>
                </a:tc>
                <a:extLst>
                  <a:ext uri="{0D108BD9-81ED-4DB2-BD59-A6C34878D82A}">
                    <a16:rowId xmlns:a16="http://schemas.microsoft.com/office/drawing/2014/main" val="3556330829"/>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0.51</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0.51</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0.51</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0.50</a:t>
                      </a:r>
                      <a:endParaRPr lang="en-IN" sz="1400" dirty="0">
                        <a:effectLst/>
                      </a:endParaRPr>
                    </a:p>
                  </a:txBody>
                  <a:tcPr marL="19954" marR="19954" marT="19954" marB="19954"/>
                </a:tc>
                <a:tc>
                  <a:txBody>
                    <a:bodyPr/>
                    <a:lstStyle/>
                    <a:p>
                      <a:pPr algn="ctr"/>
                      <a:r>
                        <a:rPr lang="en-US" sz="1400" dirty="0"/>
                        <a:t>0.537</a:t>
                      </a:r>
                      <a:endParaRPr lang="en-IN" sz="1400" dirty="0"/>
                    </a:p>
                  </a:txBody>
                  <a:tcPr marL="19685" marR="19685" marT="19685" marB="19685"/>
                </a:tc>
                <a:tc>
                  <a:txBody>
                    <a:bodyPr/>
                    <a:lstStyle/>
                    <a:p>
                      <a:pPr algn="ctr"/>
                      <a:r>
                        <a:rPr lang="en-US" sz="1400" dirty="0"/>
                        <a:t>0.534</a:t>
                      </a:r>
                      <a:endParaRPr lang="en-IN" sz="1400" dirty="0"/>
                    </a:p>
                  </a:txBody>
                  <a:tcPr marL="19685" marR="19685" marT="19685" marB="19685"/>
                </a:tc>
                <a:tc>
                  <a:txBody>
                    <a:bodyPr/>
                    <a:lstStyle/>
                    <a:p>
                      <a:pPr algn="ctr"/>
                      <a:r>
                        <a:rPr lang="en-US" sz="1400" dirty="0"/>
                        <a:t>0.537</a:t>
                      </a:r>
                      <a:endParaRPr lang="en-IN" sz="1400" dirty="0"/>
                    </a:p>
                  </a:txBody>
                  <a:tcPr marL="19685" marR="19685" marT="19685" marB="19685"/>
                </a:tc>
                <a:tc>
                  <a:txBody>
                    <a:bodyPr/>
                    <a:lstStyle/>
                    <a:p>
                      <a:pPr algn="ctr"/>
                      <a:r>
                        <a:rPr lang="en-US" sz="1400" dirty="0"/>
                        <a:t>0.533</a:t>
                      </a:r>
                      <a:endParaRPr lang="en-IN" sz="1400" dirty="0"/>
                    </a:p>
                  </a:txBody>
                  <a:tcPr marL="19685" marR="19685" marT="19685" marB="19685"/>
                </a:tc>
                <a:tc>
                  <a:txBody>
                    <a:bodyPr/>
                    <a:lstStyle/>
                    <a:p>
                      <a:pPr algn="ctr"/>
                      <a:r>
                        <a:rPr lang="en-US" sz="1400" dirty="0"/>
                        <a:t>0.60</a:t>
                      </a:r>
                      <a:endParaRPr lang="en-IN" sz="1400" dirty="0"/>
                    </a:p>
                  </a:txBody>
                  <a:tcPr marL="19685" marR="19685" marT="19685" marB="19685"/>
                </a:tc>
                <a:tc>
                  <a:txBody>
                    <a:bodyPr/>
                    <a:lstStyle/>
                    <a:p>
                      <a:pPr algn="ctr"/>
                      <a:r>
                        <a:rPr lang="en-US" sz="1400" dirty="0"/>
                        <a:t>0.60</a:t>
                      </a:r>
                      <a:endParaRPr lang="en-IN" sz="1400" dirty="0"/>
                    </a:p>
                  </a:txBody>
                  <a:tcPr marL="19685" marR="19685" marT="19685" marB="19685"/>
                </a:tc>
                <a:tc>
                  <a:txBody>
                    <a:bodyPr/>
                    <a:lstStyle/>
                    <a:p>
                      <a:pPr algn="ctr"/>
                      <a:r>
                        <a:rPr lang="en-US" sz="1400" dirty="0"/>
                        <a:t>0.60</a:t>
                      </a:r>
                      <a:endParaRPr lang="en-IN" sz="1400" dirty="0"/>
                    </a:p>
                  </a:txBody>
                  <a:tcPr marL="19685" marR="19685" marT="19685" marB="19685"/>
                </a:tc>
                <a:tc>
                  <a:txBody>
                    <a:bodyPr/>
                    <a:lstStyle/>
                    <a:p>
                      <a:pPr algn="ctr"/>
                      <a:r>
                        <a:rPr lang="en-US" sz="1400" dirty="0"/>
                        <a:t>0.59</a:t>
                      </a:r>
                      <a:endParaRPr lang="en-IN" sz="1400" dirty="0"/>
                    </a:p>
                  </a:txBody>
                  <a:tcPr marL="19685" marR="19685" marT="19685" marB="19685"/>
                </a:tc>
                <a:extLst>
                  <a:ext uri="{0D108BD9-81ED-4DB2-BD59-A6C34878D82A}">
                    <a16:rowId xmlns:a16="http://schemas.microsoft.com/office/drawing/2014/main" val="2968585328"/>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0.52</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0.58</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0.52</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0.51</a:t>
                      </a:r>
                      <a:endParaRPr lang="en-IN" sz="1400" dirty="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0.576</a:t>
                      </a:r>
                      <a:endParaRPr lang="en-IN" sz="1400">
                        <a:effectLst/>
                      </a:endParaRPr>
                    </a:p>
                  </a:txBody>
                  <a:tcPr marL="63500" marR="63500" marT="63500" marB="63500"/>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0.577</a:t>
                      </a:r>
                      <a:endParaRPr lang="en-IN" sz="1400">
                        <a:effectLst/>
                      </a:endParaRPr>
                    </a:p>
                  </a:txBody>
                  <a:tcPr marL="63500" marR="63500" marT="63500" marB="63500"/>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0.576</a:t>
                      </a:r>
                      <a:endParaRPr lang="en-IN" sz="1400">
                        <a:effectLst/>
                      </a:endParaRPr>
                    </a:p>
                  </a:txBody>
                  <a:tcPr marL="63500" marR="63500" marT="63500" marB="63500"/>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0.574</a:t>
                      </a:r>
                      <a:endParaRPr lang="en-IN" sz="1400" dirty="0">
                        <a:effectLst/>
                      </a:endParaRPr>
                    </a:p>
                  </a:txBody>
                  <a:tcPr marL="63500" marR="63500" marT="63500" marB="63500"/>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63500" marR="63500" marT="63500" marB="63500"/>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0.06</a:t>
                      </a:r>
                      <a:endParaRPr lang="en-IN" sz="1400">
                        <a:effectLst/>
                      </a:endParaRPr>
                    </a:p>
                  </a:txBody>
                  <a:tcPr marL="63500" marR="63500" marT="63500" marB="63500"/>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a:t>
                      </a:r>
                      <a:endParaRPr lang="en-IN" sz="1400">
                        <a:effectLst/>
                      </a:endParaRPr>
                    </a:p>
                  </a:txBody>
                  <a:tcPr marL="63500" marR="63500" marT="63500" marB="63500"/>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0.09</a:t>
                      </a:r>
                      <a:endParaRPr lang="en-IN" sz="1400" dirty="0">
                        <a:effectLst/>
                      </a:endParaRPr>
                    </a:p>
                  </a:txBody>
                  <a:tcPr marL="63500" marR="63500" marT="63500" marB="63500"/>
                </a:tc>
                <a:extLst>
                  <a:ext uri="{0D108BD9-81ED-4DB2-BD59-A6C34878D82A}">
                    <a16:rowId xmlns:a16="http://schemas.microsoft.com/office/drawing/2014/main" val="1248006480"/>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0.13</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0.01</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0.13</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0.03</a:t>
                      </a:r>
                      <a:endParaRPr lang="en-IN" sz="1400" dirty="0">
                        <a:effectLst/>
                      </a:endParaRPr>
                    </a:p>
                  </a:txBody>
                  <a:tcPr marL="19954" marR="19954" marT="19954" marB="19954"/>
                </a:tc>
                <a:tc>
                  <a:txBody>
                    <a:bodyPr/>
                    <a:lstStyle/>
                    <a:p>
                      <a:pPr algn="ctr"/>
                      <a:r>
                        <a:rPr lang="en-US" sz="1400" dirty="0"/>
                        <a:t>0.386</a:t>
                      </a:r>
                      <a:endParaRPr lang="en-IN" sz="1400" dirty="0"/>
                    </a:p>
                  </a:txBody>
                  <a:tcPr marL="19685" marR="19685" marT="19685" marB="19685"/>
                </a:tc>
                <a:tc>
                  <a:txBody>
                    <a:bodyPr/>
                    <a:lstStyle/>
                    <a:p>
                      <a:pPr algn="ctr"/>
                      <a:r>
                        <a:rPr lang="en-US" sz="1400" dirty="0"/>
                        <a:t>0.367</a:t>
                      </a:r>
                      <a:endParaRPr lang="en-IN" sz="1400" dirty="0"/>
                    </a:p>
                  </a:txBody>
                  <a:tcPr marL="19685" marR="19685" marT="19685" marB="19685"/>
                </a:tc>
                <a:tc>
                  <a:txBody>
                    <a:bodyPr/>
                    <a:lstStyle/>
                    <a:p>
                      <a:pPr algn="ctr"/>
                      <a:r>
                        <a:rPr lang="en-US" sz="1400" dirty="0"/>
                        <a:t>0.386</a:t>
                      </a:r>
                      <a:endParaRPr lang="en-IN" sz="1400" dirty="0"/>
                    </a:p>
                  </a:txBody>
                  <a:tcPr marL="19685" marR="19685" marT="19685" marB="19685"/>
                </a:tc>
                <a:tc>
                  <a:txBody>
                    <a:bodyPr/>
                    <a:lstStyle/>
                    <a:p>
                      <a:pPr algn="ctr"/>
                      <a:r>
                        <a:rPr lang="en-US" sz="1400" dirty="0"/>
                        <a:t>0.350</a:t>
                      </a:r>
                      <a:endParaRPr lang="en-IN" sz="1400" dirty="0"/>
                    </a:p>
                  </a:txBody>
                  <a:tcPr marL="19685" marR="19685" marT="19685" marB="19685"/>
                </a:tc>
                <a:tc>
                  <a:txBody>
                    <a:bodyPr/>
                    <a:lstStyle/>
                    <a:p>
                      <a:pPr algn="ctr"/>
                      <a:r>
                        <a:rPr lang="en-US" sz="1400" dirty="0"/>
                        <a:t>0.24</a:t>
                      </a:r>
                      <a:endParaRPr lang="en-IN" sz="1400" dirty="0"/>
                    </a:p>
                  </a:txBody>
                  <a:tcPr marL="19685" marR="19685" marT="19685" marB="19685"/>
                </a:tc>
                <a:tc>
                  <a:txBody>
                    <a:bodyPr/>
                    <a:lstStyle/>
                    <a:p>
                      <a:pPr algn="ctr"/>
                      <a:r>
                        <a:rPr lang="en-US" sz="1400" dirty="0"/>
                        <a:t>0.06</a:t>
                      </a:r>
                      <a:endParaRPr lang="en-IN" sz="1400" dirty="0"/>
                    </a:p>
                  </a:txBody>
                  <a:tcPr marL="19685" marR="19685" marT="19685" marB="19685"/>
                </a:tc>
                <a:tc>
                  <a:txBody>
                    <a:bodyPr/>
                    <a:lstStyle/>
                    <a:p>
                      <a:pPr algn="ctr"/>
                      <a:r>
                        <a:rPr lang="en-US" sz="1400" dirty="0"/>
                        <a:t>0.24</a:t>
                      </a:r>
                      <a:endParaRPr lang="en-IN" sz="1400" dirty="0"/>
                    </a:p>
                  </a:txBody>
                  <a:tcPr marL="19685" marR="19685" marT="19685" marB="19685"/>
                </a:tc>
                <a:tc>
                  <a:txBody>
                    <a:bodyPr/>
                    <a:lstStyle/>
                    <a:p>
                      <a:pPr algn="ctr"/>
                      <a:r>
                        <a:rPr lang="en-US" sz="1400" dirty="0"/>
                        <a:t>0.09</a:t>
                      </a:r>
                      <a:endParaRPr lang="en-IN" sz="1400" dirty="0"/>
                    </a:p>
                  </a:txBody>
                  <a:tcPr marL="19685" marR="19685" marT="19685" marB="19685"/>
                </a:tc>
                <a:extLst>
                  <a:ext uri="{0D108BD9-81ED-4DB2-BD59-A6C34878D82A}">
                    <a16:rowId xmlns:a16="http://schemas.microsoft.com/office/drawing/2014/main" val="1049137479"/>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0.50.0001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0.40</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0.38</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0.40</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0.38</a:t>
                      </a:r>
                      <a:endParaRPr lang="en-IN" sz="1400" dirty="0">
                        <a:effectLst/>
                      </a:endParaRPr>
                    </a:p>
                  </a:txBody>
                  <a:tcPr marL="19954" marR="19954" marT="19954" marB="19954"/>
                </a:tc>
                <a:tc>
                  <a:txBody>
                    <a:bodyPr/>
                    <a:lstStyle/>
                    <a:p>
                      <a:pPr algn="ctr"/>
                      <a:r>
                        <a:rPr lang="en-US" sz="1400" dirty="0"/>
                        <a:t>0.413</a:t>
                      </a:r>
                      <a:endParaRPr lang="en-IN" sz="1400" dirty="0"/>
                    </a:p>
                  </a:txBody>
                  <a:tcPr marL="19685" marR="19685" marT="19685" marB="19685"/>
                </a:tc>
                <a:tc>
                  <a:txBody>
                    <a:bodyPr/>
                    <a:lstStyle/>
                    <a:p>
                      <a:pPr algn="ctr"/>
                      <a:r>
                        <a:rPr lang="en-US" sz="1400" dirty="0"/>
                        <a:t>0.386</a:t>
                      </a:r>
                      <a:endParaRPr lang="en-IN" sz="1400" dirty="0"/>
                    </a:p>
                  </a:txBody>
                  <a:tcPr marL="19685" marR="19685" marT="19685" marB="19685"/>
                </a:tc>
                <a:tc>
                  <a:txBody>
                    <a:bodyPr/>
                    <a:lstStyle/>
                    <a:p>
                      <a:pPr algn="ctr"/>
                      <a:r>
                        <a:rPr lang="en-US" sz="1400" dirty="0"/>
                        <a:t>0.413</a:t>
                      </a:r>
                      <a:endParaRPr lang="en-IN" sz="1400" dirty="0"/>
                    </a:p>
                  </a:txBody>
                  <a:tcPr marL="19685" marR="19685" marT="19685" marB="19685"/>
                </a:tc>
                <a:tc>
                  <a:txBody>
                    <a:bodyPr/>
                    <a:lstStyle/>
                    <a:p>
                      <a:pPr algn="ctr"/>
                      <a:r>
                        <a:rPr lang="en-US" sz="1400" dirty="0"/>
                        <a:t>0.388</a:t>
                      </a:r>
                      <a:endParaRPr lang="en-IN" sz="1400" dirty="0"/>
                    </a:p>
                  </a:txBody>
                  <a:tcPr marL="19685" marR="19685" marT="19685" marB="19685"/>
                </a:tc>
                <a:tc>
                  <a:txBody>
                    <a:bodyPr/>
                    <a:lstStyle/>
                    <a:p>
                      <a:pPr algn="ctr"/>
                      <a:r>
                        <a:rPr lang="en-US" sz="1400" dirty="0"/>
                        <a:t>0.63</a:t>
                      </a:r>
                      <a:endParaRPr lang="en-IN" sz="1400" dirty="0"/>
                    </a:p>
                  </a:txBody>
                  <a:tcPr marL="19685" marR="19685" marT="19685" marB="19685"/>
                </a:tc>
                <a:tc>
                  <a:txBody>
                    <a:bodyPr/>
                    <a:lstStyle/>
                    <a:p>
                      <a:pPr algn="ctr"/>
                      <a:r>
                        <a:rPr lang="en-US" sz="1400" dirty="0"/>
                        <a:t>0.63</a:t>
                      </a:r>
                      <a:endParaRPr lang="en-IN" sz="1400" dirty="0"/>
                    </a:p>
                  </a:txBody>
                  <a:tcPr marL="19685" marR="19685" marT="19685" marB="19685"/>
                </a:tc>
                <a:tc>
                  <a:txBody>
                    <a:bodyPr/>
                    <a:lstStyle/>
                    <a:p>
                      <a:pPr algn="ctr"/>
                      <a:r>
                        <a:rPr lang="en-US" sz="1400" dirty="0"/>
                        <a:t>0.63</a:t>
                      </a:r>
                      <a:endParaRPr lang="en-IN" sz="1400" dirty="0"/>
                    </a:p>
                  </a:txBody>
                  <a:tcPr marL="19685" marR="19685" marT="19685" marB="19685"/>
                </a:tc>
                <a:tc>
                  <a:txBody>
                    <a:bodyPr/>
                    <a:lstStyle/>
                    <a:p>
                      <a:pPr algn="ctr"/>
                      <a:r>
                        <a:rPr lang="en-US" sz="1400" dirty="0"/>
                        <a:t>0.62</a:t>
                      </a:r>
                      <a:endParaRPr lang="en-IN" sz="1400" dirty="0"/>
                    </a:p>
                  </a:txBody>
                  <a:tcPr marL="19685" marR="19685" marT="19685" marB="19685"/>
                </a:tc>
                <a:extLst>
                  <a:ext uri="{0D108BD9-81ED-4DB2-BD59-A6C34878D82A}">
                    <a16:rowId xmlns:a16="http://schemas.microsoft.com/office/drawing/2014/main" val="2530286110"/>
                  </a:ext>
                </a:extLst>
              </a:tr>
              <a:tr h="37084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0.00001</a:t>
                      </a:r>
                      <a:endParaRPr lang="en-IN" sz="1400" b="1" dirty="0">
                        <a:effectLst/>
                      </a:endParaRPr>
                    </a:p>
                  </a:txBody>
                  <a:tcPr marL="19954" marR="19954" marT="19954" marB="19954">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0.28</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0.26</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0.28</a:t>
                      </a:r>
                      <a:endParaRPr lang="en-IN" sz="1400">
                        <a:effectLst/>
                      </a:endParaRPr>
                    </a:p>
                  </a:txBody>
                  <a:tcPr marL="19954" marR="19954" marT="19954" marB="19954"/>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0.25</a:t>
                      </a:r>
                      <a:endParaRPr lang="en-IN" sz="1400" dirty="0">
                        <a:effectLst/>
                      </a:endParaRPr>
                    </a:p>
                  </a:txBody>
                  <a:tcPr marL="19954" marR="19954" marT="19954" marB="19954"/>
                </a:tc>
                <a:tc>
                  <a:txBody>
                    <a:bodyPr/>
                    <a:lstStyle/>
                    <a:p>
                      <a:pPr algn="ctr"/>
                      <a:r>
                        <a:rPr lang="en-US" sz="1400" dirty="0"/>
                        <a:t>0.413</a:t>
                      </a:r>
                      <a:endParaRPr lang="en-IN" sz="1400" dirty="0"/>
                    </a:p>
                  </a:txBody>
                  <a:tcPr marL="19685" marR="19685" marT="19685" marB="19685"/>
                </a:tc>
                <a:tc>
                  <a:txBody>
                    <a:bodyPr/>
                    <a:lstStyle/>
                    <a:p>
                      <a:pPr algn="ctr"/>
                      <a:r>
                        <a:rPr lang="en-US" sz="1400" dirty="0"/>
                        <a:t>0.28</a:t>
                      </a:r>
                      <a:endParaRPr lang="en-IN" sz="1400" dirty="0"/>
                    </a:p>
                  </a:txBody>
                  <a:tcPr marL="19685" marR="19685" marT="19685" marB="19685"/>
                </a:tc>
                <a:tc>
                  <a:txBody>
                    <a:bodyPr/>
                    <a:lstStyle/>
                    <a:p>
                      <a:pPr algn="ctr"/>
                      <a:r>
                        <a:rPr lang="en-US" sz="1400" dirty="0"/>
                        <a:t>0.30</a:t>
                      </a:r>
                      <a:endParaRPr lang="en-IN" sz="1400" dirty="0"/>
                    </a:p>
                  </a:txBody>
                  <a:tcPr marL="19685" marR="19685" marT="19685" marB="19685"/>
                </a:tc>
                <a:tc>
                  <a:txBody>
                    <a:bodyPr/>
                    <a:lstStyle/>
                    <a:p>
                      <a:pPr algn="ctr"/>
                      <a:r>
                        <a:rPr lang="en-US" sz="1400" dirty="0"/>
                        <a:t>0.387</a:t>
                      </a:r>
                      <a:endParaRPr lang="en-IN" sz="1400" dirty="0"/>
                    </a:p>
                  </a:txBody>
                  <a:tcPr marL="19685" marR="19685" marT="19685" marB="19685"/>
                </a:tc>
                <a:tc>
                  <a:txBody>
                    <a:bodyPr/>
                    <a:lstStyle/>
                    <a:p>
                      <a:pPr algn="ctr"/>
                      <a:r>
                        <a:rPr lang="en-US" sz="1400" dirty="0"/>
                        <a:t>0.51</a:t>
                      </a:r>
                      <a:endParaRPr lang="en-IN" sz="1400" dirty="0"/>
                    </a:p>
                  </a:txBody>
                  <a:tcPr marL="19685" marR="19685" marT="19685" marB="19685"/>
                </a:tc>
                <a:tc>
                  <a:txBody>
                    <a:bodyPr/>
                    <a:lstStyle/>
                    <a:p>
                      <a:pPr algn="ctr"/>
                      <a:r>
                        <a:rPr lang="en-US" sz="1400" dirty="0"/>
                        <a:t>0.52</a:t>
                      </a:r>
                      <a:endParaRPr lang="en-IN" sz="1400" dirty="0"/>
                    </a:p>
                  </a:txBody>
                  <a:tcPr marL="19685" marR="19685" marT="19685" marB="19685"/>
                </a:tc>
                <a:tc>
                  <a:txBody>
                    <a:bodyPr/>
                    <a:lstStyle/>
                    <a:p>
                      <a:pPr algn="ctr"/>
                      <a:r>
                        <a:rPr lang="en-US" sz="1400" dirty="0"/>
                        <a:t>0.518</a:t>
                      </a:r>
                      <a:endParaRPr lang="en-IN" sz="1400" dirty="0"/>
                    </a:p>
                  </a:txBody>
                  <a:tcPr marL="19685" marR="19685" marT="19685" marB="19685"/>
                </a:tc>
                <a:tc>
                  <a:txBody>
                    <a:bodyPr/>
                    <a:lstStyle/>
                    <a:p>
                      <a:pPr algn="ctr"/>
                      <a:r>
                        <a:rPr lang="en-US" sz="1400" dirty="0"/>
                        <a:t>0.51</a:t>
                      </a:r>
                      <a:endParaRPr lang="en-IN" sz="1400" dirty="0"/>
                    </a:p>
                  </a:txBody>
                  <a:tcPr marL="19685" marR="19685" marT="19685" marB="19685"/>
                </a:tc>
                <a:extLst>
                  <a:ext uri="{0D108BD9-81ED-4DB2-BD59-A6C34878D82A}">
                    <a16:rowId xmlns:a16="http://schemas.microsoft.com/office/drawing/2014/main" val="155256457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99485982"/>
              </p:ext>
            </p:extLst>
          </p:nvPr>
        </p:nvGraphicFramePr>
        <p:xfrm>
          <a:off x="8559803" y="882981"/>
          <a:ext cx="3191257" cy="5225396"/>
        </p:xfrm>
        <a:graphic>
          <a:graphicData uri="http://schemas.openxmlformats.org/drawingml/2006/table">
            <a:tbl>
              <a:tblPr/>
              <a:tblGrid>
                <a:gridCol w="733988">
                  <a:extLst>
                    <a:ext uri="{9D8B030D-6E8A-4147-A177-3AD203B41FA5}">
                      <a16:colId xmlns:a16="http://schemas.microsoft.com/office/drawing/2014/main" val="211882636"/>
                    </a:ext>
                  </a:extLst>
                </a:gridCol>
                <a:gridCol w="531876">
                  <a:extLst>
                    <a:ext uri="{9D8B030D-6E8A-4147-A177-3AD203B41FA5}">
                      <a16:colId xmlns:a16="http://schemas.microsoft.com/office/drawing/2014/main" val="3298037657"/>
                    </a:ext>
                  </a:extLst>
                </a:gridCol>
                <a:gridCol w="457414">
                  <a:extLst>
                    <a:ext uri="{9D8B030D-6E8A-4147-A177-3AD203B41FA5}">
                      <a16:colId xmlns:a16="http://schemas.microsoft.com/office/drawing/2014/main" val="3911620503"/>
                    </a:ext>
                  </a:extLst>
                </a:gridCol>
                <a:gridCol w="542514">
                  <a:extLst>
                    <a:ext uri="{9D8B030D-6E8A-4147-A177-3AD203B41FA5}">
                      <a16:colId xmlns:a16="http://schemas.microsoft.com/office/drawing/2014/main" val="3732672891"/>
                    </a:ext>
                  </a:extLst>
                </a:gridCol>
                <a:gridCol w="468051">
                  <a:extLst>
                    <a:ext uri="{9D8B030D-6E8A-4147-A177-3AD203B41FA5}">
                      <a16:colId xmlns:a16="http://schemas.microsoft.com/office/drawing/2014/main" val="1290431886"/>
                    </a:ext>
                  </a:extLst>
                </a:gridCol>
                <a:gridCol w="457414">
                  <a:extLst>
                    <a:ext uri="{9D8B030D-6E8A-4147-A177-3AD203B41FA5}">
                      <a16:colId xmlns:a16="http://schemas.microsoft.com/office/drawing/2014/main" val="459935483"/>
                    </a:ext>
                  </a:extLst>
                </a:gridCol>
              </a:tblGrid>
              <a:tr h="216044">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LR</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gridSpan="5">
                  <a:txBody>
                    <a:bodyPr/>
                    <a:lstStyle/>
                    <a:p>
                      <a:pPr algn="ctr" rtl="0" fontAlgn="t">
                        <a:spcBef>
                          <a:spcPts val="0"/>
                        </a:spcBef>
                        <a:spcAft>
                          <a:spcPts val="0"/>
                        </a:spcAft>
                      </a:pPr>
                      <a:r>
                        <a:rPr lang="en-IN" sz="1400" b="1" i="0" u="none" strike="noStrike" dirty="0" err="1">
                          <a:solidFill>
                            <a:srgbClr val="000000"/>
                          </a:solidFill>
                          <a:effectLst/>
                          <a:latin typeface="Arial" panose="020B0604020202020204" pitchFamily="34" charset="0"/>
                        </a:rPr>
                        <a:t>AdamW</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71294943"/>
                  </a:ext>
                </a:extLst>
              </a:tr>
              <a:tr h="360531">
                <a:tc>
                  <a:txBody>
                    <a:bodyPr/>
                    <a:lstStyle/>
                    <a:p>
                      <a:pPr algn="ctr" rtl="0" fontAlgn="t">
                        <a:spcBef>
                          <a:spcPts val="0"/>
                        </a:spcBef>
                        <a:spcAft>
                          <a:spcPts val="0"/>
                        </a:spcAft>
                      </a:pPr>
                      <a:r>
                        <a:rPr lang="en-IN" sz="1400" b="1" i="0" u="none" strike="noStrike" dirty="0" err="1">
                          <a:solidFill>
                            <a:srgbClr val="000000"/>
                          </a:solidFill>
                          <a:effectLst/>
                          <a:latin typeface="Arial" panose="020B0604020202020204" pitchFamily="34" charset="0"/>
                        </a:rPr>
                        <a:t>epoches</a:t>
                      </a:r>
                      <a:r>
                        <a:rPr lang="en-IN" sz="1400" b="1" i="0" u="none" strike="noStrike" dirty="0">
                          <a:solidFill>
                            <a:srgbClr val="000000"/>
                          </a:solidFill>
                          <a:effectLst/>
                          <a:latin typeface="Arial" panose="020B0604020202020204" pitchFamily="34" charset="0"/>
                        </a:rPr>
                        <a:t>=30</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t">
                        <a:spcBef>
                          <a:spcPts val="0"/>
                        </a:spcBef>
                        <a:spcAft>
                          <a:spcPts val="0"/>
                        </a:spcAft>
                      </a:pPr>
                      <a:r>
                        <a:rPr lang="en-IN" sz="1400" b="1" i="0" u="none" strike="noStrike" dirty="0" err="1">
                          <a:solidFill>
                            <a:srgbClr val="000000"/>
                          </a:solidFill>
                          <a:effectLst/>
                          <a:latin typeface="Arial" panose="020B0604020202020204" pitchFamily="34" charset="0"/>
                        </a:rPr>
                        <a:t>Acc</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a:solidFill>
                            <a:srgbClr val="000000"/>
                          </a:solidFill>
                          <a:effectLst/>
                          <a:latin typeface="Arial" panose="020B0604020202020204" pitchFamily="34" charset="0"/>
                        </a:rPr>
                        <a:t>Pre</a:t>
                      </a:r>
                      <a:endParaRPr lang="en-IN" sz="1400" b="1">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Recall</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F1</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AUC</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272934"/>
                  </a:ext>
                </a:extLst>
              </a:tr>
              <a:tr h="99102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0.001</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0.583</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0.615</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0.583</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0.591</a:t>
                      </a: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0.861</a:t>
                      </a:r>
                      <a:endParaRPr lang="en-IN" sz="1400" dirty="0">
                        <a:effectLst/>
                      </a:endParaRPr>
                    </a:p>
                    <a:p>
                      <a:pPr algn="ctr" fontAlgn="t"/>
                      <a:r>
                        <a:rPr lang="en-IN" sz="1400" dirty="0">
                          <a:effectLst/>
                        </a:rPr>
                        <a:t/>
                      </a:r>
                      <a:br>
                        <a:rPr lang="en-IN" sz="1400" dirty="0">
                          <a:effectLst/>
                        </a:rPr>
                      </a:b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807522"/>
                  </a:ext>
                </a:extLst>
              </a:tr>
              <a:tr h="433985">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0.01</a:t>
                      </a: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0.558</a:t>
                      </a: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0.559</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0.558</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0.540</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0.843</a:t>
                      </a:r>
                      <a:endParaRPr lang="en-IN" sz="1400" dirty="0">
                        <a:effectLst/>
                      </a:endParaRPr>
                    </a:p>
                    <a:p>
                      <a:pPr algn="ctr" fontAlgn="t"/>
                      <a:r>
                        <a:rPr lang="en-IN" sz="1400" dirty="0">
                          <a:effectLst/>
                        </a:rPr>
                        <a:t/>
                      </a:r>
                      <a:br>
                        <a:rPr lang="en-IN" sz="1400" dirty="0">
                          <a:effectLst/>
                        </a:rPr>
                      </a:b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4483193"/>
                  </a:ext>
                </a:extLst>
              </a:tr>
              <a:tr h="360531">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0.1</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0.247</a:t>
                      </a: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0.061</a:t>
                      </a: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0.247</a:t>
                      </a: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0.097</a:t>
                      </a: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0.5</a:t>
                      </a: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315843"/>
                  </a:ext>
                </a:extLst>
              </a:tr>
              <a:tr h="99102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0.0001</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0.620</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0.625</a:t>
                      </a: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0.619</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Arial" panose="020B0604020202020204" pitchFamily="34" charset="0"/>
                        </a:rPr>
                        <a:t>0.621</a:t>
                      </a:r>
                      <a:endParaRPr lang="en-IN" sz="1400">
                        <a:effectLst/>
                      </a:endParaRPr>
                    </a:p>
                    <a:p>
                      <a:pPr algn="ctr" fontAlgn="t"/>
                      <a:r>
                        <a:rPr lang="en-IN" sz="1400">
                          <a:effectLst/>
                        </a:rPr>
                        <a:t/>
                      </a:r>
                      <a:br>
                        <a:rPr lang="en-IN" sz="1400">
                          <a:effectLst/>
                        </a:rPr>
                      </a:br>
                      <a:endParaRPr lang="en-IN" sz="140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0.880</a:t>
                      </a: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091276"/>
                  </a:ext>
                </a:extLst>
              </a:tr>
              <a:tr h="991020">
                <a:tc>
                  <a:txBody>
                    <a:bodyPr/>
                    <a:lstStyle/>
                    <a:p>
                      <a:pPr algn="ctr" rtl="0" fontAlgn="t">
                        <a:spcBef>
                          <a:spcPts val="0"/>
                        </a:spcBef>
                        <a:spcAft>
                          <a:spcPts val="0"/>
                        </a:spcAft>
                      </a:pPr>
                      <a:r>
                        <a:rPr lang="en-IN" sz="1400" b="1" i="0" u="none" strike="noStrike" dirty="0">
                          <a:solidFill>
                            <a:srgbClr val="000000"/>
                          </a:solidFill>
                          <a:effectLst/>
                          <a:latin typeface="Arial" panose="020B0604020202020204" pitchFamily="34" charset="0"/>
                        </a:rPr>
                        <a:t>0.00001</a:t>
                      </a:r>
                      <a:endParaRPr lang="en-IN" sz="1400" b="1"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0.619</a:t>
                      </a:r>
                      <a:endParaRPr lang="en-IN" sz="1400" dirty="0">
                        <a:effectLst/>
                      </a:endParaRPr>
                    </a:p>
                    <a:p>
                      <a:pPr algn="ctr" fontAlgn="t"/>
                      <a:r>
                        <a:rPr lang="en-IN" sz="1400" dirty="0">
                          <a:effectLst/>
                        </a:rPr>
                        <a:t/>
                      </a:r>
                      <a:br>
                        <a:rPr lang="en-IN" sz="1400" dirty="0">
                          <a:effectLst/>
                        </a:rPr>
                      </a:b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0.625</a:t>
                      </a:r>
                      <a:endParaRPr lang="en-IN" sz="1400" dirty="0">
                        <a:effectLst/>
                      </a:endParaRPr>
                    </a:p>
                    <a:p>
                      <a:pPr algn="ctr" fontAlgn="t"/>
                      <a:r>
                        <a:rPr lang="en-IN" sz="1400" dirty="0">
                          <a:effectLst/>
                        </a:rPr>
                        <a:t/>
                      </a:r>
                      <a:br>
                        <a:rPr lang="en-IN" sz="1400" dirty="0">
                          <a:effectLst/>
                        </a:rPr>
                      </a:b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0.619</a:t>
                      </a:r>
                      <a:endParaRPr lang="en-IN" sz="1400" dirty="0">
                        <a:effectLst/>
                      </a:endParaRPr>
                    </a:p>
                    <a:p>
                      <a:pPr algn="ctr" fontAlgn="t"/>
                      <a:r>
                        <a:rPr lang="en-IN" sz="1400" dirty="0">
                          <a:effectLst/>
                        </a:rPr>
                        <a:t/>
                      </a:r>
                      <a:br>
                        <a:rPr lang="en-IN" sz="1400" dirty="0">
                          <a:effectLst/>
                        </a:rPr>
                      </a:b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0.621</a:t>
                      </a:r>
                      <a:endParaRPr lang="en-IN" sz="1400" dirty="0">
                        <a:effectLst/>
                      </a:endParaRPr>
                    </a:p>
                    <a:p>
                      <a:pPr algn="ctr" fontAlgn="t"/>
                      <a:r>
                        <a:rPr lang="en-IN" sz="1400" dirty="0">
                          <a:effectLst/>
                        </a:rPr>
                        <a:t/>
                      </a:r>
                      <a:br>
                        <a:rPr lang="en-IN" sz="1400" dirty="0">
                          <a:effectLst/>
                        </a:rPr>
                      </a:b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Arial" panose="020B0604020202020204" pitchFamily="34" charset="0"/>
                        </a:rPr>
                        <a:t>0.881</a:t>
                      </a:r>
                      <a:endParaRPr lang="en-IN" sz="1400" dirty="0">
                        <a:effectLst/>
                      </a:endParaRPr>
                    </a:p>
                  </a:txBody>
                  <a:tcPr marL="41512" marR="41512" marT="41512" marB="41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817880"/>
                  </a:ext>
                </a:extLst>
              </a:tr>
            </a:tbl>
          </a:graphicData>
        </a:graphic>
      </p:graphicFrame>
      <p:sp>
        <p:nvSpPr>
          <p:cNvPr id="5" name="Rectangle 4"/>
          <p:cNvSpPr/>
          <p:nvPr/>
        </p:nvSpPr>
        <p:spPr>
          <a:xfrm>
            <a:off x="318870" y="216331"/>
            <a:ext cx="9739529" cy="369332"/>
          </a:xfrm>
          <a:prstGeom prst="rect">
            <a:avLst/>
          </a:prstGeom>
        </p:spPr>
        <p:txBody>
          <a:bodyPr wrap="square">
            <a:spAutoFit/>
          </a:bodyPr>
          <a:lstStyle/>
          <a:p>
            <a:r>
              <a:rPr lang="en-US" dirty="0"/>
              <a:t>EVALUATION METRICS OF </a:t>
            </a:r>
            <a:r>
              <a:rPr lang="en-IN" dirty="0"/>
              <a:t>VGG-</a:t>
            </a:r>
            <a:r>
              <a:rPr lang="en-IN" dirty="0" err="1"/>
              <a:t>ResNet</a:t>
            </a:r>
            <a:r>
              <a:rPr lang="en-IN" dirty="0"/>
              <a:t> Hybrid model</a:t>
            </a:r>
            <a:r>
              <a:rPr lang="en-US" dirty="0"/>
              <a:t> w r t Learning Rate and Optimizers</a:t>
            </a:r>
            <a:endParaRPr lang="en-IN" dirty="0"/>
          </a:p>
        </p:txBody>
      </p:sp>
    </p:spTree>
    <p:extLst>
      <p:ext uri="{BB962C8B-B14F-4D97-AF65-F5344CB8AC3E}">
        <p14:creationId xmlns:p14="http://schemas.microsoft.com/office/powerpoint/2010/main" val="1019767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291" y="1166704"/>
            <a:ext cx="9603275" cy="817950"/>
          </a:xfrm>
        </p:spPr>
        <p:txBody>
          <a:bodyPr/>
          <a:lstStyle/>
          <a:p>
            <a:r>
              <a:rPr lang="en-US" dirty="0"/>
              <a:t>Pre-trained(VGG-16) + ml</a:t>
            </a:r>
            <a:endParaRPr lang="en-IN" dirty="0"/>
          </a:p>
        </p:txBody>
      </p:sp>
      <p:pic>
        <p:nvPicPr>
          <p:cNvPr id="5" name="Picture 4"/>
          <p:cNvPicPr>
            <a:picLocks noChangeAspect="1"/>
          </p:cNvPicPr>
          <p:nvPr/>
        </p:nvPicPr>
        <p:blipFill>
          <a:blip r:embed="rId2"/>
          <a:stretch>
            <a:fillRect/>
          </a:stretch>
        </p:blipFill>
        <p:spPr>
          <a:xfrm>
            <a:off x="1369215" y="2128463"/>
            <a:ext cx="2998028" cy="3493449"/>
          </a:xfrm>
          <a:prstGeom prst="rect">
            <a:avLst/>
          </a:prstGeom>
        </p:spPr>
      </p:pic>
      <p:sp>
        <p:nvSpPr>
          <p:cNvPr id="6" name="Rectangle 5"/>
          <p:cNvSpPr/>
          <p:nvPr/>
        </p:nvSpPr>
        <p:spPr>
          <a:xfrm>
            <a:off x="5291092" y="3801903"/>
            <a:ext cx="2075953" cy="5747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Rectangle 6"/>
          <p:cNvSpPr/>
          <p:nvPr/>
        </p:nvSpPr>
        <p:spPr>
          <a:xfrm>
            <a:off x="5388746" y="3904631"/>
            <a:ext cx="2075953" cy="369332"/>
          </a:xfrm>
          <a:prstGeom prst="rect">
            <a:avLst/>
          </a:prstGeom>
        </p:spPr>
        <p:txBody>
          <a:bodyPr wrap="square">
            <a:spAutoFit/>
          </a:bodyPr>
          <a:lstStyle/>
          <a:p>
            <a:r>
              <a:rPr lang="en-US" dirty="0"/>
              <a:t>Feature Extraction</a:t>
            </a:r>
            <a:endParaRPr lang="en-IN" dirty="0"/>
          </a:p>
        </p:txBody>
      </p:sp>
      <p:sp>
        <p:nvSpPr>
          <p:cNvPr id="9" name="Rectangle 8"/>
          <p:cNvSpPr/>
          <p:nvPr/>
        </p:nvSpPr>
        <p:spPr>
          <a:xfrm>
            <a:off x="8980863" y="4142564"/>
            <a:ext cx="2075953" cy="5747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Rectangle 9"/>
          <p:cNvSpPr/>
          <p:nvPr/>
        </p:nvSpPr>
        <p:spPr>
          <a:xfrm>
            <a:off x="8908742" y="3300401"/>
            <a:ext cx="2075953" cy="5747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Rectangle 11"/>
          <p:cNvSpPr/>
          <p:nvPr/>
        </p:nvSpPr>
        <p:spPr>
          <a:xfrm>
            <a:off x="8980863" y="5215716"/>
            <a:ext cx="2075953" cy="5747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 name="Rectangle 12"/>
          <p:cNvSpPr/>
          <p:nvPr/>
        </p:nvSpPr>
        <p:spPr>
          <a:xfrm>
            <a:off x="8908741" y="2405849"/>
            <a:ext cx="2075953" cy="683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Rectangle 13"/>
          <p:cNvSpPr/>
          <p:nvPr/>
        </p:nvSpPr>
        <p:spPr>
          <a:xfrm>
            <a:off x="8908741" y="3247050"/>
            <a:ext cx="1681807" cy="646331"/>
          </a:xfrm>
          <a:prstGeom prst="rect">
            <a:avLst/>
          </a:prstGeom>
        </p:spPr>
        <p:txBody>
          <a:bodyPr wrap="none">
            <a:spAutoFit/>
          </a:bodyPr>
          <a:lstStyle/>
          <a:p>
            <a:r>
              <a:rPr lang="en-US" dirty="0"/>
              <a:t>Random Forest </a:t>
            </a:r>
          </a:p>
          <a:p>
            <a:r>
              <a:rPr lang="en-US" dirty="0"/>
              <a:t>Classifier</a:t>
            </a:r>
            <a:endParaRPr lang="en-IN" dirty="0"/>
          </a:p>
        </p:txBody>
      </p:sp>
      <p:sp>
        <p:nvSpPr>
          <p:cNvPr id="11" name="Rectangle 10"/>
          <p:cNvSpPr/>
          <p:nvPr/>
        </p:nvSpPr>
        <p:spPr>
          <a:xfrm>
            <a:off x="8908741" y="2403492"/>
            <a:ext cx="1652825" cy="646331"/>
          </a:xfrm>
          <a:prstGeom prst="rect">
            <a:avLst/>
          </a:prstGeom>
        </p:spPr>
        <p:txBody>
          <a:bodyPr wrap="none">
            <a:spAutoFit/>
          </a:bodyPr>
          <a:lstStyle/>
          <a:p>
            <a:r>
              <a:rPr lang="en-US" dirty="0"/>
              <a:t>Support Vector </a:t>
            </a:r>
          </a:p>
          <a:p>
            <a:r>
              <a:rPr lang="en-US" dirty="0"/>
              <a:t>Classifier</a:t>
            </a:r>
            <a:endParaRPr lang="en-IN" dirty="0"/>
          </a:p>
        </p:txBody>
      </p:sp>
      <p:sp>
        <p:nvSpPr>
          <p:cNvPr id="15" name="Rectangle 14"/>
          <p:cNvSpPr/>
          <p:nvPr/>
        </p:nvSpPr>
        <p:spPr>
          <a:xfrm>
            <a:off x="8987270" y="4117574"/>
            <a:ext cx="1652825" cy="646331"/>
          </a:xfrm>
          <a:prstGeom prst="rect">
            <a:avLst/>
          </a:prstGeom>
        </p:spPr>
        <p:txBody>
          <a:bodyPr wrap="none">
            <a:spAutoFit/>
          </a:bodyPr>
          <a:lstStyle/>
          <a:p>
            <a:r>
              <a:rPr lang="en-US" dirty="0"/>
              <a:t>Support Vector </a:t>
            </a:r>
          </a:p>
          <a:p>
            <a:r>
              <a:rPr lang="en-US" dirty="0"/>
              <a:t>Classifier best</a:t>
            </a:r>
            <a:endParaRPr lang="en-IN" dirty="0"/>
          </a:p>
        </p:txBody>
      </p:sp>
      <p:sp>
        <p:nvSpPr>
          <p:cNvPr id="17" name="Rectangle 16"/>
          <p:cNvSpPr/>
          <p:nvPr/>
        </p:nvSpPr>
        <p:spPr>
          <a:xfrm>
            <a:off x="9087058" y="5262270"/>
            <a:ext cx="1296189" cy="369332"/>
          </a:xfrm>
          <a:prstGeom prst="rect">
            <a:avLst/>
          </a:prstGeom>
        </p:spPr>
        <p:txBody>
          <a:bodyPr wrap="none">
            <a:spAutoFit/>
          </a:bodyPr>
          <a:lstStyle/>
          <a:p>
            <a:r>
              <a:rPr lang="en-US" dirty="0"/>
              <a:t>Grid Search</a:t>
            </a:r>
            <a:endParaRPr lang="en-IN" dirty="0"/>
          </a:p>
        </p:txBody>
      </p:sp>
      <p:cxnSp>
        <p:nvCxnSpPr>
          <p:cNvPr id="18" name="Straight Arrow Connector 17"/>
          <p:cNvCxnSpPr/>
          <p:nvPr/>
        </p:nvCxnSpPr>
        <p:spPr>
          <a:xfrm>
            <a:off x="4420340" y="4072631"/>
            <a:ext cx="8707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1"/>
          </p:cNvCxnSpPr>
          <p:nvPr/>
        </p:nvCxnSpPr>
        <p:spPr>
          <a:xfrm flipV="1">
            <a:off x="7367045" y="2747640"/>
            <a:ext cx="1541696" cy="1296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1"/>
          </p:cNvCxnSpPr>
          <p:nvPr/>
        </p:nvCxnSpPr>
        <p:spPr>
          <a:xfrm flipV="1">
            <a:off x="7364796" y="3587795"/>
            <a:ext cx="1543946" cy="4559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5" idx="1"/>
          </p:cNvCxnSpPr>
          <p:nvPr/>
        </p:nvCxnSpPr>
        <p:spPr>
          <a:xfrm>
            <a:off x="7364796" y="4043778"/>
            <a:ext cx="1622474" cy="39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0005355" y="4727998"/>
            <a:ext cx="13484" cy="4770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1327291" y="5706726"/>
            <a:ext cx="4675945" cy="373009"/>
          </a:xfrm>
          <a:prstGeom prst="rect">
            <a:avLst/>
          </a:prstGeom>
        </p:spPr>
      </p:pic>
    </p:spTree>
    <p:extLst>
      <p:ext uri="{BB962C8B-B14F-4D97-AF65-F5344CB8AC3E}">
        <p14:creationId xmlns:p14="http://schemas.microsoft.com/office/powerpoint/2010/main" val="19594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2914-A112-3BEE-53D2-CFF210BB5DFB}"/>
              </a:ext>
            </a:extLst>
          </p:cNvPr>
          <p:cNvSpPr>
            <a:spLocks noGrp="1"/>
          </p:cNvSpPr>
          <p:nvPr>
            <p:ph type="title"/>
          </p:nvPr>
        </p:nvSpPr>
        <p:spPr>
          <a:xfrm>
            <a:off x="1451579" y="1088999"/>
            <a:ext cx="9603275" cy="719481"/>
          </a:xfrm>
        </p:spPr>
        <p:txBody>
          <a:bodyPr>
            <a:normAutofit/>
          </a:bodyPr>
          <a:lstStyle/>
          <a:p>
            <a:r>
              <a:rPr lang="en-IN" sz="3600" b="1" i="0" dirty="0">
                <a:solidFill>
                  <a:srgbClr val="0D0D0D"/>
                </a:solidFill>
                <a:effectLst/>
                <a:latin typeface="Söhne"/>
              </a:rPr>
              <a:t>attention</a:t>
            </a:r>
            <a:endParaRPr lang="en-IN" sz="3600" b="1" dirty="0"/>
          </a:p>
        </p:txBody>
      </p:sp>
      <p:sp>
        <p:nvSpPr>
          <p:cNvPr id="3" name="Content Placeholder 2">
            <a:extLst>
              <a:ext uri="{FF2B5EF4-FFF2-40B4-BE49-F238E27FC236}">
                <a16:creationId xmlns:a16="http://schemas.microsoft.com/office/drawing/2014/main" id="{2015F718-642D-E266-8ED8-B7FB02B152A1}"/>
              </a:ext>
            </a:extLst>
          </p:cNvPr>
          <p:cNvSpPr>
            <a:spLocks noGrp="1"/>
          </p:cNvSpPr>
          <p:nvPr>
            <p:ph idx="1"/>
          </p:nvPr>
        </p:nvSpPr>
        <p:spPr>
          <a:xfrm>
            <a:off x="1451579" y="1985252"/>
            <a:ext cx="10100341" cy="1690445"/>
          </a:xfrm>
        </p:spPr>
        <p:txBody>
          <a:bodyPr>
            <a:normAutofit/>
          </a:bodyPr>
          <a:lstStyle/>
          <a:p>
            <a:r>
              <a:rPr lang="en-US" dirty="0"/>
              <a:t>The attention mechanism is part of a neural architecture that enables to dynamic highlighting of relevant features of the input data, which, in NLP, is typically a sequence of textual elements. It can be applied directly to the raw input or its higher-level representation.</a:t>
            </a:r>
          </a:p>
        </p:txBody>
      </p:sp>
      <p:pic>
        <p:nvPicPr>
          <p:cNvPr id="5" name="Picture 4">
            <a:extLst>
              <a:ext uri="{FF2B5EF4-FFF2-40B4-BE49-F238E27FC236}">
                <a16:creationId xmlns:a16="http://schemas.microsoft.com/office/drawing/2014/main" id="{731E6B08-02D9-A0B1-F41B-7F95FCA3FDFD}"/>
              </a:ext>
            </a:extLst>
          </p:cNvPr>
          <p:cNvPicPr>
            <a:picLocks noChangeAspect="1"/>
          </p:cNvPicPr>
          <p:nvPr/>
        </p:nvPicPr>
        <p:blipFill>
          <a:blip r:embed="rId2"/>
          <a:stretch>
            <a:fillRect/>
          </a:stretch>
        </p:blipFill>
        <p:spPr>
          <a:xfrm>
            <a:off x="1859280" y="3196840"/>
            <a:ext cx="3911600" cy="2851190"/>
          </a:xfrm>
          <a:prstGeom prst="rect">
            <a:avLst/>
          </a:prstGeom>
        </p:spPr>
      </p:pic>
      <p:pic>
        <p:nvPicPr>
          <p:cNvPr id="7" name="Picture 6">
            <a:extLst>
              <a:ext uri="{FF2B5EF4-FFF2-40B4-BE49-F238E27FC236}">
                <a16:creationId xmlns:a16="http://schemas.microsoft.com/office/drawing/2014/main" id="{30D240D1-9A5C-22CA-86DC-027CD5D996ED}"/>
              </a:ext>
            </a:extLst>
          </p:cNvPr>
          <p:cNvPicPr>
            <a:picLocks noChangeAspect="1"/>
          </p:cNvPicPr>
          <p:nvPr/>
        </p:nvPicPr>
        <p:blipFill>
          <a:blip r:embed="rId3"/>
          <a:stretch>
            <a:fillRect/>
          </a:stretch>
        </p:blipFill>
        <p:spPr>
          <a:xfrm>
            <a:off x="6096000" y="3675697"/>
            <a:ext cx="5323840" cy="1289382"/>
          </a:xfrm>
          <a:prstGeom prst="rect">
            <a:avLst/>
          </a:prstGeom>
        </p:spPr>
      </p:pic>
    </p:spTree>
    <p:extLst>
      <p:ext uri="{BB962C8B-B14F-4D97-AF65-F5344CB8AC3E}">
        <p14:creationId xmlns:p14="http://schemas.microsoft.com/office/powerpoint/2010/main" val="1386674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77080"/>
            <a:ext cx="9603275" cy="1049235"/>
          </a:xfrm>
        </p:spPr>
        <p:txBody>
          <a:bodyPr/>
          <a:lstStyle/>
          <a:p>
            <a:r>
              <a:rPr lang="en-IN" b="1" dirty="0">
                <a:solidFill>
                  <a:srgbClr val="0D0D0D"/>
                </a:solidFill>
                <a:latin typeface="Söhne"/>
              </a:rPr>
              <a:t>Self-attention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Self-attention is a mechanism used in neural networks, especially in transformer architectures, to process sequences by allowing each element to consider the relationships with other elements in the sequence. </a:t>
            </a:r>
            <a:endParaRPr lang="en-US" dirty="0" smtClean="0"/>
          </a:p>
          <a:p>
            <a:r>
              <a:rPr lang="en-US" dirty="0" smtClean="0"/>
              <a:t>Types:</a:t>
            </a:r>
          </a:p>
          <a:p>
            <a:pPr lvl="1"/>
            <a:r>
              <a:rPr lang="en-IN" dirty="0"/>
              <a:t>Scaled Dot-Product </a:t>
            </a:r>
            <a:r>
              <a:rPr lang="en-IN" dirty="0" smtClean="0"/>
              <a:t>Attention</a:t>
            </a:r>
          </a:p>
          <a:p>
            <a:pPr lvl="1"/>
            <a:r>
              <a:rPr lang="en-IN" dirty="0" err="1"/>
              <a:t>SoftMax</a:t>
            </a:r>
            <a:r>
              <a:rPr lang="en-IN" dirty="0"/>
              <a:t> attention</a:t>
            </a:r>
            <a:endParaRPr lang="en-IN" dirty="0" smtClean="0"/>
          </a:p>
          <a:p>
            <a:pPr lvl="1"/>
            <a:r>
              <a:rPr lang="en-IN" dirty="0"/>
              <a:t>Multi-Head </a:t>
            </a:r>
            <a:r>
              <a:rPr lang="en-IN" dirty="0" smtClean="0"/>
              <a:t>Attention</a:t>
            </a:r>
          </a:p>
          <a:p>
            <a:pPr lvl="1"/>
            <a:r>
              <a:rPr lang="en-IN" dirty="0" smtClean="0"/>
              <a:t>Relative Self-Attention</a:t>
            </a:r>
          </a:p>
          <a:p>
            <a:pPr lvl="1"/>
            <a:r>
              <a:rPr lang="en-IN" dirty="0" err="1" smtClean="0"/>
              <a:t>Hierarchial</a:t>
            </a:r>
            <a:r>
              <a:rPr lang="en-IN" dirty="0" smtClean="0"/>
              <a:t> self-attention</a:t>
            </a:r>
          </a:p>
          <a:p>
            <a:pPr lvl="1"/>
            <a:r>
              <a:rPr lang="en-IN" dirty="0" smtClean="0"/>
              <a:t>Additive attention</a:t>
            </a:r>
            <a:endParaRPr lang="en-IN" dirty="0"/>
          </a:p>
        </p:txBody>
      </p:sp>
    </p:spTree>
    <p:extLst>
      <p:ext uri="{BB962C8B-B14F-4D97-AF65-F5344CB8AC3E}">
        <p14:creationId xmlns:p14="http://schemas.microsoft.com/office/powerpoint/2010/main" val="2018376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C8B-ECE8-4F3E-CD58-1BD4C6A486B1}"/>
              </a:ext>
            </a:extLst>
          </p:cNvPr>
          <p:cNvSpPr>
            <a:spLocks noGrp="1"/>
          </p:cNvSpPr>
          <p:nvPr>
            <p:ph type="title"/>
          </p:nvPr>
        </p:nvSpPr>
        <p:spPr>
          <a:xfrm>
            <a:off x="1451579" y="1171476"/>
            <a:ext cx="9603275" cy="701700"/>
          </a:xfrm>
        </p:spPr>
        <p:txBody>
          <a:bodyPr/>
          <a:lstStyle/>
          <a:p>
            <a:r>
              <a:rPr lang="en-IN" dirty="0"/>
              <a:t>Continued…</a:t>
            </a:r>
          </a:p>
        </p:txBody>
      </p:sp>
      <p:sp>
        <p:nvSpPr>
          <p:cNvPr id="3" name="Content Placeholder 2">
            <a:extLst>
              <a:ext uri="{FF2B5EF4-FFF2-40B4-BE49-F238E27FC236}">
                <a16:creationId xmlns:a16="http://schemas.microsoft.com/office/drawing/2014/main" id="{AC93B67D-B0ED-5BDC-D042-BD4A9BD56BD0}"/>
              </a:ext>
            </a:extLst>
          </p:cNvPr>
          <p:cNvSpPr>
            <a:spLocks noGrp="1"/>
          </p:cNvSpPr>
          <p:nvPr>
            <p:ph idx="1"/>
          </p:nvPr>
        </p:nvSpPr>
        <p:spPr>
          <a:xfrm>
            <a:off x="1451579" y="1696720"/>
            <a:ext cx="9603275" cy="4074160"/>
          </a:xfrm>
        </p:spPr>
        <p:txBody>
          <a:bodyPr>
            <a:normAutofit/>
          </a:bodyPr>
          <a:lstStyle/>
          <a:p>
            <a:endParaRPr lang="en-IN" sz="2400" dirty="0"/>
          </a:p>
          <a:p>
            <a:r>
              <a:rPr lang="en-IN" sz="2400" dirty="0"/>
              <a:t>SoftMax attention:</a:t>
            </a:r>
          </a:p>
          <a:p>
            <a:endParaRPr lang="en-IN" sz="2400" dirty="0"/>
          </a:p>
          <a:p>
            <a:r>
              <a:rPr lang="en-IN" sz="2400" dirty="0" err="1"/>
              <a:t>Hierarchial</a:t>
            </a:r>
            <a:r>
              <a:rPr lang="en-IN" sz="2400" dirty="0"/>
              <a:t> self-attention:</a:t>
            </a:r>
          </a:p>
          <a:p>
            <a:endParaRPr lang="en-IN" sz="2400" dirty="0"/>
          </a:p>
          <a:p>
            <a:r>
              <a:rPr lang="en-IN" sz="2400" dirty="0"/>
              <a:t>Additive attention:</a:t>
            </a:r>
          </a:p>
        </p:txBody>
      </p:sp>
      <p:pic>
        <p:nvPicPr>
          <p:cNvPr id="5" name="Picture 4">
            <a:extLst>
              <a:ext uri="{FF2B5EF4-FFF2-40B4-BE49-F238E27FC236}">
                <a16:creationId xmlns:a16="http://schemas.microsoft.com/office/drawing/2014/main" id="{DA9988B1-A003-7D6F-2294-F182DE0C9505}"/>
              </a:ext>
            </a:extLst>
          </p:cNvPr>
          <p:cNvPicPr>
            <a:picLocks noChangeAspect="1"/>
          </p:cNvPicPr>
          <p:nvPr/>
        </p:nvPicPr>
        <p:blipFill>
          <a:blip r:embed="rId2"/>
          <a:stretch>
            <a:fillRect/>
          </a:stretch>
        </p:blipFill>
        <p:spPr>
          <a:xfrm>
            <a:off x="4430394" y="2015732"/>
            <a:ext cx="3829685" cy="1049235"/>
          </a:xfrm>
          <a:prstGeom prst="rect">
            <a:avLst/>
          </a:prstGeom>
        </p:spPr>
      </p:pic>
      <p:pic>
        <p:nvPicPr>
          <p:cNvPr id="7" name="Picture 6">
            <a:extLst>
              <a:ext uri="{FF2B5EF4-FFF2-40B4-BE49-F238E27FC236}">
                <a16:creationId xmlns:a16="http://schemas.microsoft.com/office/drawing/2014/main" id="{38002EAF-4868-FAE8-1A71-662D08244037}"/>
              </a:ext>
            </a:extLst>
          </p:cNvPr>
          <p:cNvPicPr>
            <a:picLocks noChangeAspect="1"/>
          </p:cNvPicPr>
          <p:nvPr/>
        </p:nvPicPr>
        <p:blipFill>
          <a:blip r:embed="rId3"/>
          <a:stretch>
            <a:fillRect/>
          </a:stretch>
        </p:blipFill>
        <p:spPr>
          <a:xfrm>
            <a:off x="5231128" y="3177835"/>
            <a:ext cx="3384551" cy="1111303"/>
          </a:xfrm>
          <a:prstGeom prst="rect">
            <a:avLst/>
          </a:prstGeom>
        </p:spPr>
      </p:pic>
      <p:pic>
        <p:nvPicPr>
          <p:cNvPr id="9" name="Picture 8">
            <a:extLst>
              <a:ext uri="{FF2B5EF4-FFF2-40B4-BE49-F238E27FC236}">
                <a16:creationId xmlns:a16="http://schemas.microsoft.com/office/drawing/2014/main" id="{38FB912B-8AFB-EC7B-AC19-3162D74A7635}"/>
              </a:ext>
            </a:extLst>
          </p:cNvPr>
          <p:cNvPicPr>
            <a:picLocks noChangeAspect="1"/>
          </p:cNvPicPr>
          <p:nvPr/>
        </p:nvPicPr>
        <p:blipFill>
          <a:blip r:embed="rId4"/>
          <a:stretch>
            <a:fillRect/>
          </a:stretch>
        </p:blipFill>
        <p:spPr>
          <a:xfrm>
            <a:off x="4430394" y="4517020"/>
            <a:ext cx="3545206" cy="1111303"/>
          </a:xfrm>
          <a:prstGeom prst="rect">
            <a:avLst/>
          </a:prstGeom>
        </p:spPr>
      </p:pic>
    </p:spTree>
    <p:extLst>
      <p:ext uri="{BB962C8B-B14F-4D97-AF65-F5344CB8AC3E}">
        <p14:creationId xmlns:p14="http://schemas.microsoft.com/office/powerpoint/2010/main" val="3714709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72209"/>
            <a:ext cx="9603275" cy="581545"/>
          </a:xfrm>
        </p:spPr>
        <p:txBody>
          <a:bodyPr/>
          <a:lstStyle/>
          <a:p>
            <a:r>
              <a:rPr lang="en-US" dirty="0"/>
              <a:t>Tools &amp; platforms</a:t>
            </a:r>
            <a:endParaRPr lang="en-IN" dirty="0"/>
          </a:p>
        </p:txBody>
      </p:sp>
      <p:sp>
        <p:nvSpPr>
          <p:cNvPr id="3" name="Content Placeholder 2"/>
          <p:cNvSpPr>
            <a:spLocks noGrp="1"/>
          </p:cNvSpPr>
          <p:nvPr>
            <p:ph idx="1"/>
          </p:nvPr>
        </p:nvSpPr>
        <p:spPr>
          <a:xfrm>
            <a:off x="1451579" y="2015732"/>
            <a:ext cx="9603275" cy="3870163"/>
          </a:xfrm>
        </p:spPr>
        <p:txBody>
          <a:bodyPr numCol="2">
            <a:normAutofit fontScale="85000" lnSpcReduction="20000"/>
          </a:bodyPr>
          <a:lstStyle/>
          <a:p>
            <a:pPr marL="285750" indent="-285750">
              <a:buFont typeface="Courier New" panose="02070309020205020404" pitchFamily="49" charset="0"/>
              <a:buChar char="o"/>
            </a:pPr>
            <a:r>
              <a:rPr lang="en-US" dirty="0"/>
              <a:t>Deep Learning Frameworks:</a:t>
            </a:r>
            <a:endParaRPr lang="en-IN" dirty="0"/>
          </a:p>
          <a:p>
            <a:pPr marL="0" indent="0">
              <a:buNone/>
            </a:pPr>
            <a:r>
              <a:rPr lang="en-US" dirty="0"/>
              <a:t>	Tensor Flow</a:t>
            </a:r>
          </a:p>
          <a:p>
            <a:pPr marL="285750" indent="-285750">
              <a:buFont typeface="Courier New" panose="02070309020205020404" pitchFamily="49" charset="0"/>
              <a:buChar char="o"/>
            </a:pPr>
            <a:r>
              <a:rPr lang="en-US" dirty="0"/>
              <a:t> Platforms</a:t>
            </a:r>
          </a:p>
          <a:p>
            <a:pPr marL="0" indent="0">
              <a:buNone/>
            </a:pPr>
            <a:r>
              <a:rPr lang="en-US" dirty="0"/>
              <a:t>	</a:t>
            </a:r>
            <a:r>
              <a:rPr lang="en-US" dirty="0" err="1"/>
              <a:t>Kaggle</a:t>
            </a:r>
            <a:endParaRPr lang="en-US" dirty="0"/>
          </a:p>
          <a:p>
            <a:pPr marL="0" indent="0">
              <a:buNone/>
            </a:pPr>
            <a:r>
              <a:rPr lang="en-US" dirty="0"/>
              <a:t>	</a:t>
            </a:r>
            <a:r>
              <a:rPr lang="en-US" dirty="0" err="1"/>
              <a:t>Colab</a:t>
            </a:r>
            <a:endParaRPr lang="en-US" dirty="0"/>
          </a:p>
          <a:p>
            <a:pPr marL="0" indent="0">
              <a:buNone/>
            </a:pPr>
            <a:r>
              <a:rPr lang="en-US" dirty="0"/>
              <a:t>	</a:t>
            </a:r>
            <a:r>
              <a:rPr lang="en-US" dirty="0" err="1"/>
              <a:t>Jupyter</a:t>
            </a:r>
            <a:endParaRPr lang="en-US" dirty="0"/>
          </a:p>
          <a:p>
            <a:pPr marL="285750" indent="-285750">
              <a:buFont typeface="Courier New" panose="02070309020205020404" pitchFamily="49" charset="0"/>
              <a:buChar char="o"/>
            </a:pPr>
            <a:r>
              <a:rPr lang="en-US" dirty="0"/>
              <a:t> Machine Learning Libraries:</a:t>
            </a:r>
            <a:endParaRPr lang="en-IN" dirty="0"/>
          </a:p>
          <a:p>
            <a:pPr marL="0" indent="0">
              <a:buNone/>
            </a:pPr>
            <a:r>
              <a:rPr lang="en-US" dirty="0"/>
              <a:t>	</a:t>
            </a:r>
            <a:r>
              <a:rPr lang="en-US" dirty="0" err="1"/>
              <a:t>Scikit</a:t>
            </a:r>
            <a:r>
              <a:rPr lang="en-US" dirty="0"/>
              <a:t>-Learn</a:t>
            </a:r>
            <a:endParaRPr lang="en-IN" dirty="0"/>
          </a:p>
          <a:p>
            <a:pPr marL="0" indent="0">
              <a:buNone/>
            </a:pPr>
            <a:r>
              <a:rPr lang="en-US" dirty="0"/>
              <a:t>	</a:t>
            </a:r>
            <a:r>
              <a:rPr lang="en-US" dirty="0" err="1"/>
              <a:t>Keras</a:t>
            </a:r>
            <a:endParaRPr lang="en-IN" dirty="0"/>
          </a:p>
          <a:p>
            <a:pPr marL="285750" indent="-285750">
              <a:buFont typeface="Courier New" panose="02070309020205020404" pitchFamily="49" charset="0"/>
              <a:buChar char="o"/>
            </a:pPr>
            <a:r>
              <a:rPr lang="en-US" dirty="0"/>
              <a:t> Data Handling and Analysis:</a:t>
            </a:r>
            <a:endParaRPr lang="en-IN" dirty="0"/>
          </a:p>
          <a:p>
            <a:pPr marL="0" indent="0">
              <a:buNone/>
            </a:pPr>
            <a:r>
              <a:rPr lang="en-US" dirty="0"/>
              <a:t>	Pandas</a:t>
            </a:r>
          </a:p>
          <a:p>
            <a:pPr marL="0" indent="0">
              <a:buNone/>
            </a:pPr>
            <a:r>
              <a:rPr lang="en-US" dirty="0"/>
              <a:t>	</a:t>
            </a:r>
            <a:r>
              <a:rPr lang="en-US" dirty="0" err="1"/>
              <a:t>NumPy</a:t>
            </a:r>
            <a:endParaRPr lang="en-IN" dirty="0"/>
          </a:p>
          <a:p>
            <a:pPr marL="285750" indent="-285750">
              <a:buFont typeface="Courier New" panose="02070309020205020404" pitchFamily="49" charset="0"/>
              <a:buChar char="o"/>
            </a:pPr>
            <a:r>
              <a:rPr lang="en-US" dirty="0"/>
              <a:t>Visualization Libraries:</a:t>
            </a:r>
            <a:endParaRPr lang="en-IN" dirty="0"/>
          </a:p>
          <a:p>
            <a:pPr marL="0" indent="0">
              <a:buNone/>
            </a:pPr>
            <a:r>
              <a:rPr lang="en-US" dirty="0"/>
              <a:t>	</a:t>
            </a:r>
            <a:r>
              <a:rPr lang="en-US" dirty="0" err="1"/>
              <a:t>Matplotlib</a:t>
            </a:r>
            <a:r>
              <a:rPr lang="en-US" dirty="0"/>
              <a:t> </a:t>
            </a:r>
            <a:endParaRPr lang="en-IN" dirty="0"/>
          </a:p>
          <a:p>
            <a:pPr marL="0" indent="0">
              <a:buNone/>
            </a:pPr>
            <a:r>
              <a:rPr lang="en-US" dirty="0"/>
              <a:t>	</a:t>
            </a:r>
            <a:r>
              <a:rPr lang="en-US" dirty="0" err="1"/>
              <a:t>Seaborn</a:t>
            </a:r>
            <a:endParaRPr lang="en-US" dirty="0"/>
          </a:p>
          <a:p>
            <a:pPr marL="0" indent="0">
              <a:buNone/>
            </a:pPr>
            <a:r>
              <a:rPr lang="en-US" dirty="0"/>
              <a:t>	</a:t>
            </a:r>
            <a:r>
              <a:rPr lang="en-US" dirty="0" err="1"/>
              <a:t>VisualKeras</a:t>
            </a:r>
            <a:endParaRPr lang="en-IN" dirty="0"/>
          </a:p>
          <a:p>
            <a:pPr marL="285750" indent="-285750">
              <a:buFont typeface="Courier New" panose="02070309020205020404" pitchFamily="49" charset="0"/>
              <a:buChar char="o"/>
            </a:pPr>
            <a:r>
              <a:rPr lang="en-US" dirty="0"/>
              <a:t>Hardware and Acceleration:</a:t>
            </a:r>
            <a:endParaRPr lang="en-IN" dirty="0"/>
          </a:p>
          <a:p>
            <a:pPr marL="0" indent="0">
              <a:buNone/>
            </a:pPr>
            <a:r>
              <a:rPr lang="en-US" dirty="0"/>
              <a:t>	GPU/CPU</a:t>
            </a:r>
          </a:p>
          <a:p>
            <a:pPr marL="0" indent="0">
              <a:buNone/>
            </a:pPr>
            <a:endParaRPr lang="en-IN" dirty="0"/>
          </a:p>
        </p:txBody>
      </p:sp>
    </p:spTree>
    <p:extLst>
      <p:ext uri="{BB962C8B-B14F-4D97-AF65-F5344CB8AC3E}">
        <p14:creationId xmlns:p14="http://schemas.microsoft.com/office/powerpoint/2010/main" val="162128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834" y="1168704"/>
            <a:ext cx="9603275" cy="705966"/>
          </a:xfrm>
        </p:spPr>
        <p:txBody>
          <a:bodyPr/>
          <a:lstStyle/>
          <a:p>
            <a:r>
              <a:rPr lang="en-US" dirty="0"/>
              <a:t>FINAL OUTPUT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283" y="2561208"/>
            <a:ext cx="1167414" cy="1167414"/>
          </a:xfrm>
          <a:prstGeom prst="rect">
            <a:avLst/>
          </a:prstGeom>
        </p:spPr>
      </p:pic>
      <p:sp>
        <p:nvSpPr>
          <p:cNvPr id="5" name="Rectangle 4"/>
          <p:cNvSpPr/>
          <p:nvPr/>
        </p:nvSpPr>
        <p:spPr>
          <a:xfrm>
            <a:off x="4136994" y="2561208"/>
            <a:ext cx="1837678" cy="965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Rectangle 8"/>
          <p:cNvSpPr/>
          <p:nvPr/>
        </p:nvSpPr>
        <p:spPr>
          <a:xfrm>
            <a:off x="4289394" y="2713608"/>
            <a:ext cx="1837678" cy="965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Rectangle 9"/>
          <p:cNvSpPr/>
          <p:nvPr/>
        </p:nvSpPr>
        <p:spPr>
          <a:xfrm>
            <a:off x="4441794" y="2866008"/>
            <a:ext cx="1837678" cy="965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Rectangle 10"/>
          <p:cNvSpPr/>
          <p:nvPr/>
        </p:nvSpPr>
        <p:spPr>
          <a:xfrm>
            <a:off x="4594194" y="3018408"/>
            <a:ext cx="1837678" cy="965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TextBox 11"/>
          <p:cNvSpPr txBox="1"/>
          <p:nvPr/>
        </p:nvSpPr>
        <p:spPr>
          <a:xfrm>
            <a:off x="1739283" y="3831455"/>
            <a:ext cx="1376039" cy="369332"/>
          </a:xfrm>
          <a:prstGeom prst="rect">
            <a:avLst/>
          </a:prstGeom>
          <a:noFill/>
        </p:spPr>
        <p:txBody>
          <a:bodyPr wrap="square" rtlCol="0">
            <a:spAutoFit/>
          </a:bodyPr>
          <a:lstStyle/>
          <a:p>
            <a:r>
              <a:rPr lang="en-US" dirty="0"/>
              <a:t>Input image</a:t>
            </a:r>
            <a:endParaRPr lang="en-IN" dirty="0"/>
          </a:p>
        </p:txBody>
      </p:sp>
      <p:sp>
        <p:nvSpPr>
          <p:cNvPr id="13" name="Rectangle 12"/>
          <p:cNvSpPr/>
          <p:nvPr/>
        </p:nvSpPr>
        <p:spPr>
          <a:xfrm>
            <a:off x="5055833" y="4171226"/>
            <a:ext cx="769763" cy="369332"/>
          </a:xfrm>
          <a:prstGeom prst="rect">
            <a:avLst/>
          </a:prstGeom>
        </p:spPr>
        <p:txBody>
          <a:bodyPr wrap="none">
            <a:spAutoFit/>
          </a:bodyPr>
          <a:lstStyle/>
          <a:p>
            <a:r>
              <a:rPr lang="en-US" dirty="0"/>
              <a:t>Model</a:t>
            </a:r>
            <a:endParaRPr lang="en-IN" dirty="0"/>
          </a:p>
        </p:txBody>
      </p:sp>
      <p:sp>
        <p:nvSpPr>
          <p:cNvPr id="14" name="Rectangle 13"/>
          <p:cNvSpPr/>
          <p:nvPr/>
        </p:nvSpPr>
        <p:spPr>
          <a:xfrm>
            <a:off x="7658470" y="3043931"/>
            <a:ext cx="189482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Angry</a:t>
            </a:r>
            <a:endParaRPr lang="en-IN" dirty="0"/>
          </a:p>
        </p:txBody>
      </p:sp>
      <p:sp>
        <p:nvSpPr>
          <p:cNvPr id="15" name="Rectangle 14"/>
          <p:cNvSpPr/>
          <p:nvPr/>
        </p:nvSpPr>
        <p:spPr>
          <a:xfrm>
            <a:off x="8372383" y="3831455"/>
            <a:ext cx="1204587" cy="369332"/>
          </a:xfrm>
          <a:prstGeom prst="rect">
            <a:avLst/>
          </a:prstGeom>
        </p:spPr>
        <p:txBody>
          <a:bodyPr wrap="square">
            <a:spAutoFit/>
          </a:bodyPr>
          <a:lstStyle/>
          <a:p>
            <a:r>
              <a:rPr lang="en-US" dirty="0"/>
              <a:t>Output</a:t>
            </a:r>
            <a:endParaRPr lang="en-IN" dirty="0"/>
          </a:p>
        </p:txBody>
      </p:sp>
      <p:cxnSp>
        <p:nvCxnSpPr>
          <p:cNvPr id="17" name="Straight Arrow Connector 16"/>
          <p:cNvCxnSpPr/>
          <p:nvPr/>
        </p:nvCxnSpPr>
        <p:spPr>
          <a:xfrm>
            <a:off x="3115322" y="3144915"/>
            <a:ext cx="8707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605726" y="3235541"/>
            <a:ext cx="8707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978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450" y="654050"/>
            <a:ext cx="12236450" cy="5818188"/>
          </a:xfrm>
        </p:spPr>
        <p:txBody>
          <a:bodyPr>
            <a:normAutofit/>
          </a:bodyPr>
          <a:lstStyle/>
          <a:p>
            <a:pPr marL="0" indent="0">
              <a:buNone/>
            </a:pPr>
            <a:r>
              <a:rPr lang="en-US" sz="1800" dirty="0"/>
              <a:t>[1] </a:t>
            </a:r>
            <a:r>
              <a:rPr lang="en-US" sz="1800" dirty="0" err="1"/>
              <a:t>Mellouk</a:t>
            </a:r>
            <a:r>
              <a:rPr lang="en-US" sz="1800" dirty="0"/>
              <a:t>, W., &amp; </a:t>
            </a:r>
            <a:r>
              <a:rPr lang="en-US" sz="1800" dirty="0" err="1"/>
              <a:t>Handouzi</a:t>
            </a:r>
            <a:r>
              <a:rPr lang="en-US" sz="1800" dirty="0"/>
              <a:t>, W. (2020). Facial emotion recognition using deep learning: review and insights. </a:t>
            </a:r>
            <a:r>
              <a:rPr lang="en-US" sz="1800" i="1" dirty="0"/>
              <a:t>Procedia Computer Science</a:t>
            </a:r>
            <a:r>
              <a:rPr lang="en-US" sz="1800" dirty="0"/>
              <a:t>, </a:t>
            </a:r>
            <a:r>
              <a:rPr lang="en-US" sz="1800" i="1" dirty="0"/>
              <a:t>175</a:t>
            </a:r>
            <a:r>
              <a:rPr lang="en-US" sz="1800" dirty="0"/>
              <a:t>, 689-694.</a:t>
            </a:r>
            <a:endParaRPr lang="en-IN" sz="1800" dirty="0"/>
          </a:p>
          <a:p>
            <a:pPr marL="0" indent="0">
              <a:buNone/>
            </a:pPr>
            <a:r>
              <a:rPr lang="en-US" sz="1800" dirty="0"/>
              <a:t>[2] </a:t>
            </a:r>
            <a:r>
              <a:rPr lang="en-IN" sz="1800" dirty="0"/>
              <a:t>Pranav, E., Kamal, S., </a:t>
            </a:r>
            <a:r>
              <a:rPr lang="en-IN" sz="1800" dirty="0" err="1"/>
              <a:t>Chandran</a:t>
            </a:r>
            <a:r>
              <a:rPr lang="en-IN" sz="1800" dirty="0"/>
              <a:t>, C. S., &amp; </a:t>
            </a:r>
            <a:r>
              <a:rPr lang="en-IN" sz="1800" dirty="0" err="1"/>
              <a:t>Supriya</a:t>
            </a:r>
            <a:r>
              <a:rPr lang="en-IN" sz="1800" dirty="0"/>
              <a:t>, M. H. (2020, March). Facial emotion recognition using deep convolutional neural network. In </a:t>
            </a:r>
            <a:r>
              <a:rPr lang="en-IN" sz="1800" i="1" dirty="0"/>
              <a:t>2020 6th International conference on advanced computing and communication Systems (ICACCS)</a:t>
            </a:r>
            <a:r>
              <a:rPr lang="en-IN" sz="1800" dirty="0"/>
              <a:t> (pp. 317-320). IEEE.</a:t>
            </a:r>
          </a:p>
          <a:p>
            <a:pPr marL="0" indent="0">
              <a:buNone/>
            </a:pPr>
            <a:r>
              <a:rPr lang="en-US" sz="1800" dirty="0"/>
              <a:t>[3] </a:t>
            </a:r>
            <a:r>
              <a:rPr lang="en-US" sz="1800" dirty="0" err="1"/>
              <a:t>Khaireddin</a:t>
            </a:r>
            <a:r>
              <a:rPr lang="en-US" sz="1800" dirty="0"/>
              <a:t>, Y., &amp; Chen, Z. (2021). Facial emotion recognition: State of the art performance on FER2013. </a:t>
            </a:r>
            <a:r>
              <a:rPr lang="en-US" sz="1800" i="1" dirty="0" err="1"/>
              <a:t>arXiv</a:t>
            </a:r>
            <a:r>
              <a:rPr lang="en-US" sz="1800" i="1" dirty="0"/>
              <a:t> preprint arXiv:2105.03588</a:t>
            </a:r>
            <a:r>
              <a:rPr lang="en-US" sz="1800" dirty="0"/>
              <a:t>.</a:t>
            </a:r>
          </a:p>
          <a:p>
            <a:pPr marL="0" indent="0">
              <a:buNone/>
            </a:pPr>
            <a:r>
              <a:rPr lang="en-US" sz="1800" dirty="0"/>
              <a:t>[4] </a:t>
            </a:r>
            <a:r>
              <a:rPr lang="en-US" sz="1800" dirty="0" err="1"/>
              <a:t>Bodapati</a:t>
            </a:r>
            <a:r>
              <a:rPr lang="en-US" sz="1800" dirty="0"/>
              <a:t>, J. D., Naik, D. B., Suvarna, B., &amp; </a:t>
            </a:r>
            <a:r>
              <a:rPr lang="en-US" sz="1800" dirty="0" err="1"/>
              <a:t>Naralasetti</a:t>
            </a:r>
            <a:r>
              <a:rPr lang="en-US" sz="1800" dirty="0"/>
              <a:t>, V. (2022). A deep learning framework with cross pooled soft attention for facial expression recognition. </a:t>
            </a:r>
            <a:r>
              <a:rPr lang="en-US" sz="1800" i="1" dirty="0"/>
              <a:t>Journal of The Institution of Engineers (India): Series B</a:t>
            </a:r>
            <a:r>
              <a:rPr lang="en-US" sz="1800" dirty="0"/>
              <a:t>, </a:t>
            </a:r>
            <a:r>
              <a:rPr lang="en-US" sz="1800" i="1" dirty="0"/>
              <a:t>103</a:t>
            </a:r>
            <a:r>
              <a:rPr lang="en-US" sz="1800" dirty="0"/>
              <a:t>(5), 1395-1405.</a:t>
            </a:r>
          </a:p>
          <a:p>
            <a:pPr marL="0" indent="0">
              <a:buNone/>
            </a:pPr>
            <a:r>
              <a:rPr lang="en-US" sz="1800" dirty="0"/>
              <a:t>[5] </a:t>
            </a:r>
            <a:r>
              <a:rPr lang="en-US" sz="1800" dirty="0" err="1"/>
              <a:t>Bodapati</a:t>
            </a:r>
            <a:r>
              <a:rPr lang="en-US" sz="1800" dirty="0"/>
              <a:t>, J. D., </a:t>
            </a:r>
            <a:r>
              <a:rPr lang="en-US" sz="1800" dirty="0" err="1"/>
              <a:t>Srilakshmi</a:t>
            </a:r>
            <a:r>
              <a:rPr lang="en-US" sz="1800" dirty="0"/>
              <a:t>, U., &amp; </a:t>
            </a:r>
            <a:r>
              <a:rPr lang="en-US" sz="1800" dirty="0" err="1"/>
              <a:t>Veeranjaneyulu</a:t>
            </a:r>
            <a:r>
              <a:rPr lang="en-US" sz="1800" dirty="0"/>
              <a:t>, N. (2022). </a:t>
            </a:r>
            <a:r>
              <a:rPr lang="en-US" sz="1800" dirty="0" err="1"/>
              <a:t>FERNet</a:t>
            </a:r>
            <a:r>
              <a:rPr lang="en-US" sz="1800" dirty="0"/>
              <a:t>: a deep CNN architecture for facial expression recognition in the wild. </a:t>
            </a:r>
            <a:r>
              <a:rPr lang="en-US" sz="1800" i="1" dirty="0"/>
              <a:t>Journal of The institution of engineers (India): series B</a:t>
            </a:r>
            <a:r>
              <a:rPr lang="en-US" sz="1800" dirty="0"/>
              <a:t>, </a:t>
            </a:r>
            <a:r>
              <a:rPr lang="en-US" sz="1800" i="1" dirty="0"/>
              <a:t>103</a:t>
            </a:r>
            <a:r>
              <a:rPr lang="en-US" sz="1800" dirty="0"/>
              <a:t>(2), 439-448.</a:t>
            </a:r>
          </a:p>
          <a:p>
            <a:pPr marL="0" indent="0">
              <a:buNone/>
            </a:pPr>
            <a:r>
              <a:rPr lang="en-US" sz="1800" dirty="0"/>
              <a:t>[6] </a:t>
            </a:r>
            <a:r>
              <a:rPr lang="en-IN" sz="1800" b="0" i="0" dirty="0">
                <a:solidFill>
                  <a:srgbClr val="222222"/>
                </a:solidFill>
                <a:effectLst/>
              </a:rPr>
              <a:t>Jain, D. K., </a:t>
            </a:r>
            <a:r>
              <a:rPr lang="en-IN" sz="1800" b="0" i="0" dirty="0" err="1">
                <a:solidFill>
                  <a:srgbClr val="222222"/>
                </a:solidFill>
                <a:effectLst/>
              </a:rPr>
              <a:t>Shamsolmoali</a:t>
            </a:r>
            <a:r>
              <a:rPr lang="en-IN" sz="1800" b="0" i="0" dirty="0">
                <a:solidFill>
                  <a:srgbClr val="222222"/>
                </a:solidFill>
                <a:effectLst/>
              </a:rPr>
              <a:t>, P., &amp; Sehdev, P. (2019). Extended deep neural network for facial emotion recognition. </a:t>
            </a:r>
            <a:r>
              <a:rPr lang="en-IN" sz="1800" b="0" i="1" dirty="0">
                <a:solidFill>
                  <a:srgbClr val="222222"/>
                </a:solidFill>
                <a:effectLst/>
              </a:rPr>
              <a:t>Pattern Recognition Letters</a:t>
            </a:r>
            <a:r>
              <a:rPr lang="en-IN" sz="1800" b="0" i="0" dirty="0">
                <a:solidFill>
                  <a:srgbClr val="222222"/>
                </a:solidFill>
                <a:effectLst/>
              </a:rPr>
              <a:t>, </a:t>
            </a:r>
            <a:r>
              <a:rPr lang="en-IN" sz="1800" b="0" i="1" dirty="0">
                <a:solidFill>
                  <a:srgbClr val="222222"/>
                </a:solidFill>
                <a:effectLst/>
              </a:rPr>
              <a:t>120</a:t>
            </a:r>
            <a:r>
              <a:rPr lang="en-IN" sz="1800" b="0" i="0" dirty="0">
                <a:solidFill>
                  <a:srgbClr val="222222"/>
                </a:solidFill>
                <a:effectLst/>
              </a:rPr>
              <a:t>, 69-74.</a:t>
            </a:r>
          </a:p>
          <a:p>
            <a:pPr marL="0" indent="0">
              <a:buNone/>
            </a:pPr>
            <a:r>
              <a:rPr lang="en-IN" sz="1800" dirty="0">
                <a:solidFill>
                  <a:srgbClr val="222222"/>
                </a:solidFill>
              </a:rPr>
              <a:t>[7] </a:t>
            </a:r>
            <a:r>
              <a:rPr lang="en-IN" sz="1800" b="0" i="0" dirty="0">
                <a:solidFill>
                  <a:srgbClr val="222222"/>
                </a:solidFill>
                <a:effectLst/>
              </a:rPr>
              <a:t>Canal, F. Z., Müller, T. R., Matias, J. C., </a:t>
            </a:r>
            <a:r>
              <a:rPr lang="en-IN" sz="1800" b="0" i="0" dirty="0" err="1">
                <a:solidFill>
                  <a:srgbClr val="222222"/>
                </a:solidFill>
                <a:effectLst/>
              </a:rPr>
              <a:t>Scotton</a:t>
            </a:r>
            <a:r>
              <a:rPr lang="en-IN" sz="1800" b="0" i="0" dirty="0">
                <a:solidFill>
                  <a:srgbClr val="222222"/>
                </a:solidFill>
                <a:effectLst/>
              </a:rPr>
              <a:t>, G. G., de Sa Junior, A. R., </a:t>
            </a:r>
            <a:r>
              <a:rPr lang="en-IN" sz="1800" b="0" i="0" dirty="0" err="1">
                <a:solidFill>
                  <a:srgbClr val="222222"/>
                </a:solidFill>
                <a:effectLst/>
              </a:rPr>
              <a:t>Pozzebon</a:t>
            </a:r>
            <a:r>
              <a:rPr lang="en-IN" sz="1800" b="0" i="0" dirty="0">
                <a:solidFill>
                  <a:srgbClr val="222222"/>
                </a:solidFill>
                <a:effectLst/>
              </a:rPr>
              <a:t>, E., &amp; </a:t>
            </a:r>
            <a:r>
              <a:rPr lang="en-IN" sz="1800" b="0" i="0" dirty="0" err="1">
                <a:solidFill>
                  <a:srgbClr val="222222"/>
                </a:solidFill>
                <a:effectLst/>
              </a:rPr>
              <a:t>Sobieranski</a:t>
            </a:r>
            <a:r>
              <a:rPr lang="en-IN" sz="1800" b="0" i="0" dirty="0">
                <a:solidFill>
                  <a:srgbClr val="222222"/>
                </a:solidFill>
                <a:effectLst/>
              </a:rPr>
              <a:t>, A. C. (2022). A survey on facial emotion recognition techniques: A state-of-the-art literature review. </a:t>
            </a:r>
            <a:r>
              <a:rPr lang="en-IN" sz="1800" b="0" i="1" dirty="0">
                <a:solidFill>
                  <a:srgbClr val="222222"/>
                </a:solidFill>
                <a:effectLst/>
              </a:rPr>
              <a:t>Information Sciences</a:t>
            </a:r>
            <a:r>
              <a:rPr lang="en-IN" sz="1800" b="0" i="0" dirty="0">
                <a:solidFill>
                  <a:srgbClr val="222222"/>
                </a:solidFill>
                <a:effectLst/>
              </a:rPr>
              <a:t>, </a:t>
            </a:r>
            <a:r>
              <a:rPr lang="en-IN" sz="1800" b="0" i="1" dirty="0">
                <a:solidFill>
                  <a:srgbClr val="222222"/>
                </a:solidFill>
                <a:effectLst/>
              </a:rPr>
              <a:t>582</a:t>
            </a:r>
            <a:r>
              <a:rPr lang="en-IN" sz="1800" b="0" i="0" dirty="0">
                <a:solidFill>
                  <a:srgbClr val="222222"/>
                </a:solidFill>
                <a:effectLst/>
              </a:rPr>
              <a:t>, 593-617.</a:t>
            </a:r>
            <a:endParaRPr lang="en-IN" sz="1800" dirty="0"/>
          </a:p>
          <a:p>
            <a:pPr marL="0" indent="0">
              <a:buNone/>
            </a:pPr>
            <a:endParaRPr lang="en-US" sz="1600" dirty="0"/>
          </a:p>
          <a:p>
            <a:pPr marL="0" indent="0">
              <a:buNone/>
            </a:pPr>
            <a:endParaRPr lang="en-IN" sz="1600" dirty="0"/>
          </a:p>
        </p:txBody>
      </p:sp>
      <p:sp>
        <p:nvSpPr>
          <p:cNvPr id="2" name="Title 1"/>
          <p:cNvSpPr>
            <a:spLocks noGrp="1"/>
          </p:cNvSpPr>
          <p:nvPr>
            <p:ph type="title" idx="4294967295"/>
          </p:nvPr>
        </p:nvSpPr>
        <p:spPr>
          <a:xfrm>
            <a:off x="0" y="130175"/>
            <a:ext cx="9604375" cy="1049338"/>
          </a:xfrm>
        </p:spPr>
        <p:txBody>
          <a:bodyPr>
            <a:normAutofit/>
          </a:bodyPr>
          <a:lstStyle/>
          <a:p>
            <a:pPr algn="ctr"/>
            <a:r>
              <a:rPr lang="en-US" sz="4000" dirty="0"/>
              <a:t>references</a:t>
            </a:r>
            <a:endParaRPr lang="en-IN" sz="4000" dirty="0"/>
          </a:p>
        </p:txBody>
      </p:sp>
    </p:spTree>
    <p:extLst>
      <p:ext uri="{BB962C8B-B14F-4D97-AF65-F5344CB8AC3E}">
        <p14:creationId xmlns:p14="http://schemas.microsoft.com/office/powerpoint/2010/main" val="3601095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1341120"/>
            <a:ext cx="11805920" cy="3046988"/>
          </a:xfrm>
          <a:prstGeom prst="rect">
            <a:avLst/>
          </a:prstGeom>
        </p:spPr>
        <p:txBody>
          <a:bodyPr wrap="square">
            <a:spAutoFit/>
          </a:bodyPr>
          <a:lstStyle/>
          <a:p>
            <a:r>
              <a:rPr lang="en-US" sz="1600" dirty="0">
                <a:solidFill>
                  <a:srgbClr val="222222"/>
                </a:solidFill>
                <a:latin typeface="+mj-lt"/>
              </a:rPr>
              <a:t>[9] Kumar </a:t>
            </a:r>
            <a:r>
              <a:rPr lang="en-US" sz="1600" dirty="0" err="1">
                <a:solidFill>
                  <a:srgbClr val="222222"/>
                </a:solidFill>
                <a:latin typeface="+mj-lt"/>
              </a:rPr>
              <a:t>Tataji</a:t>
            </a:r>
            <a:r>
              <a:rPr lang="en-US" sz="1600" dirty="0">
                <a:solidFill>
                  <a:srgbClr val="222222"/>
                </a:solidFill>
                <a:latin typeface="+mj-lt"/>
              </a:rPr>
              <a:t>, K. N., </a:t>
            </a:r>
            <a:r>
              <a:rPr lang="en-US" sz="1600" dirty="0" err="1">
                <a:solidFill>
                  <a:srgbClr val="222222"/>
                </a:solidFill>
                <a:latin typeface="+mj-lt"/>
              </a:rPr>
              <a:t>Kartheek</a:t>
            </a:r>
            <a:r>
              <a:rPr lang="en-US" sz="1600" dirty="0">
                <a:solidFill>
                  <a:srgbClr val="222222"/>
                </a:solidFill>
                <a:latin typeface="+mj-lt"/>
              </a:rPr>
              <a:t>, M. N., &amp; Prasad, M. V. (2023). CC-CNN: A cross connected convolutional neural network using feature level fusion for facial expression recognition. </a:t>
            </a:r>
            <a:r>
              <a:rPr lang="en-US" sz="1600" i="1" dirty="0">
                <a:solidFill>
                  <a:srgbClr val="222222"/>
                </a:solidFill>
                <a:latin typeface="+mj-lt"/>
              </a:rPr>
              <a:t>Multimedia Tools and Applications</a:t>
            </a:r>
            <a:r>
              <a:rPr lang="en-US" sz="1600" dirty="0">
                <a:solidFill>
                  <a:srgbClr val="222222"/>
                </a:solidFill>
                <a:latin typeface="+mj-lt"/>
              </a:rPr>
              <a:t>, 1-27.</a:t>
            </a:r>
          </a:p>
          <a:p>
            <a:r>
              <a:rPr lang="en-US" sz="1600" dirty="0">
                <a:solidFill>
                  <a:srgbClr val="222222"/>
                </a:solidFill>
                <a:latin typeface="+mj-lt"/>
              </a:rPr>
              <a:t>[10] </a:t>
            </a:r>
            <a:r>
              <a:rPr lang="en-IN" sz="1600" b="0" i="0" dirty="0">
                <a:solidFill>
                  <a:srgbClr val="222222"/>
                </a:solidFill>
                <a:effectLst/>
                <a:latin typeface="+mj-lt"/>
              </a:rPr>
              <a:t>Chen, L., Li, M., Wu, M., </a:t>
            </a:r>
            <a:r>
              <a:rPr lang="en-IN" sz="1600" b="0" i="0" dirty="0" err="1">
                <a:solidFill>
                  <a:srgbClr val="222222"/>
                </a:solidFill>
                <a:effectLst/>
                <a:latin typeface="+mj-lt"/>
              </a:rPr>
              <a:t>Pedrycz</a:t>
            </a:r>
            <a:r>
              <a:rPr lang="en-IN" sz="1600" b="0" i="0" dirty="0">
                <a:solidFill>
                  <a:srgbClr val="222222"/>
                </a:solidFill>
                <a:effectLst/>
                <a:latin typeface="+mj-lt"/>
              </a:rPr>
              <a:t>, W., &amp; </a:t>
            </a:r>
            <a:r>
              <a:rPr lang="en-IN" sz="1600" b="0" i="0" dirty="0" err="1">
                <a:solidFill>
                  <a:srgbClr val="222222"/>
                </a:solidFill>
                <a:effectLst/>
                <a:latin typeface="+mj-lt"/>
              </a:rPr>
              <a:t>Hirota</a:t>
            </a:r>
            <a:r>
              <a:rPr lang="en-IN" sz="1600" b="0" i="0" dirty="0">
                <a:solidFill>
                  <a:srgbClr val="222222"/>
                </a:solidFill>
                <a:effectLst/>
                <a:latin typeface="+mj-lt"/>
              </a:rPr>
              <a:t>, K. (2023). Convolutional Features-Based Broad Learning With LSTM for Multidimensional Facial Emotion Recognition in Human–Robot Interaction. </a:t>
            </a:r>
            <a:r>
              <a:rPr lang="en-IN" sz="1600" b="0" i="1" dirty="0">
                <a:solidFill>
                  <a:srgbClr val="222222"/>
                </a:solidFill>
                <a:effectLst/>
                <a:latin typeface="+mj-lt"/>
              </a:rPr>
              <a:t>IEEE Transactions on Systems, Man, and Cybernetics: Systems</a:t>
            </a:r>
            <a:r>
              <a:rPr lang="en-IN" sz="1600" b="0" i="0" dirty="0">
                <a:solidFill>
                  <a:srgbClr val="222222"/>
                </a:solidFill>
                <a:effectLst/>
                <a:latin typeface="+mj-lt"/>
              </a:rPr>
              <a:t>.</a:t>
            </a:r>
          </a:p>
          <a:p>
            <a:r>
              <a:rPr lang="en-IN" sz="1600" dirty="0">
                <a:solidFill>
                  <a:srgbClr val="222222"/>
                </a:solidFill>
                <a:latin typeface="+mj-lt"/>
              </a:rPr>
              <a:t>[11] </a:t>
            </a:r>
            <a:r>
              <a:rPr lang="en-IN" sz="1600" b="0" i="0" dirty="0">
                <a:solidFill>
                  <a:srgbClr val="222222"/>
                </a:solidFill>
                <a:effectLst/>
                <a:latin typeface="+mj-lt"/>
              </a:rPr>
              <a:t>Shahzad, H. M., Bhatti, S. M., Jaffar, A., Rashid, M., &amp; Akram, S. (2023). Multi-Modal CNN Features Fusion for Emotion Recognition: A Modified </a:t>
            </a:r>
            <a:r>
              <a:rPr lang="en-IN" sz="1600" b="0" i="0" dirty="0" err="1">
                <a:solidFill>
                  <a:srgbClr val="222222"/>
                </a:solidFill>
                <a:effectLst/>
                <a:latin typeface="+mj-lt"/>
              </a:rPr>
              <a:t>Xception</a:t>
            </a:r>
            <a:r>
              <a:rPr lang="en-IN" sz="1600" b="0" i="0" dirty="0">
                <a:solidFill>
                  <a:srgbClr val="222222"/>
                </a:solidFill>
                <a:effectLst/>
                <a:latin typeface="+mj-lt"/>
              </a:rPr>
              <a:t> Model. </a:t>
            </a:r>
            <a:r>
              <a:rPr lang="en-IN" sz="1600" b="0" i="1" dirty="0">
                <a:solidFill>
                  <a:srgbClr val="222222"/>
                </a:solidFill>
                <a:effectLst/>
                <a:latin typeface="+mj-lt"/>
              </a:rPr>
              <a:t>IEEE Access</a:t>
            </a:r>
            <a:r>
              <a:rPr lang="en-IN" sz="1600" b="0" i="0" dirty="0">
                <a:solidFill>
                  <a:srgbClr val="222222"/>
                </a:solidFill>
                <a:effectLst/>
                <a:latin typeface="+mj-lt"/>
              </a:rPr>
              <a:t>.</a:t>
            </a:r>
          </a:p>
          <a:p>
            <a:r>
              <a:rPr lang="en-IN" sz="1600" dirty="0">
                <a:solidFill>
                  <a:srgbClr val="222222"/>
                </a:solidFill>
                <a:latin typeface="+mj-lt"/>
              </a:rPr>
              <a:t>[12] </a:t>
            </a:r>
            <a:r>
              <a:rPr lang="en-US" sz="1600" b="0" i="0" dirty="0">
                <a:solidFill>
                  <a:srgbClr val="222222"/>
                </a:solidFill>
                <a:effectLst/>
                <a:latin typeface="+mj-lt"/>
              </a:rPr>
              <a:t>Ge, H., Zhu, Z., Dai, Y., Wang, B., &amp; Wu, X. (2022). Facial expression recognition based on deep learning. </a:t>
            </a:r>
            <a:r>
              <a:rPr lang="en-US" sz="1600" b="0" i="1" dirty="0">
                <a:solidFill>
                  <a:srgbClr val="222222"/>
                </a:solidFill>
                <a:effectLst/>
                <a:latin typeface="+mj-lt"/>
              </a:rPr>
              <a:t>Computer Methods and Programs in Biomedicine</a:t>
            </a:r>
            <a:r>
              <a:rPr lang="en-US" sz="1600" b="0" i="0" dirty="0">
                <a:solidFill>
                  <a:srgbClr val="222222"/>
                </a:solidFill>
                <a:effectLst/>
                <a:latin typeface="+mj-lt"/>
              </a:rPr>
              <a:t>, </a:t>
            </a:r>
            <a:r>
              <a:rPr lang="en-US" sz="1600" b="0" i="1" dirty="0">
                <a:solidFill>
                  <a:srgbClr val="222222"/>
                </a:solidFill>
                <a:effectLst/>
                <a:latin typeface="+mj-lt"/>
              </a:rPr>
              <a:t>215</a:t>
            </a:r>
            <a:r>
              <a:rPr lang="en-US" sz="1600" b="0" i="0" dirty="0">
                <a:solidFill>
                  <a:srgbClr val="222222"/>
                </a:solidFill>
                <a:effectLst/>
                <a:latin typeface="+mj-lt"/>
              </a:rPr>
              <a:t>, 106621.</a:t>
            </a:r>
          </a:p>
          <a:p>
            <a:r>
              <a:rPr lang="en-US" sz="1600" dirty="0">
                <a:solidFill>
                  <a:srgbClr val="222222"/>
                </a:solidFill>
                <a:latin typeface="+mj-lt"/>
              </a:rPr>
              <a:t>[13] </a:t>
            </a:r>
            <a:r>
              <a:rPr lang="en-US" sz="1600" b="0" i="0" dirty="0">
                <a:solidFill>
                  <a:srgbClr val="222222"/>
                </a:solidFill>
                <a:effectLst/>
                <a:latin typeface="+mj-lt"/>
              </a:rPr>
              <a:t>Nan, Y., Ju, J., Hua, Q., Zhang, H., &amp; Wang, B. (2022). A-</a:t>
            </a:r>
            <a:r>
              <a:rPr lang="en-US" sz="1600" b="0" i="0" dirty="0" err="1">
                <a:solidFill>
                  <a:srgbClr val="222222"/>
                </a:solidFill>
                <a:effectLst/>
                <a:latin typeface="+mj-lt"/>
              </a:rPr>
              <a:t>MobileNet</a:t>
            </a:r>
            <a:r>
              <a:rPr lang="en-US" sz="1600" b="0" i="0" dirty="0">
                <a:solidFill>
                  <a:srgbClr val="222222"/>
                </a:solidFill>
                <a:effectLst/>
                <a:latin typeface="+mj-lt"/>
              </a:rPr>
              <a:t>: An approach of facial expression recognition. </a:t>
            </a:r>
            <a:r>
              <a:rPr lang="en-US" sz="1600" b="0" i="1" dirty="0">
                <a:solidFill>
                  <a:srgbClr val="222222"/>
                </a:solidFill>
                <a:effectLst/>
                <a:latin typeface="+mj-lt"/>
              </a:rPr>
              <a:t>Alexandria Engineering Journal</a:t>
            </a:r>
            <a:r>
              <a:rPr lang="en-US" sz="1600" b="0" i="0" dirty="0">
                <a:solidFill>
                  <a:srgbClr val="222222"/>
                </a:solidFill>
                <a:effectLst/>
                <a:latin typeface="+mj-lt"/>
              </a:rPr>
              <a:t>, </a:t>
            </a:r>
            <a:r>
              <a:rPr lang="en-US" sz="1600" b="0" i="1" dirty="0">
                <a:solidFill>
                  <a:srgbClr val="222222"/>
                </a:solidFill>
                <a:effectLst/>
                <a:latin typeface="+mj-lt"/>
              </a:rPr>
              <a:t>61</a:t>
            </a:r>
            <a:r>
              <a:rPr lang="en-US" sz="1600" b="0" i="0" dirty="0">
                <a:solidFill>
                  <a:srgbClr val="222222"/>
                </a:solidFill>
                <a:effectLst/>
                <a:latin typeface="+mj-lt"/>
              </a:rPr>
              <a:t>(6), 4435-4444.</a:t>
            </a:r>
          </a:p>
          <a:p>
            <a:r>
              <a:rPr lang="en-US" sz="1600" dirty="0">
                <a:solidFill>
                  <a:srgbClr val="222222"/>
                </a:solidFill>
                <a:latin typeface="+mj-lt"/>
              </a:rPr>
              <a:t>[14] </a:t>
            </a:r>
            <a:r>
              <a:rPr lang="en-IN" sz="1600" b="0" i="0" dirty="0">
                <a:solidFill>
                  <a:srgbClr val="222222"/>
                </a:solidFill>
                <a:effectLst/>
                <a:latin typeface="+mj-lt"/>
              </a:rPr>
              <a:t>Nguyen, D., Nguyen, D. T., Sridharan, S., </a:t>
            </a:r>
            <a:r>
              <a:rPr lang="en-IN" sz="1600" b="0" i="0" dirty="0" err="1">
                <a:solidFill>
                  <a:srgbClr val="222222"/>
                </a:solidFill>
                <a:effectLst/>
                <a:latin typeface="+mj-lt"/>
              </a:rPr>
              <a:t>Abdelrazek</a:t>
            </a:r>
            <a:r>
              <a:rPr lang="en-IN" sz="1600" b="0" i="0" dirty="0">
                <a:solidFill>
                  <a:srgbClr val="222222"/>
                </a:solidFill>
                <a:effectLst/>
                <a:latin typeface="+mj-lt"/>
              </a:rPr>
              <a:t>, M., Denman, S., Tran, S. N., ... &amp; </a:t>
            </a:r>
            <a:r>
              <a:rPr lang="en-IN" sz="1600" b="0" i="0" dirty="0" err="1">
                <a:solidFill>
                  <a:srgbClr val="222222"/>
                </a:solidFill>
                <a:effectLst/>
                <a:latin typeface="+mj-lt"/>
              </a:rPr>
              <a:t>Fookes</a:t>
            </a:r>
            <a:r>
              <a:rPr lang="en-IN" sz="1600" b="0" i="0" dirty="0">
                <a:solidFill>
                  <a:srgbClr val="222222"/>
                </a:solidFill>
                <a:effectLst/>
                <a:latin typeface="+mj-lt"/>
              </a:rPr>
              <a:t>, C. (2023). Deep cross-domain transfer for emotion recognition via joint learning. </a:t>
            </a:r>
            <a:r>
              <a:rPr lang="en-IN" sz="1600" b="0" i="1" dirty="0">
                <a:solidFill>
                  <a:srgbClr val="222222"/>
                </a:solidFill>
                <a:effectLst/>
                <a:latin typeface="+mj-lt"/>
              </a:rPr>
              <a:t>Multimedia Tools and Applications</a:t>
            </a:r>
            <a:r>
              <a:rPr lang="en-IN" sz="1600" b="0" i="0" dirty="0">
                <a:solidFill>
                  <a:srgbClr val="222222"/>
                </a:solidFill>
                <a:effectLst/>
                <a:latin typeface="+mj-lt"/>
              </a:rPr>
              <a:t>, 1-18.</a:t>
            </a:r>
            <a:endParaRPr lang="en-IN" sz="1600" dirty="0">
              <a:latin typeface="+mj-lt"/>
            </a:endParaRPr>
          </a:p>
        </p:txBody>
      </p:sp>
      <p:sp>
        <p:nvSpPr>
          <p:cNvPr id="5" name="TextBox 4">
            <a:extLst>
              <a:ext uri="{FF2B5EF4-FFF2-40B4-BE49-F238E27FC236}">
                <a16:creationId xmlns:a16="http://schemas.microsoft.com/office/drawing/2014/main" id="{56A95DE6-A9C4-26F8-654D-FBF8072C8285}"/>
              </a:ext>
            </a:extLst>
          </p:cNvPr>
          <p:cNvSpPr txBox="1"/>
          <p:nvPr/>
        </p:nvSpPr>
        <p:spPr>
          <a:xfrm>
            <a:off x="284480" y="508000"/>
            <a:ext cx="10200640" cy="707886"/>
          </a:xfrm>
          <a:prstGeom prst="rect">
            <a:avLst/>
          </a:prstGeom>
          <a:noFill/>
        </p:spPr>
        <p:txBody>
          <a:bodyPr wrap="square" rtlCol="0">
            <a:spAutoFit/>
          </a:bodyPr>
          <a:lstStyle/>
          <a:p>
            <a:r>
              <a:rPr lang="en-US" sz="4000" b="1"/>
              <a:t>REFERENCES </a:t>
            </a:r>
            <a:r>
              <a:rPr lang="en-US" sz="4000" b="1" dirty="0"/>
              <a:t>Continued.. </a:t>
            </a:r>
            <a:endParaRPr lang="en-IN" sz="4000" b="1" dirty="0"/>
          </a:p>
        </p:txBody>
      </p:sp>
    </p:spTree>
    <p:extLst>
      <p:ext uri="{BB962C8B-B14F-4D97-AF65-F5344CB8AC3E}">
        <p14:creationId xmlns:p14="http://schemas.microsoft.com/office/powerpoint/2010/main" val="366397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508000"/>
            <a:ext cx="9603275" cy="670560"/>
          </a:xfrm>
        </p:spPr>
        <p:txBody>
          <a:bodyPr/>
          <a:lstStyle/>
          <a:p>
            <a:r>
              <a:rPr lang="en-US" dirty="0"/>
              <a:t>Applications </a:t>
            </a:r>
            <a:endParaRPr lang="en-IN" dirty="0"/>
          </a:p>
        </p:txBody>
      </p:sp>
      <p:sp>
        <p:nvSpPr>
          <p:cNvPr id="3" name="Content Placeholder 2"/>
          <p:cNvSpPr>
            <a:spLocks noGrp="1"/>
          </p:cNvSpPr>
          <p:nvPr>
            <p:ph idx="1"/>
          </p:nvPr>
        </p:nvSpPr>
        <p:spPr>
          <a:xfrm>
            <a:off x="1320800" y="1341120"/>
            <a:ext cx="9603275" cy="5008880"/>
          </a:xfrm>
        </p:spPr>
        <p:txBody>
          <a:bodyPr>
            <a:noAutofit/>
          </a:bodyPr>
          <a:lstStyle/>
          <a:p>
            <a:pPr marL="0" indent="0">
              <a:buNone/>
            </a:pPr>
            <a:r>
              <a:rPr lang="en-US" sz="2400" dirty="0"/>
              <a:t>Emotion recognition is widely used in many applications like:</a:t>
            </a:r>
          </a:p>
          <a:p>
            <a:r>
              <a:rPr lang="en-US" sz="2400" dirty="0"/>
              <a:t>Human-Computer Interaction</a:t>
            </a:r>
          </a:p>
          <a:p>
            <a:r>
              <a:rPr lang="en-US" sz="2400" dirty="0"/>
              <a:t>Child monitoring systems</a:t>
            </a:r>
            <a:endParaRPr lang="en-IN" sz="2400" dirty="0"/>
          </a:p>
          <a:p>
            <a:r>
              <a:rPr lang="en-US" sz="2400" dirty="0"/>
              <a:t>Market Research</a:t>
            </a:r>
            <a:endParaRPr lang="en-IN" sz="2400" dirty="0"/>
          </a:p>
          <a:p>
            <a:r>
              <a:rPr lang="en-US" sz="2400" dirty="0"/>
              <a:t>Security and Surveillance</a:t>
            </a:r>
            <a:endParaRPr lang="en-IN" sz="2400" dirty="0"/>
          </a:p>
          <a:p>
            <a:r>
              <a:rPr lang="en-US" sz="2400" dirty="0"/>
              <a:t>Healthcare</a:t>
            </a:r>
            <a:endParaRPr lang="en-IN" sz="2400" dirty="0"/>
          </a:p>
          <a:p>
            <a:r>
              <a:rPr lang="en-US" sz="2400" dirty="0"/>
              <a:t>Education and Training</a:t>
            </a:r>
            <a:endParaRPr lang="en-IN" sz="2400" dirty="0"/>
          </a:p>
          <a:p>
            <a:r>
              <a:rPr lang="en-US" sz="2400" dirty="0"/>
              <a:t>Emotionally Intelligent Robots</a:t>
            </a:r>
            <a:endParaRPr lang="en-IN" sz="2400"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2741101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a:latin typeface="Algerian" panose="04020705040A02060702" pitchFamily="82" charset="0"/>
              </a:rPr>
              <a:t>Thank you</a:t>
            </a:r>
            <a:endParaRPr lang="en-IN" sz="6000" dirty="0">
              <a:latin typeface="Algerian" panose="04020705040A02060702" pitchFamily="82" charset="0"/>
            </a:endParaRPr>
          </a:p>
        </p:txBody>
      </p:sp>
      <p:sp>
        <p:nvSpPr>
          <p:cNvPr id="3" name="Subtitle 2"/>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42328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41585"/>
            <a:ext cx="9603275" cy="1049235"/>
          </a:xfrm>
        </p:spPr>
        <p:txBody>
          <a:bodyPr/>
          <a:lstStyle/>
          <a:p>
            <a:r>
              <a:rPr lang="en-US" dirty="0"/>
              <a:t>Motivation</a:t>
            </a:r>
            <a:endParaRPr lang="en-IN" dirty="0"/>
          </a:p>
        </p:txBody>
      </p:sp>
      <p:sp>
        <p:nvSpPr>
          <p:cNvPr id="3" name="Content Placeholder 2"/>
          <p:cNvSpPr>
            <a:spLocks noGrp="1"/>
          </p:cNvSpPr>
          <p:nvPr>
            <p:ph idx="1"/>
          </p:nvPr>
        </p:nvSpPr>
        <p:spPr>
          <a:xfrm>
            <a:off x="1451579" y="2015732"/>
            <a:ext cx="9267221" cy="3450613"/>
          </a:xfrm>
        </p:spPr>
        <p:txBody>
          <a:bodyPr>
            <a:normAutofit/>
          </a:bodyPr>
          <a:lstStyle/>
          <a:p>
            <a:pPr marL="0" indent="0" algn="just">
              <a:buNone/>
            </a:pPr>
            <a:r>
              <a:rPr lang="en-US" dirty="0"/>
              <a:t>The motivation is to revolutionize by understanding and accurately identifying emotions in various domains, particularly within organizations. Facial emotion recognition at work provides crucial insights into how emotions impact daily activities, decisions, and teamwork, aiding in gauging employee engagement, stress levels, job satisfaction, and identifying potential burnout signs. Current emotion recognition systems face accuracy challenges, driving us to develop a precise, advanced model. The aim is to enhance user experiences and advance the field of emotion recognition.</a:t>
            </a:r>
            <a:endParaRPr lang="en-IN" dirty="0"/>
          </a:p>
        </p:txBody>
      </p:sp>
      <p:sp>
        <p:nvSpPr>
          <p:cNvPr id="4" name="Rectangle 3"/>
          <p:cNvSpPr/>
          <p:nvPr/>
        </p:nvSpPr>
        <p:spPr>
          <a:xfrm>
            <a:off x="1473200" y="5080221"/>
            <a:ext cx="9277164" cy="923330"/>
          </a:xfrm>
          <a:prstGeom prst="rect">
            <a:avLst/>
          </a:prstGeom>
        </p:spPr>
        <p:txBody>
          <a:bodyPr wrap="square">
            <a:spAutoFit/>
          </a:bodyPr>
          <a:lstStyle/>
          <a:p>
            <a:r>
              <a:rPr lang="en-IN" dirty="0"/>
              <a:t>Reference :</a:t>
            </a:r>
          </a:p>
          <a:p>
            <a:r>
              <a:rPr lang="en-IN" dirty="0">
                <a:solidFill>
                  <a:srgbClr val="0070C0"/>
                </a:solidFill>
              </a:rPr>
              <a:t>https://scroll.in/article/1054831/what-if-employers-could-gauge-the-moods-of-workers-a-dangerous-new-tech-gains-ground-in-india</a:t>
            </a:r>
          </a:p>
        </p:txBody>
      </p:sp>
    </p:spTree>
    <p:extLst>
      <p:ext uri="{BB962C8B-B14F-4D97-AF65-F5344CB8AC3E}">
        <p14:creationId xmlns:p14="http://schemas.microsoft.com/office/powerpoint/2010/main" val="51414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8941972"/>
              </p:ext>
            </p:extLst>
          </p:nvPr>
        </p:nvGraphicFramePr>
        <p:xfrm>
          <a:off x="1" y="30482"/>
          <a:ext cx="12191998" cy="6857998"/>
        </p:xfrm>
        <a:graphic>
          <a:graphicData uri="http://schemas.openxmlformats.org/drawingml/2006/table">
            <a:tbl>
              <a:tblPr firstRow="1" firstCol="1" bandRow="1">
                <a:tableStyleId>{073A0DAA-6AF3-43AB-8588-CEC1D06C72B9}</a:tableStyleId>
              </a:tblPr>
              <a:tblGrid>
                <a:gridCol w="889110">
                  <a:extLst>
                    <a:ext uri="{9D8B030D-6E8A-4147-A177-3AD203B41FA5}">
                      <a16:colId xmlns:a16="http://schemas.microsoft.com/office/drawing/2014/main" val="3919981033"/>
                    </a:ext>
                  </a:extLst>
                </a:gridCol>
                <a:gridCol w="2690080">
                  <a:extLst>
                    <a:ext uri="{9D8B030D-6E8A-4147-A177-3AD203B41FA5}">
                      <a16:colId xmlns:a16="http://schemas.microsoft.com/office/drawing/2014/main" val="2381473079"/>
                    </a:ext>
                  </a:extLst>
                </a:gridCol>
                <a:gridCol w="2690080">
                  <a:extLst>
                    <a:ext uri="{9D8B030D-6E8A-4147-A177-3AD203B41FA5}">
                      <a16:colId xmlns:a16="http://schemas.microsoft.com/office/drawing/2014/main" val="61631202"/>
                    </a:ext>
                  </a:extLst>
                </a:gridCol>
                <a:gridCol w="1612530">
                  <a:extLst>
                    <a:ext uri="{9D8B030D-6E8A-4147-A177-3AD203B41FA5}">
                      <a16:colId xmlns:a16="http://schemas.microsoft.com/office/drawing/2014/main" val="3706818054"/>
                    </a:ext>
                  </a:extLst>
                </a:gridCol>
                <a:gridCol w="1441795">
                  <a:extLst>
                    <a:ext uri="{9D8B030D-6E8A-4147-A177-3AD203B41FA5}">
                      <a16:colId xmlns:a16="http://schemas.microsoft.com/office/drawing/2014/main" val="3555809325"/>
                    </a:ext>
                  </a:extLst>
                </a:gridCol>
                <a:gridCol w="2868403">
                  <a:extLst>
                    <a:ext uri="{9D8B030D-6E8A-4147-A177-3AD203B41FA5}">
                      <a16:colId xmlns:a16="http://schemas.microsoft.com/office/drawing/2014/main" val="3407154112"/>
                    </a:ext>
                  </a:extLst>
                </a:gridCol>
              </a:tblGrid>
              <a:tr h="431440">
                <a:tc>
                  <a:txBody>
                    <a:bodyPr/>
                    <a:lstStyle/>
                    <a:p>
                      <a:pPr>
                        <a:lnSpc>
                          <a:spcPct val="107000"/>
                        </a:lnSpc>
                        <a:spcAft>
                          <a:spcPts val="0"/>
                        </a:spcAft>
                      </a:pPr>
                      <a:r>
                        <a:rPr lang="en-IN" sz="1200" b="1" dirty="0">
                          <a:effectLst/>
                        </a:rPr>
                        <a:t>S. No </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IN" sz="1200" b="1" dirty="0">
                          <a:effectLst/>
                        </a:rPr>
                        <a:t>Literature Review</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IN" sz="1200" b="1" dirty="0">
                          <a:effectLst/>
                        </a:rPr>
                        <a:t>Methods Used</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IN" sz="1200" b="1" dirty="0">
                          <a:effectLst/>
                        </a:rPr>
                        <a:t>Evaluation Metrics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IN" sz="1200" b="1" dirty="0">
                          <a:effectLst/>
                        </a:rPr>
                        <a:t>Dataset</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IN" sz="1200" b="1" dirty="0">
                          <a:effectLst/>
                        </a:rPr>
                        <a:t>Comments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extLst>
                  <a:ext uri="{0D108BD9-81ED-4DB2-BD59-A6C34878D82A}">
                    <a16:rowId xmlns:a16="http://schemas.microsoft.com/office/drawing/2014/main" val="384310135"/>
                  </a:ext>
                </a:extLst>
              </a:tr>
              <a:tr h="1078598">
                <a:tc>
                  <a:txBody>
                    <a:bodyPr/>
                    <a:lstStyle/>
                    <a:p>
                      <a:pPr>
                        <a:lnSpc>
                          <a:spcPct val="107000"/>
                        </a:lnSpc>
                        <a:spcAft>
                          <a:spcPts val="0"/>
                        </a:spcAft>
                      </a:pPr>
                      <a:r>
                        <a:rPr lang="en-IN" sz="1200" b="1" dirty="0">
                          <a:effectLst/>
                        </a:rPr>
                        <a:t>1</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US" sz="1200" b="1">
                          <a:effectLst/>
                        </a:rPr>
                        <a:t>Hybrid Facial Expression Recognition (FER2013) Model for Real-Time Emotion Classification and Prediction</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Combination of Deep Convolutional Neural Network (DCNN) and</a:t>
                      </a:r>
                    </a:p>
                    <a:p>
                      <a:pPr>
                        <a:lnSpc>
                          <a:spcPct val="107000"/>
                        </a:lnSpc>
                        <a:spcAft>
                          <a:spcPts val="0"/>
                        </a:spcAft>
                      </a:pPr>
                      <a:r>
                        <a:rPr lang="en-IN" sz="1200" b="1">
                          <a:effectLst/>
                        </a:rPr>
                        <a:t>Haar Cascade deep learning architectures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Accuracy-70.04%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FER-2013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Challenges faced by the Paper are Overfitting, Reduced Generality of Real-time Predictions.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extLst>
                  <a:ext uri="{0D108BD9-81ED-4DB2-BD59-A6C34878D82A}">
                    <a16:rowId xmlns:a16="http://schemas.microsoft.com/office/drawing/2014/main" val="17446401"/>
                  </a:ext>
                </a:extLst>
              </a:tr>
              <a:tr h="665381">
                <a:tc>
                  <a:txBody>
                    <a:bodyPr/>
                    <a:lstStyle/>
                    <a:p>
                      <a:pPr>
                        <a:lnSpc>
                          <a:spcPct val="107000"/>
                        </a:lnSpc>
                        <a:spcAft>
                          <a:spcPts val="0"/>
                        </a:spcAft>
                      </a:pPr>
                      <a:r>
                        <a:rPr lang="en-IN" sz="1200" b="1" dirty="0">
                          <a:effectLst/>
                        </a:rPr>
                        <a:t>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US" sz="1200" b="1" dirty="0">
                          <a:effectLst/>
                        </a:rPr>
                        <a:t>Facial emotion recognition using deep learning: review and insights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Profound neural networks like CNNs and </a:t>
                      </a:r>
                      <a:r>
                        <a:rPr lang="en-IN" sz="1200" b="1">
                          <a:effectLst/>
                        </a:rPr>
                        <a:t>CNN-LSTM</a:t>
                      </a:r>
                      <a:r>
                        <a:rPr lang="en-US" sz="1200" b="1">
                          <a:effectLst/>
                        </a:rPr>
                        <a:t> are used</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96.76%</a:t>
                      </a:r>
                    </a:p>
                    <a:p>
                      <a:pPr>
                        <a:lnSpc>
                          <a:spcPct val="107000"/>
                        </a:lnSpc>
                        <a:spcAft>
                          <a:spcPts val="0"/>
                        </a:spcAft>
                      </a:pPr>
                      <a:r>
                        <a:rPr lang="en-IN" sz="1200" b="1">
                          <a:effectLst/>
                        </a:rPr>
                        <a:t>95.23%</a:t>
                      </a:r>
                    </a:p>
                    <a:p>
                      <a:pPr>
                        <a:lnSpc>
                          <a:spcPct val="107000"/>
                        </a:lnSpc>
                        <a:spcAft>
                          <a:spcPts val="0"/>
                        </a:spcAft>
                      </a:pPr>
                      <a:r>
                        <a:rPr lang="en-IN" sz="1200" b="1">
                          <a:effectLst/>
                        </a:rPr>
                        <a:t>65%</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CK+</a:t>
                      </a:r>
                    </a:p>
                    <a:p>
                      <a:pPr>
                        <a:lnSpc>
                          <a:spcPct val="107000"/>
                        </a:lnSpc>
                        <a:spcAft>
                          <a:spcPts val="0"/>
                        </a:spcAft>
                      </a:pPr>
                      <a:r>
                        <a:rPr lang="en-IN" sz="1200" b="1">
                          <a:effectLst/>
                        </a:rPr>
                        <a:t>JAFFE</a:t>
                      </a:r>
                    </a:p>
                    <a:p>
                      <a:pPr>
                        <a:lnSpc>
                          <a:spcPct val="107000"/>
                        </a:lnSpc>
                        <a:spcAft>
                          <a:spcPts val="0"/>
                        </a:spcAft>
                      </a:pPr>
                      <a:r>
                        <a:rPr lang="en-IN" sz="1200" b="1">
                          <a:effectLst/>
                        </a:rPr>
                        <a:t>FER2013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Intra-class variability, Inter-class similarity, Illumination variations.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extLst>
                  <a:ext uri="{0D108BD9-81ED-4DB2-BD59-A6C34878D82A}">
                    <a16:rowId xmlns:a16="http://schemas.microsoft.com/office/drawing/2014/main" val="1062109518"/>
                  </a:ext>
                </a:extLst>
              </a:tr>
              <a:tr h="1078598">
                <a:tc>
                  <a:txBody>
                    <a:bodyPr/>
                    <a:lstStyle/>
                    <a:p>
                      <a:pPr>
                        <a:lnSpc>
                          <a:spcPct val="107000"/>
                        </a:lnSpc>
                        <a:spcAft>
                          <a:spcPts val="0"/>
                        </a:spcAft>
                      </a:pPr>
                      <a:r>
                        <a:rPr lang="en-IN" sz="1200" b="1" dirty="0">
                          <a:effectLst/>
                        </a:rPr>
                        <a:t>3</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US" sz="1200" b="1" dirty="0">
                          <a:effectLst/>
                        </a:rPr>
                        <a:t>Facial Emotion Recognition: State of the Art performance on FER2013</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dirty="0">
                          <a:effectLst/>
                        </a:rPr>
                        <a:t>Used VGG Net architecture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73.28%</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FER-2013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Lack of Proper Emotion Labels, Different Image Properties, Computationally Consuming Algorithms, Mis-prediction of Emotions.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extLst>
                  <a:ext uri="{0D108BD9-81ED-4DB2-BD59-A6C34878D82A}">
                    <a16:rowId xmlns:a16="http://schemas.microsoft.com/office/drawing/2014/main" val="383421844"/>
                  </a:ext>
                </a:extLst>
              </a:tr>
              <a:tr h="751035">
                <a:tc>
                  <a:txBody>
                    <a:bodyPr/>
                    <a:lstStyle/>
                    <a:p>
                      <a:pPr>
                        <a:lnSpc>
                          <a:spcPct val="107000"/>
                        </a:lnSpc>
                        <a:spcAft>
                          <a:spcPts val="0"/>
                        </a:spcAft>
                      </a:pPr>
                      <a:r>
                        <a:rPr lang="en-IN" sz="1200" b="1" dirty="0">
                          <a:effectLst/>
                        </a:rPr>
                        <a:t> 4</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US" sz="1200" b="1" dirty="0" err="1">
                          <a:effectLst/>
                        </a:rPr>
                        <a:t>FERNet</a:t>
                      </a:r>
                      <a:r>
                        <a:rPr lang="en-US" sz="1200" b="1" dirty="0">
                          <a:effectLst/>
                        </a:rPr>
                        <a:t>: A Deep CNN Architecture for Facial Expression Recognition in the Wild</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Used FERNet model</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69.57%</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FER-2013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Ambiguity in Expression, Hybrid Models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extLst>
                  <a:ext uri="{0D108BD9-81ED-4DB2-BD59-A6C34878D82A}">
                    <a16:rowId xmlns:a16="http://schemas.microsoft.com/office/drawing/2014/main" val="4004585468"/>
                  </a:ext>
                </a:extLst>
              </a:tr>
              <a:tr h="887174">
                <a:tc>
                  <a:txBody>
                    <a:bodyPr/>
                    <a:lstStyle/>
                    <a:p>
                      <a:pPr>
                        <a:lnSpc>
                          <a:spcPct val="107000"/>
                        </a:lnSpc>
                        <a:spcAft>
                          <a:spcPts val="0"/>
                        </a:spcAft>
                      </a:pPr>
                      <a:r>
                        <a:rPr lang="en-IN" sz="1200" b="1" dirty="0">
                          <a:effectLst/>
                        </a:rPr>
                        <a:t>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US" sz="1200" b="1" dirty="0">
                          <a:effectLst/>
                        </a:rPr>
                        <a:t>Facial Emotion Recognition Using Deep Convolutional Neural Network</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Created a Deep Convolutional Neural Network (DCNN) model for recognizing five different human facial emotions.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78.04%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Manually collected using a 48 MP camera.</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dirty="0">
                          <a:effectLst/>
                        </a:rPr>
                        <a:t>Lighting Conditions, Complexity of Emotions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extLst>
                  <a:ext uri="{0D108BD9-81ED-4DB2-BD59-A6C34878D82A}">
                    <a16:rowId xmlns:a16="http://schemas.microsoft.com/office/drawing/2014/main" val="3028247278"/>
                  </a:ext>
                </a:extLst>
              </a:tr>
              <a:tr h="887174">
                <a:tc>
                  <a:txBody>
                    <a:bodyPr/>
                    <a:lstStyle/>
                    <a:p>
                      <a:pPr>
                        <a:lnSpc>
                          <a:spcPct val="107000"/>
                        </a:lnSpc>
                        <a:spcAft>
                          <a:spcPts val="0"/>
                        </a:spcAft>
                      </a:pPr>
                      <a:r>
                        <a:rPr lang="en-IN" sz="1200" b="1" dirty="0">
                          <a:effectLst/>
                        </a:rPr>
                        <a:t>6</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IN" sz="1200" b="1">
                          <a:effectLst/>
                        </a:rPr>
                        <a:t>A Deep Learning Framework with Cross Pooled Soft Attention for Facial Expression Recognition</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Preprocessing raw images using Viola-Jones for facial detection and used extraction using a pre-trained ConvNet (Xception)</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97.67 </a:t>
                      </a:r>
                      <a:endParaRPr lang="en-IN" sz="1200" b="1">
                        <a:effectLst/>
                      </a:endParaRPr>
                    </a:p>
                    <a:p>
                      <a:pPr>
                        <a:lnSpc>
                          <a:spcPct val="107000"/>
                        </a:lnSpc>
                        <a:spcAft>
                          <a:spcPts val="0"/>
                        </a:spcAft>
                      </a:pPr>
                      <a:r>
                        <a:rPr lang="en-US" sz="1200" b="1">
                          <a:effectLst/>
                        </a:rPr>
                        <a:t>97.46%</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JAFFE </a:t>
                      </a:r>
                      <a:endParaRPr lang="en-IN" sz="1200" b="1">
                        <a:effectLst/>
                      </a:endParaRPr>
                    </a:p>
                    <a:p>
                      <a:pPr>
                        <a:lnSpc>
                          <a:spcPct val="107000"/>
                        </a:lnSpc>
                        <a:spcAft>
                          <a:spcPts val="0"/>
                        </a:spcAft>
                      </a:pPr>
                      <a:r>
                        <a:rPr lang="en-US" sz="1200" b="1">
                          <a:effectLst/>
                        </a:rPr>
                        <a:t>CK+</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dirty="0">
                          <a:effectLst/>
                        </a:rPr>
                        <a:t>Limited improvement with deeper networks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extLst>
                  <a:ext uri="{0D108BD9-81ED-4DB2-BD59-A6C34878D82A}">
                    <a16:rowId xmlns:a16="http://schemas.microsoft.com/office/drawing/2014/main" val="471515657"/>
                  </a:ext>
                </a:extLst>
              </a:tr>
              <a:tr h="1078598">
                <a:tc>
                  <a:txBody>
                    <a:bodyPr/>
                    <a:lstStyle/>
                    <a:p>
                      <a:pPr>
                        <a:lnSpc>
                          <a:spcPct val="107000"/>
                        </a:lnSpc>
                        <a:spcAft>
                          <a:spcPts val="0"/>
                        </a:spcAft>
                      </a:pPr>
                      <a:r>
                        <a:rPr lang="en-IN" sz="1200" b="1" dirty="0">
                          <a:effectLst/>
                        </a:rPr>
                        <a:t>7</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solidFill>
                      <a:schemeClr val="bg2">
                        <a:lumMod val="50000"/>
                      </a:schemeClr>
                    </a:solidFill>
                  </a:tcPr>
                </a:tc>
                <a:tc>
                  <a:txBody>
                    <a:bodyPr/>
                    <a:lstStyle/>
                    <a:p>
                      <a:pPr>
                        <a:lnSpc>
                          <a:spcPct val="107000"/>
                        </a:lnSpc>
                        <a:spcAft>
                          <a:spcPts val="0"/>
                        </a:spcAft>
                      </a:pPr>
                      <a:r>
                        <a:rPr lang="en-US" sz="1200" b="1">
                          <a:effectLst/>
                        </a:rPr>
                        <a:t>Extended deep neural network for facial emotion recognition</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Deep Convolutional Neural Networks (DNNs), which integrate convolution layers and deep residual blocks</a:t>
                      </a:r>
                      <a:endParaRPr lang="en-IN" sz="1200" b="1">
                        <a:effectLst/>
                      </a:endParaRPr>
                    </a:p>
                    <a:p>
                      <a:pPr>
                        <a:lnSpc>
                          <a:spcPct val="107000"/>
                        </a:lnSpc>
                        <a:spcAft>
                          <a:spcPts val="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a:effectLst/>
                        </a:rPr>
                        <a:t>95.23</a:t>
                      </a:r>
                    </a:p>
                    <a:p>
                      <a:pPr>
                        <a:lnSpc>
                          <a:spcPct val="107000"/>
                        </a:lnSpc>
                        <a:spcAft>
                          <a:spcPts val="0"/>
                        </a:spcAft>
                      </a:pPr>
                      <a:r>
                        <a:rPr lang="en-IN" sz="1200" b="1">
                          <a:effectLst/>
                        </a:rPr>
                        <a:t>93.24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US" sz="1200" b="1">
                          <a:effectLst/>
                        </a:rPr>
                        <a:t>JAFFE </a:t>
                      </a:r>
                      <a:endParaRPr lang="en-IN" sz="1200" b="1">
                        <a:effectLst/>
                      </a:endParaRPr>
                    </a:p>
                    <a:p>
                      <a:pPr>
                        <a:lnSpc>
                          <a:spcPct val="107000"/>
                        </a:lnSpc>
                        <a:spcAft>
                          <a:spcPts val="0"/>
                        </a:spcAft>
                      </a:pPr>
                      <a:r>
                        <a:rPr lang="en-US" sz="1200" b="1">
                          <a:effectLst/>
                        </a:rPr>
                        <a:t>CK+</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tc>
                  <a:txBody>
                    <a:bodyPr/>
                    <a:lstStyle/>
                    <a:p>
                      <a:pPr>
                        <a:lnSpc>
                          <a:spcPct val="107000"/>
                        </a:lnSpc>
                        <a:spcAft>
                          <a:spcPts val="0"/>
                        </a:spcAft>
                      </a:pPr>
                      <a:r>
                        <a:rPr lang="en-IN" sz="1200" b="1" dirty="0">
                          <a:effectLst/>
                        </a:rPr>
                        <a:t>Overfitting, Hybrid Models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26438" marR="26438" marT="0" marB="0"/>
                </a:tc>
                <a:extLst>
                  <a:ext uri="{0D108BD9-81ED-4DB2-BD59-A6C34878D82A}">
                    <a16:rowId xmlns:a16="http://schemas.microsoft.com/office/drawing/2014/main" val="2244137954"/>
                  </a:ext>
                </a:extLst>
              </a:tr>
            </a:tbl>
          </a:graphicData>
        </a:graphic>
      </p:graphicFrame>
    </p:spTree>
    <p:extLst>
      <p:ext uri="{BB962C8B-B14F-4D97-AF65-F5344CB8AC3E}">
        <p14:creationId xmlns:p14="http://schemas.microsoft.com/office/powerpoint/2010/main" val="149876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27804868"/>
              </p:ext>
            </p:extLst>
          </p:nvPr>
        </p:nvGraphicFramePr>
        <p:xfrm>
          <a:off x="1" y="-661"/>
          <a:ext cx="12192000" cy="6999639"/>
        </p:xfrm>
        <a:graphic>
          <a:graphicData uri="http://schemas.openxmlformats.org/drawingml/2006/table">
            <a:tbl>
              <a:tblPr firstRow="1" firstCol="1" bandRow="1">
                <a:tableStyleId>{D7AC3CCA-C797-4891-BE02-D94E43425B78}</a:tableStyleId>
              </a:tblPr>
              <a:tblGrid>
                <a:gridCol w="889660">
                  <a:extLst>
                    <a:ext uri="{9D8B030D-6E8A-4147-A177-3AD203B41FA5}">
                      <a16:colId xmlns:a16="http://schemas.microsoft.com/office/drawing/2014/main" val="3503282136"/>
                    </a:ext>
                  </a:extLst>
                </a:gridCol>
                <a:gridCol w="2691754">
                  <a:extLst>
                    <a:ext uri="{9D8B030D-6E8A-4147-A177-3AD203B41FA5}">
                      <a16:colId xmlns:a16="http://schemas.microsoft.com/office/drawing/2014/main" val="3715129169"/>
                    </a:ext>
                  </a:extLst>
                </a:gridCol>
                <a:gridCol w="2691754">
                  <a:extLst>
                    <a:ext uri="{9D8B030D-6E8A-4147-A177-3AD203B41FA5}">
                      <a16:colId xmlns:a16="http://schemas.microsoft.com/office/drawing/2014/main" val="4235350243"/>
                    </a:ext>
                  </a:extLst>
                </a:gridCol>
                <a:gridCol w="1613536">
                  <a:extLst>
                    <a:ext uri="{9D8B030D-6E8A-4147-A177-3AD203B41FA5}">
                      <a16:colId xmlns:a16="http://schemas.microsoft.com/office/drawing/2014/main" val="1301666580"/>
                    </a:ext>
                  </a:extLst>
                </a:gridCol>
                <a:gridCol w="1794506">
                  <a:extLst>
                    <a:ext uri="{9D8B030D-6E8A-4147-A177-3AD203B41FA5}">
                      <a16:colId xmlns:a16="http://schemas.microsoft.com/office/drawing/2014/main" val="2360009635"/>
                    </a:ext>
                  </a:extLst>
                </a:gridCol>
                <a:gridCol w="2510790">
                  <a:extLst>
                    <a:ext uri="{9D8B030D-6E8A-4147-A177-3AD203B41FA5}">
                      <a16:colId xmlns:a16="http://schemas.microsoft.com/office/drawing/2014/main" val="331824831"/>
                    </a:ext>
                  </a:extLst>
                </a:gridCol>
              </a:tblGrid>
              <a:tr h="1174069">
                <a:tc>
                  <a:txBody>
                    <a:bodyPr/>
                    <a:lstStyle/>
                    <a:p>
                      <a:pPr>
                        <a:lnSpc>
                          <a:spcPct val="107000"/>
                        </a:lnSpc>
                        <a:spcAft>
                          <a:spcPts val="0"/>
                        </a:spcAft>
                      </a:pPr>
                      <a:r>
                        <a:rPr lang="en-IN" sz="1200" b="1" dirty="0">
                          <a:effectLst/>
                        </a:rPr>
                        <a:t>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solidFill>
                      <a:schemeClr val="bg2">
                        <a:lumMod val="50000"/>
                      </a:schemeClr>
                    </a:solidFill>
                  </a:tcPr>
                </a:tc>
                <a:tc>
                  <a:txBody>
                    <a:bodyPr/>
                    <a:lstStyle/>
                    <a:p>
                      <a:pPr>
                        <a:lnSpc>
                          <a:spcPct val="107000"/>
                        </a:lnSpc>
                        <a:spcAft>
                          <a:spcPts val="0"/>
                        </a:spcAft>
                      </a:pPr>
                      <a:r>
                        <a:rPr lang="en-US" sz="1200" b="1" dirty="0">
                          <a:effectLst/>
                        </a:rPr>
                        <a:t>Facial emotion recognition techniques: A state-of-the-art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Computer vision technique and Convolutional Neural Network</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Classical approach-90</a:t>
                      </a:r>
                      <a:endParaRPr lang="en-IN" sz="1400" b="1">
                        <a:effectLst/>
                      </a:endParaRPr>
                    </a:p>
                    <a:p>
                      <a:pPr>
                        <a:lnSpc>
                          <a:spcPct val="107000"/>
                        </a:lnSpc>
                        <a:spcAft>
                          <a:spcPts val="0"/>
                        </a:spcAft>
                      </a:pPr>
                      <a:r>
                        <a:rPr lang="en-IN" sz="1200" b="1">
                          <a:effectLst/>
                        </a:rPr>
                        <a:t>Neural network approach-86</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Jaffe</a:t>
                      </a:r>
                      <a:endParaRPr lang="en-IN" sz="1400" b="1">
                        <a:effectLst/>
                      </a:endParaRPr>
                    </a:p>
                    <a:p>
                      <a:pPr>
                        <a:lnSpc>
                          <a:spcPct val="107000"/>
                        </a:lnSpc>
                        <a:spcAft>
                          <a:spcPts val="0"/>
                        </a:spcAft>
                      </a:pPr>
                      <a:r>
                        <a:rPr lang="en-IN" sz="1200" b="1">
                          <a:effectLst/>
                        </a:rPr>
                        <a:t>CK</a:t>
                      </a:r>
                      <a:endParaRPr lang="en-IN" sz="1400" b="1">
                        <a:effectLst/>
                      </a:endParaRPr>
                    </a:p>
                    <a:p>
                      <a:pPr>
                        <a:lnSpc>
                          <a:spcPct val="107000"/>
                        </a:lnSpc>
                        <a:spcAft>
                          <a:spcPts val="0"/>
                        </a:spcAft>
                      </a:pPr>
                      <a:r>
                        <a:rPr lang="en-IN" sz="1200" b="1">
                          <a:effectLst/>
                        </a:rPr>
                        <a:t>CK+</a:t>
                      </a:r>
                      <a:endParaRPr lang="en-IN" sz="1400" b="1">
                        <a:effectLst/>
                      </a:endParaRPr>
                    </a:p>
                    <a:p>
                      <a:pPr>
                        <a:lnSpc>
                          <a:spcPct val="107000"/>
                        </a:lnSpc>
                        <a:spcAft>
                          <a:spcPts val="0"/>
                        </a:spcAft>
                      </a:pPr>
                      <a:r>
                        <a:rPr lang="en-IN" sz="1200" b="1">
                          <a:effectLst/>
                        </a:rPr>
                        <a:t>FER 2013</a:t>
                      </a:r>
                      <a:endParaRPr lang="en-IN" sz="1400" b="1">
                        <a:effectLst/>
                      </a:endParaRPr>
                    </a:p>
                    <a:p>
                      <a:pPr>
                        <a:lnSpc>
                          <a:spcPct val="107000"/>
                        </a:lnSpc>
                        <a:spcAft>
                          <a:spcPts val="0"/>
                        </a:spcAft>
                      </a:pPr>
                      <a:r>
                        <a:rPr lang="en-IN" sz="1200" b="1">
                          <a:effectLst/>
                        </a:rPr>
                        <a:t>MMI</a:t>
                      </a:r>
                      <a:endParaRPr lang="en-IN" sz="1400" b="1">
                        <a:effectLst/>
                      </a:endParaRPr>
                    </a:p>
                    <a:p>
                      <a:pPr>
                        <a:lnSpc>
                          <a:spcPct val="107000"/>
                        </a:lnSpc>
                        <a:spcAft>
                          <a:spcPts val="0"/>
                        </a:spcAft>
                      </a:pPr>
                      <a:r>
                        <a:rPr lang="en-IN" sz="1200" b="1">
                          <a:effectLst/>
                        </a:rPr>
                        <a:t>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Model Architecture, Salient Region Detection</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extLst>
                  <a:ext uri="{0D108BD9-81ED-4DB2-BD59-A6C34878D82A}">
                    <a16:rowId xmlns:a16="http://schemas.microsoft.com/office/drawing/2014/main" val="2109662892"/>
                  </a:ext>
                </a:extLst>
              </a:tr>
              <a:tr h="978391">
                <a:tc>
                  <a:txBody>
                    <a:bodyPr/>
                    <a:lstStyle/>
                    <a:p>
                      <a:pPr>
                        <a:lnSpc>
                          <a:spcPct val="107000"/>
                        </a:lnSpc>
                        <a:spcAft>
                          <a:spcPts val="0"/>
                        </a:spcAft>
                      </a:pPr>
                      <a:r>
                        <a:rPr lang="en-IN" sz="1200" b="1">
                          <a:effectLst/>
                        </a:rPr>
                        <a:t>9</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solidFill>
                      <a:schemeClr val="bg2">
                        <a:lumMod val="50000"/>
                      </a:schemeClr>
                    </a:solidFill>
                  </a:tcPr>
                </a:tc>
                <a:tc>
                  <a:txBody>
                    <a:bodyPr/>
                    <a:lstStyle/>
                    <a:p>
                      <a:pPr>
                        <a:lnSpc>
                          <a:spcPct val="107000"/>
                        </a:lnSpc>
                        <a:spcAft>
                          <a:spcPts val="0"/>
                        </a:spcAft>
                      </a:pPr>
                      <a:r>
                        <a:rPr lang="en-US" sz="1200" b="1" dirty="0">
                          <a:effectLst/>
                        </a:rPr>
                        <a:t>CC-CNN: A cross connected convolutional neural network using feature level fusion for facial expression recognition</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CC-CNN model contains two levels of input for extracting the features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97.73</a:t>
                      </a:r>
                      <a:endParaRPr lang="en-IN" sz="1400" b="1">
                        <a:effectLst/>
                      </a:endParaRPr>
                    </a:p>
                    <a:p>
                      <a:pPr>
                        <a:lnSpc>
                          <a:spcPct val="107000"/>
                        </a:lnSpc>
                        <a:spcAft>
                          <a:spcPts val="0"/>
                        </a:spcAft>
                      </a:pPr>
                      <a:r>
                        <a:rPr lang="en-IN" sz="1200" b="1">
                          <a:effectLst/>
                        </a:rPr>
                        <a:t>93.46</a:t>
                      </a:r>
                      <a:endParaRPr lang="en-IN" sz="1400" b="1">
                        <a:effectLst/>
                      </a:endParaRPr>
                    </a:p>
                    <a:p>
                      <a:pPr>
                        <a:lnSpc>
                          <a:spcPct val="107000"/>
                        </a:lnSpc>
                        <a:spcAft>
                          <a:spcPts val="0"/>
                        </a:spcAft>
                      </a:pPr>
                      <a:r>
                        <a:rPr lang="en-IN" sz="1200" b="1">
                          <a:effectLst/>
                        </a:rPr>
                        <a:t>85.95</a:t>
                      </a:r>
                      <a:endParaRPr lang="en-IN" sz="1400" b="1">
                        <a:effectLst/>
                      </a:endParaRPr>
                    </a:p>
                    <a:p>
                      <a:pPr>
                        <a:lnSpc>
                          <a:spcPct val="107000"/>
                        </a:lnSpc>
                        <a:spcAft>
                          <a:spcPts val="0"/>
                        </a:spcAft>
                      </a:pPr>
                      <a:r>
                        <a:rPr lang="en-IN" sz="1200" b="1">
                          <a:effectLst/>
                        </a:rPr>
                        <a:t>71.16</a:t>
                      </a:r>
                      <a:endParaRPr lang="en-IN" sz="1400" b="1">
                        <a:effectLst/>
                      </a:endParaRPr>
                    </a:p>
                    <a:p>
                      <a:pPr>
                        <a:lnSpc>
                          <a:spcPct val="107000"/>
                        </a:lnSpc>
                        <a:spcAft>
                          <a:spcPts val="0"/>
                        </a:spcAft>
                      </a:pPr>
                      <a:r>
                        <a:rPr lang="en-IN" sz="1200" b="1">
                          <a:effectLst/>
                        </a:rPr>
                        <a:t>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CK+</a:t>
                      </a:r>
                      <a:endParaRPr lang="en-IN" sz="1400" b="1">
                        <a:effectLst/>
                      </a:endParaRPr>
                    </a:p>
                    <a:p>
                      <a:pPr>
                        <a:lnSpc>
                          <a:spcPct val="107000"/>
                        </a:lnSpc>
                        <a:spcAft>
                          <a:spcPts val="0"/>
                        </a:spcAft>
                      </a:pPr>
                      <a:r>
                        <a:rPr lang="en-US" sz="1200" b="1">
                          <a:effectLst/>
                        </a:rPr>
                        <a:t>MUG</a:t>
                      </a:r>
                      <a:endParaRPr lang="en-IN" sz="1400" b="1">
                        <a:effectLst/>
                      </a:endParaRPr>
                    </a:p>
                    <a:p>
                      <a:pPr>
                        <a:lnSpc>
                          <a:spcPct val="107000"/>
                        </a:lnSpc>
                        <a:spcAft>
                          <a:spcPts val="0"/>
                        </a:spcAft>
                      </a:pPr>
                      <a:r>
                        <a:rPr lang="en-US" sz="1200" b="1">
                          <a:effectLst/>
                        </a:rPr>
                        <a:t>RAF FER2013 FERG</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Realistic Expressions, Low Image Resolution, Overfitting with Complex CNN Models, Difficulty in Feature Extraction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extLst>
                  <a:ext uri="{0D108BD9-81ED-4DB2-BD59-A6C34878D82A}">
                    <a16:rowId xmlns:a16="http://schemas.microsoft.com/office/drawing/2014/main" val="3890239555"/>
                  </a:ext>
                </a:extLst>
              </a:tr>
              <a:tr h="978391">
                <a:tc>
                  <a:txBody>
                    <a:bodyPr/>
                    <a:lstStyle/>
                    <a:p>
                      <a:pPr>
                        <a:lnSpc>
                          <a:spcPct val="107000"/>
                        </a:lnSpc>
                        <a:spcAft>
                          <a:spcPts val="0"/>
                        </a:spcAft>
                      </a:pPr>
                      <a:r>
                        <a:rPr lang="en-IN" sz="1200" b="1" dirty="0">
                          <a:effectLst/>
                        </a:rPr>
                        <a:t>10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solidFill>
                      <a:schemeClr val="bg2">
                        <a:lumMod val="50000"/>
                      </a:schemeClr>
                    </a:solidFill>
                  </a:tcPr>
                </a:tc>
                <a:tc>
                  <a:txBody>
                    <a:bodyPr/>
                    <a:lstStyle/>
                    <a:p>
                      <a:pPr>
                        <a:lnSpc>
                          <a:spcPct val="107000"/>
                        </a:lnSpc>
                        <a:spcAft>
                          <a:spcPts val="0"/>
                        </a:spcAft>
                      </a:pPr>
                      <a:r>
                        <a:rPr lang="en-US" sz="1200" b="1" dirty="0">
                          <a:effectLst/>
                        </a:rPr>
                        <a:t>Convolutional Features-Based Broad Learning with LSTM for Multidimensional Facial Emotion Recognition in Human–Robot Interaction</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Convolution and pooling layers, broad learning (BL), and long- and short-term memory network</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dirty="0">
                          <a:effectLst/>
                        </a:rPr>
                        <a:t>92.63</a:t>
                      </a:r>
                      <a:endParaRPr lang="en-IN" sz="1400" b="1" dirty="0">
                        <a:effectLst/>
                      </a:endParaRPr>
                    </a:p>
                    <a:p>
                      <a:pPr>
                        <a:lnSpc>
                          <a:spcPct val="107000"/>
                        </a:lnSpc>
                        <a:spcAft>
                          <a:spcPts val="0"/>
                        </a:spcAft>
                      </a:pPr>
                      <a:r>
                        <a:rPr lang="en-US" sz="1200" b="1" dirty="0">
                          <a:effectLst/>
                        </a:rPr>
                        <a:t>82.37</a:t>
                      </a:r>
                      <a:endParaRPr lang="en-IN" sz="1400" b="1" dirty="0">
                        <a:effectLst/>
                      </a:endParaRPr>
                    </a:p>
                    <a:p>
                      <a:pPr>
                        <a:lnSpc>
                          <a:spcPct val="107000"/>
                        </a:lnSpc>
                        <a:spcAft>
                          <a:spcPts val="0"/>
                        </a:spcAft>
                      </a:pPr>
                      <a:r>
                        <a:rPr lang="en-US" sz="1200" b="1" dirty="0">
                          <a:effectLst/>
                        </a:rPr>
                        <a:t>47.08</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CK+</a:t>
                      </a:r>
                      <a:endParaRPr lang="en-IN" sz="1400" b="1">
                        <a:effectLst/>
                      </a:endParaRPr>
                    </a:p>
                    <a:p>
                      <a:pPr>
                        <a:lnSpc>
                          <a:spcPct val="107000"/>
                        </a:lnSpc>
                        <a:spcAft>
                          <a:spcPts val="0"/>
                        </a:spcAft>
                      </a:pPr>
                      <a:r>
                        <a:rPr lang="en-US" sz="1200" b="1">
                          <a:effectLst/>
                        </a:rPr>
                        <a:t>MMI SFEW2.0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Computational Efficiency, Overfitting and Generalization, Integration of Diverse Networks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extLst>
                  <a:ext uri="{0D108BD9-81ED-4DB2-BD59-A6C34878D82A}">
                    <a16:rowId xmlns:a16="http://schemas.microsoft.com/office/drawing/2014/main" val="376843146"/>
                  </a:ext>
                </a:extLst>
              </a:tr>
              <a:tr h="1249520">
                <a:tc>
                  <a:txBody>
                    <a:bodyPr/>
                    <a:lstStyle/>
                    <a:p>
                      <a:pPr>
                        <a:lnSpc>
                          <a:spcPct val="107000"/>
                        </a:lnSpc>
                        <a:spcAft>
                          <a:spcPts val="0"/>
                        </a:spcAft>
                      </a:pPr>
                      <a:r>
                        <a:rPr lang="en-IN" sz="1200" b="1" dirty="0">
                          <a:effectLst/>
                        </a:rPr>
                        <a:t>11</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solidFill>
                      <a:schemeClr val="bg2">
                        <a:lumMod val="50000"/>
                      </a:schemeClr>
                    </a:solidFill>
                  </a:tcPr>
                </a:tc>
                <a:tc>
                  <a:txBody>
                    <a:bodyPr/>
                    <a:lstStyle/>
                    <a:p>
                      <a:pPr>
                        <a:lnSpc>
                          <a:spcPct val="107000"/>
                        </a:lnSpc>
                        <a:spcAft>
                          <a:spcPts val="0"/>
                        </a:spcAft>
                      </a:pPr>
                      <a:r>
                        <a:rPr lang="en-IN" sz="1200" b="1" dirty="0">
                          <a:effectLst/>
                        </a:rPr>
                        <a:t>Multi-Modal CNN Features Fusion for Emotion Recognition: A Modified </a:t>
                      </a:r>
                      <a:r>
                        <a:rPr lang="en-IN" sz="1200" b="1" dirty="0" err="1">
                          <a:effectLst/>
                        </a:rPr>
                        <a:t>Xception</a:t>
                      </a:r>
                      <a:r>
                        <a:rPr lang="en-IN" sz="1200" b="1" dirty="0">
                          <a:effectLst/>
                        </a:rPr>
                        <a:t> Mode</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Novel multimodal methodology based on deep learning</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79.81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M-LFW-F   CREMA-D</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The paper compares its method with previous approaches, but it does not provide a comprehensive analysis of the limitations and challenges of those methods.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extLst>
                  <a:ext uri="{0D108BD9-81ED-4DB2-BD59-A6C34878D82A}">
                    <a16:rowId xmlns:a16="http://schemas.microsoft.com/office/drawing/2014/main" val="2692400078"/>
                  </a:ext>
                </a:extLst>
              </a:tr>
              <a:tr h="587035">
                <a:tc>
                  <a:txBody>
                    <a:bodyPr/>
                    <a:lstStyle/>
                    <a:p>
                      <a:pPr>
                        <a:lnSpc>
                          <a:spcPct val="107000"/>
                        </a:lnSpc>
                        <a:spcAft>
                          <a:spcPts val="0"/>
                        </a:spcAft>
                      </a:pPr>
                      <a:r>
                        <a:rPr lang="en-IN" sz="1200" b="1" dirty="0">
                          <a:effectLst/>
                        </a:rPr>
                        <a:t>12</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solidFill>
                      <a:schemeClr val="bg2">
                        <a:lumMod val="50000"/>
                      </a:schemeClr>
                    </a:solidFill>
                  </a:tcPr>
                </a:tc>
                <a:tc>
                  <a:txBody>
                    <a:bodyPr/>
                    <a:lstStyle/>
                    <a:p>
                      <a:pPr>
                        <a:lnSpc>
                          <a:spcPct val="107000"/>
                        </a:lnSpc>
                        <a:spcAft>
                          <a:spcPts val="0"/>
                        </a:spcAft>
                      </a:pPr>
                      <a:r>
                        <a:rPr lang="en-IN" sz="1200" b="1" dirty="0">
                          <a:effectLst/>
                        </a:rPr>
                        <a:t>Facial expression recognition based on deep learning</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AlexNet-Emotion model, DeepId, DeepId2, DeepId2+, and DeepFace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93.5</a:t>
                      </a:r>
                      <a:endParaRPr lang="en-IN" sz="1400" b="1">
                        <a:effectLst/>
                      </a:endParaRPr>
                    </a:p>
                    <a:p>
                      <a:pPr>
                        <a:lnSpc>
                          <a:spcPct val="107000"/>
                        </a:lnSpc>
                        <a:spcAft>
                          <a:spcPts val="0"/>
                        </a:spcAft>
                      </a:pPr>
                      <a:r>
                        <a:rPr lang="en-IN" sz="1200" b="1">
                          <a:effectLst/>
                        </a:rPr>
                        <a:t>67.4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CK+</a:t>
                      </a:r>
                      <a:endParaRPr lang="en-IN" sz="1400" b="1">
                        <a:effectLst/>
                      </a:endParaRPr>
                    </a:p>
                    <a:p>
                      <a:pPr>
                        <a:lnSpc>
                          <a:spcPct val="107000"/>
                        </a:lnSpc>
                        <a:spcAft>
                          <a:spcPts val="0"/>
                        </a:spcAft>
                      </a:pPr>
                      <a:r>
                        <a:rPr lang="en-IN" sz="1200" b="1">
                          <a:effectLst/>
                        </a:rPr>
                        <a:t>MMI</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Insufficient training data, Interference from unrelated variables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extLst>
                  <a:ext uri="{0D108BD9-81ED-4DB2-BD59-A6C34878D82A}">
                    <a16:rowId xmlns:a16="http://schemas.microsoft.com/office/drawing/2014/main" val="1340920895"/>
                  </a:ext>
                </a:extLst>
              </a:tr>
              <a:tr h="1249520">
                <a:tc>
                  <a:txBody>
                    <a:bodyPr/>
                    <a:lstStyle/>
                    <a:p>
                      <a:pPr>
                        <a:lnSpc>
                          <a:spcPct val="107000"/>
                        </a:lnSpc>
                        <a:spcAft>
                          <a:spcPts val="0"/>
                        </a:spcAft>
                      </a:pPr>
                      <a:r>
                        <a:rPr lang="en-IN" sz="1200" b="1" dirty="0">
                          <a:effectLst/>
                        </a:rPr>
                        <a:t>13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solidFill>
                      <a:schemeClr val="bg2">
                        <a:lumMod val="50000"/>
                      </a:schemeClr>
                    </a:solidFill>
                  </a:tcPr>
                </a:tc>
                <a:tc>
                  <a:txBody>
                    <a:bodyPr/>
                    <a:lstStyle/>
                    <a:p>
                      <a:pPr>
                        <a:lnSpc>
                          <a:spcPct val="107000"/>
                        </a:lnSpc>
                        <a:spcAft>
                          <a:spcPts val="0"/>
                        </a:spcAft>
                      </a:pPr>
                      <a:r>
                        <a:rPr lang="en-IN" sz="1200" b="1" dirty="0">
                          <a:effectLst/>
                        </a:rPr>
                        <a:t>A-</a:t>
                      </a:r>
                      <a:r>
                        <a:rPr lang="en-IN" sz="1200" b="1" dirty="0" err="1">
                          <a:effectLst/>
                        </a:rPr>
                        <a:t>MobileNet</a:t>
                      </a:r>
                      <a:r>
                        <a:rPr lang="en-IN" sz="1200" b="1" dirty="0">
                          <a:effectLst/>
                        </a:rPr>
                        <a:t>: An approach of facial expression recognition</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includes LBP, LBP-TOP, nonnegative matrix factorization (NMF), and sparse learning. These methods involve hand-designed features and have been used in FER competitions such as FER2013 and EmotiW</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88.11</a:t>
                      </a:r>
                      <a:endParaRPr lang="en-IN" sz="1400" b="1">
                        <a:effectLst/>
                      </a:endParaRPr>
                    </a:p>
                    <a:p>
                      <a:pPr>
                        <a:lnSpc>
                          <a:spcPct val="107000"/>
                        </a:lnSpc>
                        <a:spcAft>
                          <a:spcPts val="0"/>
                        </a:spcAft>
                      </a:pPr>
                      <a:r>
                        <a:rPr lang="en-IN" sz="1200" b="1">
                          <a:effectLst/>
                        </a:rPr>
                        <a:t>84.49</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FERPlus</a:t>
                      </a:r>
                      <a:endParaRPr lang="en-IN" sz="1400" b="1">
                        <a:effectLst/>
                      </a:endParaRPr>
                    </a:p>
                    <a:p>
                      <a:pPr>
                        <a:lnSpc>
                          <a:spcPct val="107000"/>
                        </a:lnSpc>
                        <a:spcAft>
                          <a:spcPts val="0"/>
                        </a:spcAft>
                      </a:pPr>
                      <a:r>
                        <a:rPr lang="en-IN" sz="1200" b="1">
                          <a:effectLst/>
                        </a:rPr>
                        <a:t>RAF-DB</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Complexity of the network, Hardware requirements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extLst>
                  <a:ext uri="{0D108BD9-81ED-4DB2-BD59-A6C34878D82A}">
                    <a16:rowId xmlns:a16="http://schemas.microsoft.com/office/drawing/2014/main" val="4137063577"/>
                  </a:ext>
                </a:extLst>
              </a:tr>
              <a:tr h="782713">
                <a:tc>
                  <a:txBody>
                    <a:bodyPr/>
                    <a:lstStyle/>
                    <a:p>
                      <a:pPr>
                        <a:lnSpc>
                          <a:spcPct val="107000"/>
                        </a:lnSpc>
                        <a:spcAft>
                          <a:spcPts val="0"/>
                        </a:spcAft>
                      </a:pPr>
                      <a:r>
                        <a:rPr lang="en-IN" sz="1200" b="1" dirty="0">
                          <a:effectLst/>
                        </a:rPr>
                        <a:t>14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solidFill>
                      <a:schemeClr val="bg2">
                        <a:lumMod val="50000"/>
                      </a:schemeClr>
                    </a:solidFill>
                  </a:tcPr>
                </a:tc>
                <a:tc>
                  <a:txBody>
                    <a:bodyPr/>
                    <a:lstStyle/>
                    <a:p>
                      <a:pPr>
                        <a:lnSpc>
                          <a:spcPct val="107000"/>
                        </a:lnSpc>
                        <a:spcAft>
                          <a:spcPts val="0"/>
                        </a:spcAft>
                      </a:pPr>
                      <a:r>
                        <a:rPr lang="en-IN" sz="1200" b="1" dirty="0">
                          <a:effectLst/>
                        </a:rPr>
                        <a:t>Deep cross-domain transfer for emotion recognition via joint learning</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US" sz="1200" b="1">
                          <a:effectLst/>
                        </a:rPr>
                        <a:t>Deep Convolutional Neural Networks (DNNs), which integrate convolution layers and deep residual blocks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94.2</a:t>
                      </a:r>
                      <a:endParaRPr lang="en-IN" sz="1400" b="1">
                        <a:effectLst/>
                      </a:endParaRPr>
                    </a:p>
                    <a:p>
                      <a:pPr>
                        <a:lnSpc>
                          <a:spcPct val="107000"/>
                        </a:lnSpc>
                        <a:spcAft>
                          <a:spcPts val="0"/>
                        </a:spcAft>
                      </a:pPr>
                      <a:r>
                        <a:rPr lang="en-IN" sz="1200" b="1">
                          <a:effectLst/>
                        </a:rPr>
                        <a:t>66.5</a:t>
                      </a:r>
                      <a:endParaRPr lang="en-IN" sz="1400" b="1">
                        <a:effectLst/>
                      </a:endParaRPr>
                    </a:p>
                    <a:p>
                      <a:pPr>
                        <a:lnSpc>
                          <a:spcPct val="107000"/>
                        </a:lnSpc>
                        <a:spcAft>
                          <a:spcPts val="0"/>
                        </a:spcAft>
                      </a:pPr>
                      <a:r>
                        <a:rPr lang="en-IN" sz="1200" b="1">
                          <a:effectLst/>
                        </a:rPr>
                        <a:t>81.6</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a:effectLst/>
                        </a:rPr>
                        <a:t>eNTERFACE, SAVEE, </a:t>
                      </a:r>
                      <a:endParaRPr lang="en-IN" sz="1400" b="1">
                        <a:effectLst/>
                      </a:endParaRPr>
                    </a:p>
                    <a:p>
                      <a:pPr>
                        <a:lnSpc>
                          <a:spcPct val="107000"/>
                        </a:lnSpc>
                        <a:spcAft>
                          <a:spcPts val="0"/>
                        </a:spcAft>
                      </a:pPr>
                      <a:r>
                        <a:rPr lang="en-IN" sz="1200" b="1">
                          <a:effectLst/>
                        </a:rPr>
                        <a:t>EMO-DB, RAVDESS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tc>
                  <a:txBody>
                    <a:bodyPr/>
                    <a:lstStyle/>
                    <a:p>
                      <a:pPr>
                        <a:lnSpc>
                          <a:spcPct val="107000"/>
                        </a:lnSpc>
                        <a:spcAft>
                          <a:spcPts val="0"/>
                        </a:spcAft>
                      </a:pPr>
                      <a:r>
                        <a:rPr lang="en-IN" sz="1200" b="1" dirty="0">
                          <a:effectLst/>
                        </a:rPr>
                        <a:t>Weak Generalization under Mismatched Conditions, Semantic Gap in Cross-Domain Transfer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016" marR="29016" marT="0" marB="0"/>
                </a:tc>
                <a:extLst>
                  <a:ext uri="{0D108BD9-81ED-4DB2-BD59-A6C34878D82A}">
                    <a16:rowId xmlns:a16="http://schemas.microsoft.com/office/drawing/2014/main" val="4109780647"/>
                  </a:ext>
                </a:extLst>
              </a:tr>
            </a:tbl>
          </a:graphicData>
        </a:graphic>
      </p:graphicFrame>
      <p:sp>
        <p:nvSpPr>
          <p:cNvPr id="8" name="Rectangle 3"/>
          <p:cNvSpPr>
            <a:spLocks noChangeArrowheads="1"/>
          </p:cNvSpPr>
          <p:nvPr/>
        </p:nvSpPr>
        <p:spPr bwMode="auto">
          <a:xfrm>
            <a:off x="-12618608" y="1879060"/>
            <a:ext cx="42058360" cy="67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8197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4" y="956344"/>
            <a:ext cx="9603275" cy="1049235"/>
          </a:xfrm>
        </p:spPr>
        <p:txBody>
          <a:bodyPr/>
          <a:lstStyle/>
          <a:p>
            <a:r>
              <a:rPr lang="en-US" dirty="0"/>
              <a:t>Literature survey</a:t>
            </a:r>
            <a:endParaRPr lang="en-IN" dirty="0"/>
          </a:p>
        </p:txBody>
      </p:sp>
      <p:sp>
        <p:nvSpPr>
          <p:cNvPr id="3" name="Content Placeholder 2"/>
          <p:cNvSpPr>
            <a:spLocks noGrp="1"/>
          </p:cNvSpPr>
          <p:nvPr>
            <p:ph idx="1"/>
          </p:nvPr>
        </p:nvSpPr>
        <p:spPr>
          <a:xfrm>
            <a:off x="198784" y="1868557"/>
            <a:ext cx="7744570" cy="4317557"/>
          </a:xfrm>
        </p:spPr>
        <p:txBody>
          <a:bodyPr>
            <a:normAutofit/>
          </a:bodyPr>
          <a:lstStyle/>
          <a:p>
            <a:pPr marL="0" indent="0">
              <a:buNone/>
            </a:pPr>
            <a:r>
              <a:rPr lang="en-US" sz="2600" b="1" dirty="0"/>
              <a:t>Title : “Facial emotion recognition using deep learning: review and insights”</a:t>
            </a:r>
            <a:r>
              <a:rPr lang="en-US" sz="1600" dirty="0"/>
              <a:t> [1]</a:t>
            </a:r>
          </a:p>
          <a:p>
            <a:r>
              <a:rPr lang="en-US" dirty="0"/>
              <a:t>They used profound neural networks like CNNs and LSTMs, has significantly improved FER performance. </a:t>
            </a:r>
          </a:p>
          <a:p>
            <a:r>
              <a:rPr lang="en-US" dirty="0"/>
              <a:t>Researchers have proposed various deep-learning architectures for FER, including CNNs and CNN-LSTM combinations.                                                                                                                                                  </a:t>
            </a:r>
          </a:p>
          <a:p>
            <a:r>
              <a:rPr lang="en-US" dirty="0"/>
              <a:t>Various architectures achieve high accuracy in FER, with rates often exceeding 90%.</a:t>
            </a:r>
            <a:endParaRPr lang="en-IN" dirty="0"/>
          </a:p>
        </p:txBody>
      </p:sp>
      <p:sp>
        <p:nvSpPr>
          <p:cNvPr id="4" name="AutoShape 2" descr="blob:https://web.whatsapp.com/90f4452f-de6f-4aaf-aaaf-8d8135bf89e8"/>
          <p:cNvSpPr>
            <a:spLocks noChangeAspect="1" noChangeArrowheads="1"/>
          </p:cNvSpPr>
          <p:nvPr/>
        </p:nvSpPr>
        <p:spPr bwMode="auto">
          <a:xfrm>
            <a:off x="-2741350" y="-742578"/>
            <a:ext cx="381379" cy="3813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7688912" y="2284043"/>
            <a:ext cx="4348170" cy="3098990"/>
          </a:xfrm>
          <a:prstGeom prst="rect">
            <a:avLst/>
          </a:prstGeom>
        </p:spPr>
      </p:pic>
    </p:spTree>
    <p:extLst>
      <p:ext uri="{BB962C8B-B14F-4D97-AF65-F5344CB8AC3E}">
        <p14:creationId xmlns:p14="http://schemas.microsoft.com/office/powerpoint/2010/main" val="118993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598" y="1410032"/>
            <a:ext cx="6442322" cy="3600986"/>
          </a:xfrm>
          <a:prstGeom prst="rect">
            <a:avLst/>
          </a:prstGeom>
          <a:noFill/>
        </p:spPr>
        <p:txBody>
          <a:bodyPr wrap="square" rtlCol="0">
            <a:spAutoFit/>
          </a:bodyPr>
          <a:lstStyle/>
          <a:p>
            <a:r>
              <a:rPr lang="en-US" sz="2400" b="1" dirty="0"/>
              <a:t>Title: “Facial Emotion Recognition: State of the Art Performance on FER2013” </a:t>
            </a:r>
            <a:r>
              <a:rPr lang="en-US" sz="1600" dirty="0"/>
              <a:t>[3]</a:t>
            </a:r>
          </a:p>
          <a:p>
            <a:endParaRPr lang="en-US" dirty="0"/>
          </a:p>
          <a:p>
            <a:pPr marL="285750" indent="-285750">
              <a:buFont typeface="Arial" panose="020B0604020202020204" pitchFamily="34" charset="0"/>
              <a:buChar char="•"/>
            </a:pPr>
            <a:r>
              <a:rPr lang="en-US" dirty="0"/>
              <a:t>Highlights data augmentation for handling expression variations.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Used VGG Net architecture with convolutional and fully connected layers.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best initial testing classification accuracy achieved is 73.06%.</a:t>
            </a:r>
          </a:p>
          <a:p>
            <a:r>
              <a:rPr lang="en-US" dirty="0"/>
              <a:t>                                                         </a:t>
            </a:r>
          </a:p>
          <a:p>
            <a:pPr marL="285750" indent="-285750">
              <a:buFont typeface="Arial" panose="020B0604020202020204" pitchFamily="34" charset="0"/>
              <a:buChar char="•"/>
            </a:pPr>
            <a:r>
              <a:rPr lang="en-US" dirty="0"/>
              <a:t> Using tuning and optimization techniques, the final model achieves an accuracy of 73.28%.</a:t>
            </a:r>
            <a:endParaRPr lang="en-IN" dirty="0"/>
          </a:p>
        </p:txBody>
      </p:sp>
      <p:pic>
        <p:nvPicPr>
          <p:cNvPr id="3" name="Picture 2"/>
          <p:cNvPicPr>
            <a:picLocks noChangeAspect="1"/>
          </p:cNvPicPr>
          <p:nvPr/>
        </p:nvPicPr>
        <p:blipFill>
          <a:blip r:embed="rId2"/>
          <a:stretch>
            <a:fillRect/>
          </a:stretch>
        </p:blipFill>
        <p:spPr>
          <a:xfrm>
            <a:off x="6949440" y="1035747"/>
            <a:ext cx="5103229" cy="4349556"/>
          </a:xfrm>
          <a:prstGeom prst="rect">
            <a:avLst/>
          </a:prstGeom>
        </p:spPr>
      </p:pic>
      <p:sp>
        <p:nvSpPr>
          <p:cNvPr id="4" name="TextBox 3">
            <a:extLst>
              <a:ext uri="{FF2B5EF4-FFF2-40B4-BE49-F238E27FC236}">
                <a16:creationId xmlns:a16="http://schemas.microsoft.com/office/drawing/2014/main" id="{8DF6EB0A-0EBC-5B91-EE53-B184A3D20897}"/>
              </a:ext>
            </a:extLst>
          </p:cNvPr>
          <p:cNvSpPr txBox="1"/>
          <p:nvPr/>
        </p:nvSpPr>
        <p:spPr>
          <a:xfrm>
            <a:off x="283598" y="349325"/>
            <a:ext cx="7792720" cy="646331"/>
          </a:xfrm>
          <a:prstGeom prst="rect">
            <a:avLst/>
          </a:prstGeom>
          <a:noFill/>
        </p:spPr>
        <p:txBody>
          <a:bodyPr wrap="square" rtlCol="0">
            <a:spAutoFit/>
          </a:bodyPr>
          <a:lstStyle/>
          <a:p>
            <a:r>
              <a:rPr lang="en-US" sz="3200" dirty="0"/>
              <a:t>LITERATURE</a:t>
            </a:r>
            <a:r>
              <a:rPr lang="en-US" sz="3600" dirty="0"/>
              <a:t> SURVEY Continued..</a:t>
            </a:r>
            <a:endParaRPr lang="en-IN" sz="3600" dirty="0"/>
          </a:p>
        </p:txBody>
      </p:sp>
    </p:spTree>
    <p:extLst>
      <p:ext uri="{BB962C8B-B14F-4D97-AF65-F5344CB8AC3E}">
        <p14:creationId xmlns:p14="http://schemas.microsoft.com/office/powerpoint/2010/main" val="17592845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2560</TotalTime>
  <Words>3083</Words>
  <Application>Microsoft Office PowerPoint</Application>
  <PresentationFormat>Widescreen</PresentationFormat>
  <Paragraphs>821</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Algerian</vt:lpstr>
      <vt:lpstr>Arial</vt:lpstr>
      <vt:lpstr>Calibri</vt:lpstr>
      <vt:lpstr>Courier New</vt:lpstr>
      <vt:lpstr>Gill Sans MT</vt:lpstr>
      <vt:lpstr>Söhne</vt:lpstr>
      <vt:lpstr>Times New Roman</vt:lpstr>
      <vt:lpstr>Wingdings</vt:lpstr>
      <vt:lpstr>Gallery</vt:lpstr>
      <vt:lpstr>Deep learning based facial emotion recognition</vt:lpstr>
      <vt:lpstr>Outline</vt:lpstr>
      <vt:lpstr>PROBLEM STATEMENT</vt:lpstr>
      <vt:lpstr>Applications </vt:lpstr>
      <vt:lpstr>Motivation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dataset</vt:lpstr>
      <vt:lpstr>Proposed methodology</vt:lpstr>
      <vt:lpstr>EXECUTION OF ML</vt:lpstr>
      <vt:lpstr>PowerPoint Presentation</vt:lpstr>
      <vt:lpstr>Proposed methodology</vt:lpstr>
      <vt:lpstr>Batch normalization</vt:lpstr>
      <vt:lpstr>cnn</vt:lpstr>
      <vt:lpstr>PowerPoint Presentation</vt:lpstr>
      <vt:lpstr>PowerPoint Presentation</vt:lpstr>
      <vt:lpstr>PowerPoint Presentation</vt:lpstr>
      <vt:lpstr>VGG-ResNet Hybrid model</vt:lpstr>
      <vt:lpstr>PowerPoint Presentation</vt:lpstr>
      <vt:lpstr>PowerPoint Presentation</vt:lpstr>
      <vt:lpstr>Pre-trained(VGG-16) + ml</vt:lpstr>
      <vt:lpstr>attention</vt:lpstr>
      <vt:lpstr>Self-attention</vt:lpstr>
      <vt:lpstr>Continued…</vt:lpstr>
      <vt:lpstr>Tools &amp; platforms</vt:lpstr>
      <vt:lpstr>FINAL OUTPUT</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EMOTION RECOGNITION USING MULTIMODAL ANALYSIS</dc:title>
  <dc:creator>Bhavyasri Maturi</dc:creator>
  <cp:lastModifiedBy>Bhavyasri Maturi</cp:lastModifiedBy>
  <cp:revision>123</cp:revision>
  <dcterms:created xsi:type="dcterms:W3CDTF">2023-08-25T05:49:38Z</dcterms:created>
  <dcterms:modified xsi:type="dcterms:W3CDTF">2024-03-18T16:33:41Z</dcterms:modified>
</cp:coreProperties>
</file>