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7" r:id="rId7"/>
    <p:sldId id="276" r:id="rId8"/>
    <p:sldId id="294" r:id="rId9"/>
    <p:sldId id="288" r:id="rId10"/>
    <p:sldId id="299" r:id="rId11"/>
    <p:sldId id="298" r:id="rId12"/>
    <p:sldId id="297" r:id="rId13"/>
    <p:sldId id="300" r:id="rId14"/>
    <p:sldId id="293"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p:scale>
          <a:sx n="100" d="100"/>
          <a:sy n="100" d="100"/>
        </p:scale>
        <p:origin x="-174"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4/5/2024</a:t>
            </a:fld>
            <a:endParaRPr lang="en-US" dirty="0"/>
          </a:p>
        </p:txBody>
      </p:sp>
      <p:sp>
        <p:nvSpPr>
          <p:cNvPr id="4" name="Footer Placeholder 3">
            <a:extLst>
              <a:ext uri="{FF2B5EF4-FFF2-40B4-BE49-F238E27FC236}">
                <a16:creationId xmlns:a16="http://schemas.microsoft.com/office/drawing/2014/main" xmlns=""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xmlns=""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xmlns=""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4/5/2024</a:t>
            </a:fld>
            <a:endParaRPr lang="en-US"/>
          </a:p>
        </p:txBody>
      </p:sp>
      <p:sp>
        <p:nvSpPr>
          <p:cNvPr id="10" name="Notes Placeholder 9">
            <a:extLst>
              <a:ext uri="{FF2B5EF4-FFF2-40B4-BE49-F238E27FC236}">
                <a16:creationId xmlns:a16="http://schemas.microsoft.com/office/drawing/2014/main" xmlns=""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xmlns=""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xmlns=""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xmlns=""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905246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954175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141690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58486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1259178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074462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63267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8194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90524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xmlns=""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xmlns=""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xmlns=""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xmlns=""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xmlns="">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xmlns=""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xmlns=""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xmlns=""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xmlns=""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xmlns=""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xmlns=""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xmlns=""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xmlns=""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xmlns=""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xmlns=""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xmlns=""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xmlns=""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xmlns=""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xmlns=""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xmlns=""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xmlns=""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xmlns=""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xmlns=""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xmlns=""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xmlns=""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xmlns=""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xmlns=""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xmlns=""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xmlns=""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xmlns=""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xmlns=""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xmlns=""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xmlns=""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xmlns=""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xmlns=""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xmlns=""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xmlns=""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xmlns=""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xmlns=""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xmlns=""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xmlns=""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xmlns=""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xmlns=""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xmlns=""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xmlns=""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xmlns=""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xmlns=""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xmlns=""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xmlns=""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xmlns=""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xmlns=""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xmlns=""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xmlns=""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xmlns=""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xmlns=""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xmlns=""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xmlns=""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xmlns=""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xmlns=""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xmlns=""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xmlns=""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xmlns=""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xmlns=""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xmlns=""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xmlns=""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xmlns=""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xmlns=""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xmlns=""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xmlns=""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xmlns=""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xmlns=""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xmlns=""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xmlns=""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xmlns=""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xmlns=""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xmlns=""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xmlns=""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xmlns=""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xmlns=""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xmlns=""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xmlns=""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xmlns=""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xmlns=""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xmlns=""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xmlns=""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xmlns=""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xmlns=""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xmlns=""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xmlns=""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xmlns=""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xmlns=""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xmlns=""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xmlns=""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xmlns=""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xmlns=""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xmlns=""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xmlns=""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xmlns=""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xmlns=""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xmlns=""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xmlns=""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xmlns=""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xmlns=""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xmlns=""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xmlns=""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xmlns=""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xmlns=""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xmlns=""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xmlns=""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xmlns=""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xmlns=""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xmlns=""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xmlns=""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xmlns=""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xmlns=""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xmlns=""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xmlns=""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xmlns=""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xmlns=""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xmlns=""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xmlns=""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xmlns=""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xmlns=""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xmlns=""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xmlns=""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xmlns=""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xmlns=""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xmlns=""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xmlns=""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xmlns="">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xmlns=""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xmlns=""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xmlns=""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xmlns=""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xmlns=""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xmlns=""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xmlns=""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xmlns=""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xmlns=""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xmlns=""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xmlns=""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xmlns=""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xmlns=""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xmlns=""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xmlns=""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xmlns=""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xmlns=""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xmlns=""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xmlns=""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xmlns=""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xmlns=""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xmlns=""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xmlns=""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xmlns=""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xmlns=""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xmlns=""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xmlns=""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xmlns=""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xmlns=""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xmlns=""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xmlns=""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xmlns=""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xmlns=""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xmlns=""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xmlns=""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xmlns=""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xmlns=""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xmlns=""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xmlns=""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xmlns=""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xmlns=""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xmlns=""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xmlns=""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xmlns=""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xmlns=""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xmlns=""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xmlns=""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xmlns=""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xmlns=""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xmlns=""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xmlns=""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xmlns=""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xmlns=""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xmlns=""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xmlns=""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xmlns=""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xmlns=""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xmlns=""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xmlns=""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xmlns=""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xmlns=""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xmlns=""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xmlns=""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xmlns=""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xmlns=""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xmlns=""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xmlns=""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0.jpe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3A3B864-5E85-99D2-93E5-5CA1F4F35DC7}"/>
              </a:ext>
            </a:extLst>
          </p:cNvPr>
          <p:cNvSpPr>
            <a:spLocks noGrp="1"/>
          </p:cNvSpPr>
          <p:nvPr>
            <p:ph type="title"/>
          </p:nvPr>
        </p:nvSpPr>
        <p:spPr>
          <a:xfrm>
            <a:off x="789439" y="1064464"/>
            <a:ext cx="5257793" cy="2057441"/>
          </a:xfrm>
        </p:spPr>
        <p:txBody>
          <a:bodyPr/>
          <a:lstStyle/>
          <a:p>
            <a:r>
              <a:rPr lang="en-US" dirty="0"/>
              <a:t>Keyloggers and </a:t>
            </a:r>
            <a:r>
              <a:rPr lang="en-US" dirty="0" smtClean="0"/>
              <a:t>Security</a:t>
            </a:r>
            <a:endParaRPr lang="en-US" sz="2000" dirty="0"/>
          </a:p>
        </p:txBody>
      </p:sp>
      <p:sp>
        <p:nvSpPr>
          <p:cNvPr id="9" name="Text Placeholder 8">
            <a:extLst>
              <a:ext uri="{FF2B5EF4-FFF2-40B4-BE49-F238E27FC236}">
                <a16:creationId xmlns:a16="http://schemas.microsoft.com/office/drawing/2014/main" xmlns="" id="{485E0237-B9A1-0B58-E0AA-05EF84817EB4}"/>
              </a:ext>
            </a:extLst>
          </p:cNvPr>
          <p:cNvSpPr>
            <a:spLocks noGrp="1"/>
          </p:cNvSpPr>
          <p:nvPr>
            <p:ph type="body" sz="quarter" idx="28"/>
          </p:nvPr>
        </p:nvSpPr>
        <p:spPr>
          <a:xfrm>
            <a:off x="1639466" y="4232104"/>
            <a:ext cx="2151484" cy="760288"/>
          </a:xfrm>
        </p:spPr>
        <p:txBody>
          <a:bodyPr/>
          <a:lstStyle/>
          <a:p>
            <a:r>
              <a:rPr lang="en-US" dirty="0" smtClean="0"/>
              <a:t>Presented by: </a:t>
            </a:r>
            <a:r>
              <a:rPr lang="en-US" dirty="0" err="1" smtClean="0"/>
              <a:t>Vignash</a:t>
            </a:r>
            <a:r>
              <a:rPr lang="en-US" dirty="0" smtClean="0"/>
              <a:t> M</a:t>
            </a:r>
          </a:p>
          <a:p>
            <a:endParaRPr lang="en-US" dirty="0"/>
          </a:p>
        </p:txBody>
      </p:sp>
      <p:pic>
        <p:nvPicPr>
          <p:cNvPr id="12" name="Shape 31">
            <a:extLst>
              <a:ext uri="{FF2B5EF4-FFF2-40B4-BE49-F238E27FC236}">
                <a16:creationId xmlns:a16="http://schemas.microsoft.com/office/drawing/2014/main" xmlns="" id="{A2E096B7-3B4F-355B-58E5-41784AC8BE2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xmlns="" id="{4D81E37E-7366-D88D-83B8-BBA577CA4626}"/>
              </a:ext>
              <a:ext uri="{C183D7F6-B498-43B3-948B-1728B52AA6E4}">
                <adec:decorative xmlns:adec="http://schemas.microsoft.com/office/drawing/2017/decorative" xmlns=""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2" name="Rectangle 1"/>
          <p:cNvSpPr/>
          <p:nvPr/>
        </p:nvSpPr>
        <p:spPr>
          <a:xfrm>
            <a:off x="1009627" y="5002768"/>
            <a:ext cx="5109156" cy="923330"/>
          </a:xfrm>
          <a:prstGeom prst="rect">
            <a:avLst/>
          </a:prstGeom>
        </p:spPr>
        <p:txBody>
          <a:bodyPr wrap="none">
            <a:spAutoFit/>
          </a:bodyPr>
          <a:lstStyle/>
          <a:p>
            <a:r>
              <a:rPr lang="en-US" dirty="0" err="1" smtClean="0">
                <a:solidFill>
                  <a:schemeClr val="bg1">
                    <a:lumMod val="95000"/>
                  </a:schemeClr>
                </a:solidFill>
              </a:rPr>
              <a:t>Anjalai</a:t>
            </a:r>
            <a:r>
              <a:rPr lang="en-US" dirty="0" smtClean="0">
                <a:solidFill>
                  <a:schemeClr val="bg1">
                    <a:lumMod val="95000"/>
                  </a:schemeClr>
                </a:solidFill>
              </a:rPr>
              <a:t> </a:t>
            </a:r>
            <a:r>
              <a:rPr lang="en-US" dirty="0" err="1" smtClean="0">
                <a:solidFill>
                  <a:schemeClr val="bg1">
                    <a:lumMod val="95000"/>
                  </a:schemeClr>
                </a:solidFill>
              </a:rPr>
              <a:t>Ammal</a:t>
            </a:r>
            <a:r>
              <a:rPr lang="en-US" dirty="0" smtClean="0">
                <a:solidFill>
                  <a:schemeClr val="bg1">
                    <a:lumMod val="95000"/>
                  </a:schemeClr>
                </a:solidFill>
              </a:rPr>
              <a:t> </a:t>
            </a:r>
            <a:r>
              <a:rPr lang="en-US" dirty="0" err="1">
                <a:solidFill>
                  <a:schemeClr val="bg1">
                    <a:lumMod val="95000"/>
                  </a:schemeClr>
                </a:solidFill>
              </a:rPr>
              <a:t>Mahalingam</a:t>
            </a:r>
            <a:r>
              <a:rPr lang="en-US" dirty="0">
                <a:solidFill>
                  <a:schemeClr val="bg1">
                    <a:lumMod val="95000"/>
                  </a:schemeClr>
                </a:solidFill>
              </a:rPr>
              <a:t> Engineering </a:t>
            </a:r>
            <a:r>
              <a:rPr lang="en-US" dirty="0" smtClean="0">
                <a:solidFill>
                  <a:schemeClr val="bg1">
                    <a:lumMod val="95000"/>
                  </a:schemeClr>
                </a:solidFill>
              </a:rPr>
              <a:t>College</a:t>
            </a:r>
          </a:p>
          <a:p>
            <a:r>
              <a:rPr lang="en-US" dirty="0">
                <a:solidFill>
                  <a:schemeClr val="bg1">
                    <a:lumMod val="95000"/>
                  </a:schemeClr>
                </a:solidFill>
              </a:rPr>
              <a:t> </a:t>
            </a:r>
            <a:endParaRPr lang="en-US" dirty="0" smtClean="0">
              <a:solidFill>
                <a:schemeClr val="bg1">
                  <a:lumMod val="95000"/>
                </a:schemeClr>
              </a:solidFill>
            </a:endParaRPr>
          </a:p>
          <a:p>
            <a:r>
              <a:rPr lang="en-US" dirty="0" smtClean="0">
                <a:solidFill>
                  <a:schemeClr val="bg1">
                    <a:lumMod val="95000"/>
                  </a:schemeClr>
                </a:solidFill>
              </a:rPr>
              <a:t>CSE- department</a:t>
            </a:r>
            <a:endParaRPr lang="en-US" dirty="0">
              <a:solidFill>
                <a:schemeClr val="bg1">
                  <a:lumMod val="95000"/>
                </a:schemeClr>
              </a:solidFill>
            </a:endParaRPr>
          </a:p>
        </p:txBody>
      </p:sp>
      <p:sp>
        <p:nvSpPr>
          <p:cNvPr id="4" name="AutoShape 2" descr="What is a Keylogger? | How to Protec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 Keylogger? | How to Protec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What is a Keylogger? | How to Protect Your Passwords | AVG"/>
          <p:cNvPicPr>
            <a:picLocks noGrp="1" noChangeAspect="1" noChangeArrowheads="1"/>
          </p:cNvPicPr>
          <p:nvPr>
            <p:ph type="pic" sz="quarter" idx="47"/>
          </p:nvPr>
        </p:nvPicPr>
        <p:blipFill>
          <a:blip r:embed="rId5">
            <a:extLst>
              <a:ext uri="{28A0092B-C50C-407E-A947-70E740481C1C}">
                <a14:useLocalDpi xmlns:a14="http://schemas.microsoft.com/office/drawing/2010/main" val="0"/>
              </a:ext>
            </a:extLst>
          </a:blip>
          <a:srcRect l="20184" r="20184"/>
          <a:stretch>
            <a:fillRect/>
          </a:stretch>
        </p:blipFill>
        <p:spPr bwMode="auto">
          <a:xfrm>
            <a:off x="6118784" y="160339"/>
            <a:ext cx="6073216" cy="669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536489" y="1628301"/>
            <a:ext cx="4959822" cy="2801558"/>
          </a:xfrm>
        </p:spPr>
        <p:txBody>
          <a:bodyPr/>
          <a:lstStyle/>
          <a:p>
            <a:endParaRPr lang="en-US" sz="2400" dirty="0"/>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u="none" strike="noStrike" kern="1200" cap="none" spc="0" normalizeH="0" baseline="0" dirty="0">
              <a:ln>
                <a:noFill/>
              </a:ln>
              <a:solidFill>
                <a:schemeClr val="bg1"/>
              </a:solidFill>
              <a:effectLst/>
              <a:uLnTx/>
              <a:uFillTx/>
            </a:endParaRPr>
          </a:p>
        </p:txBody>
      </p:sp>
      <p:sp>
        <p:nvSpPr>
          <p:cNvPr id="2" name="Title 1"/>
          <p:cNvSpPr>
            <a:spLocks noGrp="1"/>
          </p:cNvSpPr>
          <p:nvPr>
            <p:ph type="title"/>
          </p:nvPr>
        </p:nvSpPr>
        <p:spPr>
          <a:xfrm>
            <a:off x="6740762" y="949325"/>
            <a:ext cx="9823998" cy="1325563"/>
          </a:xfrm>
        </p:spPr>
        <p:txBody>
          <a:bodyPr/>
          <a:lstStyle/>
          <a:p>
            <a:r>
              <a:rPr lang="en-US" dirty="0" smtClean="0"/>
              <a:t>Outputs:</a:t>
            </a:r>
            <a:endParaRPr lang="en-US" dirty="0"/>
          </a:p>
        </p:txBody>
      </p:sp>
      <p:pic>
        <p:nvPicPr>
          <p:cNvPr id="8194" name="Picture 2" descr="C:\Users\Administrator\AppData\Local\Packages\Microsoft.Windows.Photos_8wekyb3d8bbwe\TempState\ShareServiceTempFolder\ss1 NM.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 y="520700"/>
            <a:ext cx="5505730" cy="31845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Administrator\AppData\Local\Packages\Microsoft.Windows.Photos_8wekyb3d8bbwe\TempState\ShareServiceTempFolder\SS2 NM.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0007" y="3561350"/>
            <a:ext cx="7130996" cy="265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59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xmlns="" id="{0031CE36-F77D-3964-C169-771DBA49D28A}"/>
              </a:ext>
            </a:extLst>
          </p:cNvPr>
          <p:cNvSpPr>
            <a:spLocks noGrp="1"/>
          </p:cNvSpPr>
          <p:nvPr>
            <p:ph type="title"/>
          </p:nvPr>
        </p:nvSpPr>
        <p:spPr/>
        <p:txBody>
          <a:bodyPr/>
          <a:lstStyle/>
          <a:p>
            <a:r>
              <a:rPr lang="en-US" b="0" i="0" u="sng" dirty="0">
                <a:solidFill>
                  <a:srgbClr val="ECECEC"/>
                </a:solidFill>
                <a:effectLst/>
                <a:latin typeface="Söhne"/>
              </a:rPr>
              <a:t>References:</a:t>
            </a:r>
            <a:r>
              <a:rPr lang="en-US" b="0" i="0" dirty="0">
                <a:solidFill>
                  <a:srgbClr val="ECECEC"/>
                </a:solidFill>
                <a:effectLst/>
                <a:latin typeface="Söhne"/>
              </a:rPr>
              <a:t/>
            </a:r>
            <a:br>
              <a:rPr lang="en-US" b="0" i="0" dirty="0">
                <a:solidFill>
                  <a:srgbClr val="ECECEC"/>
                </a:solidFill>
                <a:effectLst/>
                <a:latin typeface="Söhne"/>
              </a:rPr>
            </a:br>
            <a:endParaRPr lang="en-US" dirty="0"/>
          </a:p>
        </p:txBody>
      </p:sp>
      <p:pic>
        <p:nvPicPr>
          <p:cNvPr id="26" name="Picture Placeholder 25" descr="Layout of website design sketches on white paper">
            <a:extLst>
              <a:ext uri="{FF2B5EF4-FFF2-40B4-BE49-F238E27FC236}">
                <a16:creationId xmlns:a16="http://schemas.microsoft.com/office/drawing/2014/main" xmlns=""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43" name="Text Placeholder 42">
            <a:extLst>
              <a:ext uri="{FF2B5EF4-FFF2-40B4-BE49-F238E27FC236}">
                <a16:creationId xmlns:a16="http://schemas.microsoft.com/office/drawing/2014/main" xmlns="" id="{520E98B6-7B33-8FD4-A662-31DD4B85E22E}"/>
              </a:ext>
            </a:extLst>
          </p:cNvPr>
          <p:cNvSpPr>
            <a:spLocks noGrp="1"/>
          </p:cNvSpPr>
          <p:nvPr>
            <p:ph type="body" sz="quarter" idx="28"/>
          </p:nvPr>
        </p:nvSpPr>
        <p:spPr>
          <a:xfrm>
            <a:off x="4550704" y="2896419"/>
            <a:ext cx="2653545" cy="1532826"/>
          </a:xfrm>
        </p:spPr>
        <p:txBody>
          <a:bodyPr/>
          <a:lstStyle/>
          <a:p>
            <a:pPr algn="l"/>
            <a:endParaRPr lang="en-US" sz="2000" b="0" i="0" dirty="0">
              <a:solidFill>
                <a:srgbClr val="ECECEC"/>
              </a:solidFill>
              <a:effectLst/>
              <a:latin typeface="Söhne"/>
            </a:endParaRPr>
          </a:p>
          <a:p>
            <a:pPr algn="l"/>
            <a:r>
              <a:rPr lang="en-US" sz="2000" b="0" i="0" dirty="0">
                <a:solidFill>
                  <a:srgbClr val="ECECEC"/>
                </a:solidFill>
                <a:effectLst/>
                <a:latin typeface="Söhne"/>
              </a:rPr>
              <a:t>[1] Smith, J., &amp; Jones, A. (2022). "Detecting and Preventing Keylogger Attacks: A Comprehensive Review." Journal of Cybersecurity Research, 10(2), 145-168.</a:t>
            </a:r>
          </a:p>
          <a:p>
            <a:endParaRPr lang="en-US" dirty="0"/>
          </a:p>
        </p:txBody>
      </p:sp>
      <p:sp>
        <p:nvSpPr>
          <p:cNvPr id="44" name="Text Placeholder 43">
            <a:extLst>
              <a:ext uri="{FF2B5EF4-FFF2-40B4-BE49-F238E27FC236}">
                <a16:creationId xmlns:a16="http://schemas.microsoft.com/office/drawing/2014/main" xmlns="" id="{78466807-A2DA-EC5D-ACDE-B83D6F7169EA}"/>
              </a:ext>
            </a:extLst>
          </p:cNvPr>
          <p:cNvSpPr>
            <a:spLocks noGrp="1"/>
          </p:cNvSpPr>
          <p:nvPr>
            <p:ph type="body" sz="quarter" idx="53"/>
          </p:nvPr>
        </p:nvSpPr>
        <p:spPr>
          <a:xfrm>
            <a:off x="8339912" y="2978008"/>
            <a:ext cx="2653545" cy="1727103"/>
          </a:xfrm>
        </p:spPr>
        <p:txBody>
          <a:bodyPr/>
          <a:lstStyle/>
          <a:p>
            <a:r>
              <a:rPr lang="en-US" sz="2000" b="0" i="0" dirty="0">
                <a:solidFill>
                  <a:srgbClr val="ECECEC"/>
                </a:solidFill>
                <a:effectLst/>
                <a:latin typeface="Söhne"/>
              </a:rPr>
              <a:t>[2] Brown, C., &amp; Green, D. (2023). "Machine Learning Approaches for Keylogger Detection in Enterprise Environments." Proceedings of the International Conference on Cybersecurity (ICC), pp. 230-245.</a:t>
            </a:r>
          </a:p>
          <a:p>
            <a:endParaRPr lang="en-US" dirty="0"/>
          </a:p>
        </p:txBody>
      </p:sp>
      <p:sp>
        <p:nvSpPr>
          <p:cNvPr id="11" name="Slide Number Placeholder 13">
            <a:extLst>
              <a:ext uri="{FF2B5EF4-FFF2-40B4-BE49-F238E27FC236}">
                <a16:creationId xmlns:a16="http://schemas.microsoft.com/office/drawing/2014/main" xmlns=""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8214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AD2C8D04-263D-9589-1CFF-A5968D7C33D7}"/>
              </a:ext>
            </a:extLst>
          </p:cNvPr>
          <p:cNvSpPr>
            <a:spLocks noGrp="1"/>
          </p:cNvSpPr>
          <p:nvPr>
            <p:ph type="title"/>
          </p:nvPr>
        </p:nvSpPr>
        <p:spPr>
          <a:xfrm>
            <a:off x="6067425" y="2532213"/>
            <a:ext cx="5055698" cy="1325563"/>
          </a:xfrm>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xmlns=""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xmlns=""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xmlns=""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xmlns=""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xmlns="" id="{8FEA3BB9-F064-CFBE-C0BE-BB7A22A4DCFC}"/>
              </a:ext>
            </a:extLst>
          </p:cNvPr>
          <p:cNvSpPr>
            <a:spLocks noGrp="1"/>
          </p:cNvSpPr>
          <p:nvPr>
            <p:ph type="body" sz="quarter" idx="28"/>
          </p:nvPr>
        </p:nvSpPr>
        <p:spPr/>
        <p:txBody>
          <a:bodyPr/>
          <a:lstStyle/>
          <a:p>
            <a:r>
              <a:rPr lang="en-US" dirty="0"/>
              <a:t>Problem statement</a:t>
            </a:r>
          </a:p>
        </p:txBody>
      </p:sp>
      <p:sp>
        <p:nvSpPr>
          <p:cNvPr id="9" name="Text Placeholder 8">
            <a:extLst>
              <a:ext uri="{FF2B5EF4-FFF2-40B4-BE49-F238E27FC236}">
                <a16:creationId xmlns:a16="http://schemas.microsoft.com/office/drawing/2014/main" xmlns="" id="{78024C77-A2F8-1ABA-5412-E6BB88B5FA1B}"/>
              </a:ext>
            </a:extLst>
          </p:cNvPr>
          <p:cNvSpPr>
            <a:spLocks noGrp="1"/>
          </p:cNvSpPr>
          <p:nvPr>
            <p:ph type="body" sz="quarter" idx="29"/>
          </p:nvPr>
        </p:nvSpPr>
        <p:spPr/>
        <p:txBody>
          <a:bodyPr/>
          <a:lstStyle/>
          <a:p>
            <a:r>
              <a:rPr lang="en-US" dirty="0" smtClean="0"/>
              <a:t>Key Challenges</a:t>
            </a:r>
            <a:endParaRPr lang="en-US" dirty="0"/>
          </a:p>
        </p:txBody>
      </p:sp>
      <p:sp>
        <p:nvSpPr>
          <p:cNvPr id="18" name="Text Placeholder 17">
            <a:extLst>
              <a:ext uri="{FF2B5EF4-FFF2-40B4-BE49-F238E27FC236}">
                <a16:creationId xmlns:a16="http://schemas.microsoft.com/office/drawing/2014/main" xmlns="" id="{241202DB-E499-EB19-8A48-A3301DA59ED7}"/>
              </a:ext>
            </a:extLst>
          </p:cNvPr>
          <p:cNvSpPr>
            <a:spLocks noGrp="1"/>
          </p:cNvSpPr>
          <p:nvPr>
            <p:ph type="body" sz="quarter" idx="30"/>
          </p:nvPr>
        </p:nvSpPr>
        <p:spPr>
          <a:xfrm>
            <a:off x="5174683" y="2844725"/>
            <a:ext cx="1914694" cy="1089194"/>
          </a:xfrm>
        </p:spPr>
        <p:txBody>
          <a:bodyPr/>
          <a:lstStyle/>
          <a:p>
            <a:r>
              <a:rPr lang="en-US" dirty="0"/>
              <a:t>System development Approach</a:t>
            </a:r>
          </a:p>
        </p:txBody>
      </p:sp>
      <p:sp>
        <p:nvSpPr>
          <p:cNvPr id="22" name="Text Placeholder 21">
            <a:extLst>
              <a:ext uri="{FF2B5EF4-FFF2-40B4-BE49-F238E27FC236}">
                <a16:creationId xmlns:a16="http://schemas.microsoft.com/office/drawing/2014/main" xmlns="" id="{D5402852-C1AD-6A4E-DAA7-0AE582A742FD}"/>
              </a:ext>
            </a:extLst>
          </p:cNvPr>
          <p:cNvSpPr>
            <a:spLocks noGrp="1"/>
          </p:cNvSpPr>
          <p:nvPr>
            <p:ph type="body" sz="quarter" idx="31"/>
          </p:nvPr>
        </p:nvSpPr>
        <p:spPr>
          <a:xfrm>
            <a:off x="7319230" y="2857182"/>
            <a:ext cx="1913128" cy="1107124"/>
          </a:xfrm>
        </p:spPr>
        <p:txBody>
          <a:bodyPr/>
          <a:lstStyle/>
          <a:p>
            <a:r>
              <a:rPr lang="en-US" dirty="0"/>
              <a:t>Algorithm and Development</a:t>
            </a:r>
          </a:p>
        </p:txBody>
      </p:sp>
      <p:sp>
        <p:nvSpPr>
          <p:cNvPr id="24" name="Text Placeholder 23">
            <a:extLst>
              <a:ext uri="{FF2B5EF4-FFF2-40B4-BE49-F238E27FC236}">
                <a16:creationId xmlns:a16="http://schemas.microsoft.com/office/drawing/2014/main" xmlns="" id="{ABF1D337-2A3C-A0FB-A6CD-5E4B9D6DFD91}"/>
              </a:ext>
            </a:extLst>
          </p:cNvPr>
          <p:cNvSpPr>
            <a:spLocks noGrp="1"/>
          </p:cNvSpPr>
          <p:nvPr>
            <p:ph type="body" sz="quarter" idx="32"/>
          </p:nvPr>
        </p:nvSpPr>
        <p:spPr>
          <a:xfrm>
            <a:off x="9332036" y="2851477"/>
            <a:ext cx="1913128" cy="1075689"/>
          </a:xfrm>
        </p:spPr>
        <p:txBody>
          <a:bodyPr/>
          <a:lstStyle/>
          <a:p>
            <a:r>
              <a:rPr lang="en-US" dirty="0"/>
              <a:t>Future Scope</a:t>
            </a:r>
          </a:p>
        </p:txBody>
      </p:sp>
      <p:sp>
        <p:nvSpPr>
          <p:cNvPr id="20" name="Footer Placeholder 19">
            <a:extLst>
              <a:ext uri="{FF2B5EF4-FFF2-40B4-BE49-F238E27FC236}">
                <a16:creationId xmlns:a16="http://schemas.microsoft.com/office/drawing/2014/main" xmlns="" id="{1664F554-8F3F-2148-FE86-1FE8F66B856B}"/>
              </a:ext>
            </a:extLst>
          </p:cNvPr>
          <p:cNvSpPr>
            <a:spLocks noGrp="1"/>
          </p:cNvSpPr>
          <p:nvPr>
            <p:ph type="ftr" sz="quarter" idx="33"/>
          </p:nvPr>
        </p:nvSpPr>
        <p:spPr/>
        <p:txBody>
          <a:bodyPr/>
          <a:lstStyle/>
          <a:p>
            <a:r>
              <a:rPr lang="en-US" noProof="0"/>
              <a:t>Presentation Title</a:t>
            </a:r>
            <a:endParaRPr lang="en-US" noProof="0" dirty="0"/>
          </a:p>
        </p:txBody>
      </p:sp>
      <p:sp>
        <p:nvSpPr>
          <p:cNvPr id="3" name="Text Placeholder 23">
            <a:extLst>
              <a:ext uri="{FF2B5EF4-FFF2-40B4-BE49-F238E27FC236}">
                <a16:creationId xmlns:a16="http://schemas.microsoft.com/office/drawing/2014/main" xmlns="" id="{81ED256E-0414-9F74-3BDD-81023964E9C8}"/>
              </a:ext>
            </a:extLst>
          </p:cNvPr>
          <p:cNvSpPr txBox="1">
            <a:spLocks/>
          </p:cNvSpPr>
          <p:nvPr/>
        </p:nvSpPr>
        <p:spPr>
          <a:xfrm>
            <a:off x="5174683" y="2799599"/>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 name="Text Placeholder 23">
            <a:extLst>
              <a:ext uri="{FF2B5EF4-FFF2-40B4-BE49-F238E27FC236}">
                <a16:creationId xmlns:a16="http://schemas.microsoft.com/office/drawing/2014/main" xmlns="" id="{C525E467-1E47-15EF-ACBB-CE553492C453}"/>
              </a:ext>
            </a:extLst>
          </p:cNvPr>
          <p:cNvSpPr txBox="1">
            <a:spLocks/>
          </p:cNvSpPr>
          <p:nvPr/>
        </p:nvSpPr>
        <p:spPr>
          <a:xfrm>
            <a:off x="10476917" y="4647675"/>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a:t>
            </a:r>
          </a:p>
        </p:txBody>
      </p:sp>
      <p:sp>
        <p:nvSpPr>
          <p:cNvPr id="5" name="Text Placeholder 23">
            <a:extLst>
              <a:ext uri="{FF2B5EF4-FFF2-40B4-BE49-F238E27FC236}">
                <a16:creationId xmlns:a16="http://schemas.microsoft.com/office/drawing/2014/main" xmlns="" id="{46AB9C12-59AC-1BBF-DF2C-457AC711AB15}"/>
              </a:ext>
            </a:extLst>
          </p:cNvPr>
          <p:cNvSpPr txBox="1">
            <a:spLocks/>
          </p:cNvSpPr>
          <p:nvPr/>
        </p:nvSpPr>
        <p:spPr>
          <a:xfrm>
            <a:off x="8367234" y="463127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Result</a:t>
            </a:r>
          </a:p>
        </p:txBody>
      </p:sp>
      <p:sp>
        <p:nvSpPr>
          <p:cNvPr id="6" name="Text Placeholder 23">
            <a:extLst>
              <a:ext uri="{FF2B5EF4-FFF2-40B4-BE49-F238E27FC236}">
                <a16:creationId xmlns:a16="http://schemas.microsoft.com/office/drawing/2014/main" xmlns="" id="{984FBABE-E401-911E-D8EE-30304F51D705}"/>
              </a:ext>
            </a:extLst>
          </p:cNvPr>
          <p:cNvSpPr txBox="1">
            <a:spLocks/>
          </p:cNvSpPr>
          <p:nvPr/>
        </p:nvSpPr>
        <p:spPr>
          <a:xfrm>
            <a:off x="6274027" y="4581900"/>
            <a:ext cx="1913128" cy="1075689"/>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bg1"/>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References</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xmlns="" id="{4D761329-3BEF-0173-1328-A4DB26572AFF}"/>
              </a:ext>
            </a:extLst>
          </p:cNvPr>
          <p:cNvSpPr>
            <a:spLocks noGrp="1"/>
          </p:cNvSpPr>
          <p:nvPr>
            <p:ph type="title"/>
          </p:nvPr>
        </p:nvSpPr>
        <p:spPr/>
        <p:txBody>
          <a:bodyPr/>
          <a:lstStyle/>
          <a:p>
            <a:endParaRPr lang="en-US" sz="1400" dirty="0"/>
          </a:p>
        </p:txBody>
      </p:sp>
      <p:sp>
        <p:nvSpPr>
          <p:cNvPr id="19" name="Text Placeholder 18">
            <a:extLst>
              <a:ext uri="{FF2B5EF4-FFF2-40B4-BE49-F238E27FC236}">
                <a16:creationId xmlns:a16="http://schemas.microsoft.com/office/drawing/2014/main" xmlns="" id="{FC101F03-8617-09D4-619B-F38E2F0A4F15}"/>
              </a:ext>
            </a:extLst>
          </p:cNvPr>
          <p:cNvSpPr>
            <a:spLocks noGrp="1"/>
          </p:cNvSpPr>
          <p:nvPr>
            <p:ph type="body" sz="quarter" idx="28"/>
          </p:nvPr>
        </p:nvSpPr>
        <p:spPr>
          <a:xfrm>
            <a:off x="2132714" y="2820340"/>
            <a:ext cx="1829686" cy="1426540"/>
          </a:xfrm>
        </p:spPr>
        <p:txBody>
          <a:bodyPr/>
          <a:lstStyle/>
          <a:p>
            <a:r>
              <a:rPr kumimoji="0" lang="en-US" altLang="en-US" sz="1800" b="0" i="0" u="none" strike="noStrike" cap="none" normalizeH="0" baseline="0" dirty="0">
                <a:ln>
                  <a:noFill/>
                </a:ln>
                <a:solidFill>
                  <a:schemeClr val="accent1">
                    <a:lumMod val="50000"/>
                  </a:schemeClr>
                </a:solidFill>
                <a:effectLst/>
                <a:latin typeface="Söhne"/>
              </a:rPr>
              <a:t>project problem statement for keylogger</a:t>
            </a:r>
            <a:endParaRPr lang="en-US" dirty="0">
              <a:solidFill>
                <a:schemeClr val="accent1">
                  <a:lumMod val="50000"/>
                </a:schemeClr>
              </a:solidFill>
            </a:endParaRPr>
          </a:p>
        </p:txBody>
      </p:sp>
      <p:pic>
        <p:nvPicPr>
          <p:cNvPr id="48" name="Picture placeholder 19" descr="Layout of website design sketches on white paper">
            <a:extLst>
              <a:ext uri="{FF2B5EF4-FFF2-40B4-BE49-F238E27FC236}">
                <a16:creationId xmlns:a16="http://schemas.microsoft.com/office/drawing/2014/main" xmlns=""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48516" y="537452"/>
            <a:ext cx="5045662" cy="5783096"/>
          </a:xfrm>
          <a:blipFill>
            <a:blip r:embed="rId4"/>
            <a:stretch>
              <a:fillRect/>
            </a:stretch>
          </a:blipFill>
        </p:spPr>
      </p:pic>
      <p:pic>
        <p:nvPicPr>
          <p:cNvPr id="1029" name="Picture 5" descr="User">
            <a:extLst>
              <a:ext uri="{FF2B5EF4-FFF2-40B4-BE49-F238E27FC236}">
                <a16:creationId xmlns:a16="http://schemas.microsoft.com/office/drawing/2014/main" xmlns="" id="{4C887BFD-B4F7-F164-C98B-53A184E9AA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6">
            <a:extLst>
              <a:ext uri="{FF2B5EF4-FFF2-40B4-BE49-F238E27FC236}">
                <a16:creationId xmlns:a16="http://schemas.microsoft.com/office/drawing/2014/main" xmlns="" id="{5F9CEFCF-F568-D14C-7778-2A335650FDA2}"/>
              </a:ext>
            </a:extLst>
          </p:cNvPr>
          <p:cNvSpPr>
            <a:spLocks noChangeArrowheads="1"/>
          </p:cNvSpPr>
          <p:nvPr/>
        </p:nvSpPr>
        <p:spPr bwMode="auto">
          <a:xfrm>
            <a:off x="5963920" y="314889"/>
            <a:ext cx="5557520" cy="58785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sng" strike="noStrike" cap="none" normalizeH="0" baseline="0" dirty="0">
                <a:ln>
                  <a:noFill/>
                </a:ln>
                <a:solidFill>
                  <a:srgbClr val="ECECEC"/>
                </a:solidFill>
                <a:effectLst/>
                <a:latin typeface="Söhne"/>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ECECEC"/>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In today's digital age, where cybersecurity threats loom large, one of the significant concerns is the proliferation of keyloggers,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stealthy software tools designed to monitor and record keystrokes on a user's computer without their knowledge. Keyloggers pose a severe threat to individuals and organizations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as they can capture sensitive information such as passwords, credit card details, and other personal data, leading to identity theft, financial loss, and privacy breaches. give problem solution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ECECEC"/>
                </a:solidFill>
                <a:effectLst/>
                <a:latin typeface="Söhne"/>
              </a:rPr>
              <a:t> with Proposed System/Solution System Development Approach (Technology Used)  Algorithm &amp; Deployment   Result (Output Image) Conclusion Future Scope References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025" name="Picture 1" descr="U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1D18537-D028-9E9C-FB87-93F24955DFC7}"/>
              </a:ext>
            </a:extLst>
          </p:cNvPr>
          <p:cNvSpPr>
            <a:spLocks noGrp="1"/>
          </p:cNvSpPr>
          <p:nvPr>
            <p:ph type="title"/>
          </p:nvPr>
        </p:nvSpPr>
        <p:spPr>
          <a:xfrm>
            <a:off x="113334" y="0"/>
            <a:ext cx="3940506" cy="1325563"/>
          </a:xfrm>
        </p:spPr>
        <p:txBody>
          <a:bodyPr/>
          <a:lstStyle/>
          <a:p>
            <a:r>
              <a:rPr lang="en-US" u="sng" dirty="0"/>
              <a:t>Key challenges:</a:t>
            </a:r>
          </a:p>
        </p:txBody>
      </p:sp>
      <p:sp>
        <p:nvSpPr>
          <p:cNvPr id="20" name="Text Placeholder 19">
            <a:extLst>
              <a:ext uri="{FF2B5EF4-FFF2-40B4-BE49-F238E27FC236}">
                <a16:creationId xmlns:a16="http://schemas.microsoft.com/office/drawing/2014/main" xmlns="" id="{CC0093B1-77CC-1E61-FB22-E136F94EABD2}"/>
              </a:ext>
            </a:extLst>
          </p:cNvPr>
          <p:cNvSpPr>
            <a:spLocks noGrp="1"/>
          </p:cNvSpPr>
          <p:nvPr>
            <p:ph type="body" sz="quarter" idx="28"/>
          </p:nvPr>
        </p:nvSpPr>
        <p:spPr>
          <a:xfrm>
            <a:off x="509574" y="3435546"/>
            <a:ext cx="4260180" cy="1294530"/>
          </a:xfrm>
        </p:spPr>
        <p:txBody>
          <a:bodyPr/>
          <a:lstStyle/>
          <a:p>
            <a:endParaRPr lang="en-US" dirty="0"/>
          </a:p>
          <a:p>
            <a:endParaRPr lang="en-US" dirty="0"/>
          </a:p>
        </p:txBody>
      </p:sp>
      <p:sp>
        <p:nvSpPr>
          <p:cNvPr id="18" name="Footer Placeholder 17">
            <a:extLst>
              <a:ext uri="{FF2B5EF4-FFF2-40B4-BE49-F238E27FC236}">
                <a16:creationId xmlns:a16="http://schemas.microsoft.com/office/drawing/2014/main" xmlns="" id="{59AC624B-4FD9-E308-F182-08902D49A82B}"/>
              </a:ext>
            </a:extLst>
          </p:cNvPr>
          <p:cNvSpPr>
            <a:spLocks noGrp="1"/>
          </p:cNvSpPr>
          <p:nvPr>
            <p:ph type="ftr" sz="quarter" idx="52"/>
          </p:nvPr>
        </p:nvSpPr>
        <p:spPr>
          <a:xfrm>
            <a:off x="484632" y="6217920"/>
            <a:ext cx="4114800" cy="365125"/>
          </a:xfrm>
        </p:spPr>
        <p:txBody>
          <a:bodyPr/>
          <a:lstStyle/>
          <a:p>
            <a:r>
              <a:rPr lang="en-US" dirty="0"/>
              <a:t>Presentation Title</a:t>
            </a:r>
          </a:p>
        </p:txBody>
      </p:sp>
      <p:sp>
        <p:nvSpPr>
          <p:cNvPr id="9" name="Slide Number Placeholder 13">
            <a:extLst>
              <a:ext uri="{FF2B5EF4-FFF2-40B4-BE49-F238E27FC236}">
                <a16:creationId xmlns:a16="http://schemas.microsoft.com/office/drawing/2014/main" xmlns=""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
        <p:nvSpPr>
          <p:cNvPr id="7" name="TextBox 6">
            <a:extLst>
              <a:ext uri="{FF2B5EF4-FFF2-40B4-BE49-F238E27FC236}">
                <a16:creationId xmlns:a16="http://schemas.microsoft.com/office/drawing/2014/main" xmlns="" id="{8261021C-8797-E3B8-06F9-966F7A2C6B46}"/>
              </a:ext>
            </a:extLst>
          </p:cNvPr>
          <p:cNvSpPr txBox="1"/>
          <p:nvPr/>
        </p:nvSpPr>
        <p:spPr>
          <a:xfrm>
            <a:off x="3962400" y="452410"/>
            <a:ext cx="7955280" cy="5940088"/>
          </a:xfrm>
          <a:prstGeom prst="rect">
            <a:avLst/>
          </a:prstGeom>
          <a:noFill/>
        </p:spPr>
        <p:txBody>
          <a:bodyPr wrap="square">
            <a:spAutoFit/>
          </a:bodyPr>
          <a:lstStyle/>
          <a:p>
            <a:pPr algn="l"/>
            <a:r>
              <a:rPr lang="en-US" sz="2400" b="1" i="1" dirty="0">
                <a:solidFill>
                  <a:srgbClr val="ECECEC"/>
                </a:solidFill>
                <a:effectLst/>
                <a:latin typeface="Söhne"/>
              </a:rPr>
              <a:t>System Development Approach (Technology Used):</a:t>
            </a:r>
          </a:p>
          <a:p>
            <a:pPr algn="l"/>
            <a:endParaRPr lang="en-US" sz="2400" b="1" i="1"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Software-based Detection: </a:t>
            </a:r>
            <a:r>
              <a:rPr lang="en-US" sz="2000" b="0" i="0" dirty="0">
                <a:solidFill>
                  <a:srgbClr val="ECECEC"/>
                </a:solidFill>
                <a:effectLst/>
                <a:latin typeface="Söhne"/>
              </a:rPr>
              <a:t>Implementing heuristic and behavioral analysis algorithms to detect suspicious behavior indicative of keylogger activity. This will involve the use of machine learning techniques to continuously adapt and improve the detection capabilities of the system.</a:t>
            </a:r>
          </a:p>
          <a:p>
            <a:pPr algn="l">
              <a:buFont typeface="+mj-lt"/>
              <a:buAutoNum type="arabicPeriod"/>
            </a:pPr>
            <a:endParaRPr lang="en-US" sz="20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Real-time Monitoring: </a:t>
            </a:r>
            <a:r>
              <a:rPr lang="en-US" sz="2000" b="0" i="0" dirty="0">
                <a:solidFill>
                  <a:srgbClr val="ECECEC"/>
                </a:solidFill>
                <a:effectLst/>
                <a:latin typeface="Söhne"/>
              </a:rPr>
              <a:t>Developing a monitoring module that actively scans system processes and network traffic in real-time to identify and block unauthorized keystroke logging activity.</a:t>
            </a:r>
          </a:p>
          <a:p>
            <a:pPr algn="l">
              <a:buFont typeface="+mj-lt"/>
              <a:buAutoNum type="arabicPeriod"/>
            </a:pPr>
            <a:endParaRPr lang="en-US" sz="2000" b="0" i="0" dirty="0">
              <a:solidFill>
                <a:srgbClr val="ECECEC"/>
              </a:solidFill>
              <a:effectLst/>
              <a:latin typeface="Söhne"/>
            </a:endParaRPr>
          </a:p>
          <a:p>
            <a:pPr algn="l">
              <a:buFont typeface="+mj-lt"/>
              <a:buAutoNum type="arabicPeriod"/>
            </a:pPr>
            <a:r>
              <a:rPr lang="en-US" sz="2400" b="1" i="0" dirty="0">
                <a:solidFill>
                  <a:srgbClr val="ECECEC"/>
                </a:solidFill>
                <a:effectLst/>
                <a:latin typeface="Söhne"/>
              </a:rPr>
              <a:t>Secure Input Mechanisms: </a:t>
            </a:r>
            <a:r>
              <a:rPr lang="en-US" sz="2000" b="0" i="0" dirty="0">
                <a:solidFill>
                  <a:srgbClr val="ECECEC"/>
                </a:solidFill>
                <a:effectLst/>
                <a:latin typeface="Söhne"/>
              </a:rPr>
              <a:t>Integrating secure input mechanisms at the operating system level to prevent keyloggers from intercepting keystrokes, such as virtual keyboards and encrypted input channels.</a:t>
            </a:r>
          </a:p>
          <a:p>
            <a:pPr algn="l">
              <a:buFont typeface="+mj-lt"/>
              <a:buAutoNum type="arabicPeriod"/>
            </a:pPr>
            <a:r>
              <a:rPr lang="en-US" sz="2000" b="0" i="0" dirty="0">
                <a:solidFill>
                  <a:srgbClr val="ECECEC"/>
                </a:solidFill>
                <a:effectLst/>
                <a:latin typeface="Söhne"/>
              </a:rPr>
              <a:t>Hardware-based Protection: Utilizing hardware-based solutions, such as trusted platform modules (TPM) and secure boot protocols, to prevent the installation and execution of unauthorized keylogging software at the firmware level.</a:t>
            </a:r>
          </a:p>
        </p:txBody>
      </p:sp>
      <p:pic>
        <p:nvPicPr>
          <p:cNvPr id="2050" name="Picture 2" descr="What is a Keylogger? | How to Protect Your Passwords | AVG">
            <a:extLst>
              <a:ext uri="{FF2B5EF4-FFF2-40B4-BE49-F238E27FC236}">
                <a16:creationId xmlns:a16="http://schemas.microsoft.com/office/drawing/2014/main" xmlns="" id="{E59E5C41-EB8D-351D-F7CB-9DC8D402E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75" y="2021840"/>
            <a:ext cx="3127706" cy="367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13663CA-BA5A-41E7-1FBE-D38846DFEF75}"/>
              </a:ext>
            </a:extLst>
          </p:cNvPr>
          <p:cNvSpPr>
            <a:spLocks noGrp="1"/>
          </p:cNvSpPr>
          <p:nvPr>
            <p:ph type="title"/>
          </p:nvPr>
        </p:nvSpPr>
        <p:spPr>
          <a:xfrm>
            <a:off x="6576599" y="3800810"/>
            <a:ext cx="4518122" cy="2414855"/>
          </a:xfrm>
        </p:spPr>
        <p:txBody>
          <a:bodyPr/>
          <a:lstStyle/>
          <a:p>
            <a:r>
              <a:rPr lang="en-US" sz="2400" i="0" u="sng" dirty="0">
                <a:solidFill>
                  <a:srgbClr val="ECECEC"/>
                </a:solidFill>
                <a:effectLst/>
                <a:latin typeface="Söhne"/>
              </a:rPr>
              <a:t>Algorithm &amp; Deployment:</a:t>
            </a:r>
            <a:r>
              <a:rPr lang="en-US" sz="2400" b="0" i="0" dirty="0">
                <a:solidFill>
                  <a:srgbClr val="ECECEC"/>
                </a:solidFill>
                <a:effectLst/>
                <a:latin typeface="Söhne"/>
              </a:rPr>
              <a:t/>
            </a:r>
            <a:br>
              <a:rPr lang="en-US" sz="2400" b="0" i="0" dirty="0">
                <a:solidFill>
                  <a:srgbClr val="ECECEC"/>
                </a:solidFill>
                <a:effectLst/>
                <a:latin typeface="Söhne"/>
              </a:rPr>
            </a:br>
            <a:r>
              <a:rPr lang="en-US" sz="2400" b="0" i="0" dirty="0">
                <a:solidFill>
                  <a:srgbClr val="ECECEC"/>
                </a:solidFill>
                <a:effectLst/>
                <a:latin typeface="Söhne"/>
              </a:rPr>
              <a:t/>
            </a:r>
            <a:br>
              <a:rPr lang="en-US" sz="2400" b="0" i="0" dirty="0">
                <a:solidFill>
                  <a:srgbClr val="ECECEC"/>
                </a:solidFill>
                <a:effectLst/>
                <a:latin typeface="Söhne"/>
              </a:rPr>
            </a:br>
            <a:r>
              <a:rPr lang="en-US" sz="2400" b="0" i="0" dirty="0">
                <a:solidFill>
                  <a:srgbClr val="ECECEC"/>
                </a:solidFill>
                <a:effectLst/>
                <a:latin typeface="Söhne"/>
              </a:rPr>
              <a:t>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a:t>
            </a:r>
            <a:r>
              <a:rPr lang="en-US" b="0" i="0" dirty="0">
                <a:solidFill>
                  <a:srgbClr val="ECECEC"/>
                </a:solidFill>
                <a:effectLst/>
                <a:latin typeface="Söhne"/>
              </a:rPr>
              <a:t/>
            </a:r>
            <a:br>
              <a:rPr lang="en-US" b="0" i="0" dirty="0">
                <a:solidFill>
                  <a:srgbClr val="ECECEC"/>
                </a:solidFill>
                <a:effectLst/>
                <a:latin typeface="Söhne"/>
              </a:rPr>
            </a:br>
            <a:endParaRPr lang="en-US" dirty="0"/>
          </a:p>
        </p:txBody>
      </p:sp>
      <p:sp>
        <p:nvSpPr>
          <p:cNvPr id="11" name="Text Placeholder 10">
            <a:extLst>
              <a:ext uri="{FF2B5EF4-FFF2-40B4-BE49-F238E27FC236}">
                <a16:creationId xmlns:a16="http://schemas.microsoft.com/office/drawing/2014/main" xmlns="" id="{02CEC6EF-006F-693B-5D79-47FD797CB22B}"/>
              </a:ext>
            </a:extLst>
          </p:cNvPr>
          <p:cNvSpPr>
            <a:spLocks noGrp="1"/>
          </p:cNvSpPr>
          <p:nvPr>
            <p:ph type="body" sz="quarter" idx="29"/>
          </p:nvPr>
        </p:nvSpPr>
        <p:spPr/>
        <p:txBody>
          <a:bodyPr/>
          <a:lstStyle/>
          <a:p>
            <a:endParaRPr lang="en-US" dirty="0"/>
          </a:p>
          <a:p>
            <a:endParaRPr lang="en-US" dirty="0"/>
          </a:p>
        </p:txBody>
      </p:sp>
      <p:sp>
        <p:nvSpPr>
          <p:cNvPr id="8" name="Slide Number Placeholder 13">
            <a:extLst>
              <a:ext uri="{FF2B5EF4-FFF2-40B4-BE49-F238E27FC236}">
                <a16:creationId xmlns:a16="http://schemas.microsoft.com/office/drawing/2014/main" xmlns=""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pic>
        <p:nvPicPr>
          <p:cNvPr id="3074" name="Picture 2" descr="Cryptocurrency Heists Reveals Urgent Need For Anti-Keylogger Technology -  SentryBay :: Defence Beyond Det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93" y="1504950"/>
            <a:ext cx="5587371" cy="2933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u="sng" dirty="0"/>
              <a:t>Result</a:t>
            </a:r>
          </a:p>
        </p:txBody>
      </p:sp>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536489" y="1910080"/>
            <a:ext cx="4959822" cy="2801558"/>
          </a:xfrm>
        </p:spPr>
        <p:txBody>
          <a:bodyPr/>
          <a:lstStyle/>
          <a:p>
            <a:r>
              <a:rPr lang="en-US" sz="2400" b="0" i="0" dirty="0">
                <a:solidFill>
                  <a:srgbClr val="ECECEC"/>
                </a:solidFill>
                <a:effectLst/>
                <a:latin typeface="Söhne"/>
              </a:rPr>
              <a:t>The system will provide real-time alerts and notifications to administrators upon detecting suspicious keystroke logging activity, along with detailed reports and forensic evidence for incident response and remediation. Output images will include graphical representations of detected threats, system health status, and security posture metrics.</a:t>
            </a:r>
            <a:endParaRPr lang="en-US" sz="2400" dirty="0"/>
          </a:p>
        </p:txBody>
      </p:sp>
      <p:pic>
        <p:nvPicPr>
          <p:cNvPr id="38" name="Picture Placeholder 37" descr="People working in office">
            <a:extLst>
              <a:ext uri="{FF2B5EF4-FFF2-40B4-BE49-F238E27FC236}">
                <a16:creationId xmlns:a16="http://schemas.microsoft.com/office/drawing/2014/main" xmlns=""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pic>
        <p:nvPicPr>
          <p:cNvPr id="4098" name="Picture 2" descr="What Is A Keylogger Software, How Does It Work | Glossa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1050" y="1863015"/>
            <a:ext cx="6053415" cy="316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53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sz="4400" b="0" i="0" u="sng" dirty="0">
                <a:solidFill>
                  <a:srgbClr val="ECECEC"/>
                </a:solidFill>
                <a:effectLst/>
                <a:latin typeface="Söhne"/>
              </a:rPr>
              <a:t>Research Objectives:</a:t>
            </a:r>
            <a:r>
              <a:rPr lang="en-US" sz="4400" b="0" i="0" dirty="0">
                <a:solidFill>
                  <a:srgbClr val="ECECEC"/>
                </a:solidFill>
                <a:effectLst/>
                <a:latin typeface="Söhne"/>
              </a:rPr>
              <a:t/>
            </a:r>
            <a:br>
              <a:rPr lang="en-US" sz="4400" b="0" i="0" dirty="0">
                <a:solidFill>
                  <a:srgbClr val="ECECEC"/>
                </a:solidFill>
                <a:effectLst/>
                <a:latin typeface="Söhne"/>
              </a:rPr>
            </a:br>
            <a:endParaRPr lang="en-US" u="sng" dirty="0"/>
          </a:p>
        </p:txBody>
      </p:sp>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663669" y="1465741"/>
            <a:ext cx="5840596" cy="2730340"/>
          </a:xfrm>
        </p:spPr>
        <p:txBody>
          <a:bodyPr/>
          <a:lstStyle/>
          <a:p>
            <a:pPr algn="l">
              <a:buFont typeface="+mj-lt"/>
              <a:buAutoNum type="arabicPeriod"/>
            </a:pPr>
            <a:r>
              <a:rPr lang="en-US" sz="2000" b="0" i="0" dirty="0">
                <a:solidFill>
                  <a:srgbClr val="ECECEC"/>
                </a:solidFill>
                <a:effectLst/>
                <a:latin typeface="Söhne"/>
              </a:rPr>
              <a:t>To analyze the current landscape of keyloggers, including their methods of propagation, evasion techniques, and potential impact on cybersecurity.</a:t>
            </a:r>
          </a:p>
          <a:p>
            <a:pPr algn="l">
              <a:buFont typeface="+mj-lt"/>
              <a:buAutoNum type="arabicPeriod"/>
            </a:pPr>
            <a:r>
              <a:rPr lang="en-US" sz="2000" b="0" i="0" dirty="0">
                <a:solidFill>
                  <a:srgbClr val="ECECEC"/>
                </a:solidFill>
                <a:effectLst/>
                <a:latin typeface="Söhne"/>
              </a:rPr>
              <a:t>To identify effective detection and prevention mechanisms for mitigating the risk of keylogger infections.</a:t>
            </a:r>
          </a:p>
          <a:p>
            <a:pPr algn="l">
              <a:buFont typeface="+mj-lt"/>
              <a:buAutoNum type="arabicPeriod"/>
            </a:pPr>
            <a:r>
              <a:rPr lang="en-US" sz="2000" b="0" i="0" dirty="0">
                <a:solidFill>
                  <a:srgbClr val="ECECEC"/>
                </a:solidFill>
                <a:effectLst/>
                <a:latin typeface="Söhne"/>
              </a:rPr>
              <a:t>To evaluate the efficacy of existing cybersecurity tools and practices in combating keylogger threats.</a:t>
            </a:r>
          </a:p>
          <a:p>
            <a:pPr algn="l">
              <a:buFont typeface="+mj-lt"/>
              <a:buAutoNum type="arabicPeriod"/>
            </a:pPr>
            <a:r>
              <a:rPr lang="en-US" sz="2000" b="0" i="0" dirty="0">
                <a:solidFill>
                  <a:srgbClr val="ECECEC"/>
                </a:solidFill>
                <a:effectLst/>
                <a:latin typeface="Söhne"/>
              </a:rPr>
              <a:t>To investigate user behaviors and psychological factors that contribute to susceptibility to keylogger attacks.</a:t>
            </a:r>
          </a:p>
          <a:p>
            <a:pPr algn="l">
              <a:buFont typeface="+mj-lt"/>
              <a:buAutoNum type="arabicPeriod"/>
            </a:pPr>
            <a:r>
              <a:rPr lang="en-US" sz="2000" b="0" i="0" dirty="0">
                <a:solidFill>
                  <a:srgbClr val="ECECEC"/>
                </a:solidFill>
                <a:effectLst/>
                <a:latin typeface="Söhne"/>
              </a:rPr>
              <a:t>To propose strategies and recommendations for enhancing keylogger resilience and bolstering cybersecurity defenses.</a:t>
            </a:r>
          </a:p>
          <a:p>
            <a:endParaRPr lang="en-US" sz="2400" dirty="0"/>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pic>
        <p:nvPicPr>
          <p:cNvPr id="5128" name="Picture 8" descr="What is a Keylogger and how can you protect yourself? - ION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265" y="0"/>
            <a:ext cx="5592485"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54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u="sng" dirty="0"/>
              <a:t>Future Scope:</a:t>
            </a:r>
          </a:p>
        </p:txBody>
      </p:sp>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663668" y="1465740"/>
            <a:ext cx="5346151" cy="4071459"/>
          </a:xfrm>
        </p:spPr>
        <p:txBody>
          <a:bodyPr/>
          <a:lstStyle/>
          <a:p>
            <a:r>
              <a:rPr lang="en-US" sz="2400" b="0" i="0" dirty="0">
                <a:solidFill>
                  <a:srgbClr val="ECECEC"/>
                </a:solidFill>
                <a:effectLst/>
                <a:latin typeface="Söhne"/>
              </a:rPr>
              <a:t>Future enhancements to the system could include the integration of advanced threat intelligence feeds, the development of predictive analytics capabilities, and the implementation of decentralized security architectures for enhanced resilience against cyber attacks. Additionally, ongoing research and development efforts will focus on improving the scalability, usability, and effectiveness of the solution in addressing evolving cybersecurity challenges.</a:t>
            </a:r>
            <a:endParaRPr lang="en-US" sz="2400" dirty="0"/>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pic>
        <p:nvPicPr>
          <p:cNvPr id="6148" name="Picture 4" descr="Keylogger Images – Browse 2,249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550" y="1897062"/>
            <a:ext cx="5143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93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a:xfrm>
            <a:off x="517427" y="697966"/>
            <a:ext cx="9823998" cy="1325563"/>
          </a:xfrm>
        </p:spPr>
        <p:txBody>
          <a:bodyPr/>
          <a:lstStyle/>
          <a:p>
            <a:r>
              <a:rPr lang="en-US" u="sng" dirty="0"/>
              <a:t>Conclusion:</a:t>
            </a:r>
          </a:p>
        </p:txBody>
      </p:sp>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a:xfrm>
            <a:off x="536489" y="1628301"/>
            <a:ext cx="4959822" cy="2801558"/>
          </a:xfrm>
        </p:spPr>
        <p:txBody>
          <a:bodyPr/>
          <a:lstStyle/>
          <a:p>
            <a:r>
              <a:rPr lang="en-US" sz="2400" b="0" i="0" dirty="0">
                <a:solidFill>
                  <a:srgbClr val="ECECEC"/>
                </a:solidFill>
                <a:effectLst/>
                <a:latin typeface="Söhne"/>
              </a:rPr>
              <a:t>The proposed cybersecurity solution offers a proactive and adaptive approach to mitigating the threat posed by keyloggers, enabling organizations to protect sensitive data and preserve user privacy. By combining software-based detection algorithms with hardware-based security measures, the system provides robust defense mechanisms against both known and emerging keylogger threats</a:t>
            </a:r>
            <a:r>
              <a:rPr lang="en-US" sz="2800" b="0" i="0" dirty="0">
                <a:solidFill>
                  <a:srgbClr val="ECECEC"/>
                </a:solidFill>
                <a:effectLst/>
                <a:latin typeface="Söhne"/>
              </a:rPr>
              <a:t>.</a:t>
            </a:r>
            <a:endParaRPr lang="en-US" sz="2400" dirty="0"/>
          </a:p>
        </p:txBody>
      </p:sp>
      <p:pic>
        <p:nvPicPr>
          <p:cNvPr id="39" name="Picture Placeholder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pic>
        <p:nvPicPr>
          <p:cNvPr id="7170" name="Picture 2" descr="GitHub - Prem-S-9081/KeyLoggers-using-Python: KeyLoggers designed using  Python for Education Purpo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0"/>
            <a:ext cx="6486525" cy="639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56596"/>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xmlns=""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5854E-F453-4846-A87D-6EF3DCF73E3E}">
  <ds:schemaRefs>
    <ds:schemaRef ds:uri="http://schemas.microsoft.com/sharepoint/v3"/>
    <ds:schemaRef ds:uri="230e9df3-be65-4c73-a93b-d1236ebd677e"/>
    <ds:schemaRef ds:uri="http://purl.org/dc/terms/"/>
    <ds:schemaRef ds:uri="http://schemas.microsoft.com/office/2006/documentManagement/types"/>
    <ds:schemaRef ds:uri="16c05727-aa75-4e4a-9b5f-8a80a1165891"/>
    <ds:schemaRef ds:uri="http://purl.org/dc/dcmityp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C25491-3B09-4F3E-8C86-936D290E401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101</TotalTime>
  <Words>650</Words>
  <Application>Microsoft Office PowerPoint</Application>
  <PresentationFormat>Custom</PresentationFormat>
  <Paragraphs>77</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Keyloggers and Security</vt:lpstr>
      <vt:lpstr>Agenda</vt:lpstr>
      <vt:lpstr>PowerPoint Presentation</vt:lpstr>
      <vt:lpstr>Key challenges:</vt:lpstr>
      <vt:lpstr>Algorithm &amp; Deployment:  The system will leverage algorithms for anomaly detection, pattern recognition, and machine learning to continuously analyze user behavior and system activity for signs of keylogger activity. Deployment will involve the installation of software agents on endpoints, along with the integration of network-based sensors for comprehensive coverage across the organization's infrastructure. </vt:lpstr>
      <vt:lpstr>Result</vt:lpstr>
      <vt:lpstr>Research Objectives: </vt:lpstr>
      <vt:lpstr>Future Scope:</vt:lpstr>
      <vt:lpstr>Conclusion:</vt:lpstr>
      <vt:lpstr>Outputs:</vt:lpstr>
      <vt:lpstr>References: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Shrivaishnavi Venkatesan</dc:creator>
  <cp:lastModifiedBy>Windows User</cp:lastModifiedBy>
  <cp:revision>7</cp:revision>
  <dcterms:created xsi:type="dcterms:W3CDTF">2024-04-04T09:21:36Z</dcterms:created>
  <dcterms:modified xsi:type="dcterms:W3CDTF">2024-04-05T07:23:32Z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