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aleway"/>
      <p:regular r:id="rId42"/>
      <p:bold r:id="rId43"/>
      <p:italic r:id="rId44"/>
      <p:boldItalic r:id="rId45"/>
    </p:embeddedFont>
    <p:embeddedFont>
      <p:font typeface="Roboto"/>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regular.fntdata"/><Relationship Id="rId41" Type="http://schemas.openxmlformats.org/officeDocument/2006/relationships/slide" Target="slides/slide36.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Roboto-regular.fntdata"/><Relationship Id="rId45"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3b94a0b4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f3b94a0b4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3b94a0b4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3b94a0b4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3b94a0b4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3b94a0b4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3b94a0b4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f3b94a0b4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f3b94a0b4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f3b94a0b4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3beaf28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3beaf28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f3beaf28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f3beaf28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3beaf288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3beaf288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f3beaf288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f3beaf288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3b94a0b4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3b94a0b4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f3beaf288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f3beaf288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3beaf288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3beaf288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3b94a0b4a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f3b94a0b4a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f3beaf288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f3beaf288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f3b94a0b4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f3b94a0b4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f3beaf288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f3beaf288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f3b94a0b4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f3b94a0b4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f3beaf288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f3beaf288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f3b94a0b4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f3b94a0b4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f3beaf288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f3beaf288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3b94a0b4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3b94a0b4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f3beaf288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f3beaf288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f3beaf28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f3beaf28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f3beaf288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f3beaf288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f3beaf288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f3beaf288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f3beaf288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f3beaf288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f3beaf288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f3beaf288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f3beaf288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f3beaf288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3b94a0b4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3b94a0b4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3b94a0b4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3b94a0b4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3b94a0b4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f3b94a0b4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f3c3a410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f3c3a410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3b94a0b4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3b94a0b4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5" name="Google Shape;55;p11"/>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6" name="Google Shape;56;p11"/>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 name="Google Shape;57;p1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8" name="Google Shape;58;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cxnSp>
        <p:nvCxnSpPr>
          <p:cNvPr id="60" name="Google Shape;60;p1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1" name="Google Shape;61;p1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62" name="Google Shape;62;p1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3" name="Google Shape;6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cxnSp>
        <p:nvCxnSpPr>
          <p:cNvPr id="65" name="Google Shape;65;p1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6" name="Google Shape;66;p1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7" name="Google Shape;67;p1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8" name="Google Shape;68;p13"/>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9" name="Google Shape;69;p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p:cSld name="SECTION_TITLE_AND_DESCRIPTION_1">
    <p:bg>
      <p:bgPr>
        <a:solidFill>
          <a:srgbClr val="FE8F77"/>
        </a:solidFill>
      </p:bgPr>
    </p:bg>
    <p:spTree>
      <p:nvGrpSpPr>
        <p:cNvPr id="48" name="Shape 4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1">
  <p:cSld name="SECTION_TITLE_AND_DESCRIPTION_1_1">
    <p:bg>
      <p:bgPr>
        <a:solidFill>
          <a:srgbClr val="FE8F77"/>
        </a:solidFill>
      </p:bgPr>
    </p:bg>
    <p:spTree>
      <p:nvGrpSpPr>
        <p:cNvPr id="49" name="Shape 49"/>
        <p:cNvGrpSpPr/>
        <p:nvPr/>
      </p:nvGrpSpPr>
      <p:grpSpPr>
        <a:xfrm>
          <a:off x="0" y="0"/>
          <a:ext cx="0" cy="0"/>
          <a:chOff x="0" y="0"/>
          <a:chExt cx="0" cy="0"/>
        </a:xfrm>
      </p:grpSpPr>
      <p:cxnSp>
        <p:nvCxnSpPr>
          <p:cNvPr id="50" name="Google Shape;50;p10"/>
          <p:cNvCxnSpPr/>
          <p:nvPr/>
        </p:nvCxnSpPr>
        <p:spPr>
          <a:xfrm>
            <a:off x="7191375" y="0"/>
            <a:ext cx="1971900" cy="1752600"/>
          </a:xfrm>
          <a:prstGeom prst="straightConnector1">
            <a:avLst/>
          </a:prstGeom>
          <a:noFill/>
          <a:ln cap="flat" cmpd="sng" w="114300">
            <a:solidFill>
              <a:schemeClr val="lt1"/>
            </a:solidFill>
            <a:prstDash val="solid"/>
            <a:round/>
            <a:headEnd len="med" w="med" type="none"/>
            <a:tailEnd len="med" w="med" type="none"/>
          </a:ln>
        </p:spPr>
      </p:cxnSp>
      <p:cxnSp>
        <p:nvCxnSpPr>
          <p:cNvPr id="51" name="Google Shape;51;p10"/>
          <p:cNvCxnSpPr/>
          <p:nvPr/>
        </p:nvCxnSpPr>
        <p:spPr>
          <a:xfrm>
            <a:off x="6534150" y="0"/>
            <a:ext cx="2619300" cy="2466900"/>
          </a:xfrm>
          <a:prstGeom prst="straightConnector1">
            <a:avLst/>
          </a:prstGeom>
          <a:noFill/>
          <a:ln cap="flat" cmpd="sng" w="114300">
            <a:solidFill>
              <a:schemeClr val="lt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13.png"/><Relationship Id="rId8"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3019425" y="0"/>
            <a:ext cx="6124500" cy="5143500"/>
          </a:xfrm>
          <a:prstGeom prst="rect">
            <a:avLst/>
          </a:prstGeom>
          <a:solidFill>
            <a:srgbClr val="FE8F7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 name="Google Shape;77;p15"/>
          <p:cNvSpPr txBox="1"/>
          <p:nvPr>
            <p:ph idx="4294967295" type="ctrTitle"/>
          </p:nvPr>
        </p:nvSpPr>
        <p:spPr>
          <a:xfrm>
            <a:off x="3267075" y="563550"/>
            <a:ext cx="57150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rPr>
              <a:t>Bellabeat Case Study</a:t>
            </a:r>
            <a:endParaRPr sz="4000">
              <a:solidFill>
                <a:schemeClr val="lt1"/>
              </a:solidFill>
            </a:endParaRPr>
          </a:p>
          <a:p>
            <a:pPr indent="0" lvl="0" marL="0" rtl="0" algn="l">
              <a:spcBef>
                <a:spcPts val="0"/>
              </a:spcBef>
              <a:spcAft>
                <a:spcPts val="0"/>
              </a:spcAft>
              <a:buNone/>
            </a:pPr>
            <a:r>
              <a:t/>
            </a:r>
            <a:endParaRPr sz="4000">
              <a:solidFill>
                <a:schemeClr val="lt1"/>
              </a:solidFill>
            </a:endParaRPr>
          </a:p>
          <a:p>
            <a:pPr indent="0" lvl="0" marL="0" rtl="0" algn="l">
              <a:spcBef>
                <a:spcPts val="0"/>
              </a:spcBef>
              <a:spcAft>
                <a:spcPts val="0"/>
              </a:spcAft>
              <a:buNone/>
            </a:pPr>
            <a:r>
              <a:rPr lang="en" sz="3100">
                <a:solidFill>
                  <a:schemeClr val="lt1"/>
                </a:solidFill>
              </a:rPr>
              <a:t>Google Data Analytics </a:t>
            </a:r>
            <a:br>
              <a:rPr lang="en" sz="3100">
                <a:solidFill>
                  <a:schemeClr val="lt1"/>
                </a:solidFill>
              </a:rPr>
            </a:br>
            <a:r>
              <a:rPr lang="en" sz="3100">
                <a:solidFill>
                  <a:schemeClr val="lt1"/>
                </a:solidFill>
              </a:rPr>
              <a:t>Capstone Project</a:t>
            </a:r>
            <a:endParaRPr sz="3100">
              <a:solidFill>
                <a:schemeClr val="lt1"/>
              </a:solidFill>
            </a:endParaRPr>
          </a:p>
          <a:p>
            <a:pPr indent="0" lvl="0" marL="0" rtl="0" algn="l">
              <a:spcBef>
                <a:spcPts val="0"/>
              </a:spcBef>
              <a:spcAft>
                <a:spcPts val="0"/>
              </a:spcAft>
              <a:buNone/>
            </a:pPr>
            <a:r>
              <a:t/>
            </a:r>
            <a:endParaRPr sz="2200">
              <a:solidFill>
                <a:schemeClr val="lt1"/>
              </a:solidFill>
            </a:endParaRPr>
          </a:p>
        </p:txBody>
      </p:sp>
      <p:sp>
        <p:nvSpPr>
          <p:cNvPr id="78" name="Google Shape;78;p15"/>
          <p:cNvSpPr txBox="1"/>
          <p:nvPr/>
        </p:nvSpPr>
        <p:spPr>
          <a:xfrm>
            <a:off x="6219825" y="4700625"/>
            <a:ext cx="2831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Roboto"/>
                <a:ea typeface="Roboto"/>
                <a:cs typeface="Roboto"/>
                <a:sym typeface="Roboto"/>
              </a:rPr>
              <a:t>Presented by David (Vigne) Ruiz Diaz</a:t>
            </a:r>
            <a:endParaRPr b="1" i="0" sz="1200" u="none" cap="none" strike="noStrike">
              <a:solidFill>
                <a:schemeClr val="lt1"/>
              </a:solidFill>
              <a:latin typeface="Roboto"/>
              <a:ea typeface="Roboto"/>
              <a:cs typeface="Roboto"/>
              <a:sym typeface="Roboto"/>
            </a:endParaRPr>
          </a:p>
        </p:txBody>
      </p:sp>
      <p:pic>
        <p:nvPicPr>
          <p:cNvPr id="79" name="Google Shape;79;p15"/>
          <p:cNvPicPr preferRelativeResize="0"/>
          <p:nvPr/>
        </p:nvPicPr>
        <p:blipFill>
          <a:blip r:embed="rId3">
            <a:alphaModFix/>
          </a:blip>
          <a:stretch>
            <a:fillRect/>
          </a:stretch>
        </p:blipFill>
        <p:spPr>
          <a:xfrm>
            <a:off x="390500" y="1709738"/>
            <a:ext cx="2143125" cy="2143125"/>
          </a:xfrm>
          <a:prstGeom prst="rect">
            <a:avLst/>
          </a:prstGeom>
          <a:noFill/>
          <a:ln>
            <a:noFill/>
          </a:ln>
        </p:spPr>
      </p:pic>
      <p:pic>
        <p:nvPicPr>
          <p:cNvPr id="80" name="Google Shape;80;p15"/>
          <p:cNvPicPr preferRelativeResize="0"/>
          <p:nvPr/>
        </p:nvPicPr>
        <p:blipFill>
          <a:blip r:embed="rId4">
            <a:alphaModFix/>
          </a:blip>
          <a:stretch>
            <a:fillRect/>
          </a:stretch>
        </p:blipFill>
        <p:spPr>
          <a:xfrm>
            <a:off x="157150" y="1222000"/>
            <a:ext cx="2609850" cy="883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p:nvPr/>
        </p:nvSpPr>
        <p:spPr>
          <a:xfrm>
            <a:off x="152400" y="142875"/>
            <a:ext cx="8867700" cy="46386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 name="Google Shape;144;p24"/>
          <p:cNvSpPr txBox="1"/>
          <p:nvPr>
            <p:ph type="title"/>
          </p:nvPr>
        </p:nvSpPr>
        <p:spPr>
          <a:xfrm>
            <a:off x="283100" y="142875"/>
            <a:ext cx="8631600" cy="44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Cleaning Data</a:t>
            </a:r>
            <a:endParaRPr>
              <a:solidFill>
                <a:schemeClr val="dk1"/>
              </a:solidFill>
            </a:endParaRPr>
          </a:p>
        </p:txBody>
      </p:sp>
      <p:sp>
        <p:nvSpPr>
          <p:cNvPr id="145" name="Google Shape;145;p24"/>
          <p:cNvSpPr txBox="1"/>
          <p:nvPr>
            <p:ph idx="4294967295" type="body"/>
          </p:nvPr>
        </p:nvSpPr>
        <p:spPr>
          <a:xfrm>
            <a:off x="352425" y="1377475"/>
            <a:ext cx="8429700" cy="311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sz="1200">
                <a:latin typeface="Raleway"/>
                <a:ea typeface="Raleway"/>
                <a:cs typeface="Raleway"/>
                <a:sym typeface="Raleway"/>
              </a:rPr>
              <a:t>We make a copy of the documents we are going to clean, in case we have to go back to original source in the future.</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We leverage of the COUNTA &amp; UNIQUE function to count the amount of ID presented in Daily Activity</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 </a:t>
            </a:r>
            <a:endParaRPr sz="1200">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 </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We use CONCAT function to make an unique value with ID and Date, to check if there’s duplicate data (we will use Conditional Formatting to check for duplicates in the array)</a:t>
            </a:r>
            <a:endParaRPr sz="1200">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
        <p:nvSpPr>
          <p:cNvPr id="146" name="Google Shape;146;p24"/>
          <p:cNvSpPr txBox="1"/>
          <p:nvPr>
            <p:ph idx="4294967295" type="ctrTitle"/>
          </p:nvPr>
        </p:nvSpPr>
        <p:spPr>
          <a:xfrm>
            <a:off x="5410200" y="4448175"/>
            <a:ext cx="3448200" cy="6366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rPr>
              <a:t>Cleaning Process</a:t>
            </a:r>
            <a:endParaRPr>
              <a:solidFill>
                <a:srgbClr val="666666"/>
              </a:solidFill>
            </a:endParaRPr>
          </a:p>
        </p:txBody>
      </p:sp>
      <p:pic>
        <p:nvPicPr>
          <p:cNvPr id="147" name="Google Shape;147;p24"/>
          <p:cNvPicPr preferRelativeResize="0"/>
          <p:nvPr/>
        </p:nvPicPr>
        <p:blipFill>
          <a:blip r:embed="rId3">
            <a:alphaModFix/>
          </a:blip>
          <a:stretch>
            <a:fillRect/>
          </a:stretch>
        </p:blipFill>
        <p:spPr>
          <a:xfrm>
            <a:off x="3128950" y="2281225"/>
            <a:ext cx="2886075" cy="581025"/>
          </a:xfrm>
          <a:prstGeom prst="rect">
            <a:avLst/>
          </a:prstGeom>
          <a:noFill/>
          <a:ln>
            <a:noFill/>
          </a:ln>
        </p:spPr>
      </p:pic>
      <p:pic>
        <p:nvPicPr>
          <p:cNvPr id="148" name="Google Shape;148;p24"/>
          <p:cNvPicPr preferRelativeResize="0"/>
          <p:nvPr/>
        </p:nvPicPr>
        <p:blipFill>
          <a:blip r:embed="rId4">
            <a:alphaModFix/>
          </a:blip>
          <a:stretch>
            <a:fillRect/>
          </a:stretch>
        </p:blipFill>
        <p:spPr>
          <a:xfrm>
            <a:off x="3338500" y="3533775"/>
            <a:ext cx="2466975" cy="80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p:nvPr/>
        </p:nvSpPr>
        <p:spPr>
          <a:xfrm>
            <a:off x="152400" y="142875"/>
            <a:ext cx="8867700" cy="46386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 name="Google Shape;154;p25"/>
          <p:cNvSpPr txBox="1"/>
          <p:nvPr>
            <p:ph type="title"/>
          </p:nvPr>
        </p:nvSpPr>
        <p:spPr>
          <a:xfrm>
            <a:off x="283100" y="142875"/>
            <a:ext cx="8631600" cy="44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Cleaning Data</a:t>
            </a:r>
            <a:endParaRPr>
              <a:solidFill>
                <a:schemeClr val="dk1"/>
              </a:solidFill>
            </a:endParaRPr>
          </a:p>
        </p:txBody>
      </p:sp>
      <p:sp>
        <p:nvSpPr>
          <p:cNvPr id="155" name="Google Shape;155;p25"/>
          <p:cNvSpPr txBox="1"/>
          <p:nvPr>
            <p:ph idx="4294967295" type="body"/>
          </p:nvPr>
        </p:nvSpPr>
        <p:spPr>
          <a:xfrm>
            <a:off x="384050" y="1012650"/>
            <a:ext cx="8429700" cy="31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latin typeface="Raleway"/>
                <a:ea typeface="Raleway"/>
                <a:cs typeface="Raleway"/>
                <a:sym typeface="Raleway"/>
              </a:rPr>
              <a:t>We use Powerquery </a:t>
            </a:r>
            <a:r>
              <a:rPr lang="en" sz="1200">
                <a:latin typeface="Raleway"/>
                <a:ea typeface="Raleway"/>
                <a:cs typeface="Raleway"/>
                <a:sym typeface="Raleway"/>
              </a:rPr>
              <a:t>correct the format of Number values and </a:t>
            </a:r>
            <a:r>
              <a:rPr lang="en" sz="1200">
                <a:latin typeface="Raleway"/>
                <a:ea typeface="Raleway"/>
                <a:cs typeface="Raleway"/>
                <a:sym typeface="Raleway"/>
              </a:rPr>
              <a:t>Date types.</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lang="en" sz="1200">
                <a:latin typeface="Raleway"/>
                <a:ea typeface="Raleway"/>
                <a:cs typeface="Raleway"/>
                <a:sym typeface="Raleway"/>
              </a:rPr>
              <a:t>Once determined that there is no duplicate information we proceed to check if the data in daily activity is the same as those presented in the Daily Steps, Daily Calories and Daily Intensities.</a:t>
            </a:r>
            <a:endParaRPr sz="1200">
              <a:latin typeface="Raleway"/>
              <a:ea typeface="Raleway"/>
              <a:cs typeface="Raleway"/>
              <a:sym typeface="Raleway"/>
            </a:endParaRPr>
          </a:p>
          <a:p>
            <a:pPr indent="-304800" lvl="1" marL="914400" rtl="0" algn="l">
              <a:spcBef>
                <a:spcPts val="1000"/>
              </a:spcBef>
              <a:spcAft>
                <a:spcPts val="1000"/>
              </a:spcAft>
              <a:buSzPts val="1200"/>
              <a:buFont typeface="Raleway"/>
              <a:buChar char="◆"/>
            </a:pPr>
            <a:r>
              <a:rPr lang="en" sz="1200">
                <a:latin typeface="Raleway"/>
                <a:ea typeface="Raleway"/>
                <a:cs typeface="Raleway"/>
                <a:sym typeface="Raleway"/>
              </a:rPr>
              <a:t>We will use Xlookup to check for the ID+Date from Daily Activities and check if the result amount of calories equals those with the same ID+Date from the Daily Calories</a:t>
            </a:r>
            <a:endParaRPr sz="1200">
              <a:latin typeface="Raleway"/>
              <a:ea typeface="Raleway"/>
              <a:cs typeface="Raleway"/>
              <a:sym typeface="Raleway"/>
            </a:endParaRPr>
          </a:p>
        </p:txBody>
      </p:sp>
      <p:sp>
        <p:nvSpPr>
          <p:cNvPr id="156" name="Google Shape;156;p25"/>
          <p:cNvSpPr txBox="1"/>
          <p:nvPr>
            <p:ph idx="4294967295" type="ctrTitle"/>
          </p:nvPr>
        </p:nvSpPr>
        <p:spPr>
          <a:xfrm>
            <a:off x="5410200" y="4448175"/>
            <a:ext cx="3448200" cy="6366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rPr>
              <a:t>Cleaning Process</a:t>
            </a:r>
            <a:endParaRPr>
              <a:solidFill>
                <a:srgbClr val="666666"/>
              </a:solidFill>
            </a:endParaRPr>
          </a:p>
        </p:txBody>
      </p:sp>
      <p:pic>
        <p:nvPicPr>
          <p:cNvPr id="157" name="Google Shape;157;p25"/>
          <p:cNvPicPr preferRelativeResize="0"/>
          <p:nvPr/>
        </p:nvPicPr>
        <p:blipFill>
          <a:blip r:embed="rId3">
            <a:alphaModFix/>
          </a:blip>
          <a:stretch>
            <a:fillRect/>
          </a:stretch>
        </p:blipFill>
        <p:spPr>
          <a:xfrm>
            <a:off x="384050" y="3285100"/>
            <a:ext cx="8591550" cy="368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p:nvPr/>
        </p:nvSpPr>
        <p:spPr>
          <a:xfrm>
            <a:off x="152400" y="142875"/>
            <a:ext cx="8867700" cy="46386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 name="Google Shape;163;p26"/>
          <p:cNvSpPr txBox="1"/>
          <p:nvPr>
            <p:ph type="title"/>
          </p:nvPr>
        </p:nvSpPr>
        <p:spPr>
          <a:xfrm>
            <a:off x="283100" y="142875"/>
            <a:ext cx="8631600" cy="440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Cleaning Data</a:t>
            </a:r>
            <a:endParaRPr>
              <a:solidFill>
                <a:schemeClr val="dk1"/>
              </a:solidFill>
            </a:endParaRPr>
          </a:p>
        </p:txBody>
      </p:sp>
      <p:sp>
        <p:nvSpPr>
          <p:cNvPr id="164" name="Google Shape;164;p26"/>
          <p:cNvSpPr txBox="1"/>
          <p:nvPr>
            <p:ph idx="4294967295" type="body"/>
          </p:nvPr>
        </p:nvSpPr>
        <p:spPr>
          <a:xfrm>
            <a:off x="384050" y="1012650"/>
            <a:ext cx="8429700" cy="3118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00">
              <a:latin typeface="Raleway"/>
              <a:ea typeface="Raleway"/>
              <a:cs typeface="Raleway"/>
              <a:sym typeface="Raleway"/>
            </a:endParaRPr>
          </a:p>
          <a:p>
            <a:pPr indent="0" lvl="0" marL="0" rtl="0" algn="l">
              <a:spcBef>
                <a:spcPts val="1000"/>
              </a:spcBef>
              <a:spcAft>
                <a:spcPts val="0"/>
              </a:spcAft>
              <a:buNone/>
            </a:pPr>
            <a:r>
              <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Then we use an IF function to compare the calories with Correct and Incorrect</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304800" lvl="0" marL="457200" rtl="0" algn="l">
              <a:spcBef>
                <a:spcPts val="1000"/>
              </a:spcBef>
              <a:spcAft>
                <a:spcPts val="1000"/>
              </a:spcAft>
              <a:buClr>
                <a:schemeClr val="dk1"/>
              </a:buClr>
              <a:buSzPts val="1200"/>
              <a:buFont typeface="Raleway"/>
              <a:buChar char="➔"/>
            </a:pPr>
            <a:r>
              <a:rPr lang="en" sz="1200">
                <a:latin typeface="Raleway"/>
                <a:ea typeface="Raleway"/>
                <a:cs typeface="Raleway"/>
                <a:sym typeface="Raleway"/>
              </a:rPr>
              <a:t>Lastly we use a Filter in the column we are checking to make sure there are no INCORRECT values</a:t>
            </a:r>
            <a:endParaRPr sz="1200">
              <a:latin typeface="Raleway"/>
              <a:ea typeface="Raleway"/>
              <a:cs typeface="Raleway"/>
              <a:sym typeface="Raleway"/>
            </a:endParaRPr>
          </a:p>
        </p:txBody>
      </p:sp>
      <p:sp>
        <p:nvSpPr>
          <p:cNvPr id="165" name="Google Shape;165;p26"/>
          <p:cNvSpPr txBox="1"/>
          <p:nvPr>
            <p:ph idx="4294967295" type="ctrTitle"/>
          </p:nvPr>
        </p:nvSpPr>
        <p:spPr>
          <a:xfrm>
            <a:off x="5410200" y="4448175"/>
            <a:ext cx="3448200" cy="6366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rPr>
              <a:t>Cleaning Process</a:t>
            </a:r>
            <a:endParaRPr>
              <a:solidFill>
                <a:srgbClr val="666666"/>
              </a:solidFill>
            </a:endParaRPr>
          </a:p>
        </p:txBody>
      </p:sp>
      <p:pic>
        <p:nvPicPr>
          <p:cNvPr id="166" name="Google Shape;166;p26"/>
          <p:cNvPicPr preferRelativeResize="0"/>
          <p:nvPr/>
        </p:nvPicPr>
        <p:blipFill>
          <a:blip r:embed="rId3">
            <a:alphaModFix/>
          </a:blip>
          <a:stretch>
            <a:fillRect/>
          </a:stretch>
        </p:blipFill>
        <p:spPr>
          <a:xfrm>
            <a:off x="3320550" y="2197300"/>
            <a:ext cx="2502900" cy="296075"/>
          </a:xfrm>
          <a:prstGeom prst="rect">
            <a:avLst/>
          </a:prstGeom>
          <a:noFill/>
          <a:ln>
            <a:noFill/>
          </a:ln>
        </p:spPr>
      </p:pic>
      <p:pic>
        <p:nvPicPr>
          <p:cNvPr id="167" name="Google Shape;167;p26"/>
          <p:cNvPicPr preferRelativeResize="0"/>
          <p:nvPr/>
        </p:nvPicPr>
        <p:blipFill>
          <a:blip r:embed="rId4">
            <a:alphaModFix/>
          </a:blip>
          <a:stretch>
            <a:fillRect/>
          </a:stretch>
        </p:blipFill>
        <p:spPr>
          <a:xfrm>
            <a:off x="3389225" y="3252375"/>
            <a:ext cx="2419350" cy="102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idx="4294967295" type="ctrTitle"/>
          </p:nvPr>
        </p:nvSpPr>
        <p:spPr>
          <a:xfrm>
            <a:off x="0" y="49200"/>
            <a:ext cx="9144000" cy="693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Process</a:t>
            </a:r>
            <a:endParaRPr>
              <a:solidFill>
                <a:schemeClr val="lt1"/>
              </a:solidFill>
            </a:endParaRPr>
          </a:p>
        </p:txBody>
      </p:sp>
      <p:sp>
        <p:nvSpPr>
          <p:cNvPr id="173" name="Google Shape;173;p27"/>
          <p:cNvSpPr txBox="1"/>
          <p:nvPr>
            <p:ph idx="4294967295" type="title"/>
          </p:nvPr>
        </p:nvSpPr>
        <p:spPr>
          <a:xfrm>
            <a:off x="204125" y="847725"/>
            <a:ext cx="8577900" cy="42081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0" sz="16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15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Data presented no duplicates</a:t>
            </a:r>
            <a:endParaRPr b="0" sz="1600">
              <a:solidFill>
                <a:schemeClr val="lt1"/>
              </a:solidFill>
              <a:latin typeface="Lato"/>
              <a:ea typeface="Lato"/>
              <a:cs typeface="Lato"/>
              <a:sym typeface="Lato"/>
            </a:endParaRPr>
          </a:p>
          <a:p>
            <a:pPr indent="-330200" lvl="0" marL="4572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Cleaning was made formatting mainly the Date type which presented inconsistency</a:t>
            </a:r>
            <a:endParaRPr b="0" sz="1600">
              <a:solidFill>
                <a:schemeClr val="lt1"/>
              </a:solidFill>
              <a:latin typeface="Lato"/>
              <a:ea typeface="Lato"/>
              <a:cs typeface="Lato"/>
              <a:sym typeface="Lato"/>
            </a:endParaRPr>
          </a:p>
          <a:p>
            <a:pPr indent="-330200" lvl="0" marL="4572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While cleaning the data key information was found:</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33 ID are uniques in the dataset, which means this data only provides information from 33 users.</a:t>
            </a:r>
            <a:endParaRPr b="0" sz="16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Analyze</a:t>
            </a:r>
            <a:endParaRPr sz="4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idx="4294967295" type="ctrTitle"/>
          </p:nvPr>
        </p:nvSpPr>
        <p:spPr>
          <a:xfrm>
            <a:off x="0" y="49200"/>
            <a:ext cx="9144000" cy="693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Analyze</a:t>
            </a:r>
            <a:endParaRPr>
              <a:solidFill>
                <a:schemeClr val="lt1"/>
              </a:solidFill>
            </a:endParaRPr>
          </a:p>
        </p:txBody>
      </p:sp>
      <p:sp>
        <p:nvSpPr>
          <p:cNvPr id="184" name="Google Shape;184;p29"/>
          <p:cNvSpPr txBox="1"/>
          <p:nvPr>
            <p:ph idx="4294967295" type="title"/>
          </p:nvPr>
        </p:nvSpPr>
        <p:spPr>
          <a:xfrm>
            <a:off x="216575" y="847725"/>
            <a:ext cx="8565300" cy="42081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Determine the distribution of activity habits (Total and daily average)</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5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Check the amount of Sleeping records</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5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Determine the daily distribution of time in bed and sleeping time</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5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Search for patterns between calories and relevant activity habit</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5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Discover the amount of users who accomplish the recommended amount of daily steps</a:t>
            </a:r>
            <a:endParaRPr b="0" sz="1600">
              <a:solidFill>
                <a:schemeClr val="lt1"/>
              </a:solidFill>
              <a:latin typeface="Lato"/>
              <a:ea typeface="Lato"/>
              <a:cs typeface="Lato"/>
              <a:sym typeface="Lato"/>
            </a:endParaRPr>
          </a:p>
          <a:p>
            <a:pPr indent="0" lvl="0" marL="457200" rtl="0" algn="l">
              <a:lnSpc>
                <a:spcPct val="115000"/>
              </a:lnSpc>
              <a:spcBef>
                <a:spcPts val="1600"/>
              </a:spcBef>
              <a:spcAft>
                <a:spcPts val="1600"/>
              </a:spcAft>
              <a:buNone/>
            </a:pPr>
            <a:r>
              <a:t/>
            </a:r>
            <a:endParaRPr b="0" sz="16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Share</a:t>
            </a:r>
            <a:endParaRPr sz="4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idx="4294967295" type="title"/>
          </p:nvPr>
        </p:nvSpPr>
        <p:spPr>
          <a:xfrm>
            <a:off x="0" y="2187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000">
                <a:solidFill>
                  <a:schemeClr val="lt1"/>
                </a:solidFill>
              </a:rPr>
              <a:t>Distribution of activity habits</a:t>
            </a:r>
            <a:endParaRPr sz="40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idx="4294967295" type="title"/>
          </p:nvPr>
        </p:nvSpPr>
        <p:spPr>
          <a:xfrm>
            <a:off x="216575" y="847725"/>
            <a:ext cx="8565300" cy="42081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b="0" sz="16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Among the 33 participants there’s a clear tendency to Sedentary Habits (inactive minutes)</a:t>
            </a:r>
            <a:endParaRPr b="0" sz="1600">
              <a:solidFill>
                <a:schemeClr val="lt1"/>
              </a:solidFill>
              <a:latin typeface="Lato"/>
              <a:ea typeface="Lato"/>
              <a:cs typeface="Lato"/>
              <a:sym typeface="Lato"/>
            </a:endParaRPr>
          </a:p>
          <a:p>
            <a:pPr indent="-330200" lvl="1" marL="914400" rtl="0" algn="l">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Given this dataset, we cannot conclusively determine if this tendency is influenced by the context.</a:t>
            </a:r>
            <a:endParaRPr b="0" sz="1600">
              <a:solidFill>
                <a:schemeClr val="lt1"/>
              </a:solidFill>
              <a:latin typeface="Lato"/>
              <a:ea typeface="Lato"/>
              <a:cs typeface="Lato"/>
              <a:sym typeface="Lato"/>
            </a:endParaRPr>
          </a:p>
          <a:p>
            <a:pPr indent="-330200" lvl="2" marL="1371600" rtl="0" algn="l">
              <a:lnSpc>
                <a:spcPct val="100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We lack information regarding gender, age, job position, health conditions, or any other data that could provide context to explain why individuals may be less active.</a:t>
            </a:r>
            <a:endParaRPr b="0" sz="1600">
              <a:solidFill>
                <a:schemeClr val="lt1"/>
              </a:solidFill>
              <a:latin typeface="Lato"/>
              <a:ea typeface="Lato"/>
              <a:cs typeface="Lato"/>
              <a:sym typeface="Lato"/>
            </a:endParaRPr>
          </a:p>
          <a:p>
            <a:pPr indent="0" lvl="0" marL="457200" rtl="0" algn="l">
              <a:lnSpc>
                <a:spcPct val="115000"/>
              </a:lnSpc>
              <a:spcBef>
                <a:spcPts val="1600"/>
              </a:spcBef>
              <a:spcAft>
                <a:spcPts val="1600"/>
              </a:spcAft>
              <a:buNone/>
            </a:pPr>
            <a:r>
              <a:t/>
            </a:r>
            <a:endParaRPr b="0" sz="16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p:nvPr/>
        </p:nvSpPr>
        <p:spPr>
          <a:xfrm>
            <a:off x="388450" y="1848588"/>
            <a:ext cx="327900" cy="301500"/>
          </a:xfrm>
          <a:prstGeom prst="rect">
            <a:avLst/>
          </a:prstGeom>
          <a:solidFill>
            <a:srgbClr val="B07AA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5" name="Google Shape;205;p33"/>
          <p:cNvSpPr txBox="1"/>
          <p:nvPr/>
        </p:nvSpPr>
        <p:spPr>
          <a:xfrm>
            <a:off x="852975" y="1768500"/>
            <a:ext cx="304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[81%] Sedentary minutes</a:t>
            </a:r>
            <a:endParaRPr sz="1800">
              <a:solidFill>
                <a:schemeClr val="dk2"/>
              </a:solidFill>
              <a:latin typeface="Lato"/>
              <a:ea typeface="Lato"/>
              <a:cs typeface="Lato"/>
              <a:sym typeface="Lato"/>
            </a:endParaRPr>
          </a:p>
        </p:txBody>
      </p:sp>
      <p:sp>
        <p:nvSpPr>
          <p:cNvPr id="206" name="Google Shape;206;p33"/>
          <p:cNvSpPr/>
          <p:nvPr/>
        </p:nvSpPr>
        <p:spPr>
          <a:xfrm>
            <a:off x="388450" y="2230188"/>
            <a:ext cx="327900" cy="301500"/>
          </a:xfrm>
          <a:prstGeom prst="rect">
            <a:avLst/>
          </a:prstGeom>
          <a:solidFill>
            <a:srgbClr val="8CD1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 name="Google Shape;207;p33"/>
          <p:cNvSpPr txBox="1"/>
          <p:nvPr/>
        </p:nvSpPr>
        <p:spPr>
          <a:xfrm>
            <a:off x="852975" y="2150100"/>
            <a:ext cx="356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a:t>
            </a:r>
            <a:r>
              <a:rPr lang="en" sz="1800">
                <a:solidFill>
                  <a:schemeClr val="dk2"/>
                </a:solidFill>
                <a:latin typeface="Lato"/>
                <a:ea typeface="Lato"/>
                <a:cs typeface="Lato"/>
                <a:sym typeface="Lato"/>
              </a:rPr>
              <a:t>16%] </a:t>
            </a:r>
            <a:r>
              <a:rPr lang="en" sz="1800">
                <a:solidFill>
                  <a:schemeClr val="dk2"/>
                </a:solidFill>
                <a:latin typeface="Lato"/>
                <a:ea typeface="Lato"/>
                <a:cs typeface="Lato"/>
                <a:sym typeface="Lato"/>
              </a:rPr>
              <a:t>Lightly</a:t>
            </a:r>
            <a:r>
              <a:rPr lang="en" sz="1800">
                <a:solidFill>
                  <a:schemeClr val="dk2"/>
                </a:solidFill>
                <a:latin typeface="Lato"/>
                <a:ea typeface="Lato"/>
                <a:cs typeface="Lato"/>
                <a:sym typeface="Lato"/>
              </a:rPr>
              <a:t> Active minutes</a:t>
            </a:r>
            <a:endParaRPr sz="1800">
              <a:solidFill>
                <a:schemeClr val="dk2"/>
              </a:solidFill>
              <a:latin typeface="Lato"/>
              <a:ea typeface="Lato"/>
              <a:cs typeface="Lato"/>
              <a:sym typeface="Lato"/>
            </a:endParaRPr>
          </a:p>
        </p:txBody>
      </p:sp>
      <p:sp>
        <p:nvSpPr>
          <p:cNvPr id="208" name="Google Shape;208;p33"/>
          <p:cNvSpPr/>
          <p:nvPr/>
        </p:nvSpPr>
        <p:spPr>
          <a:xfrm>
            <a:off x="388450" y="2611788"/>
            <a:ext cx="327900" cy="301500"/>
          </a:xfrm>
          <a:prstGeom prst="rect">
            <a:avLst/>
          </a:prstGeom>
          <a:solidFill>
            <a:srgbClr val="B6992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 name="Google Shape;209;p33"/>
          <p:cNvSpPr txBox="1"/>
          <p:nvPr/>
        </p:nvSpPr>
        <p:spPr>
          <a:xfrm>
            <a:off x="852973" y="2531700"/>
            <a:ext cx="350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[01%] Fairly </a:t>
            </a:r>
            <a:r>
              <a:rPr lang="en" sz="1800">
                <a:solidFill>
                  <a:schemeClr val="dk2"/>
                </a:solidFill>
                <a:latin typeface="Lato"/>
                <a:ea typeface="Lato"/>
                <a:cs typeface="Lato"/>
                <a:sym typeface="Lato"/>
              </a:rPr>
              <a:t>Active minutes</a:t>
            </a:r>
            <a:endParaRPr sz="1800">
              <a:solidFill>
                <a:schemeClr val="dk2"/>
              </a:solidFill>
              <a:latin typeface="Lato"/>
              <a:ea typeface="Lato"/>
              <a:cs typeface="Lato"/>
              <a:sym typeface="Lato"/>
            </a:endParaRPr>
          </a:p>
        </p:txBody>
      </p:sp>
      <p:sp>
        <p:nvSpPr>
          <p:cNvPr id="210" name="Google Shape;210;p33"/>
          <p:cNvSpPr/>
          <p:nvPr/>
        </p:nvSpPr>
        <p:spPr>
          <a:xfrm>
            <a:off x="388450" y="2993388"/>
            <a:ext cx="327900" cy="301500"/>
          </a:xfrm>
          <a:prstGeom prst="rect">
            <a:avLst/>
          </a:prstGeom>
          <a:solidFill>
            <a:srgbClr val="E1575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 name="Google Shape;211;p33"/>
          <p:cNvSpPr txBox="1"/>
          <p:nvPr/>
        </p:nvSpPr>
        <p:spPr>
          <a:xfrm>
            <a:off x="852973" y="2913300"/>
            <a:ext cx="347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[02%] Very </a:t>
            </a:r>
            <a:r>
              <a:rPr lang="en" sz="1800">
                <a:solidFill>
                  <a:schemeClr val="dk2"/>
                </a:solidFill>
                <a:latin typeface="Lato"/>
                <a:ea typeface="Lato"/>
                <a:cs typeface="Lato"/>
                <a:sym typeface="Lato"/>
              </a:rPr>
              <a:t>Active minutes</a:t>
            </a:r>
            <a:endParaRPr sz="1800">
              <a:solidFill>
                <a:schemeClr val="dk2"/>
              </a:solidFill>
              <a:latin typeface="Lato"/>
              <a:ea typeface="Lato"/>
              <a:cs typeface="Lato"/>
              <a:sym typeface="Lato"/>
            </a:endParaRPr>
          </a:p>
        </p:txBody>
      </p:sp>
      <p:sp>
        <p:nvSpPr>
          <p:cNvPr id="212" name="Google Shape;212;p33"/>
          <p:cNvSpPr txBox="1"/>
          <p:nvPr>
            <p:ph idx="4294967295" type="ctrTitle"/>
          </p:nvPr>
        </p:nvSpPr>
        <p:spPr>
          <a:xfrm>
            <a:off x="0" y="49200"/>
            <a:ext cx="9144000" cy="693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Summarize activity levels</a:t>
            </a:r>
            <a:endParaRPr>
              <a:solidFill>
                <a:schemeClr val="dk1"/>
              </a:solidFill>
            </a:endParaRPr>
          </a:p>
        </p:txBody>
      </p:sp>
      <p:pic>
        <p:nvPicPr>
          <p:cNvPr id="213" name="Google Shape;213;p33"/>
          <p:cNvPicPr preferRelativeResize="0"/>
          <p:nvPr/>
        </p:nvPicPr>
        <p:blipFill rotWithShape="1">
          <a:blip r:embed="rId3">
            <a:alphaModFix/>
          </a:blip>
          <a:srcRect b="7283" l="28431" r="26991" t="4966"/>
          <a:stretch/>
        </p:blipFill>
        <p:spPr>
          <a:xfrm>
            <a:off x="4628725" y="863712"/>
            <a:ext cx="4076151" cy="3797675"/>
          </a:xfrm>
          <a:prstGeom prst="rect">
            <a:avLst/>
          </a:prstGeom>
          <a:noFill/>
          <a:ln>
            <a:noFill/>
          </a:ln>
        </p:spPr>
      </p:pic>
      <p:sp>
        <p:nvSpPr>
          <p:cNvPr id="214" name="Google Shape;214;p33"/>
          <p:cNvSpPr/>
          <p:nvPr/>
        </p:nvSpPr>
        <p:spPr>
          <a:xfrm>
            <a:off x="5251775" y="4168950"/>
            <a:ext cx="696000" cy="402300"/>
          </a:xfrm>
          <a:prstGeom prst="rect">
            <a:avLst/>
          </a:prstGeom>
          <a:noFill/>
          <a:ln cap="flat" cmpd="sng" w="38100">
            <a:solidFill>
              <a:srgbClr val="E157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 name="Google Shape;215;p33"/>
          <p:cNvSpPr/>
          <p:nvPr/>
        </p:nvSpPr>
        <p:spPr>
          <a:xfrm>
            <a:off x="286175" y="1755750"/>
            <a:ext cx="3294900" cy="461700"/>
          </a:xfrm>
          <a:prstGeom prst="rect">
            <a:avLst/>
          </a:prstGeom>
          <a:noFill/>
          <a:ln cap="flat" cmpd="sng" w="38100">
            <a:solidFill>
              <a:srgbClr val="E157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 name="Google Shape;216;p33"/>
          <p:cNvSpPr txBox="1"/>
          <p:nvPr/>
        </p:nvSpPr>
        <p:spPr>
          <a:xfrm>
            <a:off x="541425" y="3643000"/>
            <a:ext cx="4030500" cy="1018500"/>
          </a:xfrm>
          <a:prstGeom prst="rect">
            <a:avLst/>
          </a:prstGeom>
          <a:noFill/>
          <a:ln cap="flat" cmpd="sng" w="38100">
            <a:solidFill>
              <a:srgbClr val="E1575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2"/>
                </a:solidFill>
                <a:latin typeface="Lato"/>
                <a:ea typeface="Lato"/>
                <a:cs typeface="Lato"/>
                <a:sym typeface="Lato"/>
              </a:rPr>
              <a:t>Considerable prevalence of Sedentary Habits</a:t>
            </a:r>
            <a:endParaRPr sz="2600">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4294967295" type="ctrTitle"/>
          </p:nvPr>
        </p:nvSpPr>
        <p:spPr>
          <a:xfrm>
            <a:off x="0" y="49200"/>
            <a:ext cx="9144000" cy="693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Documentation Overview</a:t>
            </a:r>
            <a:endParaRPr>
              <a:solidFill>
                <a:schemeClr val="lt1"/>
              </a:solidFill>
            </a:endParaRPr>
          </a:p>
        </p:txBody>
      </p:sp>
      <p:pic>
        <p:nvPicPr>
          <p:cNvPr id="86" name="Google Shape;86;p16"/>
          <p:cNvPicPr preferRelativeResize="0"/>
          <p:nvPr/>
        </p:nvPicPr>
        <p:blipFill>
          <a:blip r:embed="rId3">
            <a:alphaModFix/>
          </a:blip>
          <a:stretch>
            <a:fillRect/>
          </a:stretch>
        </p:blipFill>
        <p:spPr>
          <a:xfrm>
            <a:off x="4171950" y="885975"/>
            <a:ext cx="4074900" cy="3545700"/>
          </a:xfrm>
          <a:prstGeom prst="roundRect">
            <a:avLst>
              <a:gd fmla="val 16667" name="adj"/>
            </a:avLst>
          </a:prstGeom>
          <a:noFill/>
          <a:ln cap="flat" cmpd="sng" w="19050">
            <a:solidFill>
              <a:srgbClr val="000000"/>
            </a:solidFill>
            <a:prstDash val="lgDash"/>
            <a:round/>
            <a:headEnd len="sm" w="sm" type="none"/>
            <a:tailEnd len="sm" w="sm" type="none"/>
          </a:ln>
        </p:spPr>
      </p:pic>
      <p:pic>
        <p:nvPicPr>
          <p:cNvPr id="87" name="Google Shape;87;p16"/>
          <p:cNvPicPr preferRelativeResize="0"/>
          <p:nvPr/>
        </p:nvPicPr>
        <p:blipFill>
          <a:blip r:embed="rId3">
            <a:alphaModFix/>
          </a:blip>
          <a:stretch>
            <a:fillRect/>
          </a:stretch>
        </p:blipFill>
        <p:spPr>
          <a:xfrm>
            <a:off x="4323753" y="997050"/>
            <a:ext cx="4074900" cy="3545700"/>
          </a:xfrm>
          <a:prstGeom prst="roundRect">
            <a:avLst>
              <a:gd fmla="val 16667" name="adj"/>
            </a:avLst>
          </a:prstGeom>
          <a:noFill/>
          <a:ln cap="flat" cmpd="sng" w="19050">
            <a:solidFill>
              <a:srgbClr val="000000"/>
            </a:solidFill>
            <a:prstDash val="lgDash"/>
            <a:round/>
            <a:headEnd len="sm" w="sm" type="none"/>
            <a:tailEnd len="sm" w="sm" type="none"/>
          </a:ln>
        </p:spPr>
      </p:pic>
      <p:pic>
        <p:nvPicPr>
          <p:cNvPr id="88" name="Google Shape;88;p16"/>
          <p:cNvPicPr preferRelativeResize="0"/>
          <p:nvPr/>
        </p:nvPicPr>
        <p:blipFill>
          <a:blip r:embed="rId3">
            <a:alphaModFix/>
          </a:blip>
          <a:stretch>
            <a:fillRect/>
          </a:stretch>
        </p:blipFill>
        <p:spPr>
          <a:xfrm>
            <a:off x="4445195" y="1133757"/>
            <a:ext cx="4074900" cy="3545700"/>
          </a:xfrm>
          <a:prstGeom prst="roundRect">
            <a:avLst>
              <a:gd fmla="val 16667" name="adj"/>
            </a:avLst>
          </a:prstGeom>
          <a:noFill/>
          <a:ln cap="flat" cmpd="sng" w="19050">
            <a:solidFill>
              <a:srgbClr val="000000"/>
            </a:solidFill>
            <a:prstDash val="lgDash"/>
            <a:round/>
            <a:headEnd len="sm" w="sm" type="none"/>
            <a:tailEnd len="sm" w="sm" type="none"/>
          </a:ln>
        </p:spPr>
      </p:pic>
      <p:pic>
        <p:nvPicPr>
          <p:cNvPr id="89" name="Google Shape;89;p16"/>
          <p:cNvPicPr preferRelativeResize="0"/>
          <p:nvPr/>
        </p:nvPicPr>
        <p:blipFill>
          <a:blip r:embed="rId3">
            <a:alphaModFix/>
          </a:blip>
          <a:stretch>
            <a:fillRect/>
          </a:stretch>
        </p:blipFill>
        <p:spPr>
          <a:xfrm>
            <a:off x="4566637" y="1270465"/>
            <a:ext cx="4074900" cy="3545700"/>
          </a:xfrm>
          <a:prstGeom prst="roundRect">
            <a:avLst>
              <a:gd fmla="val 16667" name="adj"/>
            </a:avLst>
          </a:prstGeom>
          <a:noFill/>
          <a:ln cap="flat" cmpd="sng" w="19050">
            <a:solidFill>
              <a:srgbClr val="000000"/>
            </a:solidFill>
            <a:prstDash val="lgDash"/>
            <a:round/>
            <a:headEnd len="sm" w="sm" type="none"/>
            <a:tailEnd len="sm" w="sm" type="none"/>
          </a:ln>
        </p:spPr>
      </p:pic>
      <p:pic>
        <p:nvPicPr>
          <p:cNvPr id="90" name="Google Shape;90;p16"/>
          <p:cNvPicPr preferRelativeResize="0"/>
          <p:nvPr/>
        </p:nvPicPr>
        <p:blipFill>
          <a:blip r:embed="rId4">
            <a:alphaModFix amt="97000"/>
          </a:blip>
          <a:stretch>
            <a:fillRect/>
          </a:stretch>
        </p:blipFill>
        <p:spPr>
          <a:xfrm>
            <a:off x="4688079" y="1407173"/>
            <a:ext cx="4074900" cy="3545700"/>
          </a:xfrm>
          <a:prstGeom prst="roundRect">
            <a:avLst>
              <a:gd fmla="val 16667" name="adj"/>
            </a:avLst>
          </a:prstGeom>
          <a:noFill/>
          <a:ln cap="flat" cmpd="sng" w="19050">
            <a:solidFill>
              <a:srgbClr val="000000"/>
            </a:solidFill>
            <a:prstDash val="lgDash"/>
            <a:round/>
            <a:headEnd len="sm" w="sm" type="none"/>
            <a:tailEnd len="sm" w="sm" type="none"/>
          </a:ln>
        </p:spPr>
      </p:pic>
      <p:sp>
        <p:nvSpPr>
          <p:cNvPr id="91" name="Google Shape;91;p16"/>
          <p:cNvSpPr txBox="1"/>
          <p:nvPr>
            <p:ph idx="4294967295" type="title"/>
          </p:nvPr>
        </p:nvSpPr>
        <p:spPr>
          <a:xfrm>
            <a:off x="204125" y="1133750"/>
            <a:ext cx="3682200" cy="3922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Health-focused smart product company</a:t>
            </a:r>
            <a:endParaRPr b="0" sz="1600">
              <a:solidFill>
                <a:schemeClr val="lt1"/>
              </a:solidFill>
              <a:latin typeface="Lato"/>
              <a:ea typeface="Lato"/>
              <a:cs typeface="Lato"/>
              <a:sym typeface="Lato"/>
            </a:endParaRPr>
          </a:p>
          <a:p>
            <a:pPr indent="-330200" lvl="0" marL="4572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Data is from non-Bellabeat smart devices</a:t>
            </a:r>
            <a:endParaRPr b="0" sz="1600">
              <a:solidFill>
                <a:schemeClr val="lt1"/>
              </a:solidFill>
              <a:latin typeface="Lato"/>
              <a:ea typeface="Lato"/>
              <a:cs typeface="Lato"/>
              <a:sym typeface="Lato"/>
            </a:endParaRPr>
          </a:p>
          <a:p>
            <a:pPr indent="-330200" lvl="0" marL="4572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6 deliverables</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Ask</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Prepare</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Process</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Analyze</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Share</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Act</a:t>
            </a:r>
            <a:endParaRPr b="0" sz="1600">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idx="4294967295" type="title"/>
          </p:nvPr>
        </p:nvSpPr>
        <p:spPr>
          <a:xfrm>
            <a:off x="0" y="2187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000">
                <a:solidFill>
                  <a:schemeClr val="lt1"/>
                </a:solidFill>
              </a:rPr>
              <a:t>Sleeping Records</a:t>
            </a:r>
            <a:endParaRPr sz="40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idx="4294967295" type="title"/>
          </p:nvPr>
        </p:nvSpPr>
        <p:spPr>
          <a:xfrm>
            <a:off x="216575" y="847725"/>
            <a:ext cx="8565300" cy="420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0" sz="16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410 Sleeping records out of 1023 cases.</a:t>
            </a:r>
            <a:endParaRPr b="0" sz="1600">
              <a:solidFill>
                <a:schemeClr val="lt1"/>
              </a:solidFill>
              <a:latin typeface="Lato"/>
              <a:ea typeface="Lato"/>
              <a:cs typeface="Lato"/>
              <a:sym typeface="Lato"/>
            </a:endParaRPr>
          </a:p>
          <a:p>
            <a:pPr indent="-330200" lvl="1" marL="914400" rtl="0" algn="l">
              <a:lnSpc>
                <a:spcPct val="100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This is a 40% of the total possible cases. </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24 users provided at least one sleeping record</a:t>
            </a:r>
            <a:endParaRPr b="0" sz="1600">
              <a:solidFill>
                <a:schemeClr val="lt1"/>
              </a:solidFill>
              <a:latin typeface="Lato"/>
              <a:ea typeface="Lato"/>
              <a:cs typeface="Lato"/>
              <a:sym typeface="Lato"/>
            </a:endParaRPr>
          </a:p>
          <a:p>
            <a:pPr indent="-330200" lvl="1" marL="914400" rtl="0" algn="l">
              <a:lnSpc>
                <a:spcPct val="100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15 users provided at least half the records of the total cases</a:t>
            </a:r>
            <a:endParaRPr b="0" sz="1600">
              <a:solidFill>
                <a:schemeClr val="lt1"/>
              </a:solidFill>
              <a:latin typeface="Lato"/>
              <a:ea typeface="Lato"/>
              <a:cs typeface="Lato"/>
              <a:sym typeface="Lato"/>
            </a:endParaRPr>
          </a:p>
          <a:p>
            <a:pPr indent="-330200" lvl="1" marL="914400" rtl="0" algn="l">
              <a:lnSpc>
                <a:spcPct val="100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Only three users provided sleeping records for the total amount of days.</a:t>
            </a:r>
            <a:endParaRPr b="0" sz="1600">
              <a:solidFill>
                <a:schemeClr val="lt1"/>
              </a:solidFill>
              <a:latin typeface="Lato"/>
              <a:ea typeface="Lato"/>
              <a:cs typeface="Lato"/>
              <a:sym typeface="Lato"/>
            </a:endParaRPr>
          </a:p>
          <a:p>
            <a:pPr indent="0" lvl="0" marL="457200" rtl="0" algn="l">
              <a:lnSpc>
                <a:spcPct val="115000"/>
              </a:lnSpc>
              <a:spcBef>
                <a:spcPts val="1600"/>
              </a:spcBef>
              <a:spcAft>
                <a:spcPts val="1600"/>
              </a:spcAft>
              <a:buNone/>
            </a:pPr>
            <a:r>
              <a:t/>
            </a:r>
            <a:endParaRPr b="0" sz="1600">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6"/>
          <p:cNvPicPr preferRelativeResize="0"/>
          <p:nvPr/>
        </p:nvPicPr>
        <p:blipFill rotWithShape="1">
          <a:blip r:embed="rId3">
            <a:alphaModFix/>
          </a:blip>
          <a:srcRect b="0" l="0" r="0" t="0"/>
          <a:stretch/>
        </p:blipFill>
        <p:spPr>
          <a:xfrm>
            <a:off x="65888" y="159525"/>
            <a:ext cx="9012224" cy="4824450"/>
          </a:xfrm>
          <a:prstGeom prst="rect">
            <a:avLst/>
          </a:prstGeom>
          <a:noFill/>
          <a:ln>
            <a:noFill/>
          </a:ln>
        </p:spPr>
      </p:pic>
      <p:sp>
        <p:nvSpPr>
          <p:cNvPr id="232" name="Google Shape;232;p36"/>
          <p:cNvSpPr txBox="1"/>
          <p:nvPr/>
        </p:nvSpPr>
        <p:spPr>
          <a:xfrm>
            <a:off x="2940000" y="159525"/>
            <a:ext cx="3264000" cy="510600"/>
          </a:xfrm>
          <a:prstGeom prst="rect">
            <a:avLst/>
          </a:prstGeom>
          <a:noFill/>
          <a:ln cap="flat" cmpd="sng" w="38100">
            <a:solidFill>
              <a:srgbClr val="E1575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2"/>
                </a:solidFill>
                <a:latin typeface="Lato"/>
                <a:ea typeface="Lato"/>
                <a:cs typeface="Lato"/>
                <a:sym typeface="Lato"/>
              </a:rPr>
              <a:t>Only 40% was recorded</a:t>
            </a:r>
            <a:endParaRPr sz="2200">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idx="4294967295" type="title"/>
          </p:nvPr>
        </p:nvSpPr>
        <p:spPr>
          <a:xfrm>
            <a:off x="216575" y="847725"/>
            <a:ext cx="8565300" cy="420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0" sz="16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All users takes around an hour to sleep on average</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The larger case was slightly above an hour to sleep from the moment the user went to bed</a:t>
            </a:r>
            <a:endParaRPr b="0" sz="1600">
              <a:solidFill>
                <a:schemeClr val="lt1"/>
              </a:solidFill>
              <a:latin typeface="Lato"/>
              <a:ea typeface="Lato"/>
              <a:cs typeface="Lato"/>
              <a:sym typeface="Lato"/>
            </a:endParaRPr>
          </a:p>
          <a:p>
            <a:pPr indent="0" lvl="0" marL="457200" rtl="0" algn="l">
              <a:lnSpc>
                <a:spcPct val="115000"/>
              </a:lnSpc>
              <a:spcBef>
                <a:spcPts val="1600"/>
              </a:spcBef>
              <a:spcAft>
                <a:spcPts val="1600"/>
              </a:spcAft>
              <a:buNone/>
            </a:pPr>
            <a:r>
              <a:t/>
            </a:r>
            <a:endParaRPr b="0" sz="1600">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8"/>
          <p:cNvPicPr preferRelativeResize="0"/>
          <p:nvPr/>
        </p:nvPicPr>
        <p:blipFill>
          <a:blip r:embed="rId3">
            <a:alphaModFix/>
          </a:blip>
          <a:stretch>
            <a:fillRect/>
          </a:stretch>
        </p:blipFill>
        <p:spPr>
          <a:xfrm>
            <a:off x="66675" y="400050"/>
            <a:ext cx="9001125" cy="4701150"/>
          </a:xfrm>
          <a:prstGeom prst="rect">
            <a:avLst/>
          </a:prstGeom>
          <a:noFill/>
          <a:ln>
            <a:noFill/>
          </a:ln>
        </p:spPr>
      </p:pic>
      <p:sp>
        <p:nvSpPr>
          <p:cNvPr id="243" name="Google Shape;243;p38"/>
          <p:cNvSpPr/>
          <p:nvPr/>
        </p:nvSpPr>
        <p:spPr>
          <a:xfrm>
            <a:off x="2483513" y="64475"/>
            <a:ext cx="329400" cy="293700"/>
          </a:xfrm>
          <a:prstGeom prst="rect">
            <a:avLst/>
          </a:prstGeom>
          <a:solidFill>
            <a:srgbClr val="FFBE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 name="Google Shape;244;p38"/>
          <p:cNvSpPr/>
          <p:nvPr/>
        </p:nvSpPr>
        <p:spPr>
          <a:xfrm>
            <a:off x="4626838" y="64475"/>
            <a:ext cx="329400" cy="293700"/>
          </a:xfrm>
          <a:prstGeom prst="rect">
            <a:avLst/>
          </a:prstGeom>
          <a:solidFill>
            <a:srgbClr val="9B93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 name="Google Shape;245;p38"/>
          <p:cNvSpPr txBox="1"/>
          <p:nvPr/>
        </p:nvSpPr>
        <p:spPr>
          <a:xfrm>
            <a:off x="2891713" y="0"/>
            <a:ext cx="158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Hours Asleep</a:t>
            </a:r>
            <a:endParaRPr sz="1800">
              <a:solidFill>
                <a:schemeClr val="dk2"/>
              </a:solidFill>
              <a:latin typeface="Lato"/>
              <a:ea typeface="Lato"/>
              <a:cs typeface="Lato"/>
              <a:sym typeface="Lato"/>
            </a:endParaRPr>
          </a:p>
        </p:txBody>
      </p:sp>
      <p:sp>
        <p:nvSpPr>
          <p:cNvPr id="246" name="Google Shape;246;p38"/>
          <p:cNvSpPr txBox="1"/>
          <p:nvPr/>
        </p:nvSpPr>
        <p:spPr>
          <a:xfrm>
            <a:off x="5070863" y="0"/>
            <a:ext cx="158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Hours in Bed</a:t>
            </a:r>
            <a:endParaRPr sz="1800">
              <a:solidFill>
                <a:schemeClr val="dk2"/>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idx="4294967295" type="title"/>
          </p:nvPr>
        </p:nvSpPr>
        <p:spPr>
          <a:xfrm>
            <a:off x="216575" y="847725"/>
            <a:ext cx="8565300" cy="420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0" sz="16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The average of calories consumed is not related to the activity habit</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The are not relations between the choice of activity habits</a:t>
            </a:r>
            <a:endParaRPr b="0" sz="1600">
              <a:solidFill>
                <a:schemeClr val="lt1"/>
              </a:solidFill>
              <a:latin typeface="Lato"/>
              <a:ea typeface="Lato"/>
              <a:cs typeface="Lato"/>
              <a:sym typeface="Lato"/>
            </a:endParaRPr>
          </a:p>
          <a:p>
            <a:pPr indent="-330200" lvl="1" marL="914400" rtl="0" algn="l">
              <a:lnSpc>
                <a:spcPct val="100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We consider the two most prevalent types of activity registered in minutes</a:t>
            </a:r>
            <a:endParaRPr b="0" sz="1600">
              <a:solidFill>
                <a:schemeClr val="lt1"/>
              </a:solidFill>
              <a:latin typeface="Lato"/>
              <a:ea typeface="Lato"/>
              <a:cs typeface="Lato"/>
              <a:sym typeface="Lato"/>
            </a:endParaRPr>
          </a:p>
          <a:p>
            <a:pPr indent="0" lvl="0" marL="457200" rtl="0" algn="l">
              <a:lnSpc>
                <a:spcPct val="115000"/>
              </a:lnSpc>
              <a:spcBef>
                <a:spcPts val="1600"/>
              </a:spcBef>
              <a:spcAft>
                <a:spcPts val="1600"/>
              </a:spcAft>
              <a:buNone/>
            </a:pPr>
            <a:r>
              <a:t/>
            </a:r>
            <a:endParaRPr b="0" sz="1600">
              <a:solidFill>
                <a:schemeClr val="l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p:nvPr/>
        </p:nvSpPr>
        <p:spPr>
          <a:xfrm>
            <a:off x="6206938" y="128950"/>
            <a:ext cx="329400" cy="293700"/>
          </a:xfrm>
          <a:prstGeom prst="rect">
            <a:avLst/>
          </a:prstGeom>
          <a:solidFill>
            <a:srgbClr val="FFBED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 name="Google Shape;257;p40"/>
          <p:cNvSpPr/>
          <p:nvPr/>
        </p:nvSpPr>
        <p:spPr>
          <a:xfrm>
            <a:off x="200938" y="128950"/>
            <a:ext cx="329400" cy="293700"/>
          </a:xfrm>
          <a:prstGeom prst="rect">
            <a:avLst/>
          </a:prstGeom>
          <a:solidFill>
            <a:srgbClr val="8074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 name="Google Shape;258;p40"/>
          <p:cNvSpPr txBox="1"/>
          <p:nvPr/>
        </p:nvSpPr>
        <p:spPr>
          <a:xfrm>
            <a:off x="6659400" y="87575"/>
            <a:ext cx="2484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Lato"/>
                <a:ea typeface="Lato"/>
                <a:cs typeface="Lato"/>
                <a:sym typeface="Lato"/>
              </a:rPr>
              <a:t>Avg. Lightly Active minutes</a:t>
            </a:r>
            <a:endParaRPr sz="1500">
              <a:solidFill>
                <a:schemeClr val="dk2"/>
              </a:solidFill>
              <a:latin typeface="Lato"/>
              <a:ea typeface="Lato"/>
              <a:cs typeface="Lato"/>
              <a:sym typeface="Lato"/>
            </a:endParaRPr>
          </a:p>
        </p:txBody>
      </p:sp>
      <p:sp>
        <p:nvSpPr>
          <p:cNvPr id="259" name="Google Shape;259;p40"/>
          <p:cNvSpPr txBox="1"/>
          <p:nvPr/>
        </p:nvSpPr>
        <p:spPr>
          <a:xfrm>
            <a:off x="644980" y="64475"/>
            <a:ext cx="225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Lato"/>
                <a:ea typeface="Lato"/>
                <a:cs typeface="Lato"/>
                <a:sym typeface="Lato"/>
              </a:rPr>
              <a:t>Average Calories</a:t>
            </a:r>
            <a:endParaRPr sz="1800">
              <a:solidFill>
                <a:schemeClr val="dk2"/>
              </a:solidFill>
              <a:latin typeface="Lato"/>
              <a:ea typeface="Lato"/>
              <a:cs typeface="Lato"/>
              <a:sym typeface="Lato"/>
            </a:endParaRPr>
          </a:p>
        </p:txBody>
      </p:sp>
      <p:pic>
        <p:nvPicPr>
          <p:cNvPr id="260" name="Google Shape;260;p40"/>
          <p:cNvPicPr preferRelativeResize="0"/>
          <p:nvPr/>
        </p:nvPicPr>
        <p:blipFill>
          <a:blip r:embed="rId3">
            <a:alphaModFix/>
          </a:blip>
          <a:stretch>
            <a:fillRect/>
          </a:stretch>
        </p:blipFill>
        <p:spPr>
          <a:xfrm>
            <a:off x="152400" y="614100"/>
            <a:ext cx="8839200" cy="4372013"/>
          </a:xfrm>
          <a:prstGeom prst="rect">
            <a:avLst/>
          </a:prstGeom>
          <a:noFill/>
          <a:ln>
            <a:noFill/>
          </a:ln>
        </p:spPr>
      </p:pic>
      <p:sp>
        <p:nvSpPr>
          <p:cNvPr id="261" name="Google Shape;261;p40"/>
          <p:cNvSpPr/>
          <p:nvPr/>
        </p:nvSpPr>
        <p:spPr>
          <a:xfrm>
            <a:off x="3203938" y="128950"/>
            <a:ext cx="329400" cy="293700"/>
          </a:xfrm>
          <a:prstGeom prst="rect">
            <a:avLst/>
          </a:prstGeom>
          <a:solidFill>
            <a:srgbClr val="C464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 name="Google Shape;262;p40"/>
          <p:cNvSpPr txBox="1"/>
          <p:nvPr/>
        </p:nvSpPr>
        <p:spPr>
          <a:xfrm>
            <a:off x="3599300" y="87575"/>
            <a:ext cx="2484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Lato"/>
                <a:ea typeface="Lato"/>
                <a:cs typeface="Lato"/>
                <a:sym typeface="Lato"/>
              </a:rPr>
              <a:t>Avg. Sedentary minutes</a:t>
            </a:r>
            <a:endParaRPr sz="1500">
              <a:solidFill>
                <a:schemeClr val="dk2"/>
              </a:solidFill>
              <a:latin typeface="Lato"/>
              <a:ea typeface="Lato"/>
              <a:cs typeface="Lato"/>
              <a:sym typeface="Lato"/>
            </a:endParaRPr>
          </a:p>
        </p:txBody>
      </p:sp>
      <p:sp>
        <p:nvSpPr>
          <p:cNvPr id="263" name="Google Shape;263;p40"/>
          <p:cNvSpPr txBox="1"/>
          <p:nvPr/>
        </p:nvSpPr>
        <p:spPr>
          <a:xfrm>
            <a:off x="644975" y="1044175"/>
            <a:ext cx="4815600" cy="415500"/>
          </a:xfrm>
          <a:prstGeom prst="rect">
            <a:avLst/>
          </a:prstGeom>
          <a:noFill/>
          <a:ln cap="flat" cmpd="sng" w="38100">
            <a:solidFill>
              <a:srgbClr val="E1575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No relation between Calories consumed and activity habit</a:t>
            </a:r>
            <a:endParaRPr>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idx="4294967295" type="title"/>
          </p:nvPr>
        </p:nvSpPr>
        <p:spPr>
          <a:xfrm>
            <a:off x="216575" y="847725"/>
            <a:ext cx="8565300" cy="420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0" sz="16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Only 7 users out of 33 accomplish the recommended daily steps </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There are 12 users who perform the recommended steps vaguely and not constantly</a:t>
            </a:r>
            <a:endParaRPr b="0" sz="1600">
              <a:solidFill>
                <a:schemeClr val="l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2"/>
          <p:cNvPicPr preferRelativeResize="0"/>
          <p:nvPr/>
        </p:nvPicPr>
        <p:blipFill>
          <a:blip r:embed="rId3">
            <a:alphaModFix/>
          </a:blip>
          <a:stretch>
            <a:fillRect/>
          </a:stretch>
        </p:blipFill>
        <p:spPr>
          <a:xfrm>
            <a:off x="152400" y="232050"/>
            <a:ext cx="8828324" cy="4759050"/>
          </a:xfrm>
          <a:prstGeom prst="rect">
            <a:avLst/>
          </a:prstGeom>
          <a:noFill/>
          <a:ln>
            <a:noFill/>
          </a:ln>
        </p:spPr>
      </p:pic>
      <p:sp>
        <p:nvSpPr>
          <p:cNvPr id="274" name="Google Shape;274;p42"/>
          <p:cNvSpPr txBox="1"/>
          <p:nvPr/>
        </p:nvSpPr>
        <p:spPr>
          <a:xfrm>
            <a:off x="2784450" y="703850"/>
            <a:ext cx="3465000" cy="665100"/>
          </a:xfrm>
          <a:prstGeom prst="rect">
            <a:avLst/>
          </a:prstGeom>
          <a:noFill/>
          <a:ln cap="flat" cmpd="sng" w="38100">
            <a:solidFill>
              <a:srgbClr val="E1575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Lato"/>
                <a:ea typeface="Lato"/>
                <a:cs typeface="Lato"/>
                <a:sym typeface="Lato"/>
              </a:rPr>
              <a:t>ONLY 21% OF USERS ACCOMPLISH RECOMMENDED STEPS PER DAY</a:t>
            </a:r>
            <a:endParaRPr sz="1500">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Act</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4294967295" type="ctrTitle"/>
          </p:nvPr>
        </p:nvSpPr>
        <p:spPr>
          <a:xfrm>
            <a:off x="0" y="49200"/>
            <a:ext cx="9144000" cy="693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Deliverables</a:t>
            </a:r>
            <a:endParaRPr>
              <a:solidFill>
                <a:schemeClr val="lt1"/>
              </a:solidFill>
            </a:endParaRPr>
          </a:p>
        </p:txBody>
      </p:sp>
      <p:sp>
        <p:nvSpPr>
          <p:cNvPr id="97" name="Google Shape;97;p17"/>
          <p:cNvSpPr txBox="1"/>
          <p:nvPr>
            <p:ph idx="4294967295" type="title"/>
          </p:nvPr>
        </p:nvSpPr>
        <p:spPr>
          <a:xfrm>
            <a:off x="204125" y="924200"/>
            <a:ext cx="6568200" cy="3922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6</a:t>
            </a:r>
            <a:r>
              <a:rPr b="0" lang="en" sz="1600">
                <a:solidFill>
                  <a:schemeClr val="lt1"/>
                </a:solidFill>
                <a:latin typeface="Lato"/>
                <a:ea typeface="Lato"/>
                <a:cs typeface="Lato"/>
                <a:sym typeface="Lato"/>
              </a:rPr>
              <a:t> deliverables</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Ask</a:t>
            </a:r>
            <a:endParaRPr b="0" sz="1600">
              <a:solidFill>
                <a:schemeClr val="lt1"/>
              </a:solidFill>
              <a:latin typeface="Lato"/>
              <a:ea typeface="Lato"/>
              <a:cs typeface="Lato"/>
              <a:sym typeface="Lato"/>
            </a:endParaRPr>
          </a:p>
          <a:p>
            <a:pPr indent="-330200" lvl="2" marL="13716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 clear statement of the business task </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Prepare</a:t>
            </a:r>
            <a:endParaRPr b="0" sz="1600">
              <a:solidFill>
                <a:schemeClr val="lt1"/>
              </a:solidFill>
              <a:latin typeface="Lato"/>
              <a:ea typeface="Lato"/>
              <a:cs typeface="Lato"/>
              <a:sym typeface="Lato"/>
            </a:endParaRPr>
          </a:p>
          <a:p>
            <a:pPr indent="-330200" lvl="2" marL="13716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 description of all data sources used </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Process</a:t>
            </a:r>
            <a:endParaRPr b="0" sz="1600">
              <a:solidFill>
                <a:schemeClr val="lt1"/>
              </a:solidFill>
              <a:latin typeface="Lato"/>
              <a:ea typeface="Lato"/>
              <a:cs typeface="Lato"/>
              <a:sym typeface="Lato"/>
            </a:endParaRPr>
          </a:p>
          <a:p>
            <a:pPr indent="-330200" lvl="2" marL="13716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Documentation of any cleaning or manipulation of data </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Analyze</a:t>
            </a:r>
            <a:endParaRPr b="0" sz="1600">
              <a:solidFill>
                <a:schemeClr val="lt1"/>
              </a:solidFill>
              <a:latin typeface="Lato"/>
              <a:ea typeface="Lato"/>
              <a:cs typeface="Lato"/>
              <a:sym typeface="Lato"/>
            </a:endParaRPr>
          </a:p>
          <a:p>
            <a:pPr indent="-330200" lvl="2" marL="13716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 summary of your analysis </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Share</a:t>
            </a:r>
            <a:endParaRPr b="0" sz="1600">
              <a:solidFill>
                <a:schemeClr val="lt1"/>
              </a:solidFill>
              <a:latin typeface="Lato"/>
              <a:ea typeface="Lato"/>
              <a:cs typeface="Lato"/>
              <a:sym typeface="Lato"/>
            </a:endParaRPr>
          </a:p>
          <a:p>
            <a:pPr indent="-330200" lvl="2" marL="13716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Supporting visualizations and key findings </a:t>
            </a:r>
            <a:endParaRPr b="0"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Act</a:t>
            </a:r>
            <a:endParaRPr b="0" sz="1600">
              <a:solidFill>
                <a:schemeClr val="lt1"/>
              </a:solidFill>
              <a:latin typeface="Lato"/>
              <a:ea typeface="Lato"/>
              <a:cs typeface="Lato"/>
              <a:sym typeface="Lato"/>
            </a:endParaRPr>
          </a:p>
          <a:p>
            <a:pPr indent="-330200" lvl="2" marL="13716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Your top high-level insights based on your analysis </a:t>
            </a:r>
            <a:endParaRPr b="0" sz="1600">
              <a:solidFill>
                <a:schemeClr val="lt1"/>
              </a:solidFill>
              <a:latin typeface="Lato"/>
              <a:ea typeface="Lato"/>
              <a:cs typeface="Lato"/>
              <a:sym typeface="Lato"/>
            </a:endParaRPr>
          </a:p>
        </p:txBody>
      </p:sp>
      <p:sp>
        <p:nvSpPr>
          <p:cNvPr id="98" name="Google Shape;98;p17"/>
          <p:cNvSpPr/>
          <p:nvPr/>
        </p:nvSpPr>
        <p:spPr>
          <a:xfrm>
            <a:off x="7343775" y="476250"/>
            <a:ext cx="1143100" cy="3971925"/>
          </a:xfrm>
          <a:custGeom>
            <a:rect b="b" l="l" r="r" t="t"/>
            <a:pathLst>
              <a:path extrusionOk="0" h="158877" w="45724">
                <a:moveTo>
                  <a:pt x="0" y="0"/>
                </a:moveTo>
                <a:cubicBezTo>
                  <a:pt x="7620" y="5588"/>
                  <a:pt x="45657" y="22098"/>
                  <a:pt x="45720" y="33528"/>
                </a:cubicBezTo>
                <a:cubicBezTo>
                  <a:pt x="45784" y="44958"/>
                  <a:pt x="445" y="58293"/>
                  <a:pt x="381" y="68580"/>
                </a:cubicBezTo>
                <a:cubicBezTo>
                  <a:pt x="318" y="78867"/>
                  <a:pt x="44958" y="85027"/>
                  <a:pt x="45339" y="95250"/>
                </a:cubicBezTo>
                <a:cubicBezTo>
                  <a:pt x="45720" y="105474"/>
                  <a:pt x="2794" y="119317"/>
                  <a:pt x="2667" y="129921"/>
                </a:cubicBezTo>
                <a:cubicBezTo>
                  <a:pt x="2540" y="140526"/>
                  <a:pt x="37592" y="154051"/>
                  <a:pt x="44577" y="158877"/>
                </a:cubicBezTo>
              </a:path>
            </a:pathLst>
          </a:custGeom>
          <a:noFill/>
          <a:ln cap="flat" cmpd="sng" w="28575">
            <a:solidFill>
              <a:schemeClr val="accent6"/>
            </a:solidFill>
            <a:prstDash val="dash"/>
            <a:round/>
            <a:headEnd len="med" w="med" type="none"/>
            <a:tailEnd len="med" w="med" type="none"/>
          </a:ln>
        </p:spPr>
      </p:sp>
      <p:pic>
        <p:nvPicPr>
          <p:cNvPr id="99" name="Google Shape;99;p17"/>
          <p:cNvPicPr preferRelativeResize="0"/>
          <p:nvPr/>
        </p:nvPicPr>
        <p:blipFill>
          <a:blip r:embed="rId3">
            <a:alphaModFix/>
          </a:blip>
          <a:stretch>
            <a:fillRect/>
          </a:stretch>
        </p:blipFill>
        <p:spPr>
          <a:xfrm>
            <a:off x="6806326" y="49200"/>
            <a:ext cx="1126086" cy="1117883"/>
          </a:xfrm>
          <a:prstGeom prst="rect">
            <a:avLst/>
          </a:prstGeom>
          <a:noFill/>
          <a:ln>
            <a:noFill/>
          </a:ln>
        </p:spPr>
      </p:pic>
      <p:pic>
        <p:nvPicPr>
          <p:cNvPr id="100" name="Google Shape;100;p17"/>
          <p:cNvPicPr preferRelativeResize="0"/>
          <p:nvPr/>
        </p:nvPicPr>
        <p:blipFill>
          <a:blip r:embed="rId4">
            <a:alphaModFix/>
          </a:blip>
          <a:stretch>
            <a:fillRect/>
          </a:stretch>
        </p:blipFill>
        <p:spPr>
          <a:xfrm>
            <a:off x="7966410" y="924199"/>
            <a:ext cx="1056103" cy="1045221"/>
          </a:xfrm>
          <a:prstGeom prst="rect">
            <a:avLst/>
          </a:prstGeom>
          <a:noFill/>
          <a:ln>
            <a:noFill/>
          </a:ln>
        </p:spPr>
      </p:pic>
      <p:pic>
        <p:nvPicPr>
          <p:cNvPr id="101" name="Google Shape;101;p17"/>
          <p:cNvPicPr preferRelativeResize="0"/>
          <p:nvPr/>
        </p:nvPicPr>
        <p:blipFill>
          <a:blip r:embed="rId5">
            <a:alphaModFix/>
          </a:blip>
          <a:stretch>
            <a:fillRect/>
          </a:stretch>
        </p:blipFill>
        <p:spPr>
          <a:xfrm>
            <a:off x="6900750" y="1745554"/>
            <a:ext cx="1011568" cy="1112294"/>
          </a:xfrm>
          <a:prstGeom prst="rect">
            <a:avLst/>
          </a:prstGeom>
          <a:noFill/>
          <a:ln>
            <a:noFill/>
          </a:ln>
        </p:spPr>
      </p:pic>
      <p:pic>
        <p:nvPicPr>
          <p:cNvPr id="102" name="Google Shape;102;p17"/>
          <p:cNvPicPr preferRelativeResize="0"/>
          <p:nvPr/>
        </p:nvPicPr>
        <p:blipFill>
          <a:blip r:embed="rId6">
            <a:alphaModFix/>
          </a:blip>
          <a:stretch>
            <a:fillRect/>
          </a:stretch>
        </p:blipFill>
        <p:spPr>
          <a:xfrm>
            <a:off x="7912327" y="2409819"/>
            <a:ext cx="1164258" cy="1145830"/>
          </a:xfrm>
          <a:prstGeom prst="rect">
            <a:avLst/>
          </a:prstGeom>
          <a:noFill/>
          <a:ln>
            <a:noFill/>
          </a:ln>
        </p:spPr>
      </p:pic>
      <p:pic>
        <p:nvPicPr>
          <p:cNvPr id="103" name="Google Shape;103;p17"/>
          <p:cNvPicPr preferRelativeResize="0"/>
          <p:nvPr/>
        </p:nvPicPr>
        <p:blipFill>
          <a:blip r:embed="rId7">
            <a:alphaModFix/>
          </a:blip>
          <a:stretch>
            <a:fillRect/>
          </a:stretch>
        </p:blipFill>
        <p:spPr>
          <a:xfrm>
            <a:off x="6900762" y="3293457"/>
            <a:ext cx="1106999" cy="1117883"/>
          </a:xfrm>
          <a:prstGeom prst="rect">
            <a:avLst/>
          </a:prstGeom>
          <a:noFill/>
          <a:ln>
            <a:noFill/>
          </a:ln>
        </p:spPr>
      </p:pic>
      <p:pic>
        <p:nvPicPr>
          <p:cNvPr id="104" name="Google Shape;104;p17"/>
          <p:cNvPicPr preferRelativeResize="0"/>
          <p:nvPr/>
        </p:nvPicPr>
        <p:blipFill>
          <a:blip r:embed="rId8">
            <a:alphaModFix/>
          </a:blip>
          <a:stretch>
            <a:fillRect/>
          </a:stretch>
        </p:blipFill>
        <p:spPr>
          <a:xfrm>
            <a:off x="7969580" y="3996056"/>
            <a:ext cx="1049741" cy="111229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idx="4294967295" type="title"/>
          </p:nvPr>
        </p:nvSpPr>
        <p:spPr>
          <a:xfrm>
            <a:off x="216575" y="847725"/>
            <a:ext cx="8565300" cy="42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800">
                <a:solidFill>
                  <a:schemeClr val="lt1"/>
                </a:solidFill>
                <a:latin typeface="Lato"/>
                <a:ea typeface="Lato"/>
                <a:cs typeface="Lato"/>
                <a:sym typeface="Lato"/>
              </a:rPr>
              <a:t>What are the relations that we can find in users who use smart devices? </a:t>
            </a:r>
            <a:endParaRPr sz="18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We identified a clear tendency towards sedentary habits.</a:t>
            </a:r>
            <a:endParaRPr b="0" sz="1600">
              <a:solidFill>
                <a:schemeClr val="lt1"/>
              </a:solidFill>
              <a:latin typeface="Lato"/>
              <a:ea typeface="Lato"/>
              <a:cs typeface="Lato"/>
              <a:sym typeface="Lato"/>
            </a:endParaRPr>
          </a:p>
          <a:p>
            <a:pPr indent="-330200" lvl="0" marL="457200" rtl="0" algn="l">
              <a:lnSpc>
                <a:spcPct val="100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We observed gaps between time spent in bed and effective sleep.</a:t>
            </a:r>
            <a:endParaRPr b="0"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We recognize that there is no relationship between calories consumed and activity habits.</a:t>
            </a:r>
            <a:endParaRPr b="0" sz="1600">
              <a:solidFill>
                <a:schemeClr val="lt1"/>
              </a:solidFill>
              <a:latin typeface="Lato"/>
              <a:ea typeface="Lato"/>
              <a:cs typeface="Lato"/>
              <a:sym typeface="Lato"/>
            </a:endParaRPr>
          </a:p>
          <a:p>
            <a:pPr indent="-330200" lvl="0" marL="457200" rtl="0" algn="l">
              <a:lnSpc>
                <a:spcPct val="100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We uncovered a low percentage of users who complete the recommended daily steps.</a:t>
            </a:r>
            <a:endParaRPr b="0" sz="1600">
              <a:solidFill>
                <a:schemeClr val="lt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idx="4294967295" type="title"/>
          </p:nvPr>
        </p:nvSpPr>
        <p:spPr>
          <a:xfrm>
            <a:off x="224325" y="607950"/>
            <a:ext cx="8565300" cy="42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Lato"/>
                <a:ea typeface="Lato"/>
                <a:cs typeface="Lato"/>
                <a:sym typeface="Lato"/>
              </a:rPr>
              <a:t>Can we use this data to make a Marketing oriented decision? </a:t>
            </a:r>
            <a:endParaRPr sz="18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We need to be cautious when using this data for our marketing strategy since it is </a:t>
            </a:r>
            <a:r>
              <a:rPr i="1" lang="en" sz="1800">
                <a:solidFill>
                  <a:schemeClr val="lt1"/>
                </a:solidFill>
                <a:latin typeface="Lato"/>
                <a:ea typeface="Lato"/>
                <a:cs typeface="Lato"/>
                <a:sym typeface="Lato"/>
              </a:rPr>
              <a:t>not </a:t>
            </a:r>
            <a:r>
              <a:rPr b="0" lang="en" sz="1600">
                <a:solidFill>
                  <a:schemeClr val="lt1"/>
                </a:solidFill>
                <a:latin typeface="Lato"/>
                <a:ea typeface="Lato"/>
                <a:cs typeface="Lato"/>
                <a:sym typeface="Lato"/>
              </a:rPr>
              <a:t>current, and the sample size is </a:t>
            </a:r>
            <a:r>
              <a:rPr i="1" lang="en" sz="1800">
                <a:solidFill>
                  <a:schemeClr val="lt1"/>
                </a:solidFill>
                <a:latin typeface="Lato"/>
                <a:ea typeface="Lato"/>
                <a:cs typeface="Lato"/>
                <a:sym typeface="Lato"/>
              </a:rPr>
              <a:t>too small</a:t>
            </a:r>
            <a:r>
              <a:rPr b="0" lang="en" sz="1600">
                <a:solidFill>
                  <a:schemeClr val="lt1"/>
                </a:solidFill>
                <a:latin typeface="Lato"/>
                <a:ea typeface="Lato"/>
                <a:cs typeface="Lato"/>
                <a:sym typeface="Lato"/>
              </a:rPr>
              <a:t>.</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rPr b="0" lang="en" sz="1600">
                <a:solidFill>
                  <a:schemeClr val="lt1"/>
                </a:solidFill>
                <a:latin typeface="Lato"/>
                <a:ea typeface="Lato"/>
                <a:cs typeface="Lato"/>
                <a:sym typeface="Lato"/>
              </a:rPr>
              <a:t>However, the insights into sleeping patterns could offer us an opportunity to further analyze why users typically take around an hour to fall asleep and how this impacts their daily stress levels in depth.</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rPr b="0" lang="en" sz="1600">
                <a:solidFill>
                  <a:schemeClr val="lt1"/>
                </a:solidFill>
                <a:latin typeface="Lato"/>
                <a:ea typeface="Lato"/>
                <a:cs typeface="Lato"/>
                <a:sym typeface="Lato"/>
              </a:rPr>
              <a:t>We could collaborate with a non-governmental organization (NGO) to launch a campaign promoting daily walks to help individuals achieve the recommended daily steps. Focusing on this initiative could position us as a leading brand for promoting healthy habits</a:t>
            </a:r>
            <a:endParaRPr b="0" sz="1600">
              <a:solidFill>
                <a:schemeClr val="lt1"/>
              </a:solidFill>
              <a:latin typeface="Lato"/>
              <a:ea typeface="Lato"/>
              <a:cs typeface="Lato"/>
              <a:sym typeface="Lato"/>
            </a:endParaRPr>
          </a:p>
          <a:p>
            <a:pPr indent="0" lvl="0" marL="0" rtl="0" algn="l">
              <a:lnSpc>
                <a:spcPct val="100000"/>
              </a:lnSpc>
              <a:spcBef>
                <a:spcPts val="1600"/>
              </a:spcBef>
              <a:spcAft>
                <a:spcPts val="1600"/>
              </a:spcAft>
              <a:buNone/>
            </a:pPr>
            <a:r>
              <a:t/>
            </a:r>
            <a:endParaRPr b="0" sz="1600">
              <a:solidFill>
                <a:schemeClr val="lt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txBox="1"/>
          <p:nvPr>
            <p:ph idx="4294967295" type="title"/>
          </p:nvPr>
        </p:nvSpPr>
        <p:spPr>
          <a:xfrm>
            <a:off x="224325" y="607950"/>
            <a:ext cx="8565300" cy="42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Lato"/>
                <a:ea typeface="Lato"/>
                <a:cs typeface="Lato"/>
                <a:sym typeface="Lato"/>
              </a:rPr>
              <a:t>Can we leverage from this data to improve our product?</a:t>
            </a:r>
            <a:endParaRPr sz="1800">
              <a:solidFill>
                <a:schemeClr val="lt1"/>
              </a:solidFill>
              <a:latin typeface="Lato"/>
              <a:ea typeface="Lato"/>
              <a:cs typeface="Lato"/>
              <a:sym typeface="Lato"/>
            </a:endParaRPr>
          </a:p>
          <a:p>
            <a:pPr indent="0" lvl="0" marL="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We can leverage from this data, but further gathering will be required. </a:t>
            </a:r>
            <a:endParaRPr b="0" sz="1600">
              <a:solidFill>
                <a:schemeClr val="lt1"/>
              </a:solidFill>
              <a:latin typeface="Lato"/>
              <a:ea typeface="Lato"/>
              <a:cs typeface="Lato"/>
              <a:sym typeface="Lato"/>
            </a:endParaRPr>
          </a:p>
          <a:p>
            <a:pPr indent="0" lvl="0" marL="457200" rtl="0" algn="l">
              <a:spcBef>
                <a:spcPts val="1600"/>
              </a:spcBef>
              <a:spcAft>
                <a:spcPts val="0"/>
              </a:spcAft>
              <a:buNone/>
            </a:pPr>
            <a:r>
              <a:rPr b="0" lang="en" sz="1600">
                <a:solidFill>
                  <a:schemeClr val="lt1"/>
                </a:solidFill>
                <a:latin typeface="Lato"/>
                <a:ea typeface="Lato"/>
                <a:cs typeface="Lato"/>
                <a:sym typeface="Lato"/>
              </a:rPr>
              <a:t>We can focus the data gathering on why users did not provide records of their sleep:</a:t>
            </a:r>
            <a:endParaRPr b="0" sz="1600">
              <a:solidFill>
                <a:schemeClr val="lt1"/>
              </a:solidFill>
              <a:latin typeface="Lato"/>
              <a:ea typeface="Lato"/>
              <a:cs typeface="Lato"/>
              <a:sym typeface="Lato"/>
            </a:endParaRPr>
          </a:p>
          <a:p>
            <a:pPr indent="-330200" lvl="1" marL="914400" rtl="0" algn="l">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Device issues (hardware or software related) </a:t>
            </a:r>
            <a:endParaRPr b="0" sz="1600">
              <a:solidFill>
                <a:schemeClr val="lt1"/>
              </a:solidFill>
              <a:latin typeface="Lato"/>
              <a:ea typeface="Lato"/>
              <a:cs typeface="Lato"/>
              <a:sym typeface="Lato"/>
            </a:endParaRPr>
          </a:p>
          <a:p>
            <a:pPr indent="-330200" lvl="1" marL="914400" rtl="0" algn="l">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Discomfort sleeping with the device</a:t>
            </a:r>
            <a:endParaRPr b="0" sz="1600">
              <a:solidFill>
                <a:schemeClr val="lt1"/>
              </a:solidFill>
              <a:latin typeface="Lato"/>
              <a:ea typeface="Lato"/>
              <a:cs typeface="Lato"/>
              <a:sym typeface="Lato"/>
            </a:endParaRPr>
          </a:p>
          <a:p>
            <a:pPr indent="-330200" lvl="1" marL="914400" rtl="0" algn="l">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Battery issues</a:t>
            </a:r>
            <a:endParaRPr b="0" sz="1600">
              <a:solidFill>
                <a:schemeClr val="lt1"/>
              </a:solidFill>
              <a:latin typeface="Lato"/>
              <a:ea typeface="Lato"/>
              <a:cs typeface="Lato"/>
              <a:sym typeface="Lato"/>
            </a:endParaRPr>
          </a:p>
          <a:p>
            <a:pPr indent="0" lvl="0" marL="457200" rtl="0" algn="l">
              <a:spcBef>
                <a:spcPts val="1600"/>
              </a:spcBef>
              <a:spcAft>
                <a:spcPts val="1600"/>
              </a:spcAft>
              <a:buNone/>
            </a:pPr>
            <a:r>
              <a:rPr b="0" lang="en" sz="1600">
                <a:solidFill>
                  <a:schemeClr val="lt1"/>
                </a:solidFill>
                <a:latin typeface="Lato"/>
                <a:ea typeface="Lato"/>
                <a:cs typeface="Lato"/>
                <a:sym typeface="Lato"/>
              </a:rPr>
              <a:t>Once identified, we can direct our engineers to develop solutions for these issues.</a:t>
            </a:r>
            <a:endParaRPr b="0" sz="1600">
              <a:solidFill>
                <a:schemeClr val="lt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Conclusion</a:t>
            </a:r>
            <a:endParaRPr sz="4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idx="4294967295" type="title"/>
          </p:nvPr>
        </p:nvSpPr>
        <p:spPr>
          <a:xfrm>
            <a:off x="208850" y="467700"/>
            <a:ext cx="8565300" cy="42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sz="18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The data was insufficient for certain analyses as it did not include gender or age information of the users. The small sample size underscores the importance of caution while making impulsive decisions based on this analysis.</a:t>
            </a:r>
            <a:endParaRPr b="0" sz="1600">
              <a:solidFill>
                <a:schemeClr val="lt1"/>
              </a:solidFill>
              <a:latin typeface="Lato"/>
              <a:ea typeface="Lato"/>
              <a:cs typeface="Lato"/>
              <a:sym typeface="Lato"/>
            </a:endParaRPr>
          </a:p>
          <a:p>
            <a:pPr indent="0" lvl="0" marL="457200" rtl="0" algn="l">
              <a:lnSpc>
                <a:spcPct val="100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00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Nevertheless, the data provided valuable insights into how we should scope our next data gathering efforts and adjust our marketing strategy accordingly</a:t>
            </a:r>
            <a:endParaRPr b="0" sz="1600">
              <a:solidFill>
                <a:schemeClr val="lt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Questions?</a:t>
            </a:r>
            <a:endParaRPr sz="4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Thanks</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Ask</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idx="4294967295" type="ctrTitle"/>
          </p:nvPr>
        </p:nvSpPr>
        <p:spPr>
          <a:xfrm>
            <a:off x="0" y="49200"/>
            <a:ext cx="9144000" cy="693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Ask</a:t>
            </a:r>
            <a:endParaRPr>
              <a:solidFill>
                <a:schemeClr val="lt1"/>
              </a:solidFill>
            </a:endParaRPr>
          </a:p>
        </p:txBody>
      </p:sp>
      <p:sp>
        <p:nvSpPr>
          <p:cNvPr id="115" name="Google Shape;115;p19"/>
          <p:cNvSpPr/>
          <p:nvPr/>
        </p:nvSpPr>
        <p:spPr>
          <a:xfrm>
            <a:off x="259200" y="1866900"/>
            <a:ext cx="8490900" cy="2031300"/>
          </a:xfrm>
          <a:prstGeom prst="rect">
            <a:avLst/>
          </a:prstGeom>
          <a:noFill/>
          <a:ln cap="flat" cmpd="sng" w="1905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Lato"/>
              <a:ea typeface="Lato"/>
              <a:cs typeface="Lato"/>
              <a:sym typeface="Lato"/>
            </a:endParaRPr>
          </a:p>
        </p:txBody>
      </p:sp>
      <p:sp>
        <p:nvSpPr>
          <p:cNvPr id="116" name="Google Shape;116;p19"/>
          <p:cNvSpPr txBox="1"/>
          <p:nvPr>
            <p:ph idx="4294967295" type="title"/>
          </p:nvPr>
        </p:nvSpPr>
        <p:spPr>
          <a:xfrm>
            <a:off x="85725" y="743100"/>
            <a:ext cx="8490900" cy="431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u="sng">
                <a:solidFill>
                  <a:schemeClr val="lt1"/>
                </a:solidFill>
                <a:latin typeface="Lato"/>
                <a:ea typeface="Lato"/>
                <a:cs typeface="Lato"/>
                <a:sym typeface="Lato"/>
              </a:rPr>
              <a:t>Business task</a:t>
            </a:r>
            <a:endParaRPr sz="2600" u="sng">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sz="2600">
              <a:solidFill>
                <a:schemeClr val="lt1"/>
              </a:solidFill>
              <a:latin typeface="Lato"/>
              <a:ea typeface="Lato"/>
              <a:cs typeface="Lato"/>
              <a:sym typeface="Lato"/>
            </a:endParaRPr>
          </a:p>
          <a:p>
            <a:pPr indent="0" lvl="0" marL="457200" rtl="0" algn="l">
              <a:lnSpc>
                <a:spcPct val="115000"/>
              </a:lnSpc>
              <a:spcBef>
                <a:spcPts val="1600"/>
              </a:spcBef>
              <a:spcAft>
                <a:spcPts val="0"/>
              </a:spcAft>
              <a:buNone/>
            </a:pPr>
            <a:r>
              <a:rPr lang="en" sz="1800">
                <a:solidFill>
                  <a:schemeClr val="lt1"/>
                </a:solidFill>
                <a:latin typeface="Lato"/>
                <a:ea typeface="Lato"/>
                <a:cs typeface="Lato"/>
                <a:sym typeface="Lato"/>
              </a:rPr>
              <a:t>What are the relations that we can find in users who use smart devices? </a:t>
            </a:r>
            <a:endParaRPr sz="1800">
              <a:solidFill>
                <a:schemeClr val="lt1"/>
              </a:solidFill>
              <a:latin typeface="Lato"/>
              <a:ea typeface="Lato"/>
              <a:cs typeface="Lato"/>
              <a:sym typeface="Lato"/>
            </a:endParaRPr>
          </a:p>
          <a:p>
            <a:pPr indent="0" lvl="0" marL="457200" rtl="0" algn="l">
              <a:lnSpc>
                <a:spcPct val="115000"/>
              </a:lnSpc>
              <a:spcBef>
                <a:spcPts val="1600"/>
              </a:spcBef>
              <a:spcAft>
                <a:spcPts val="0"/>
              </a:spcAft>
              <a:buNone/>
            </a:pPr>
            <a:r>
              <a:rPr lang="en" sz="1800">
                <a:solidFill>
                  <a:schemeClr val="lt1"/>
                </a:solidFill>
                <a:latin typeface="Lato"/>
                <a:ea typeface="Lato"/>
                <a:cs typeface="Lato"/>
                <a:sym typeface="Lato"/>
              </a:rPr>
              <a:t>Can we use this data to make a Marketing oriented decision? </a:t>
            </a:r>
            <a:endParaRPr sz="1800">
              <a:solidFill>
                <a:schemeClr val="lt1"/>
              </a:solidFill>
              <a:latin typeface="Lato"/>
              <a:ea typeface="Lato"/>
              <a:cs typeface="Lato"/>
              <a:sym typeface="Lato"/>
            </a:endParaRPr>
          </a:p>
          <a:p>
            <a:pPr indent="0" lvl="0" marL="457200" rtl="0" algn="l">
              <a:lnSpc>
                <a:spcPct val="115000"/>
              </a:lnSpc>
              <a:spcBef>
                <a:spcPts val="1600"/>
              </a:spcBef>
              <a:spcAft>
                <a:spcPts val="1600"/>
              </a:spcAft>
              <a:buNone/>
            </a:pPr>
            <a:r>
              <a:rPr lang="en" sz="1800">
                <a:solidFill>
                  <a:schemeClr val="lt1"/>
                </a:solidFill>
                <a:latin typeface="Lato"/>
                <a:ea typeface="Lato"/>
                <a:cs typeface="Lato"/>
                <a:sym typeface="Lato"/>
              </a:rPr>
              <a:t>Can we leverage from this data to improve our product?</a:t>
            </a:r>
            <a:endParaRPr sz="18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Prepare</a:t>
            </a: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4294967295" type="ctrTitle"/>
          </p:nvPr>
        </p:nvSpPr>
        <p:spPr>
          <a:xfrm>
            <a:off x="0" y="49200"/>
            <a:ext cx="9144000" cy="693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Prepare</a:t>
            </a:r>
            <a:endParaRPr>
              <a:solidFill>
                <a:schemeClr val="lt1"/>
              </a:solidFill>
            </a:endParaRPr>
          </a:p>
        </p:txBody>
      </p:sp>
      <p:sp>
        <p:nvSpPr>
          <p:cNvPr id="127" name="Google Shape;127;p21"/>
          <p:cNvSpPr txBox="1"/>
          <p:nvPr>
            <p:ph idx="4294967295" type="title"/>
          </p:nvPr>
        </p:nvSpPr>
        <p:spPr>
          <a:xfrm>
            <a:off x="204125" y="847725"/>
            <a:ext cx="8577900" cy="42081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0" sz="16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15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Data is stored in KAGGLE. It has 29 CSV files dividing information by Hourly and Daily data.</a:t>
            </a:r>
            <a:endParaRPr b="0" sz="1600">
              <a:solidFill>
                <a:schemeClr val="lt1"/>
              </a:solidFill>
              <a:latin typeface="Lato"/>
              <a:ea typeface="Lato"/>
              <a:cs typeface="Lato"/>
              <a:sym typeface="Lato"/>
            </a:endParaRPr>
          </a:p>
          <a:p>
            <a:pPr indent="0" lvl="0" marL="457200" rtl="0" algn="l">
              <a:lnSpc>
                <a:spcPct val="115000"/>
              </a:lnSpc>
              <a:spcBef>
                <a:spcPts val="1600"/>
              </a:spcBef>
              <a:spcAft>
                <a:spcPts val="0"/>
              </a:spcAft>
              <a:buNone/>
            </a:pPr>
            <a:r>
              <a:t/>
            </a:r>
            <a:endParaRPr b="0" sz="1600">
              <a:solidFill>
                <a:schemeClr val="lt1"/>
              </a:solidFill>
              <a:latin typeface="Lato"/>
              <a:ea typeface="Lato"/>
              <a:cs typeface="Lato"/>
              <a:sym typeface="Lato"/>
            </a:endParaRPr>
          </a:p>
          <a:p>
            <a:pPr indent="-330200" lvl="0" marL="457200" rtl="0" algn="l">
              <a:lnSpc>
                <a:spcPct val="115000"/>
              </a:lnSpc>
              <a:spcBef>
                <a:spcPts val="1600"/>
              </a:spcBef>
              <a:spcAft>
                <a:spcPts val="0"/>
              </a:spcAft>
              <a:buClr>
                <a:schemeClr val="lt1"/>
              </a:buClr>
              <a:buSzPts val="1600"/>
              <a:buFont typeface="Lato"/>
              <a:buChar char="●"/>
            </a:pPr>
            <a:r>
              <a:rPr b="0" lang="en" sz="1600">
                <a:solidFill>
                  <a:schemeClr val="lt1"/>
                </a:solidFill>
                <a:latin typeface="Lato"/>
                <a:ea typeface="Lato"/>
                <a:cs typeface="Lato"/>
                <a:sym typeface="Lato"/>
              </a:rPr>
              <a:t>Dataset was generated by respondents to a distributed survey via </a:t>
            </a:r>
            <a:r>
              <a:rPr lang="en" sz="1800">
                <a:solidFill>
                  <a:schemeClr val="lt1"/>
                </a:solidFill>
                <a:latin typeface="Lato"/>
                <a:ea typeface="Lato"/>
                <a:cs typeface="Lato"/>
                <a:sym typeface="Lato"/>
              </a:rPr>
              <a:t>Amazon Mechanical Turk between 03.12.2016-05.12.2016.</a:t>
            </a:r>
            <a:endParaRPr b="0" sz="15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4294967295" type="ctrTitle"/>
          </p:nvPr>
        </p:nvSpPr>
        <p:spPr>
          <a:xfrm>
            <a:off x="0" y="49200"/>
            <a:ext cx="9144000" cy="693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Prepare</a:t>
            </a:r>
            <a:endParaRPr>
              <a:solidFill>
                <a:schemeClr val="lt1"/>
              </a:solidFill>
            </a:endParaRPr>
          </a:p>
        </p:txBody>
      </p:sp>
      <p:sp>
        <p:nvSpPr>
          <p:cNvPr id="133" name="Google Shape;133;p22"/>
          <p:cNvSpPr txBox="1"/>
          <p:nvPr>
            <p:ph idx="4294967295" type="title"/>
          </p:nvPr>
        </p:nvSpPr>
        <p:spPr>
          <a:xfrm>
            <a:off x="204125" y="847725"/>
            <a:ext cx="8577900" cy="42081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Lato"/>
              <a:buChar char="●"/>
            </a:pPr>
            <a:r>
              <a:rPr b="0" lang="en" sz="1600">
                <a:solidFill>
                  <a:schemeClr val="lt1"/>
                </a:solidFill>
                <a:latin typeface="Lato"/>
                <a:ea typeface="Lato"/>
                <a:cs typeface="Lato"/>
                <a:sym typeface="Lato"/>
              </a:rPr>
              <a:t>Data does not </a:t>
            </a:r>
            <a:r>
              <a:rPr lang="en" sz="1800">
                <a:solidFill>
                  <a:schemeClr val="lt1"/>
                </a:solidFill>
                <a:latin typeface="Lato"/>
                <a:ea typeface="Lato"/>
                <a:cs typeface="Lato"/>
                <a:sym typeface="Lato"/>
              </a:rPr>
              <a:t>ROCCC </a:t>
            </a:r>
            <a:endParaRPr sz="1800">
              <a:solidFill>
                <a:schemeClr val="lt1"/>
              </a:solidFill>
              <a:latin typeface="Lato"/>
              <a:ea typeface="Lato"/>
              <a:cs typeface="Lato"/>
              <a:sym typeface="Lato"/>
            </a:endParaRPr>
          </a:p>
          <a:p>
            <a:pPr indent="0" lvl="0" marL="0" rtl="0" algn="l">
              <a:lnSpc>
                <a:spcPct val="115000"/>
              </a:lnSpc>
              <a:spcBef>
                <a:spcPts val="1600"/>
              </a:spcBef>
              <a:spcAft>
                <a:spcPts val="0"/>
              </a:spcAft>
              <a:buNone/>
            </a:pPr>
            <a:r>
              <a:t/>
            </a:r>
            <a:endParaRPr sz="100">
              <a:solidFill>
                <a:schemeClr val="lt1"/>
              </a:solidFill>
              <a:latin typeface="Lato"/>
              <a:ea typeface="Lato"/>
              <a:cs typeface="Lato"/>
              <a:sym typeface="Lato"/>
            </a:endParaRPr>
          </a:p>
          <a:p>
            <a:pPr indent="-323850" lvl="1" marL="914400" rtl="0" algn="l">
              <a:lnSpc>
                <a:spcPct val="150000"/>
              </a:lnSpc>
              <a:spcBef>
                <a:spcPts val="1600"/>
              </a:spcBef>
              <a:spcAft>
                <a:spcPts val="0"/>
              </a:spcAft>
              <a:buClr>
                <a:schemeClr val="lt1"/>
              </a:buClr>
              <a:buSzPts val="1500"/>
              <a:buFont typeface="Lato"/>
              <a:buChar char="○"/>
            </a:pPr>
            <a:r>
              <a:rPr lang="en" sz="1500">
                <a:solidFill>
                  <a:schemeClr val="lt1"/>
                </a:solidFill>
                <a:latin typeface="Lato"/>
                <a:ea typeface="Lato"/>
                <a:cs typeface="Lato"/>
                <a:sym typeface="Lato"/>
              </a:rPr>
              <a:t>Reliable: </a:t>
            </a:r>
            <a:r>
              <a:rPr b="0" lang="en" sz="1500">
                <a:solidFill>
                  <a:schemeClr val="lt1"/>
                </a:solidFill>
                <a:latin typeface="Lato"/>
                <a:ea typeface="Lato"/>
                <a:cs typeface="Lato"/>
                <a:sym typeface="Lato"/>
              </a:rPr>
              <a:t>Data lacks reliability as it is derived from a sample size of only 33 users, which is too small.</a:t>
            </a:r>
            <a:endParaRPr b="0" sz="1500">
              <a:solidFill>
                <a:schemeClr val="lt1"/>
              </a:solidFill>
              <a:latin typeface="Lato"/>
              <a:ea typeface="Lato"/>
              <a:cs typeface="Lato"/>
              <a:sym typeface="Lato"/>
            </a:endParaRPr>
          </a:p>
          <a:p>
            <a:pPr indent="-323850" lvl="1" marL="914400" rtl="0" algn="l">
              <a:lnSpc>
                <a:spcPct val="150000"/>
              </a:lnSpc>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Original: </a:t>
            </a:r>
            <a:r>
              <a:rPr b="0" lang="en" sz="1500">
                <a:solidFill>
                  <a:schemeClr val="lt1"/>
                </a:solidFill>
                <a:latin typeface="Lato"/>
                <a:ea typeface="Lato"/>
                <a:cs typeface="Lato"/>
                <a:sym typeface="Lato"/>
              </a:rPr>
              <a:t>Data is not original as it was initially collected through Amazon Mechanical Turk.</a:t>
            </a:r>
            <a:endParaRPr b="0" sz="1500">
              <a:solidFill>
                <a:schemeClr val="lt1"/>
              </a:solidFill>
              <a:latin typeface="Lato"/>
              <a:ea typeface="Lato"/>
              <a:cs typeface="Lato"/>
              <a:sym typeface="Lato"/>
            </a:endParaRPr>
          </a:p>
          <a:p>
            <a:pPr indent="-323850" lvl="1" marL="914400" rtl="0" algn="l">
              <a:lnSpc>
                <a:spcPct val="150000"/>
              </a:lnSpc>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Comprehensive</a:t>
            </a:r>
            <a:r>
              <a:rPr b="0" lang="en" sz="1500">
                <a:solidFill>
                  <a:schemeClr val="lt1"/>
                </a:solidFill>
                <a:latin typeface="Lato"/>
                <a:ea typeface="Lato"/>
                <a:cs typeface="Lato"/>
                <a:sym typeface="Lato"/>
              </a:rPr>
              <a:t>: While the data is well distributed among various files, additional information such as age or gender would enhance its comprehensiveness.</a:t>
            </a:r>
            <a:endParaRPr b="0" sz="1500">
              <a:solidFill>
                <a:schemeClr val="lt1"/>
              </a:solidFill>
              <a:latin typeface="Lato"/>
              <a:ea typeface="Lato"/>
              <a:cs typeface="Lato"/>
              <a:sym typeface="Lato"/>
            </a:endParaRPr>
          </a:p>
          <a:p>
            <a:pPr indent="-323850" lvl="1" marL="914400" rtl="0" algn="l">
              <a:lnSpc>
                <a:spcPct val="150000"/>
              </a:lnSpc>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Current: </a:t>
            </a:r>
            <a:r>
              <a:rPr b="0" lang="en" sz="1500">
                <a:solidFill>
                  <a:schemeClr val="lt1"/>
                </a:solidFill>
                <a:latin typeface="Lato"/>
                <a:ea typeface="Lato"/>
                <a:cs typeface="Lato"/>
                <a:sym typeface="Lato"/>
              </a:rPr>
              <a:t>The data was collected in 2016, rendering it 8 years old and therefore not current.</a:t>
            </a:r>
            <a:endParaRPr b="0" sz="1500">
              <a:solidFill>
                <a:schemeClr val="lt1"/>
              </a:solidFill>
              <a:latin typeface="Lato"/>
              <a:ea typeface="Lato"/>
              <a:cs typeface="Lato"/>
              <a:sym typeface="Lato"/>
            </a:endParaRPr>
          </a:p>
          <a:p>
            <a:pPr indent="-323850" lvl="1" marL="914400" rtl="0" algn="l">
              <a:lnSpc>
                <a:spcPct val="150000"/>
              </a:lnSpc>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Cited:</a:t>
            </a:r>
            <a:r>
              <a:rPr b="0" lang="en" sz="1500">
                <a:solidFill>
                  <a:schemeClr val="lt1"/>
                </a:solidFill>
                <a:latin typeface="Lato"/>
                <a:ea typeface="Lato"/>
                <a:cs typeface="Lato"/>
                <a:sym typeface="Lato"/>
              </a:rPr>
              <a:t> Although the repository asserts that the data was provided by Amazon Mechanical Turk, there is no evidence to support this claim despite their affirmation.</a:t>
            </a:r>
            <a:endParaRPr b="0" sz="15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4294967295" type="title"/>
          </p:nvPr>
        </p:nvSpPr>
        <p:spPr>
          <a:xfrm>
            <a:off x="0" y="1803750"/>
            <a:ext cx="91440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5200">
                <a:solidFill>
                  <a:schemeClr val="dk1"/>
                </a:solidFill>
              </a:rPr>
              <a:t>Process</a:t>
            </a:r>
            <a:endParaRPr sz="40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