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5" roundtripDataSignature="AMtx7mjN0/mjAffUbFvQ6jPE+mGhbWGc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f3ca8f50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1f3ca8f50b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12"/>
          <p:cNvGrpSpPr/>
          <p:nvPr/>
        </p:nvGrpSpPr>
        <p:grpSpPr>
          <a:xfrm>
            <a:off x="6098378" y="5"/>
            <a:ext cx="3045625" cy="2030570"/>
            <a:chOff x="6098378" y="5"/>
            <a:chExt cx="3045625" cy="2030570"/>
          </a:xfrm>
        </p:grpSpPr>
        <p:sp>
          <p:nvSpPr>
            <p:cNvPr id="11" name="Google Shape;11;p1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1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 name="Shape 67"/>
        <p:cNvGrpSpPr/>
        <p:nvPr/>
      </p:nvGrpSpPr>
      <p:grpSpPr>
        <a:xfrm>
          <a:off x="0" y="0"/>
          <a:ext cx="0" cy="0"/>
          <a:chOff x="0" y="0"/>
          <a:chExt cx="0" cy="0"/>
        </a:xfrm>
      </p:grpSpPr>
      <p:sp>
        <p:nvSpPr>
          <p:cNvPr id="68" name="Google Shape;68;p21"/>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9" name="Google Shape;69;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70" name="Google Shape;70;p21"/>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1" name="Google Shape;71;p21"/>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2" name="Google Shape;72;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73" name="Google Shape;73;p2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22"/>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76" name="Google Shape;76;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7" name="Shape 77"/>
        <p:cNvGrpSpPr/>
        <p:nvPr/>
      </p:nvGrpSpPr>
      <p:grpSpPr>
        <a:xfrm>
          <a:off x="0" y="0"/>
          <a:ext cx="0" cy="0"/>
          <a:chOff x="0" y="0"/>
          <a:chExt cx="0" cy="0"/>
        </a:xfrm>
      </p:grpSpPr>
      <p:grpSp>
        <p:nvGrpSpPr>
          <p:cNvPr id="78" name="Google Shape;78;p23"/>
          <p:cNvGrpSpPr/>
          <p:nvPr/>
        </p:nvGrpSpPr>
        <p:grpSpPr>
          <a:xfrm>
            <a:off x="6098378" y="5"/>
            <a:ext cx="3045625" cy="2030570"/>
            <a:chOff x="6098378" y="5"/>
            <a:chExt cx="3045625" cy="2030570"/>
          </a:xfrm>
        </p:grpSpPr>
        <p:sp>
          <p:nvSpPr>
            <p:cNvPr id="79" name="Google Shape;79;p2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23"/>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85" name="Google Shape;85;p23"/>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86" name="Google Shape;86;p2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
        <p:nvSpPr>
          <p:cNvPr id="20" name="Google Shape;20;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21" name="Shape 21"/>
        <p:cNvGrpSpPr/>
        <p:nvPr/>
      </p:nvGrpSpPr>
      <p:grpSpPr>
        <a:xfrm>
          <a:off x="0" y="0"/>
          <a:ext cx="0" cy="0"/>
          <a:chOff x="0" y="0"/>
          <a:chExt cx="0" cy="0"/>
        </a:xfrm>
      </p:grpSpPr>
      <p:sp>
        <p:nvSpPr>
          <p:cNvPr id="22" name="Google Shape;22;p14"/>
          <p:cNvSpPr/>
          <p:nvPr/>
        </p:nvSpPr>
        <p:spPr>
          <a:xfrm>
            <a:off x="6862900" y="-175"/>
            <a:ext cx="22812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 name="Google Shape;23;p14"/>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4" name="Google Shape;24;p14"/>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5" name="Google Shape;25;p14"/>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6" name="Google Shape;26;p1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27" name="Shape 27"/>
        <p:cNvGrpSpPr/>
        <p:nvPr/>
      </p:nvGrpSpPr>
      <p:grpSpPr>
        <a:xfrm>
          <a:off x="0" y="0"/>
          <a:ext cx="0" cy="0"/>
          <a:chOff x="0" y="0"/>
          <a:chExt cx="0" cy="0"/>
        </a:xfrm>
      </p:grpSpPr>
      <p:grpSp>
        <p:nvGrpSpPr>
          <p:cNvPr id="28" name="Google Shape;28;p15"/>
          <p:cNvGrpSpPr/>
          <p:nvPr/>
        </p:nvGrpSpPr>
        <p:grpSpPr>
          <a:xfrm>
            <a:off x="6098378" y="5"/>
            <a:ext cx="3045625" cy="2030570"/>
            <a:chOff x="6098378" y="5"/>
            <a:chExt cx="3045625" cy="2030570"/>
          </a:xfrm>
        </p:grpSpPr>
        <p:sp>
          <p:nvSpPr>
            <p:cNvPr id="29" name="Google Shape;29;p15"/>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5"/>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5"/>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5"/>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5"/>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15"/>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5" name="Google Shape;35;p1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6" name="Shape 36"/>
        <p:cNvGrpSpPr/>
        <p:nvPr/>
      </p:nvGrpSpPr>
      <p:grpSpPr>
        <a:xfrm>
          <a:off x="0" y="0"/>
          <a:ext cx="0" cy="0"/>
          <a:chOff x="0" y="0"/>
          <a:chExt cx="0" cy="0"/>
        </a:xfrm>
      </p:grpSpPr>
      <p:grpSp>
        <p:nvGrpSpPr>
          <p:cNvPr id="37" name="Google Shape;37;p16"/>
          <p:cNvGrpSpPr/>
          <p:nvPr/>
        </p:nvGrpSpPr>
        <p:grpSpPr>
          <a:xfrm>
            <a:off x="6098378" y="5"/>
            <a:ext cx="3045625" cy="2030570"/>
            <a:chOff x="6098378" y="5"/>
            <a:chExt cx="3045625" cy="2030570"/>
          </a:xfrm>
        </p:grpSpPr>
        <p:sp>
          <p:nvSpPr>
            <p:cNvPr id="38" name="Google Shape;38;p16"/>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6"/>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6"/>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6"/>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6"/>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 name="Google Shape;43;p16"/>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44" name="Google Shape;44;p1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5" name="Shape 45"/>
        <p:cNvGrpSpPr/>
        <p:nvPr/>
      </p:nvGrpSpPr>
      <p:grpSpPr>
        <a:xfrm>
          <a:off x="0" y="0"/>
          <a:ext cx="0" cy="0"/>
          <a:chOff x="0" y="0"/>
          <a:chExt cx="0" cy="0"/>
        </a:xfrm>
      </p:grpSpPr>
      <p:grpSp>
        <p:nvGrpSpPr>
          <p:cNvPr id="46" name="Google Shape;46;p17"/>
          <p:cNvGrpSpPr/>
          <p:nvPr/>
        </p:nvGrpSpPr>
        <p:grpSpPr>
          <a:xfrm>
            <a:off x="0" y="3903669"/>
            <a:ext cx="9144000" cy="1239925"/>
            <a:chOff x="0" y="3903669"/>
            <a:chExt cx="9144000" cy="1239925"/>
          </a:xfrm>
        </p:grpSpPr>
        <p:sp>
          <p:nvSpPr>
            <p:cNvPr id="47" name="Google Shape;47;p17"/>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7"/>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7"/>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7"/>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7"/>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1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3" name="Google Shape;53;p1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4" name="Google Shape;54;p1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5" name="Shape 55"/>
        <p:cNvGrpSpPr/>
        <p:nvPr/>
      </p:nvGrpSpPr>
      <p:grpSpPr>
        <a:xfrm>
          <a:off x="0" y="0"/>
          <a:ext cx="0" cy="0"/>
          <a:chOff x="0" y="0"/>
          <a:chExt cx="0" cy="0"/>
        </a:xfrm>
      </p:grpSpPr>
      <p:sp>
        <p:nvSpPr>
          <p:cNvPr id="56" name="Google Shape;56;p1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7" name="Google Shape;57;p18"/>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8" name="Google Shape;58;p18"/>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9" name="Google Shape;59;p1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1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2" name="Google Shape;62;p1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sp>
        <p:nvSpPr>
          <p:cNvPr id="64" name="Google Shape;64;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5" name="Google Shape;65;p20"/>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6" name="Google Shape;66;p2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311700" y="1451425"/>
            <a:ext cx="6168300" cy="901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4120"/>
              <a:t>Pattern research in Palmer Penguins Dataset</a:t>
            </a:r>
            <a:endParaRPr sz="4120"/>
          </a:p>
        </p:txBody>
      </p:sp>
      <p:sp>
        <p:nvSpPr>
          <p:cNvPr id="92" name="Google Shape;92;p1"/>
          <p:cNvSpPr txBox="1"/>
          <p:nvPr>
            <p:ph idx="1" type="subTitle"/>
          </p:nvPr>
        </p:nvSpPr>
        <p:spPr>
          <a:xfrm>
            <a:off x="311700" y="3051776"/>
            <a:ext cx="4466700" cy="7710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935"/>
              <a:buNone/>
            </a:pPr>
            <a:r>
              <a:rPr lang="en" sz="1940"/>
              <a:t>Palmer Penguins project working in </a:t>
            </a:r>
            <a:r>
              <a:rPr lang="en" sz="2269"/>
              <a:t>R</a:t>
            </a:r>
            <a:endParaRPr sz="2269"/>
          </a:p>
          <a:p>
            <a:pPr indent="0" lvl="0" marL="0" rtl="0" algn="l">
              <a:lnSpc>
                <a:spcPct val="80000"/>
              </a:lnSpc>
              <a:spcBef>
                <a:spcPts val="0"/>
              </a:spcBef>
              <a:spcAft>
                <a:spcPts val="0"/>
              </a:spcAft>
              <a:buSzPts val="935"/>
              <a:buNone/>
            </a:pPr>
            <a:r>
              <a:t/>
            </a:r>
            <a:endParaRPr sz="2040"/>
          </a:p>
        </p:txBody>
      </p:sp>
      <p:sp>
        <p:nvSpPr>
          <p:cNvPr id="93" name="Google Shape;93;p1"/>
          <p:cNvSpPr txBox="1"/>
          <p:nvPr/>
        </p:nvSpPr>
        <p:spPr>
          <a:xfrm>
            <a:off x="6378875" y="4700625"/>
            <a:ext cx="26727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9E9E9E"/>
                </a:solidFill>
                <a:latin typeface="Roboto"/>
                <a:ea typeface="Roboto"/>
                <a:cs typeface="Roboto"/>
                <a:sym typeface="Roboto"/>
              </a:rPr>
              <a:t>Presented by David (Vigne) Ruiz Diaz</a:t>
            </a:r>
            <a:endParaRPr b="0" i="0" sz="1200" u="none" cap="none" strike="noStrike">
              <a:solidFill>
                <a:srgbClr val="9E9E9E"/>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ctrTitle"/>
          </p:nvPr>
        </p:nvSpPr>
        <p:spPr>
          <a:xfrm>
            <a:off x="3108450" y="1940800"/>
            <a:ext cx="2927100" cy="901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4120"/>
              <a:t>Questions?</a:t>
            </a:r>
            <a:endParaRPr sz="4120"/>
          </a:p>
        </p:txBody>
      </p:sp>
      <p:sp>
        <p:nvSpPr>
          <p:cNvPr id="152" name="Google Shape;152;p10"/>
          <p:cNvSpPr txBox="1"/>
          <p:nvPr/>
        </p:nvSpPr>
        <p:spPr>
          <a:xfrm>
            <a:off x="6378875" y="4700625"/>
            <a:ext cx="26727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9E9E9E"/>
                </a:solidFill>
                <a:latin typeface="Roboto"/>
                <a:ea typeface="Roboto"/>
                <a:cs typeface="Roboto"/>
                <a:sym typeface="Roboto"/>
              </a:rPr>
              <a:t>Presented by David (Vigne) Ruiz Diaz</a:t>
            </a:r>
            <a:endParaRPr b="0" i="0" sz="1200" u="none" cap="none" strike="noStrike">
              <a:solidFill>
                <a:srgbClr val="9E9E9E"/>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f3ca8f50bf_0_0"/>
          <p:cNvSpPr txBox="1"/>
          <p:nvPr>
            <p:ph type="ctrTitle"/>
          </p:nvPr>
        </p:nvSpPr>
        <p:spPr>
          <a:xfrm>
            <a:off x="3500250" y="1917600"/>
            <a:ext cx="2143500" cy="901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4120"/>
              <a:t>Thanks</a:t>
            </a:r>
            <a:endParaRPr sz="4120"/>
          </a:p>
        </p:txBody>
      </p:sp>
      <p:sp>
        <p:nvSpPr>
          <p:cNvPr id="158" name="Google Shape;158;g1f3ca8f50bf_0_0"/>
          <p:cNvSpPr txBox="1"/>
          <p:nvPr/>
        </p:nvSpPr>
        <p:spPr>
          <a:xfrm>
            <a:off x="6378875" y="4700625"/>
            <a:ext cx="26727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9E9E9E"/>
                </a:solidFill>
                <a:latin typeface="Roboto"/>
                <a:ea typeface="Roboto"/>
                <a:cs typeface="Roboto"/>
                <a:sym typeface="Roboto"/>
              </a:rPr>
              <a:t>Presented by David (Vigne) Ruiz Diaz</a:t>
            </a:r>
            <a:endParaRPr b="0" i="0" sz="1200" u="none" cap="none" strike="noStrike">
              <a:solidFill>
                <a:srgbClr val="9E9E9E"/>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idx="4294967295" type="title"/>
          </p:nvPr>
        </p:nvSpPr>
        <p:spPr>
          <a:xfrm>
            <a:off x="1973400" y="510150"/>
            <a:ext cx="5197200" cy="7680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1600"/>
              </a:spcAft>
              <a:buSzPts val="3000"/>
              <a:buNone/>
            </a:pPr>
            <a:r>
              <a:rPr lang="en" sz="3600"/>
              <a:t>Summarize</a:t>
            </a:r>
            <a:endParaRPr sz="2400"/>
          </a:p>
        </p:txBody>
      </p:sp>
      <p:sp>
        <p:nvSpPr>
          <p:cNvPr id="99" name="Google Shape;99;p2"/>
          <p:cNvSpPr txBox="1"/>
          <p:nvPr>
            <p:ph idx="4294967295" type="title"/>
          </p:nvPr>
        </p:nvSpPr>
        <p:spPr>
          <a:xfrm>
            <a:off x="535775" y="1480150"/>
            <a:ext cx="8321700" cy="3067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3000"/>
              <a:buNone/>
            </a:pPr>
            <a:r>
              <a:t/>
            </a:r>
            <a:endParaRPr sz="1800">
              <a:latin typeface="Lato"/>
              <a:ea typeface="Lato"/>
              <a:cs typeface="Lato"/>
              <a:sym typeface="Lato"/>
            </a:endParaRPr>
          </a:p>
          <a:p>
            <a:pPr indent="0" lvl="0" marL="0" rtl="0" algn="l">
              <a:lnSpc>
                <a:spcPct val="115000"/>
              </a:lnSpc>
              <a:spcBef>
                <a:spcPts val="1600"/>
              </a:spcBef>
              <a:spcAft>
                <a:spcPts val="0"/>
              </a:spcAft>
              <a:buSzPts val="3000"/>
              <a:buNone/>
            </a:pPr>
            <a:r>
              <a:rPr lang="en" sz="1800">
                <a:latin typeface="Lato"/>
                <a:ea typeface="Lato"/>
                <a:cs typeface="Lato"/>
                <a:sym typeface="Lato"/>
              </a:rPr>
              <a:t>This presentation centers on the research conducted using the Palmer Penguins dataset available in the R library, aiming to identify patterns relating to body mass and flipper length. </a:t>
            </a:r>
            <a:endParaRPr sz="1800">
              <a:latin typeface="Lato"/>
              <a:ea typeface="Lato"/>
              <a:cs typeface="Lato"/>
              <a:sym typeface="Lato"/>
            </a:endParaRPr>
          </a:p>
          <a:p>
            <a:pPr indent="0" lvl="0" marL="0" rtl="0" algn="l">
              <a:lnSpc>
                <a:spcPct val="115000"/>
              </a:lnSpc>
              <a:spcBef>
                <a:spcPts val="1600"/>
              </a:spcBef>
              <a:spcAft>
                <a:spcPts val="1600"/>
              </a:spcAft>
              <a:buSzPts val="3000"/>
              <a:buNone/>
            </a:pPr>
            <a:r>
              <a:rPr lang="en" sz="1800">
                <a:latin typeface="Lato"/>
                <a:ea typeface="Lato"/>
                <a:cs typeface="Lato"/>
                <a:sym typeface="Lato"/>
              </a:rPr>
              <a:t>We will analyze the species and sex of the animals to gain further insights into whether these patterns are exclusive to particular conditions.</a:t>
            </a:r>
            <a:endParaRPr sz="1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893425" y="222675"/>
            <a:ext cx="5197200" cy="7680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1600"/>
              </a:spcAft>
              <a:buSzPts val="4200"/>
              <a:buNone/>
            </a:pPr>
            <a:r>
              <a:rPr lang="en" sz="3600"/>
              <a:t>Tools and Libraries</a:t>
            </a:r>
            <a:endParaRPr sz="2400"/>
          </a:p>
        </p:txBody>
      </p:sp>
      <p:sp>
        <p:nvSpPr>
          <p:cNvPr id="105" name="Google Shape;105;p3"/>
          <p:cNvSpPr txBox="1"/>
          <p:nvPr>
            <p:ph type="title"/>
          </p:nvPr>
        </p:nvSpPr>
        <p:spPr>
          <a:xfrm>
            <a:off x="209475" y="1565600"/>
            <a:ext cx="6076200" cy="3067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4200"/>
              <a:buNone/>
            </a:pPr>
            <a:r>
              <a:rPr lang="en" sz="1800">
                <a:latin typeface="Lato"/>
                <a:ea typeface="Lato"/>
                <a:cs typeface="Lato"/>
                <a:sym typeface="Lato"/>
              </a:rPr>
              <a:t>The study was made using the following packages, libraries and tools:</a:t>
            </a:r>
            <a:endParaRPr sz="1800">
              <a:latin typeface="Lato"/>
              <a:ea typeface="Lato"/>
              <a:cs typeface="Lato"/>
              <a:sym typeface="Lato"/>
            </a:endParaRPr>
          </a:p>
          <a:p>
            <a:pPr indent="-342900" lvl="0" marL="457200" rtl="0" algn="l">
              <a:lnSpc>
                <a:spcPct val="115000"/>
              </a:lnSpc>
              <a:spcBef>
                <a:spcPts val="1600"/>
              </a:spcBef>
              <a:spcAft>
                <a:spcPts val="0"/>
              </a:spcAft>
              <a:buSzPts val="1800"/>
              <a:buFont typeface="Lato"/>
              <a:buChar char="●"/>
            </a:pPr>
            <a:r>
              <a:rPr lang="en" sz="1800">
                <a:latin typeface="Lato"/>
                <a:ea typeface="Lato"/>
                <a:cs typeface="Lato"/>
                <a:sym typeface="Lato"/>
              </a:rPr>
              <a:t>R studio</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Palmer Penguins package</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Tidyverse package</a:t>
            </a:r>
            <a:endParaRPr sz="1800">
              <a:latin typeface="Lato"/>
              <a:ea typeface="Lato"/>
              <a:cs typeface="Lato"/>
              <a:sym typeface="Lato"/>
            </a:endParaRPr>
          </a:p>
          <a:p>
            <a:pPr indent="-342900" lvl="1" marL="914400" rtl="0" algn="l">
              <a:lnSpc>
                <a:spcPct val="115000"/>
              </a:lnSpc>
              <a:spcBef>
                <a:spcPts val="0"/>
              </a:spcBef>
              <a:spcAft>
                <a:spcPts val="0"/>
              </a:spcAft>
              <a:buSzPts val="1800"/>
              <a:buFont typeface="Lato"/>
              <a:buChar char="○"/>
            </a:pPr>
            <a:r>
              <a:rPr lang="en" sz="1800">
                <a:latin typeface="Lato"/>
                <a:ea typeface="Lato"/>
                <a:cs typeface="Lato"/>
                <a:sym typeface="Lato"/>
              </a:rPr>
              <a:t>Tidyr, GGPlot2</a:t>
            </a:r>
            <a:endParaRPr sz="1800">
              <a:latin typeface="Lato"/>
              <a:ea typeface="Lato"/>
              <a:cs typeface="Lato"/>
              <a:sym typeface="Lato"/>
            </a:endParaRPr>
          </a:p>
        </p:txBody>
      </p:sp>
      <p:pic>
        <p:nvPicPr>
          <p:cNvPr id="106" name="Google Shape;106;p3"/>
          <p:cNvPicPr preferRelativeResize="0"/>
          <p:nvPr/>
        </p:nvPicPr>
        <p:blipFill rotWithShape="1">
          <a:blip r:embed="rId3">
            <a:alphaModFix/>
          </a:blip>
          <a:srcRect b="0" l="0" r="0" t="0"/>
          <a:stretch/>
        </p:blipFill>
        <p:spPr>
          <a:xfrm>
            <a:off x="7116975" y="1538750"/>
            <a:ext cx="1789150" cy="206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283099" y="712150"/>
            <a:ext cx="8622300" cy="3835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96296"/>
              <a:buNone/>
            </a:pPr>
            <a:r>
              <a:rPr lang="en">
                <a:solidFill>
                  <a:schemeClr val="accent5"/>
                </a:solidFill>
              </a:rPr>
              <a:t>Research Focus</a:t>
            </a:r>
            <a:endParaRPr sz="1800">
              <a:solidFill>
                <a:srgbClr val="000000"/>
              </a:solidFill>
              <a:latin typeface="Lato"/>
              <a:ea typeface="Lato"/>
              <a:cs typeface="Lato"/>
              <a:sym typeface="Lato"/>
            </a:endParaRPr>
          </a:p>
          <a:p>
            <a:pPr indent="0" lvl="0" marL="0" rtl="0" algn="l">
              <a:lnSpc>
                <a:spcPct val="115000"/>
              </a:lnSpc>
              <a:spcBef>
                <a:spcPts val="1000"/>
              </a:spcBef>
              <a:spcAft>
                <a:spcPts val="0"/>
              </a:spcAft>
              <a:buSzPct val="296296"/>
              <a:buNone/>
            </a:pPr>
            <a:r>
              <a:rPr lang="en" sz="1800">
                <a:solidFill>
                  <a:srgbClr val="CFE2F3"/>
                </a:solidFill>
                <a:latin typeface="Lato"/>
                <a:ea typeface="Lato"/>
                <a:cs typeface="Lato"/>
                <a:sym typeface="Lato"/>
              </a:rPr>
              <a:t>Why</a:t>
            </a:r>
            <a:endParaRPr sz="1800">
              <a:solidFill>
                <a:srgbClr val="CFE2F3"/>
              </a:solidFill>
              <a:latin typeface="Lato"/>
              <a:ea typeface="Lato"/>
              <a:cs typeface="Lato"/>
              <a:sym typeface="Lato"/>
            </a:endParaRPr>
          </a:p>
          <a:p>
            <a:pPr indent="0" lvl="0" marL="0" rtl="0" algn="l">
              <a:lnSpc>
                <a:spcPct val="115000"/>
              </a:lnSpc>
              <a:spcBef>
                <a:spcPts val="1600"/>
              </a:spcBef>
              <a:spcAft>
                <a:spcPts val="0"/>
              </a:spcAft>
              <a:buSzPct val="296296"/>
              <a:buNone/>
            </a:pPr>
            <a:r>
              <a:rPr lang="en" sz="1800">
                <a:solidFill>
                  <a:srgbClr val="CFE2F3"/>
                </a:solidFill>
                <a:latin typeface="Lato"/>
                <a:ea typeface="Lato"/>
                <a:cs typeface="Lato"/>
                <a:sym typeface="Lato"/>
              </a:rPr>
              <a:t>Identifying trends or correlations between body mass and flipper length in penguins facilitates the detection of abnormal cases and enables more efficient intervention, if necessary, within the population of these animals.</a:t>
            </a:r>
            <a:endParaRPr sz="1800">
              <a:solidFill>
                <a:srgbClr val="CFE2F3"/>
              </a:solidFill>
              <a:latin typeface="Lato"/>
              <a:ea typeface="Lato"/>
              <a:cs typeface="Lato"/>
              <a:sym typeface="Lato"/>
            </a:endParaRPr>
          </a:p>
          <a:p>
            <a:pPr indent="0" lvl="0" marL="0" rtl="0" algn="l">
              <a:lnSpc>
                <a:spcPct val="115000"/>
              </a:lnSpc>
              <a:spcBef>
                <a:spcPts val="1600"/>
              </a:spcBef>
              <a:spcAft>
                <a:spcPts val="0"/>
              </a:spcAft>
              <a:buSzPct val="296296"/>
              <a:buNone/>
            </a:pPr>
            <a:r>
              <a:rPr lang="en" sz="1800">
                <a:solidFill>
                  <a:srgbClr val="CFE2F3"/>
                </a:solidFill>
                <a:latin typeface="Lato"/>
                <a:ea typeface="Lato"/>
                <a:cs typeface="Lato"/>
                <a:sym typeface="Lato"/>
              </a:rPr>
              <a:t>How</a:t>
            </a:r>
            <a:endParaRPr sz="1800">
              <a:solidFill>
                <a:srgbClr val="CFE2F3"/>
              </a:solidFill>
              <a:latin typeface="Lato"/>
              <a:ea typeface="Lato"/>
              <a:cs typeface="Lato"/>
              <a:sym typeface="Lato"/>
            </a:endParaRPr>
          </a:p>
          <a:p>
            <a:pPr indent="0" lvl="0" marL="0" rtl="0" algn="l">
              <a:lnSpc>
                <a:spcPct val="115000"/>
              </a:lnSpc>
              <a:spcBef>
                <a:spcPts val="1600"/>
              </a:spcBef>
              <a:spcAft>
                <a:spcPts val="0"/>
              </a:spcAft>
              <a:buSzPct val="296296"/>
              <a:buNone/>
            </a:pPr>
            <a:r>
              <a:rPr lang="en" sz="1800">
                <a:solidFill>
                  <a:srgbClr val="CFE2F3"/>
                </a:solidFill>
                <a:latin typeface="Lato"/>
                <a:ea typeface="Lato"/>
                <a:cs typeface="Lato"/>
                <a:sym typeface="Lato"/>
              </a:rPr>
              <a:t>We attach great importance to confirming any observed tendencies as specific to particular species or sex characteristics, striving to minimize bias in our analysis. Leveraging the data available in the R library, we conducted thorough exploration and comparison of various characteristics to uncover pertinent insights on the subject matter.</a:t>
            </a:r>
            <a:endParaRPr sz="1800">
              <a:solidFill>
                <a:srgbClr val="CFE2F3"/>
              </a:solidFill>
              <a:latin typeface="Lato"/>
              <a:ea typeface="Lato"/>
              <a:cs typeface="Lato"/>
              <a:sym typeface="Lato"/>
            </a:endParaRPr>
          </a:p>
          <a:p>
            <a:pPr indent="0" lvl="0" marL="0" rtl="0" algn="l">
              <a:lnSpc>
                <a:spcPct val="100000"/>
              </a:lnSpc>
              <a:spcBef>
                <a:spcPts val="1600"/>
              </a:spcBef>
              <a:spcAft>
                <a:spcPts val="1000"/>
              </a:spcAft>
              <a:buSzPct val="222222"/>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b="0" l="0" r="0" t="0"/>
          <a:stretch/>
        </p:blipFill>
        <p:spPr>
          <a:xfrm>
            <a:off x="2819823" y="1038000"/>
            <a:ext cx="6236476" cy="3763500"/>
          </a:xfrm>
          <a:prstGeom prst="rect">
            <a:avLst/>
          </a:prstGeom>
          <a:noFill/>
          <a:ln>
            <a:noFill/>
          </a:ln>
        </p:spPr>
      </p:pic>
      <p:sp>
        <p:nvSpPr>
          <p:cNvPr id="117" name="Google Shape;117;p5"/>
          <p:cNvSpPr txBox="1"/>
          <p:nvPr>
            <p:ph idx="4294967295" type="title"/>
          </p:nvPr>
        </p:nvSpPr>
        <p:spPr>
          <a:xfrm>
            <a:off x="1973400" y="168300"/>
            <a:ext cx="5197200" cy="7680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1600"/>
              </a:spcAft>
              <a:buSzPts val="3000"/>
              <a:buNone/>
            </a:pPr>
            <a:r>
              <a:rPr lang="en" sz="3600"/>
              <a:t>First Impressions</a:t>
            </a:r>
            <a:endParaRPr sz="2400"/>
          </a:p>
        </p:txBody>
      </p:sp>
      <p:sp>
        <p:nvSpPr>
          <p:cNvPr id="118" name="Google Shape;118;p5"/>
          <p:cNvSpPr txBox="1"/>
          <p:nvPr>
            <p:ph idx="4294967295" type="title"/>
          </p:nvPr>
        </p:nvSpPr>
        <p:spPr>
          <a:xfrm>
            <a:off x="147425" y="1309800"/>
            <a:ext cx="2672400" cy="3219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3000"/>
              <a:buNone/>
            </a:pPr>
            <a:r>
              <a:t/>
            </a:r>
            <a:endParaRPr sz="1800">
              <a:latin typeface="Lato"/>
              <a:ea typeface="Lato"/>
              <a:cs typeface="Lato"/>
              <a:sym typeface="Lato"/>
            </a:endParaRPr>
          </a:p>
          <a:p>
            <a:pPr indent="0" lvl="0" marL="0" rtl="0" algn="l">
              <a:lnSpc>
                <a:spcPct val="115000"/>
              </a:lnSpc>
              <a:spcBef>
                <a:spcPts val="1600"/>
              </a:spcBef>
              <a:spcAft>
                <a:spcPts val="0"/>
              </a:spcAft>
              <a:buSzPts val="3000"/>
              <a:buNone/>
            </a:pPr>
            <a:r>
              <a:rPr lang="en" sz="1800">
                <a:latin typeface="Lato"/>
                <a:ea typeface="Lato"/>
                <a:cs typeface="Lato"/>
                <a:sym typeface="Lato"/>
              </a:rPr>
              <a:t>At first glance we saw two important factors:</a:t>
            </a:r>
            <a:endParaRPr sz="1800">
              <a:latin typeface="Lato"/>
              <a:ea typeface="Lato"/>
              <a:cs typeface="Lato"/>
              <a:sym typeface="Lato"/>
            </a:endParaRPr>
          </a:p>
          <a:p>
            <a:pPr indent="-304800" lvl="0" marL="457200" rtl="0" algn="l">
              <a:lnSpc>
                <a:spcPct val="115000"/>
              </a:lnSpc>
              <a:spcBef>
                <a:spcPts val="1600"/>
              </a:spcBef>
              <a:spcAft>
                <a:spcPts val="0"/>
              </a:spcAft>
              <a:buSzPts val="1200"/>
              <a:buFont typeface="Lato"/>
              <a:buChar char="●"/>
            </a:pPr>
            <a:r>
              <a:rPr lang="en" sz="1200">
                <a:latin typeface="Lato"/>
                <a:ea typeface="Lato"/>
                <a:cs typeface="Lato"/>
                <a:sym typeface="Lato"/>
              </a:rPr>
              <a:t>High connection between Body Mass and Flipper Length</a:t>
            </a:r>
            <a:endParaRPr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lang="en" sz="1200">
                <a:latin typeface="Lato"/>
                <a:ea typeface="Lato"/>
                <a:cs typeface="Lato"/>
                <a:sym typeface="Lato"/>
              </a:rPr>
              <a:t>Relevance in species type</a:t>
            </a:r>
            <a:endParaRPr sz="1200">
              <a:latin typeface="Lato"/>
              <a:ea typeface="Lato"/>
              <a:cs typeface="Lato"/>
              <a:sym typeface="Lato"/>
            </a:endParaRPr>
          </a:p>
        </p:txBody>
      </p:sp>
    </p:spTree>
  </p:cSld>
  <p:clrMapOvr>
    <a:masterClrMapping/>
  </p:clrMapOvr>
  <mc:AlternateContent>
    <mc:Choice Requires="p14">
      <p:transition spd="slow" p14:dur="9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idx="4294967295" type="title"/>
          </p:nvPr>
        </p:nvSpPr>
        <p:spPr>
          <a:xfrm>
            <a:off x="1973400" y="168300"/>
            <a:ext cx="5197200" cy="7680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1600"/>
              </a:spcAft>
              <a:buSzPts val="3000"/>
              <a:buNone/>
            </a:pPr>
            <a:r>
              <a:rPr lang="en" sz="3600"/>
              <a:t>Species Analysis</a:t>
            </a:r>
            <a:endParaRPr sz="2400"/>
          </a:p>
        </p:txBody>
      </p:sp>
      <p:sp>
        <p:nvSpPr>
          <p:cNvPr id="124" name="Google Shape;124;p6"/>
          <p:cNvSpPr txBox="1"/>
          <p:nvPr>
            <p:ph idx="4294967295" type="title"/>
          </p:nvPr>
        </p:nvSpPr>
        <p:spPr>
          <a:xfrm>
            <a:off x="147425" y="936300"/>
            <a:ext cx="8844300" cy="3593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600"/>
              </a:spcAft>
              <a:buSzPts val="3000"/>
              <a:buNone/>
            </a:pPr>
            <a:r>
              <a:rPr lang="en" sz="1800">
                <a:latin typeface="Lato"/>
                <a:ea typeface="Lato"/>
                <a:cs typeface="Lato"/>
                <a:sym typeface="Lato"/>
              </a:rPr>
              <a:t>Once identified a clear pattern and importance of species. It is time to check them individually</a:t>
            </a:r>
            <a:endParaRPr sz="1800">
              <a:latin typeface="Lato"/>
              <a:ea typeface="Lato"/>
              <a:cs typeface="Lato"/>
              <a:sym typeface="Lato"/>
            </a:endParaRPr>
          </a:p>
        </p:txBody>
      </p:sp>
      <p:pic>
        <p:nvPicPr>
          <p:cNvPr id="125" name="Google Shape;125;p6"/>
          <p:cNvPicPr preferRelativeResize="0"/>
          <p:nvPr/>
        </p:nvPicPr>
        <p:blipFill rotWithShape="1">
          <a:blip r:embed="rId3">
            <a:alphaModFix/>
          </a:blip>
          <a:srcRect b="0" l="0" r="0" t="0"/>
          <a:stretch/>
        </p:blipFill>
        <p:spPr>
          <a:xfrm>
            <a:off x="1484125" y="1570425"/>
            <a:ext cx="6295250" cy="3495375"/>
          </a:xfrm>
          <a:prstGeom prst="rect">
            <a:avLst/>
          </a:prstGeom>
          <a:noFill/>
          <a:ln>
            <a:noFill/>
          </a:ln>
        </p:spPr>
      </p:pic>
      <p:cxnSp>
        <p:nvCxnSpPr>
          <p:cNvPr id="126" name="Google Shape;126;p6"/>
          <p:cNvCxnSpPr/>
          <p:nvPr/>
        </p:nvCxnSpPr>
        <p:spPr>
          <a:xfrm flipH="1" rot="10800000">
            <a:off x="2105575" y="2999050"/>
            <a:ext cx="753600" cy="1546200"/>
          </a:xfrm>
          <a:prstGeom prst="straightConnector1">
            <a:avLst/>
          </a:prstGeom>
          <a:noFill/>
          <a:ln cap="flat" cmpd="sng" w="28575">
            <a:solidFill>
              <a:schemeClr val="dk2"/>
            </a:solidFill>
            <a:prstDash val="dash"/>
            <a:round/>
            <a:headEnd len="sm" w="sm" type="none"/>
            <a:tailEnd len="med" w="med" type="triangle"/>
          </a:ln>
        </p:spPr>
      </p:cxnSp>
      <p:cxnSp>
        <p:nvCxnSpPr>
          <p:cNvPr id="127" name="Google Shape;127;p6"/>
          <p:cNvCxnSpPr/>
          <p:nvPr/>
        </p:nvCxnSpPr>
        <p:spPr>
          <a:xfrm flipH="1" rot="10800000">
            <a:off x="3959525" y="2983500"/>
            <a:ext cx="753600" cy="1546200"/>
          </a:xfrm>
          <a:prstGeom prst="straightConnector1">
            <a:avLst/>
          </a:prstGeom>
          <a:noFill/>
          <a:ln cap="flat" cmpd="sng" w="28575">
            <a:solidFill>
              <a:schemeClr val="dk2"/>
            </a:solidFill>
            <a:prstDash val="dash"/>
            <a:round/>
            <a:headEnd len="sm" w="sm" type="none"/>
            <a:tailEnd len="med" w="med" type="triangle"/>
          </a:ln>
        </p:spPr>
      </p:cxnSp>
      <p:cxnSp>
        <p:nvCxnSpPr>
          <p:cNvPr id="128" name="Google Shape;128;p6"/>
          <p:cNvCxnSpPr/>
          <p:nvPr/>
        </p:nvCxnSpPr>
        <p:spPr>
          <a:xfrm flipH="1" rot="10800000">
            <a:off x="6233025" y="2133600"/>
            <a:ext cx="753600" cy="1546200"/>
          </a:xfrm>
          <a:prstGeom prst="straightConnector1">
            <a:avLst/>
          </a:prstGeom>
          <a:noFill/>
          <a:ln cap="flat" cmpd="sng" w="28575">
            <a:solidFill>
              <a:schemeClr val="dk2"/>
            </a:solidFill>
            <a:prstDash val="dash"/>
            <a:round/>
            <a:headEnd len="sm" w="sm" type="none"/>
            <a:tailEnd len="med" w="med" type="triangle"/>
          </a:ln>
        </p:spPr>
      </p:cxnSp>
    </p:spTree>
  </p:cSld>
  <p:clrMapOvr>
    <a:masterClrMapping/>
  </p:clrMapOvr>
  <mc:AlternateContent>
    <mc:Choice Requires="p14">
      <p:transition spd="slow" p14:dur="9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283099" y="712150"/>
            <a:ext cx="8622300" cy="3835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96296"/>
              <a:buNone/>
            </a:pPr>
            <a:r>
              <a:rPr lang="en">
                <a:solidFill>
                  <a:schemeClr val="accent5"/>
                </a:solidFill>
              </a:rPr>
              <a:t>Avoiding Bias</a:t>
            </a:r>
            <a:endParaRPr sz="1800">
              <a:solidFill>
                <a:srgbClr val="000000"/>
              </a:solidFill>
              <a:latin typeface="Lato"/>
              <a:ea typeface="Lato"/>
              <a:cs typeface="Lato"/>
              <a:sym typeface="Lato"/>
            </a:endParaRPr>
          </a:p>
          <a:p>
            <a:pPr indent="0" lvl="0" marL="0" rtl="0" algn="l">
              <a:lnSpc>
                <a:spcPct val="115000"/>
              </a:lnSpc>
              <a:spcBef>
                <a:spcPts val="1000"/>
              </a:spcBef>
              <a:spcAft>
                <a:spcPts val="0"/>
              </a:spcAft>
              <a:buSzPct val="296296"/>
              <a:buNone/>
            </a:pPr>
            <a:r>
              <a:t/>
            </a:r>
            <a:endParaRPr sz="1800">
              <a:solidFill>
                <a:srgbClr val="CFE2F3"/>
              </a:solidFill>
              <a:latin typeface="Lato"/>
              <a:ea typeface="Lato"/>
              <a:cs typeface="Lato"/>
              <a:sym typeface="Lato"/>
            </a:endParaRPr>
          </a:p>
          <a:p>
            <a:pPr indent="0" lvl="0" marL="0" rtl="0" algn="l">
              <a:lnSpc>
                <a:spcPct val="115000"/>
              </a:lnSpc>
              <a:spcBef>
                <a:spcPts val="1600"/>
              </a:spcBef>
              <a:spcAft>
                <a:spcPts val="0"/>
              </a:spcAft>
              <a:buSzPct val="296296"/>
              <a:buNone/>
            </a:pPr>
            <a:r>
              <a:rPr lang="en" sz="1800">
                <a:solidFill>
                  <a:srgbClr val="CFE2F3"/>
                </a:solidFill>
                <a:latin typeface="Lato"/>
                <a:ea typeface="Lato"/>
                <a:cs typeface="Lato"/>
                <a:sym typeface="Lato"/>
              </a:rPr>
              <a:t>Once arrived to this point we may start concluding that there’s an important connection between body mass of palmer penguins and their flipper lengths, but we said we would further investigate in order to avoid falling into bias of our own research.</a:t>
            </a:r>
            <a:endParaRPr sz="1800">
              <a:solidFill>
                <a:srgbClr val="CFE2F3"/>
              </a:solidFill>
              <a:latin typeface="Lato"/>
              <a:ea typeface="Lato"/>
              <a:cs typeface="Lato"/>
              <a:sym typeface="Lato"/>
            </a:endParaRPr>
          </a:p>
          <a:p>
            <a:pPr indent="0" lvl="0" marL="0" rtl="0" algn="l">
              <a:lnSpc>
                <a:spcPct val="115000"/>
              </a:lnSpc>
              <a:spcBef>
                <a:spcPts val="1600"/>
              </a:spcBef>
              <a:spcAft>
                <a:spcPts val="0"/>
              </a:spcAft>
              <a:buSzPct val="296296"/>
              <a:buNone/>
            </a:pPr>
            <a:r>
              <a:t/>
            </a:r>
            <a:endParaRPr sz="1800">
              <a:solidFill>
                <a:srgbClr val="CFE2F3"/>
              </a:solidFill>
              <a:latin typeface="Lato"/>
              <a:ea typeface="Lato"/>
              <a:cs typeface="Lato"/>
              <a:sym typeface="Lato"/>
            </a:endParaRPr>
          </a:p>
          <a:p>
            <a:pPr indent="0" lvl="0" marL="0" rtl="0" algn="l">
              <a:lnSpc>
                <a:spcPct val="115000"/>
              </a:lnSpc>
              <a:spcBef>
                <a:spcPts val="1600"/>
              </a:spcBef>
              <a:spcAft>
                <a:spcPts val="0"/>
              </a:spcAft>
              <a:buSzPct val="296296"/>
              <a:buNone/>
            </a:pPr>
            <a:r>
              <a:rPr lang="en" sz="1800">
                <a:solidFill>
                  <a:srgbClr val="CFE2F3"/>
                </a:solidFill>
                <a:latin typeface="Lato"/>
                <a:ea typeface="Lato"/>
                <a:cs typeface="Lato"/>
                <a:sym typeface="Lato"/>
              </a:rPr>
              <a:t>The results were outstanding.</a:t>
            </a:r>
            <a:endParaRPr sz="1800">
              <a:solidFill>
                <a:srgbClr val="CFE2F3"/>
              </a:solidFill>
              <a:latin typeface="Lato"/>
              <a:ea typeface="Lato"/>
              <a:cs typeface="Lato"/>
              <a:sym typeface="Lato"/>
            </a:endParaRPr>
          </a:p>
          <a:p>
            <a:pPr indent="0" lvl="0" marL="0" rtl="0" algn="l">
              <a:lnSpc>
                <a:spcPct val="100000"/>
              </a:lnSpc>
              <a:spcBef>
                <a:spcPts val="1600"/>
              </a:spcBef>
              <a:spcAft>
                <a:spcPts val="1000"/>
              </a:spcAft>
              <a:buSzPct val="222222"/>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idx="4294967295" type="title"/>
          </p:nvPr>
        </p:nvSpPr>
        <p:spPr>
          <a:xfrm>
            <a:off x="1973400" y="168300"/>
            <a:ext cx="5197200" cy="7680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1600"/>
              </a:spcAft>
              <a:buSzPts val="3000"/>
              <a:buNone/>
            </a:pPr>
            <a:r>
              <a:rPr lang="en" sz="3600"/>
              <a:t>Sex Analysis</a:t>
            </a:r>
            <a:endParaRPr sz="2400"/>
          </a:p>
        </p:txBody>
      </p:sp>
      <p:sp>
        <p:nvSpPr>
          <p:cNvPr id="139" name="Google Shape;139;p8"/>
          <p:cNvSpPr txBox="1"/>
          <p:nvPr>
            <p:ph idx="4294967295" type="title"/>
          </p:nvPr>
        </p:nvSpPr>
        <p:spPr>
          <a:xfrm>
            <a:off x="147425" y="936300"/>
            <a:ext cx="8844300" cy="6099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600"/>
              </a:spcAft>
              <a:buSzPts val="3000"/>
              <a:buNone/>
            </a:pPr>
            <a:r>
              <a:rPr lang="en" sz="1800">
                <a:latin typeface="Lato"/>
                <a:ea typeface="Lato"/>
                <a:cs typeface="Lato"/>
                <a:sym typeface="Lato"/>
              </a:rPr>
              <a:t>Sex happened to have more influence than expected</a:t>
            </a:r>
            <a:endParaRPr sz="1800">
              <a:latin typeface="Lato"/>
              <a:ea typeface="Lato"/>
              <a:cs typeface="Lato"/>
              <a:sym typeface="Lato"/>
            </a:endParaRPr>
          </a:p>
        </p:txBody>
      </p:sp>
      <p:pic>
        <p:nvPicPr>
          <p:cNvPr id="140" name="Google Shape;140;p8"/>
          <p:cNvPicPr preferRelativeResize="0"/>
          <p:nvPr/>
        </p:nvPicPr>
        <p:blipFill rotWithShape="1">
          <a:blip r:embed="rId3">
            <a:alphaModFix/>
          </a:blip>
          <a:srcRect b="0" l="0" r="0" t="0"/>
          <a:stretch/>
        </p:blipFill>
        <p:spPr>
          <a:xfrm>
            <a:off x="2131725" y="1359675"/>
            <a:ext cx="6939151" cy="3558500"/>
          </a:xfrm>
          <a:prstGeom prst="rect">
            <a:avLst/>
          </a:prstGeom>
          <a:noFill/>
          <a:ln>
            <a:noFill/>
          </a:ln>
        </p:spPr>
      </p:pic>
      <p:sp>
        <p:nvSpPr>
          <p:cNvPr id="141" name="Google Shape;141;p8"/>
          <p:cNvSpPr txBox="1"/>
          <p:nvPr/>
        </p:nvSpPr>
        <p:spPr>
          <a:xfrm>
            <a:off x="77400" y="1452950"/>
            <a:ext cx="1896000" cy="3890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Lato"/>
                <a:ea typeface="Lato"/>
                <a:cs typeface="Lato"/>
                <a:sym typeface="Lato"/>
              </a:rPr>
              <a:t>Adelie species did not present a relation between body mass and flipper length as it was expected. The results were given due to sex differences.</a:t>
            </a:r>
            <a:endParaRPr b="0" i="0" sz="1100" u="none" cap="none" strike="noStrike">
              <a:solidFill>
                <a:schemeClr val="dk1"/>
              </a:solidFill>
              <a:latin typeface="Lato"/>
              <a:ea typeface="Lato"/>
              <a:cs typeface="Lato"/>
              <a:sym typeface="Lato"/>
            </a:endParaRPr>
          </a:p>
          <a:p>
            <a:pPr indent="0" lvl="0" marL="0" marR="0" rtl="0" algn="l">
              <a:lnSpc>
                <a:spcPct val="115000"/>
              </a:lnSpc>
              <a:spcBef>
                <a:spcPts val="1600"/>
              </a:spcBef>
              <a:spcAft>
                <a:spcPts val="0"/>
              </a:spcAft>
              <a:buClr>
                <a:srgbClr val="000000"/>
              </a:buClr>
              <a:buSzPts val="1100"/>
              <a:buFont typeface="Arial"/>
              <a:buNone/>
            </a:pPr>
            <a:r>
              <a:rPr b="0" i="0" lang="en" sz="1100" u="none" cap="none" strike="noStrike">
                <a:solidFill>
                  <a:schemeClr val="dk1"/>
                </a:solidFill>
                <a:latin typeface="Lato"/>
                <a:ea typeface="Lato"/>
                <a:cs typeface="Lato"/>
                <a:sym typeface="Lato"/>
              </a:rPr>
              <a:t>Chinstrap females does not present a significant correlation.</a:t>
            </a:r>
            <a:endParaRPr b="0" i="0" sz="1100" u="none" cap="none" strike="noStrike">
              <a:solidFill>
                <a:schemeClr val="dk1"/>
              </a:solidFill>
              <a:latin typeface="Lato"/>
              <a:ea typeface="Lato"/>
              <a:cs typeface="Lato"/>
              <a:sym typeface="Lato"/>
            </a:endParaRPr>
          </a:p>
          <a:p>
            <a:pPr indent="0" lvl="0" marL="0" marR="0" rtl="0" algn="l">
              <a:lnSpc>
                <a:spcPct val="115000"/>
              </a:lnSpc>
              <a:spcBef>
                <a:spcPts val="1600"/>
              </a:spcBef>
              <a:spcAft>
                <a:spcPts val="0"/>
              </a:spcAft>
              <a:buClr>
                <a:srgbClr val="000000"/>
              </a:buClr>
              <a:buSzPts val="1100"/>
              <a:buFont typeface="Arial"/>
              <a:buNone/>
            </a:pPr>
            <a:r>
              <a:rPr b="0" i="0" lang="en" sz="1100" u="none" cap="none" strike="noStrike">
                <a:solidFill>
                  <a:schemeClr val="dk1"/>
                </a:solidFill>
                <a:latin typeface="Lato"/>
                <a:ea typeface="Lato"/>
                <a:cs typeface="Lato"/>
                <a:sym typeface="Lato"/>
              </a:rPr>
              <a:t>Male Chinstraps &amp; Gentoo (both sex) present a slightly more influential relation between the characteristics but none in a conclusive stand.</a:t>
            </a:r>
            <a:endParaRPr b="0" i="0" sz="1100" u="none" cap="none" strike="noStrike">
              <a:solidFill>
                <a:schemeClr val="dk1"/>
              </a:solidFill>
              <a:latin typeface="Lato"/>
              <a:ea typeface="Lato"/>
              <a:cs typeface="Lato"/>
              <a:sym typeface="Lato"/>
            </a:endParaRPr>
          </a:p>
          <a:p>
            <a:pPr indent="0" lvl="0" marL="0" marR="0" rtl="0" algn="l">
              <a:lnSpc>
                <a:spcPct val="115000"/>
              </a:lnSpc>
              <a:spcBef>
                <a:spcPts val="1600"/>
              </a:spcBef>
              <a:spcAft>
                <a:spcPts val="1600"/>
              </a:spcAft>
              <a:buClr>
                <a:srgbClr val="000000"/>
              </a:buClr>
              <a:buSzPts val="1100"/>
              <a:buFont typeface="Arial"/>
              <a:buNone/>
            </a:pPr>
            <a:r>
              <a:t/>
            </a:r>
            <a:endParaRPr b="0" i="0" sz="1100" u="none" cap="none" strike="noStrike">
              <a:solidFill>
                <a:schemeClr val="dk1"/>
              </a:solidFill>
              <a:latin typeface="Lato"/>
              <a:ea typeface="Lato"/>
              <a:cs typeface="Lato"/>
              <a:sym typeface="Lato"/>
            </a:endParaRPr>
          </a:p>
        </p:txBody>
      </p:sp>
    </p:spTree>
  </p:cSld>
  <p:clrMapOvr>
    <a:masterClrMapping/>
  </p:clrMapOvr>
  <mc:AlternateContent>
    <mc:Choice Requires="p14">
      <p:transition spd="slow" p14:dur="9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4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type="title"/>
          </p:nvPr>
        </p:nvSpPr>
        <p:spPr>
          <a:xfrm>
            <a:off x="283099" y="712150"/>
            <a:ext cx="8622300" cy="3835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96296"/>
              <a:buNone/>
            </a:pPr>
            <a:r>
              <a:rPr lang="en">
                <a:solidFill>
                  <a:schemeClr val="accent5"/>
                </a:solidFill>
              </a:rPr>
              <a:t>Conclusion</a:t>
            </a:r>
            <a:endParaRPr sz="1800">
              <a:solidFill>
                <a:srgbClr val="CFE2F3"/>
              </a:solidFill>
              <a:latin typeface="Lato"/>
              <a:ea typeface="Lato"/>
              <a:cs typeface="Lato"/>
              <a:sym typeface="Lato"/>
            </a:endParaRPr>
          </a:p>
          <a:p>
            <a:pPr indent="0" lvl="0" marL="0" rtl="0" algn="l">
              <a:lnSpc>
                <a:spcPct val="115000"/>
              </a:lnSpc>
              <a:spcBef>
                <a:spcPts val="1000"/>
              </a:spcBef>
              <a:spcAft>
                <a:spcPts val="0"/>
              </a:spcAft>
              <a:buSzPct val="296296"/>
              <a:buNone/>
            </a:pPr>
            <a:r>
              <a:t/>
            </a:r>
            <a:endParaRPr sz="1800">
              <a:solidFill>
                <a:srgbClr val="CFE2F3"/>
              </a:solidFill>
              <a:latin typeface="Lato"/>
              <a:ea typeface="Lato"/>
              <a:cs typeface="Lato"/>
              <a:sym typeface="Lato"/>
            </a:endParaRPr>
          </a:p>
          <a:p>
            <a:pPr indent="0" lvl="0" marL="0" rtl="0" algn="l">
              <a:lnSpc>
                <a:spcPct val="115000"/>
              </a:lnSpc>
              <a:spcBef>
                <a:spcPts val="1600"/>
              </a:spcBef>
              <a:spcAft>
                <a:spcPts val="0"/>
              </a:spcAft>
              <a:buSzPct val="296296"/>
              <a:buNone/>
            </a:pPr>
            <a:r>
              <a:rPr lang="en" sz="1800">
                <a:solidFill>
                  <a:srgbClr val="CFE2F3"/>
                </a:solidFill>
                <a:latin typeface="Lato"/>
                <a:ea typeface="Lato"/>
                <a:cs typeface="Lato"/>
                <a:sym typeface="Lato"/>
              </a:rPr>
              <a:t>Thanks to our pursuit of reliable information, we have determined that, based on the current data available, we cannot definitively establish a correlation between body mass and flipper length. </a:t>
            </a:r>
            <a:endParaRPr sz="1800">
              <a:solidFill>
                <a:srgbClr val="CFE2F3"/>
              </a:solidFill>
              <a:latin typeface="Lato"/>
              <a:ea typeface="Lato"/>
              <a:cs typeface="Lato"/>
              <a:sym typeface="Lato"/>
            </a:endParaRPr>
          </a:p>
          <a:p>
            <a:pPr indent="0" lvl="0" marL="0" rtl="0" algn="l">
              <a:lnSpc>
                <a:spcPct val="115000"/>
              </a:lnSpc>
              <a:spcBef>
                <a:spcPts val="1600"/>
              </a:spcBef>
              <a:spcAft>
                <a:spcPts val="1600"/>
              </a:spcAft>
              <a:buSzPct val="296296"/>
              <a:buNone/>
            </a:pPr>
            <a:r>
              <a:rPr lang="en" sz="1800">
                <a:solidFill>
                  <a:srgbClr val="CFE2F3"/>
                </a:solidFill>
                <a:latin typeface="Lato"/>
                <a:ea typeface="Lato"/>
                <a:cs typeface="Lato"/>
                <a:sym typeface="Lato"/>
              </a:rPr>
              <a:t>Further research incorporating additional data is necessary to make informed decisions. It is crucial to gather more data, particularly regarding male Chinstrap and Gentoo penguins, as these species show the highest potential for correlation in the context presented.</a:t>
            </a:r>
            <a:endParaRPr sz="1800">
              <a:solidFill>
                <a:srgbClr val="CFE2F3"/>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