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5550A-D2C1-4134-AA0E-C002D10CA3DE}" v="1037" dt="2024-11-14T15:20:1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November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8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November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4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November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2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November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693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00" y="1554630"/>
            <a:ext cx="5015638" cy="1969770"/>
          </a:xfrm>
        </p:spPr>
        <p:txBody>
          <a:bodyPr>
            <a:normAutofit/>
          </a:bodyPr>
          <a:lstStyle/>
          <a:p>
            <a:r>
              <a:rPr lang="en-US" sz="5200"/>
              <a:t>HTML Semantic Elements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52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3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4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7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8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9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550B29-791F-D556-75F4-A63FF946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62" y="720000"/>
            <a:ext cx="316832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Why Semantic HTML5 Elements?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3856795"/>
          </a:xfrm>
        </p:spPr>
        <p:txBody>
          <a:bodyPr vert="horz" lIns="0" tIns="0" rIns="0" bIns="0" rtlCol="0" anchor="t"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HTML4, developers used their own favorite attribute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names to style page elements: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header, top, bottom, footer, menu, navigation, main,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container, content, article, sidebar, </a:t>
            </a:r>
            <a:r>
              <a:rPr lang="en-US" sz="1700" dirty="0" err="1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topnav</a:t>
            </a: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, …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This made it impossible for search engines to identify the</a:t>
            </a:r>
            <a:endParaRPr lang="en-US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correct web page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With HTML5 elements like: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&lt;header&gt; &lt;footer&gt; &lt;nav&gt; &lt;section&gt; &lt;article&gt;, this will </a:t>
            </a:r>
            <a:endParaRPr lang="en-US" dirty="0">
              <a:solidFill>
                <a:srgbClr val="FFFFFF">
                  <a:alpha val="58000"/>
                </a:srgbClr>
              </a:solidFill>
              <a:latin typeface="Avenir Next LT Pro"/>
              <a:cs typeface="Segoe U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become easier.</a:t>
            </a:r>
          </a:p>
          <a:p>
            <a:pPr>
              <a:spcBef>
                <a:spcPts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>
              <a:spcBef>
                <a:spcPts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"Allows data to be shared and reused across applications,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cs typeface="Segoe UI"/>
              </a:rPr>
              <a:t>  enterprises, and communities."</a:t>
            </a:r>
            <a:endParaRPr lang="en-US" sz="170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328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35243F2-87BD-4C47-8358-ACFE608D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B33439-EC96-4835-9DF2-CFA3336E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54630"/>
            <a:ext cx="5015638" cy="196977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5600" spc="-100" dirty="0"/>
              <a:t>Thank You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4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17356" y="5503147"/>
            <a:ext cx="2117174" cy="588806"/>
            <a:chOff x="4549904" y="5078157"/>
            <a:chExt cx="3023338" cy="840818"/>
          </a:xfrm>
        </p:grpSpPr>
        <p:sp>
          <p:nvSpPr>
            <p:cNvPr id="5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5" name="Content Placeholder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048" r="46661" b="-1"/>
          <a:stretch/>
        </p:blipFill>
        <p:spPr>
          <a:xfrm>
            <a:off x="7035742" y="720000"/>
            <a:ext cx="3832366" cy="540933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91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42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3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Content Placeholder 3" descr="A screen shot of a screen&#10;&#10;Description automatically generated">
            <a:extLst>
              <a:ext uri="{FF2B5EF4-FFF2-40B4-BE49-F238E27FC236}">
                <a16:creationId xmlns:a16="http://schemas.microsoft.com/office/drawing/2014/main" id="{35902598-7E4A-6A64-0DB7-2BF8F2349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29" b="-166"/>
          <a:stretch/>
        </p:blipFill>
        <p:spPr>
          <a:xfrm>
            <a:off x="1369460" y="649013"/>
            <a:ext cx="9451488" cy="5572743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</p:spPr>
      </p:pic>
      <p:sp useBgFill="1">
        <p:nvSpPr>
          <p:cNvPr id="48" name="Freeform: Shape 47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HTML 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A semantic element clearly describes its meaning to both the browser and the developer.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non-semantic elements: &lt;div&gt; and &lt;span&gt; Tells nothing about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Examples of semantic elements: &lt;form&gt;, &lt;table&gt;, and &lt;article&gt; - Clearly defines its content.</a:t>
            </a:r>
            <a:endParaRPr lang="en-US" sz="1600">
              <a:latin typeface="Segoe UI"/>
              <a:cs typeface="Segoe UI"/>
            </a:endParaRPr>
          </a:p>
          <a:p>
            <a:pPr>
              <a:lnSpc>
                <a:spcPct val="110000"/>
              </a:lnSpc>
            </a:pPr>
            <a:r>
              <a:rPr lang="en-US" sz="1600">
                <a:latin typeface="Segoe UI"/>
                <a:ea typeface="+mn-lt"/>
                <a:cs typeface="+mn-lt"/>
              </a:rPr>
              <a:t>Many web sites contain HTML code like: &lt;div id="nav"&gt; &lt;div class="header"&gt; &lt;div id="footer"&gt; to indicate navigation, header, and footer.</a:t>
            </a:r>
            <a:endParaRPr lang="en-US" sz="16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1" r="40971" b="-3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8227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D1035C-3BF0-4FE0-B3A3-1062F860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77585-9FB7-87B5-3869-8540BE18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Segoe UI"/>
                <a:cs typeface="Segoe UI"/>
              </a:rPr>
              <a:t>In HTML there are some semantic elements that can be used to define different parts of a web page:</a:t>
            </a:r>
            <a:endParaRPr lang="en-US"/>
          </a:p>
          <a:p>
            <a:pPr>
              <a:lnSpc>
                <a:spcPct val="90000"/>
              </a:lnSpc>
            </a:pP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14AB-0808-01C8-BE7D-90C975E7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4991962" cy="3216273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&lt;details&gt;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</a:t>
            </a:r>
            <a:r>
              <a:rPr lang="en-US" sz="1700" err="1">
                <a:latin typeface="Segoe UI"/>
                <a:ea typeface="+mn-lt"/>
                <a:cs typeface="Segoe UI"/>
              </a:rPr>
              <a:t>figcaption</a:t>
            </a:r>
            <a:r>
              <a:rPr lang="en-US" sz="1700">
                <a:latin typeface="Segoe UI"/>
                <a:ea typeface="+mn-lt"/>
                <a:cs typeface="Segoe UI"/>
              </a:rPr>
              <a:t>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&lt;figure&gt;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Segoe UI"/>
              </a:rPr>
              <a:t>&lt;footer&gt;</a:t>
            </a:r>
            <a:endParaRPr lang="en-US" sz="1700" dirty="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&lt;header&gt;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&lt;main&gt;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&lt;mark&gt;</a:t>
            </a: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 nav&gt;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&lt;section&gt;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&lt;summary&gt;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ea typeface="+mn-lt"/>
                <a:cs typeface="Segoe UI"/>
              </a:rPr>
              <a:t>&lt;time&gt;</a:t>
            </a:r>
          </a:p>
          <a:p>
            <a:pPr>
              <a:lnSpc>
                <a:spcPct val="110000"/>
              </a:lnSpc>
            </a:pPr>
            <a:endParaRPr lang="en-US" sz="1700">
              <a:latin typeface="Arial"/>
              <a:ea typeface="+mn-lt"/>
              <a:cs typeface="Arial"/>
            </a:endParaRPr>
          </a:p>
          <a:p>
            <a:pPr>
              <a:lnSpc>
                <a:spcPct val="110000"/>
              </a:lnSpc>
            </a:pPr>
            <a:endParaRPr lang="en-US" sz="1700">
              <a:latin typeface="Segoe UI"/>
              <a:cs typeface="Segoe UI"/>
            </a:endParaRPr>
          </a:p>
        </p:txBody>
      </p:sp>
      <p:pic>
        <p:nvPicPr>
          <p:cNvPr id="16" name="Picture 15" descr="Computer script on a screen">
            <a:extLst>
              <a:ext uri="{FF2B5EF4-FFF2-40B4-BE49-F238E27FC236}">
                <a16:creationId xmlns:a16="http://schemas.microsoft.com/office/drawing/2014/main" id="{BA78750A-8F12-E772-D832-C3EB3A02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4" r="42747" b="-1"/>
          <a:stretch/>
        </p:blipFill>
        <p:spPr>
          <a:xfrm>
            <a:off x="6529065" y="10"/>
            <a:ext cx="5662937" cy="6857990"/>
          </a:xfrm>
          <a:custGeom>
            <a:avLst/>
            <a:gdLst/>
            <a:ahLst/>
            <a:cxnLst/>
            <a:rect l="l" t="t" r="r" b="b"/>
            <a:pathLst>
              <a:path w="5662937" h="6858000">
                <a:moveTo>
                  <a:pt x="598332" y="0"/>
                </a:moveTo>
                <a:lnTo>
                  <a:pt x="5662937" y="0"/>
                </a:lnTo>
                <a:lnTo>
                  <a:pt x="5662937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6" y="5515036"/>
                  <a:pt x="1066079" y="5030470"/>
                  <a:pt x="1217562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79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1106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1599F42C-4675-1175-E5D6-CFE9DD326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F178C3-C0C4-86A0-A966-40AC6242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&lt;section&gt; Element: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403B-4D06-AC01-4A6E-A2222C9E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 &lt;section&gt; element defines a section in a document.</a:t>
            </a:r>
            <a:endParaRPr lang="en-US" sz="1700" dirty="0"/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According to W3C's HTML documentation: "A section is a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thematic grouping of content, typically with a heading."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 dirty="0">
                <a:latin typeface="Segoe UI"/>
                <a:cs typeface="Segoe UI"/>
              </a:rPr>
              <a:t>Examples of where a &lt;section&gt;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Chapters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Introduction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News items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 dirty="0">
                <a:latin typeface="Segoe UI"/>
                <a:cs typeface="Segoe UI"/>
              </a:rPr>
              <a:t>Contact information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4464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&lt;article&gt; Element: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The &lt;article&gt; element specifies independent, self- contained content. An article should make sense on its own, and it should be possible to distribute it independently from the rest of the web site.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ea typeface="+mn-lt"/>
              <a:cs typeface="+mn-lt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sz="1700">
                <a:ea typeface="+mn-lt"/>
                <a:cs typeface="+mn-lt"/>
              </a:rPr>
              <a:t>Examples of where the &lt;article&gt; element can be used: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sz="1700">
              <a:latin typeface="Segoe UI"/>
              <a:cs typeface="Segoe UI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Forum blog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Blog posts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Newspaper article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sz="1700">
                <a:latin typeface="Segoe UI"/>
                <a:cs typeface="Segoe UI"/>
              </a:rPr>
              <a:t>User comments</a:t>
            </a:r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45286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&lt;header&gt;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923813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The &lt;header&gt; element represents a container for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introductory content or a set of navigational links.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latin typeface="Segoe UI"/>
                <a:ea typeface="+mn-lt"/>
                <a:cs typeface="+mn-lt"/>
              </a:rPr>
              <a:t>A &lt;header&gt; element typically contains: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one or more heading elements (&lt;h1&gt; - &lt;h6&gt;)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logo or icon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latin typeface="Segoe UI"/>
                <a:ea typeface="+mn-lt"/>
                <a:cs typeface="+mn-lt"/>
              </a:rPr>
              <a:t>authorship information.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912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&lt;footer&gt;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541600"/>
            <a:ext cx="6614596" cy="321627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The &lt;footer&gt; element defines a footer for a document or section.</a:t>
            </a: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+mn-lt"/>
              </a:rPr>
              <a:t>A &lt;footer&gt; element typically contains:</a:t>
            </a: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Authorship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Copyright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Contact information</a:t>
            </a:r>
            <a:endParaRPr lang="en-US"/>
          </a:p>
          <a:p>
            <a:pPr marL="285750" indent="-285750">
              <a:spcBef>
                <a:spcPct val="0"/>
              </a:spcBef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latin typeface="Segoe UI"/>
                <a:ea typeface="+mn-lt"/>
                <a:cs typeface="Segoe UI"/>
              </a:rPr>
              <a:t>Sitemap</a:t>
            </a:r>
            <a:endParaRPr lang="en-US"/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ea typeface="+mn-lt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898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69CF112-CE49-4CE6-991F-E4A6FCAD4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1B8AE8D-DC2F-6168-8082-1FC72C1CF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8" r="46661" b="-1"/>
          <a:stretch/>
        </p:blipFill>
        <p:spPr>
          <a:xfrm>
            <a:off x="7333307" y="10"/>
            <a:ext cx="4858695" cy="6857990"/>
          </a:xfrm>
          <a:custGeom>
            <a:avLst/>
            <a:gdLst/>
            <a:ahLst/>
            <a:cxnLst/>
            <a:rect l="l" t="t" r="r" b="b"/>
            <a:pathLst>
              <a:path w="4858695" h="6858000">
                <a:moveTo>
                  <a:pt x="492746" y="0"/>
                </a:moveTo>
                <a:lnTo>
                  <a:pt x="4858695" y="0"/>
                </a:lnTo>
                <a:lnTo>
                  <a:pt x="4858695" y="6858000"/>
                </a:lnTo>
                <a:lnTo>
                  <a:pt x="0" y="6858000"/>
                </a:lnTo>
                <a:lnTo>
                  <a:pt x="8292" y="6849586"/>
                </a:lnTo>
                <a:cubicBezTo>
                  <a:pt x="364724" y="6471364"/>
                  <a:pt x="1039362" y="5693031"/>
                  <a:pt x="1267733" y="4893468"/>
                </a:cubicBezTo>
                <a:cubicBezTo>
                  <a:pt x="1496104" y="4093905"/>
                  <a:pt x="1464141" y="2947616"/>
                  <a:pt x="1378520" y="2052209"/>
                </a:cubicBezTo>
                <a:cubicBezTo>
                  <a:pt x="1292899" y="1156802"/>
                  <a:pt x="980727" y="345663"/>
                  <a:pt x="492746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4295E-9C54-E76E-EAE2-80D21F99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923812" cy="147732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HTML &lt;aside&gt; Element: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47C6C47-41E3-062B-2579-FBD1C60D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2099861"/>
            <a:ext cx="6614596" cy="1626013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element defines some content aside from </a:t>
            </a:r>
            <a:endParaRPr lang="en-US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content it is placed in (like a sidebar).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&lt;aside&gt; content should be indirectly related to the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surrounding content.</a:t>
            </a:r>
            <a:endParaRPr lang="en-US" dirty="0">
              <a:solidFill>
                <a:srgbClr val="FFFFFF">
                  <a:alpha val="58000"/>
                </a:srgbClr>
              </a:solidFill>
            </a:endParaRPr>
          </a:p>
          <a:p>
            <a:pPr marL="285750" indent="-285750">
              <a:spcBef>
                <a:spcPct val="0"/>
              </a:spcBef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  <a:p>
            <a:endParaRPr lang="en-US" sz="1700" dirty="0">
              <a:solidFill>
                <a:srgbClr val="FFFFFF">
                  <a:alpha val="58000"/>
                </a:srgbClr>
              </a:solidFill>
              <a:latin typeface="Segoe UI"/>
              <a:cs typeface="Segoe U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8E95458-C935-81AB-F71F-F0F6E9443974}"/>
              </a:ext>
            </a:extLst>
          </p:cNvPr>
          <p:cNvSpPr txBox="1">
            <a:spLocks/>
          </p:cNvSpPr>
          <p:nvPr/>
        </p:nvSpPr>
        <p:spPr>
          <a:xfrm>
            <a:off x="717791" y="3720209"/>
            <a:ext cx="6923812" cy="147732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HTML &lt;nav&gt; Element: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33152-1436-9B96-03CE-D405BC3D9741}"/>
              </a:ext>
            </a:extLst>
          </p:cNvPr>
          <p:cNvSpPr txBox="1">
            <a:spLocks/>
          </p:cNvSpPr>
          <p:nvPr/>
        </p:nvSpPr>
        <p:spPr>
          <a:xfrm>
            <a:off x="717790" y="5200869"/>
            <a:ext cx="6614596" cy="4554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Char char="•"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700" dirty="0">
                <a:solidFill>
                  <a:srgbClr val="FFFFFF">
                    <a:alpha val="58000"/>
                  </a:srgbClr>
                </a:solidFill>
                <a:ea typeface="+mn-lt"/>
                <a:cs typeface="+mn-lt"/>
              </a:rPr>
              <a:t>The &lt;nav&gt; element defines a set of navigation links.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1580513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BF8E7A"/>
      </a:accent1>
      <a:accent2>
        <a:srgbClr val="CA9299"/>
      </a:accent2>
      <a:accent3>
        <a:srgbClr val="B1A27D"/>
      </a:accent3>
      <a:accent4>
        <a:srgbClr val="70AEA2"/>
      </a:accent4>
      <a:accent5>
        <a:srgbClr val="73ABBB"/>
      </a:accent5>
      <a:accent6>
        <a:srgbClr val="7A93BF"/>
      </a:accent6>
      <a:hlink>
        <a:srgbClr val="5E899C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BlobVTI</vt:lpstr>
      <vt:lpstr>HTML Semantic Elements</vt:lpstr>
      <vt:lpstr>PowerPoint Presentation</vt:lpstr>
      <vt:lpstr>HTML Semantic Elements</vt:lpstr>
      <vt:lpstr>In HTML there are some semantic elements that can be used to define different parts of a web page: </vt:lpstr>
      <vt:lpstr>HTML &lt;section&gt; Element:</vt:lpstr>
      <vt:lpstr>HTML &lt;article&gt; Element:</vt:lpstr>
      <vt:lpstr>HTML &lt;header&gt; Element:</vt:lpstr>
      <vt:lpstr>HTML &lt;footer&gt; Element:</vt:lpstr>
      <vt:lpstr>HTML &lt;aside&gt; Element:</vt:lpstr>
      <vt:lpstr>Why Semantic HTML5 Elements?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289</cp:revision>
  <dcterms:created xsi:type="dcterms:W3CDTF">2024-11-14T14:22:42Z</dcterms:created>
  <dcterms:modified xsi:type="dcterms:W3CDTF">2024-11-14T15:21:15Z</dcterms:modified>
</cp:coreProperties>
</file>