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handoutMasterIdLst>
    <p:handoutMasterId r:id="rId45"/>
  </p:handoutMasterIdLst>
  <p:sldIdLst>
    <p:sldId id="256" r:id="rId2"/>
    <p:sldId id="257" r:id="rId3"/>
    <p:sldId id="258" r:id="rId4"/>
    <p:sldId id="259" r:id="rId5"/>
    <p:sldId id="297" r:id="rId6"/>
    <p:sldId id="260" r:id="rId7"/>
    <p:sldId id="261" r:id="rId8"/>
    <p:sldId id="262" r:id="rId9"/>
    <p:sldId id="263" r:id="rId10"/>
    <p:sldId id="265" r:id="rId11"/>
    <p:sldId id="264" r:id="rId12"/>
    <p:sldId id="274" r:id="rId13"/>
    <p:sldId id="267" r:id="rId14"/>
    <p:sldId id="268" r:id="rId15"/>
    <p:sldId id="266" r:id="rId16"/>
    <p:sldId id="269" r:id="rId17"/>
    <p:sldId id="272" r:id="rId18"/>
    <p:sldId id="271" r:id="rId19"/>
    <p:sldId id="275" r:id="rId20"/>
    <p:sldId id="270" r:id="rId21"/>
    <p:sldId id="276" r:id="rId22"/>
    <p:sldId id="286" r:id="rId23"/>
    <p:sldId id="277" r:id="rId24"/>
    <p:sldId id="287" r:id="rId25"/>
    <p:sldId id="278" r:id="rId26"/>
    <p:sldId id="279" r:id="rId27"/>
    <p:sldId id="280" r:id="rId28"/>
    <p:sldId id="281" r:id="rId29"/>
    <p:sldId id="282" r:id="rId30"/>
    <p:sldId id="283" r:id="rId31"/>
    <p:sldId id="284" r:id="rId32"/>
    <p:sldId id="288" r:id="rId33"/>
    <p:sldId id="289" r:id="rId34"/>
    <p:sldId id="285" r:id="rId35"/>
    <p:sldId id="290" r:id="rId36"/>
    <p:sldId id="291" r:id="rId37"/>
    <p:sldId id="292" r:id="rId38"/>
    <p:sldId id="293" r:id="rId39"/>
    <p:sldId id="294" r:id="rId40"/>
    <p:sldId id="295" r:id="rId41"/>
    <p:sldId id="296"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434" autoAdjust="0"/>
    <p:restoredTop sz="94649" autoAdjust="0"/>
  </p:normalViewPr>
  <p:slideViewPr>
    <p:cSldViewPr>
      <p:cViewPr varScale="1">
        <p:scale>
          <a:sx n="87" d="100"/>
          <a:sy n="87" d="100"/>
        </p:scale>
        <p:origin x="-1430" y="-86"/>
      </p:cViewPr>
      <p:guideLst>
        <p:guide orient="horz" pos="2160"/>
        <p:guide pos="2880"/>
      </p:guideLst>
    </p:cSldViewPr>
  </p:slideViewPr>
  <p:outlineViewPr>
    <p:cViewPr>
      <p:scale>
        <a:sx n="33" d="100"/>
        <a:sy n="33" d="100"/>
      </p:scale>
      <p:origin x="36" y="17868"/>
    </p:cViewPr>
  </p:outlineViewPr>
  <p:notesTextViewPr>
    <p:cViewPr>
      <p:scale>
        <a:sx n="100" d="100"/>
        <a:sy n="100" d="100"/>
      </p:scale>
      <p:origin x="0" y="0"/>
    </p:cViewPr>
  </p:notesTextViewPr>
  <p:sorterViewPr>
    <p:cViewPr>
      <p:scale>
        <a:sx n="66" d="100"/>
        <a:sy n="66" d="100"/>
      </p:scale>
      <p:origin x="0" y="1056"/>
    </p:cViewPr>
  </p:sorterViewPr>
  <p:notesViewPr>
    <p:cSldViewPr>
      <p:cViewPr varScale="1">
        <p:scale>
          <a:sx n="60" d="100"/>
          <a:sy n="60" d="100"/>
        </p:scale>
        <p:origin x="-2552" y="-8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16242F-D5B9-4EB3-B6A5-D8D9BA9C24E8}" type="datetimeFigureOut">
              <a:rPr lang="en-US" smtClean="0"/>
              <a:pPr/>
              <a:t>1/27/2024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F2D821-B779-4CA7-8B4A-D93ECB7A57D1}" type="slidenum">
              <a:rPr lang="en-US" smtClean="0"/>
              <a:pPr/>
              <a:t>‹#›</a:t>
            </a:fld>
            <a:endParaRPr lang="en-US" dirty="0"/>
          </a:p>
        </p:txBody>
      </p:sp>
    </p:spTree>
    <p:extLst>
      <p:ext uri="{BB962C8B-B14F-4D97-AF65-F5344CB8AC3E}">
        <p14:creationId xmlns:p14="http://schemas.microsoft.com/office/powerpoint/2010/main" xmlns="" val="2958556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42A32D-37D6-456F-9363-2B926246B2EE}" type="datetimeFigureOut">
              <a:rPr lang="en-US" smtClean="0"/>
              <a:pPr/>
              <a:t>1/27/2024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101197-7434-41B1-A57E-315D5980B27C}" type="slidenum">
              <a:rPr lang="en-US" smtClean="0"/>
              <a:pPr/>
              <a:t>‹#›</a:t>
            </a:fld>
            <a:endParaRPr lang="en-US" dirty="0"/>
          </a:p>
        </p:txBody>
      </p:sp>
    </p:spTree>
    <p:extLst>
      <p:ext uri="{BB962C8B-B14F-4D97-AF65-F5344CB8AC3E}">
        <p14:creationId xmlns:p14="http://schemas.microsoft.com/office/powerpoint/2010/main" xmlns="" val="364648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101197-7434-41B1-A57E-315D5980B27C}" type="slidenum">
              <a:rPr lang="en-US" smtClean="0"/>
              <a:pPr/>
              <a:t>27</a:t>
            </a:fld>
            <a:endParaRPr lang="en-US" dirty="0"/>
          </a:p>
        </p:txBody>
      </p:sp>
    </p:spTree>
    <p:extLst>
      <p:ext uri="{BB962C8B-B14F-4D97-AF65-F5344CB8AC3E}">
        <p14:creationId xmlns:p14="http://schemas.microsoft.com/office/powerpoint/2010/main" xmlns="" val="12703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normAutofit/>
          </a:bodyPr>
          <a:lstStyle/>
          <a:p>
            <a:r>
              <a:rPr lang="en-US" dirty="0" smtClean="0">
                <a:solidFill>
                  <a:schemeClr val="accent2">
                    <a:lumMod val="75000"/>
                  </a:schemeClr>
                </a:solidFill>
              </a:rPr>
              <a:t>DATA BASE SYSTEMS PROJECT</a:t>
            </a:r>
            <a:br>
              <a:rPr lang="en-US" dirty="0" smtClean="0">
                <a:solidFill>
                  <a:schemeClr val="accent2">
                    <a:lumMod val="75000"/>
                  </a:schemeClr>
                </a:solidFill>
              </a:rPr>
            </a:br>
            <a:r>
              <a:rPr lang="en-US" dirty="0" smtClean="0">
                <a:solidFill>
                  <a:schemeClr val="accent2">
                    <a:lumMod val="75000"/>
                  </a:schemeClr>
                </a:solidFill>
              </a:rPr>
              <a:t>(ARMY DATABASE)</a:t>
            </a:r>
            <a:endParaRPr lang="en-US" dirty="0">
              <a:solidFill>
                <a:schemeClr val="accent2">
                  <a:lumMod val="75000"/>
                </a:schemeClr>
              </a:solidFill>
            </a:endParaRPr>
          </a:p>
        </p:txBody>
      </p:sp>
      <p:sp>
        <p:nvSpPr>
          <p:cNvPr id="4" name="TextBox 3"/>
          <p:cNvSpPr txBox="1"/>
          <p:nvPr/>
        </p:nvSpPr>
        <p:spPr>
          <a:xfrm>
            <a:off x="0" y="4267200"/>
            <a:ext cx="8839200" cy="2308324"/>
          </a:xfrm>
          <a:prstGeom prst="rect">
            <a:avLst/>
          </a:prstGeom>
          <a:noFill/>
        </p:spPr>
        <p:txBody>
          <a:bodyPr wrap="square" rtlCol="0">
            <a:spAutoFit/>
          </a:bodyPr>
          <a:lstStyle/>
          <a:p>
            <a:pPr>
              <a:lnSpc>
                <a:spcPct val="150000"/>
              </a:lnSpc>
            </a:pPr>
            <a:r>
              <a:rPr lang="en-US" dirty="0" smtClean="0"/>
              <a:t>     Submission Date-07 July 2022</a:t>
            </a:r>
          </a:p>
          <a:p>
            <a:pPr>
              <a:lnSpc>
                <a:spcPct val="150000"/>
              </a:lnSpc>
            </a:pPr>
            <a:r>
              <a:rPr lang="en-US" dirty="0" smtClean="0"/>
              <a:t>     Submitted to: Dr. DEBANJAN  SADHYA</a:t>
            </a:r>
          </a:p>
          <a:p>
            <a:endParaRPr lang="en-US" dirty="0" smtClean="0"/>
          </a:p>
          <a:p>
            <a:endParaRPr lang="en-US" dirty="0" smtClean="0"/>
          </a:p>
          <a:p>
            <a:endParaRPr lang="en-US" dirty="0" smtClean="0"/>
          </a:p>
          <a:p>
            <a:r>
              <a:rPr lang="en-US" dirty="0" smtClean="0"/>
              <a:t>                                                                                                           </a:t>
            </a:r>
          </a:p>
          <a:p>
            <a:r>
              <a:rPr lang="en-US" dirty="0" smtClean="0"/>
              <a:t>                                                                                 </a:t>
            </a:r>
            <a:endParaRPr lang="en-US" dirty="0"/>
          </a:p>
        </p:txBody>
      </p:sp>
      <p:sp>
        <p:nvSpPr>
          <p:cNvPr id="5" name="TextBox 4"/>
          <p:cNvSpPr txBox="1"/>
          <p:nvPr/>
        </p:nvSpPr>
        <p:spPr>
          <a:xfrm>
            <a:off x="6858016" y="6000768"/>
            <a:ext cx="5791200" cy="369332"/>
          </a:xfrm>
          <a:prstGeom prst="rect">
            <a:avLst/>
          </a:prstGeom>
          <a:noFill/>
        </p:spPr>
        <p:txBody>
          <a:bodyPr wrap="square" rtlCol="0">
            <a:spAutoFit/>
          </a:bodyPr>
          <a:lstStyle/>
          <a:p>
            <a:r>
              <a:rPr lang="en-US" dirty="0" smtClean="0"/>
              <a:t>MARAM VIGNESH</a:t>
            </a:r>
            <a:endParaRPr lang="en-US" dirty="0" smtClean="0"/>
          </a:p>
        </p:txBody>
      </p:sp>
      <p:pic>
        <p:nvPicPr>
          <p:cNvPr id="6" name="Picture 5" descr="logo@2x.png"/>
          <p:cNvPicPr>
            <a:picLocks noChangeAspect="1"/>
          </p:cNvPicPr>
          <p:nvPr/>
        </p:nvPicPr>
        <p:blipFill>
          <a:blip r:embed="rId2"/>
          <a:stretch>
            <a:fillRect/>
          </a:stretch>
        </p:blipFill>
        <p:spPr>
          <a:xfrm>
            <a:off x="609600" y="300135"/>
            <a:ext cx="7924800" cy="1143000"/>
          </a:xfrm>
          <a:prstGeom prst="rect">
            <a:avLst/>
          </a:prstGeom>
        </p:spPr>
      </p:pic>
      <p:sp>
        <p:nvSpPr>
          <p:cNvPr id="7" name="TextBox 6"/>
          <p:cNvSpPr txBox="1"/>
          <p:nvPr/>
        </p:nvSpPr>
        <p:spPr>
          <a:xfrm>
            <a:off x="6858016" y="5643578"/>
            <a:ext cx="3962400" cy="369332"/>
          </a:xfrm>
          <a:prstGeom prst="rect">
            <a:avLst/>
          </a:prstGeom>
          <a:noFill/>
        </p:spPr>
        <p:txBody>
          <a:bodyPr wrap="square" rtlCol="0">
            <a:spAutoFit/>
          </a:bodyPr>
          <a:lstStyle/>
          <a:p>
            <a:r>
              <a:rPr lang="en-US" b="1" dirty="0" smtClean="0">
                <a:solidFill>
                  <a:schemeClr val="tx2"/>
                </a:solidFill>
              </a:rPr>
              <a:t>Submitted by :</a:t>
            </a:r>
            <a:endParaRPr lang="en-US"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chemeClr val="accent6">
                    <a:lumMod val="75000"/>
                  </a:schemeClr>
                </a:solidFill>
              </a:rPr>
              <a:t>6.Converting ER Diagram to Tables</a:t>
            </a:r>
            <a:endParaRPr lang="en-US" u="sng" dirty="0">
              <a:solidFill>
                <a:schemeClr val="accent6">
                  <a:lumMod val="75000"/>
                </a:schemeClr>
              </a:solidFill>
            </a:endParaRPr>
          </a:p>
        </p:txBody>
      </p:sp>
      <p:sp>
        <p:nvSpPr>
          <p:cNvPr id="3" name="Content Placeholder 2"/>
          <p:cNvSpPr>
            <a:spLocks noGrp="1"/>
          </p:cNvSpPr>
          <p:nvPr>
            <p:ph idx="1"/>
          </p:nvPr>
        </p:nvSpPr>
        <p:spPr>
          <a:xfrm>
            <a:off x="457200" y="1371600"/>
            <a:ext cx="8229600" cy="5181600"/>
          </a:xfrm>
        </p:spPr>
        <p:txBody>
          <a:bodyPr>
            <a:normAutofit/>
          </a:bodyPr>
          <a:lstStyle/>
          <a:p>
            <a:pPr>
              <a:buNone/>
            </a:pPr>
            <a:r>
              <a:rPr lang="en-US" sz="2000" b="1" dirty="0" smtClean="0"/>
              <a:t>1)</a:t>
            </a:r>
            <a:r>
              <a:rPr lang="en-US" sz="2000" dirty="0" smtClean="0"/>
              <a:t>As Soldier is in Many to one relationship with both relationship sets ‘Commands’ and ‘Lives_in’ and total participation is on many side i.e.Soldier, so in the relationship set (‘Commands’) between ‘Soldier’ and ‘Commander’, the attribute ‘Cmdr_S_No’ will be included in Soldier as a foreign key and in the relationship set(‘Lives_in’) between ‘Soldier’ and ‘Room’ ,the attributes Quarter_Name and Room_No will be included in Soldier as foreign keys because ‘Room’ is a weak entity set.</a:t>
            </a:r>
          </a:p>
          <a:p>
            <a:pPr>
              <a:buNone/>
            </a:pPr>
            <a:r>
              <a:rPr lang="en-US" sz="2000" b="1" dirty="0" smtClean="0"/>
              <a:t>Soldier</a:t>
            </a:r>
            <a:r>
              <a:rPr lang="en-US" sz="2000" dirty="0" smtClean="0"/>
              <a:t>(</a:t>
            </a:r>
            <a:r>
              <a:rPr lang="en-US" sz="2000" u="sng" dirty="0" smtClean="0"/>
              <a:t>Service_Number</a:t>
            </a:r>
            <a:r>
              <a:rPr lang="en-US" sz="2000" dirty="0" smtClean="0"/>
              <a:t>,Quarter_Name,Room_No,Cmdr_S.No,Rank,First_Name,Last_Name,Age,Weight,Height,BMI)</a:t>
            </a:r>
          </a:p>
          <a:p>
            <a:pPr>
              <a:buNone/>
            </a:pPr>
            <a:endParaRPr lang="en-US" sz="2000" dirty="0" smtClean="0"/>
          </a:p>
          <a:p>
            <a:pPr>
              <a:buNone/>
            </a:pPr>
            <a:r>
              <a:rPr lang="en-US" sz="2000" b="1" dirty="0" smtClean="0"/>
              <a:t>2)</a:t>
            </a:r>
            <a:r>
              <a:rPr lang="en-US" sz="2000" dirty="0" smtClean="0"/>
              <a:t> Weapons is in many to many relation with Soldier,we get a new schema for the relationship set ‘Assigns’ which consists of attributes Service_Number and Weapon_ID which are primary keys of the involved entity sets.</a:t>
            </a:r>
          </a:p>
          <a:p>
            <a:pPr>
              <a:buNone/>
            </a:pPr>
            <a:r>
              <a:rPr lang="en-US" sz="2000" b="1" dirty="0" smtClean="0"/>
              <a:t>Assigns</a:t>
            </a:r>
            <a:r>
              <a:rPr lang="en-US" sz="2000" dirty="0" smtClean="0"/>
              <a:t>(</a:t>
            </a:r>
            <a:r>
              <a:rPr lang="en-US" sz="2000" u="sng" dirty="0" smtClean="0"/>
              <a:t>Service_Number,Weapon_ID</a:t>
            </a:r>
            <a:r>
              <a:rPr lang="en-US" sz="2000" dirty="0" smtClean="0"/>
              <a:t>)</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991600" cy="6524863"/>
          </a:xfrm>
          <a:prstGeom prst="rect">
            <a:avLst/>
          </a:prstGeom>
          <a:noFill/>
        </p:spPr>
        <p:txBody>
          <a:bodyPr wrap="square" rtlCol="0">
            <a:spAutoFit/>
          </a:bodyPr>
          <a:lstStyle/>
          <a:p>
            <a:r>
              <a:rPr lang="en-US" sz="2000" dirty="0" smtClean="0"/>
              <a:t>3) </a:t>
            </a:r>
            <a:r>
              <a:rPr lang="en-US" sz="2000" b="1" dirty="0" smtClean="0"/>
              <a:t>Commander</a:t>
            </a:r>
            <a:r>
              <a:rPr lang="en-US" sz="2000" dirty="0" smtClean="0"/>
              <a:t>(</a:t>
            </a:r>
            <a:r>
              <a:rPr lang="en-US" sz="2000" u="sng" dirty="0" smtClean="0"/>
              <a:t>Cmdr_S.No</a:t>
            </a:r>
            <a:r>
              <a:rPr lang="en-US" sz="2000" dirty="0" smtClean="0"/>
              <a:t>,Cmdr_Rank)</a:t>
            </a:r>
          </a:p>
          <a:p>
            <a:endParaRPr lang="en-US" sz="2000" dirty="0" smtClean="0"/>
          </a:p>
          <a:p>
            <a:r>
              <a:rPr lang="en-US" sz="2000" dirty="0" smtClean="0"/>
              <a:t>4) </a:t>
            </a:r>
            <a:r>
              <a:rPr lang="en-US" sz="2000" b="1" dirty="0" smtClean="0"/>
              <a:t>Quarters</a:t>
            </a:r>
            <a:r>
              <a:rPr lang="en-US" sz="2000" dirty="0" smtClean="0"/>
              <a:t>(</a:t>
            </a:r>
            <a:r>
              <a:rPr lang="en-US" sz="2000" u="sng" dirty="0" smtClean="0"/>
              <a:t>Quarter_Name</a:t>
            </a:r>
            <a:r>
              <a:rPr lang="en-US" sz="2000" dirty="0" smtClean="0"/>
              <a:t>,Max_Capacity,No_of_Soldier)</a:t>
            </a:r>
          </a:p>
          <a:p>
            <a:endParaRPr lang="en-US" sz="2000" dirty="0" smtClean="0"/>
          </a:p>
          <a:p>
            <a:pPr marL="514350" indent="-514350"/>
            <a:r>
              <a:rPr lang="en-US" sz="2000" dirty="0" smtClean="0"/>
              <a:t>5) </a:t>
            </a:r>
            <a:r>
              <a:rPr lang="en-US" sz="2000" b="1" dirty="0" smtClean="0"/>
              <a:t>Weapons</a:t>
            </a:r>
            <a:r>
              <a:rPr lang="en-US" sz="2000" dirty="0" smtClean="0"/>
              <a:t>(</a:t>
            </a:r>
            <a:r>
              <a:rPr lang="en-US" sz="2000" u="sng" dirty="0" smtClean="0"/>
              <a:t>Weapon_ID</a:t>
            </a:r>
            <a:r>
              <a:rPr lang="en-US" sz="2000" dirty="0" smtClean="0"/>
              <a:t>,Weapon_Name,Type,Barrel)</a:t>
            </a:r>
          </a:p>
          <a:p>
            <a:pPr marL="514350" indent="-514350"/>
            <a:endParaRPr lang="en-US" sz="2000" dirty="0" smtClean="0"/>
          </a:p>
          <a:p>
            <a:pPr marL="514350" indent="-514350"/>
            <a:r>
              <a:rPr lang="en-US" sz="2000" dirty="0" smtClean="0"/>
              <a:t>6)Weapons is in many to many relationship with Armory,so we get a new schema</a:t>
            </a:r>
          </a:p>
          <a:p>
            <a:pPr marL="514350" indent="-514350"/>
            <a:r>
              <a:rPr lang="en-US" sz="2000" dirty="0" smtClean="0"/>
              <a:t>name‘Stores’ with attributes Armory_Name and Weapon_ID which are primary keys</a:t>
            </a:r>
          </a:p>
          <a:p>
            <a:pPr marL="514350" indent="-514350"/>
            <a:r>
              <a:rPr lang="en-US" sz="2000" dirty="0" smtClean="0"/>
              <a:t>of the involved entity sets.</a:t>
            </a:r>
          </a:p>
          <a:p>
            <a:pPr marL="514350" indent="-514350"/>
            <a:r>
              <a:rPr lang="en-US" sz="2000" b="1" dirty="0" smtClean="0"/>
              <a:t>Stores</a:t>
            </a:r>
            <a:r>
              <a:rPr lang="en-US" sz="2000" dirty="0" smtClean="0"/>
              <a:t>(Armory_Name,Weapon_ID)</a:t>
            </a:r>
          </a:p>
          <a:p>
            <a:pPr marL="514350" indent="-514350"/>
            <a:endParaRPr lang="en-US" sz="2000" dirty="0" smtClean="0"/>
          </a:p>
          <a:p>
            <a:r>
              <a:rPr lang="en-US" sz="2000" dirty="0" smtClean="0"/>
              <a:t>7) </a:t>
            </a:r>
            <a:r>
              <a:rPr lang="en-US" sz="2000" b="1" dirty="0" smtClean="0"/>
              <a:t>Armory</a:t>
            </a:r>
            <a:r>
              <a:rPr lang="en-US" sz="2000" dirty="0" smtClean="0"/>
              <a:t>(</a:t>
            </a:r>
            <a:r>
              <a:rPr lang="en-US" sz="2000" u="sng" dirty="0" smtClean="0"/>
              <a:t>Armory_Name</a:t>
            </a:r>
            <a:r>
              <a:rPr lang="en-US" sz="2000" dirty="0" smtClean="0"/>
              <a:t>,Armory_Capacity)</a:t>
            </a:r>
          </a:p>
          <a:p>
            <a:endParaRPr lang="en-US" sz="2000" dirty="0" smtClean="0"/>
          </a:p>
          <a:p>
            <a:r>
              <a:rPr lang="en-US" sz="2000" dirty="0" smtClean="0"/>
              <a:t>8)The entity set ‘Room’ is a weak entity set,while converting a weak entity set from ER diagram to schema we include the primary key of Identifying entity set(‘Quarters’) i.e.discriminator(‘Quarter_Name’),so the schema will be </a:t>
            </a:r>
          </a:p>
          <a:p>
            <a:r>
              <a:rPr lang="en-US" sz="2000" b="1" dirty="0" smtClean="0"/>
              <a:t>Room</a:t>
            </a:r>
            <a:r>
              <a:rPr lang="en-US" sz="2000" dirty="0" smtClean="0"/>
              <a:t>(Quarter_Name,Room_No)</a:t>
            </a:r>
          </a:p>
          <a:p>
            <a:endParaRPr lang="en-US" sz="2000" dirty="0" smtClean="0"/>
          </a:p>
          <a:p>
            <a:r>
              <a:rPr lang="en-US" sz="2000" dirty="0" smtClean="0"/>
              <a:t>9)There is a Identifying relationship set ‘Has’ in the ER diagram but we don’t create a schema for it because it leads to redundancy.</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7-06 at 12.26.02 AM.jpeg"/>
          <p:cNvPicPr>
            <a:picLocks noGrp="1" noChangeAspect="1"/>
          </p:cNvPicPr>
          <p:nvPr>
            <p:ph idx="1"/>
          </p:nvPr>
        </p:nvPicPr>
        <p:blipFill>
          <a:blip r:embed="rId2"/>
          <a:stretch>
            <a:fillRect/>
          </a:stretch>
        </p:blipFill>
        <p:spPr>
          <a:xfrm>
            <a:off x="381000" y="228600"/>
            <a:ext cx="8382000" cy="6172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u="sng" dirty="0" smtClean="0">
                <a:solidFill>
                  <a:schemeClr val="accent6">
                    <a:lumMod val="75000"/>
                  </a:schemeClr>
                </a:solidFill>
              </a:rPr>
              <a:t>7.FUNCTIONAL DEPENDENCIES</a:t>
            </a:r>
            <a:endParaRPr lang="en-US" u="sng"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fontAlgn="t">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180838280"/>
              </p:ext>
            </p:extLst>
          </p:nvPr>
        </p:nvGraphicFramePr>
        <p:xfrm>
          <a:off x="381000" y="1295400"/>
          <a:ext cx="8610600" cy="5324260"/>
        </p:xfrm>
        <a:graphic>
          <a:graphicData uri="http://schemas.openxmlformats.org/drawingml/2006/table">
            <a:tbl>
              <a:tblPr firstRow="1" bandRow="1">
                <a:tableStyleId>{9D7B26C5-4107-4FEC-AEDC-1716B250A1EF}</a:tableStyleId>
              </a:tblPr>
              <a:tblGrid>
                <a:gridCol w="2471562"/>
                <a:gridCol w="6139038"/>
              </a:tblGrid>
              <a:tr h="528380">
                <a:tc>
                  <a:txBody>
                    <a:bodyPr/>
                    <a:lstStyle/>
                    <a:p>
                      <a:r>
                        <a:rPr lang="en-US" sz="2400" dirty="0" smtClean="0"/>
                        <a:t>SCHEMA</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FUNCTIONAL DEPENDENCIES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0621">
                <a:tc>
                  <a:txBody>
                    <a:bodyPr/>
                    <a:lstStyle/>
                    <a:p>
                      <a:r>
                        <a:rPr lang="en-US" sz="1800" b="0" i="0" u="none" strike="noStrike" kern="1200" dirty="0" smtClean="0">
                          <a:solidFill>
                            <a:schemeClr val="tx1"/>
                          </a:solidFill>
                          <a:latin typeface="+mn-lt"/>
                          <a:ea typeface="+mn-ea"/>
                          <a:cs typeface="+mn-cs"/>
                        </a:rPr>
                        <a:t>Soldier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rtl="0" fontAlgn="t">
                        <a:spcBef>
                          <a:spcPts val="1200"/>
                        </a:spcBef>
                        <a:spcAft>
                          <a:spcPts val="0"/>
                        </a:spcAft>
                      </a:pPr>
                      <a:r>
                        <a:rPr lang="en-US" sz="1400" b="0" i="0" u="none" strike="noStrike" dirty="0">
                          <a:solidFill>
                            <a:srgbClr val="000000"/>
                          </a:solidFill>
                          <a:latin typeface="Arial"/>
                        </a:rPr>
                        <a:t>Height, Weight -&gt; BMI</a:t>
                      </a:r>
                      <a:endParaRPr lang="en-US" sz="2400" dirty="0"/>
                    </a:p>
                    <a:p>
                      <a:pPr rtl="0" fontAlgn="t">
                        <a:spcBef>
                          <a:spcPts val="1200"/>
                        </a:spcBef>
                        <a:spcAft>
                          <a:spcPts val="0"/>
                        </a:spcAft>
                      </a:pPr>
                      <a:r>
                        <a:rPr lang="en-US" sz="1400" b="0" i="0" u="none" strike="noStrike" dirty="0">
                          <a:solidFill>
                            <a:srgbClr val="000000"/>
                          </a:solidFill>
                          <a:latin typeface="Arial"/>
                        </a:rPr>
                        <a:t>Service_Number -&gt; Quarter_Name, Room_No., Cmdr_S.No, Rank, First_Name, Last_Name, Height, Weight, BMI, Age</a:t>
                      </a:r>
                      <a:endParaRPr lang="en-US" sz="2400" dirty="0"/>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r>
              <a:tr h="528380">
                <a:tc>
                  <a:txBody>
                    <a:bodyPr/>
                    <a:lstStyle/>
                    <a:p>
                      <a:r>
                        <a:rPr lang="en-US" sz="1800" b="0" i="0" u="none" strike="noStrike" kern="1200" dirty="0" smtClean="0">
                          <a:solidFill>
                            <a:schemeClr val="tx1"/>
                          </a:solidFill>
                          <a:latin typeface="+mn-lt"/>
                          <a:ea typeface="+mn-ea"/>
                          <a:cs typeface="+mn-cs"/>
                        </a:rPr>
                        <a:t>Commander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1200"/>
                        </a:spcBef>
                        <a:spcAft>
                          <a:spcPts val="0"/>
                        </a:spcAft>
                      </a:pPr>
                      <a:r>
                        <a:rPr lang="en-US" sz="1400" b="0" i="0" u="none" strike="noStrike" dirty="0">
                          <a:solidFill>
                            <a:srgbClr val="000000"/>
                          </a:solidFill>
                          <a:latin typeface="Arial"/>
                        </a:rPr>
                        <a:t>Cmdr_S.No -&gt; Cmdr_Rank</a:t>
                      </a:r>
                      <a:endParaRPr lang="en-US" sz="2400" dirty="0"/>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8380">
                <a:tc>
                  <a:txBody>
                    <a:bodyPr/>
                    <a:lstStyle/>
                    <a:p>
                      <a:r>
                        <a:rPr lang="en-US" sz="1800" b="0" i="0" u="none" strike="noStrike" kern="1200" dirty="0" smtClean="0">
                          <a:solidFill>
                            <a:schemeClr val="tx1"/>
                          </a:solidFill>
                          <a:latin typeface="+mn-lt"/>
                          <a:ea typeface="+mn-ea"/>
                          <a:cs typeface="+mn-cs"/>
                        </a:rPr>
                        <a:t>Quarters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1200"/>
                        </a:spcBef>
                        <a:spcAft>
                          <a:spcPts val="0"/>
                        </a:spcAft>
                      </a:pPr>
                      <a:r>
                        <a:rPr lang="en-US" sz="1400" b="0" i="0" u="none" strike="noStrike" dirty="0">
                          <a:solidFill>
                            <a:srgbClr val="000000"/>
                          </a:solidFill>
                          <a:latin typeface="Arial"/>
                        </a:rPr>
                        <a:t>Quarters_Name -&gt; No._of_Soldiers, Max_Capacity</a:t>
                      </a:r>
                      <a:endParaRPr lang="en-US" sz="2400" dirty="0"/>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9316">
                <a:tc>
                  <a:txBody>
                    <a:bodyPr/>
                    <a:lstStyle/>
                    <a:p>
                      <a:r>
                        <a:rPr lang="en-US" sz="1800" b="0" i="0" u="none" strike="noStrike" kern="1200" dirty="0" smtClean="0">
                          <a:solidFill>
                            <a:schemeClr val="tx1"/>
                          </a:solidFill>
                          <a:latin typeface="+mn-lt"/>
                          <a:ea typeface="+mn-ea"/>
                          <a:cs typeface="+mn-cs"/>
                        </a:rPr>
                        <a:t>Weapons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1200"/>
                        </a:spcBef>
                        <a:spcAft>
                          <a:spcPts val="0"/>
                        </a:spcAft>
                      </a:pPr>
                      <a:r>
                        <a:rPr lang="en-US" sz="1400" b="0" i="0" u="none" strike="noStrike" dirty="0">
                          <a:solidFill>
                            <a:srgbClr val="000000"/>
                          </a:solidFill>
                          <a:latin typeface="Arial"/>
                        </a:rPr>
                        <a:t>Weapon_Name -&gt; Type</a:t>
                      </a:r>
                      <a:endParaRPr lang="en-US" sz="2400" dirty="0"/>
                    </a:p>
                    <a:p>
                      <a:pPr rtl="0" fontAlgn="t">
                        <a:spcBef>
                          <a:spcPts val="1200"/>
                        </a:spcBef>
                        <a:spcAft>
                          <a:spcPts val="0"/>
                        </a:spcAft>
                      </a:pPr>
                      <a:r>
                        <a:rPr lang="en-US" sz="1400" b="0" i="0" u="none" strike="noStrike" dirty="0">
                          <a:solidFill>
                            <a:srgbClr val="000000"/>
                          </a:solidFill>
                          <a:latin typeface="Arial"/>
                        </a:rPr>
                        <a:t>Weapon_ID -&gt; Weapon_Name, Type, Barrel</a:t>
                      </a:r>
                      <a:endParaRPr lang="en-US" sz="2400" dirty="0"/>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8380">
                <a:tc>
                  <a:txBody>
                    <a:bodyPr/>
                    <a:lstStyle/>
                    <a:p>
                      <a:r>
                        <a:rPr lang="en-US" sz="1800" b="0" i="0" u="none" strike="noStrike" kern="1200" dirty="0" smtClean="0">
                          <a:solidFill>
                            <a:schemeClr val="tx1"/>
                          </a:solidFill>
                          <a:latin typeface="+mn-lt"/>
                          <a:ea typeface="+mn-ea"/>
                          <a:cs typeface="+mn-cs"/>
                        </a:rPr>
                        <a:t>Armory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1200"/>
                        </a:spcBef>
                        <a:spcAft>
                          <a:spcPts val="0"/>
                        </a:spcAft>
                      </a:pPr>
                      <a:r>
                        <a:rPr lang="en-US" sz="1400" b="0" i="0" u="none" strike="noStrike" dirty="0">
                          <a:solidFill>
                            <a:srgbClr val="000000"/>
                          </a:solidFill>
                          <a:latin typeface="Arial"/>
                        </a:rPr>
                        <a:t>Armory_Name -&gt; Armory_Capacity</a:t>
                      </a:r>
                      <a:endParaRPr lang="en-US" sz="2400" dirty="0"/>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8380">
                <a:tc>
                  <a:txBody>
                    <a:bodyPr/>
                    <a:lstStyle/>
                    <a:p>
                      <a:r>
                        <a:rPr lang="en-US" sz="1800" b="0" i="0" u="none" strike="noStrike" kern="1200" dirty="0" smtClean="0">
                          <a:solidFill>
                            <a:schemeClr val="tx1"/>
                          </a:solidFill>
                          <a:latin typeface="+mn-lt"/>
                          <a:ea typeface="+mn-ea"/>
                          <a:cs typeface="+mn-cs"/>
                        </a:rPr>
                        <a:t>Stores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8380">
                <a:tc>
                  <a:txBody>
                    <a:bodyPr/>
                    <a:lstStyle/>
                    <a:p>
                      <a:r>
                        <a:rPr lang="en-US" sz="1800" b="0" i="0" u="none" strike="noStrike" kern="1200" dirty="0" smtClean="0">
                          <a:solidFill>
                            <a:schemeClr val="tx1"/>
                          </a:solidFill>
                          <a:latin typeface="+mn-lt"/>
                          <a:ea typeface="+mn-ea"/>
                          <a:cs typeface="+mn-cs"/>
                        </a:rPr>
                        <a:t>Assigns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8380">
                <a:tc>
                  <a:txBody>
                    <a:bodyPr/>
                    <a:lstStyle/>
                    <a:p>
                      <a:r>
                        <a:rPr lang="en-US" sz="1800" b="0" i="0" u="none" strike="noStrike" kern="1200" dirty="0" smtClean="0">
                          <a:solidFill>
                            <a:schemeClr val="tx1"/>
                          </a:solidFill>
                          <a:latin typeface="+mn-lt"/>
                          <a:ea typeface="+mn-ea"/>
                          <a:cs typeface="+mn-cs"/>
                        </a:rPr>
                        <a:t>Room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u="sng" dirty="0" smtClean="0">
                <a:solidFill>
                  <a:schemeClr val="accent6">
                    <a:lumMod val="75000"/>
                  </a:schemeClr>
                </a:solidFill>
              </a:rPr>
              <a:t>8.DECOMPOSITION(Using Normalisation)</a:t>
            </a:r>
            <a:endParaRPr lang="en-US" sz="3600" u="sng" dirty="0">
              <a:solidFill>
                <a:schemeClr val="accent6">
                  <a:lumMod val="75000"/>
                </a:schemeClr>
              </a:solidFill>
            </a:endParaRPr>
          </a:p>
        </p:txBody>
      </p:sp>
      <p:sp>
        <p:nvSpPr>
          <p:cNvPr id="3" name="Content Placeholder 2"/>
          <p:cNvSpPr>
            <a:spLocks noGrp="1"/>
          </p:cNvSpPr>
          <p:nvPr>
            <p:ph idx="1"/>
          </p:nvPr>
        </p:nvSpPr>
        <p:spPr>
          <a:xfrm>
            <a:off x="247291" y="1219200"/>
            <a:ext cx="8458200" cy="5486400"/>
          </a:xfrm>
        </p:spPr>
        <p:txBody>
          <a:bodyPr>
            <a:noAutofit/>
          </a:bodyPr>
          <a:lstStyle/>
          <a:p>
            <a:pPr>
              <a:buNone/>
            </a:pPr>
            <a:r>
              <a:rPr lang="en-US" sz="1800" b="1" dirty="0" smtClean="0">
                <a:solidFill>
                  <a:srgbClr val="0070C0"/>
                </a:solidFill>
              </a:rPr>
              <a:t>1)Soldier:</a:t>
            </a:r>
          </a:p>
          <a:p>
            <a:pPr>
              <a:buNone/>
            </a:pPr>
            <a:r>
              <a:rPr lang="en-US" sz="1600" b="1" dirty="0" smtClean="0"/>
              <a:t>1NF:</a:t>
            </a:r>
            <a:r>
              <a:rPr lang="en-US" sz="1600" dirty="0" smtClean="0"/>
              <a:t>Since the attributes are atomic i.e., attributes can’t be divided into sub-attributes,</a:t>
            </a:r>
          </a:p>
          <a:p>
            <a:pPr>
              <a:buNone/>
            </a:pPr>
            <a:r>
              <a:rPr lang="en-US" sz="1600" dirty="0" smtClean="0"/>
              <a:t>It is in 1NF.</a:t>
            </a:r>
          </a:p>
          <a:p>
            <a:pPr>
              <a:buNone/>
            </a:pPr>
            <a:r>
              <a:rPr lang="en-US" sz="1600" b="1" dirty="0" smtClean="0"/>
              <a:t>2NF:</a:t>
            </a:r>
            <a:r>
              <a:rPr lang="en-US" sz="1600" dirty="0" smtClean="0"/>
              <a:t>Since there is no partial dependency,It is in 2NF.</a:t>
            </a:r>
          </a:p>
          <a:p>
            <a:pPr>
              <a:buNone/>
            </a:pPr>
            <a:r>
              <a:rPr lang="en-US" sz="1600" b="1" dirty="0" smtClean="0"/>
              <a:t>3NF:</a:t>
            </a:r>
            <a:r>
              <a:rPr lang="en-US" sz="1600" dirty="0" smtClean="0"/>
              <a:t>Since there is a transitive dependency i.e.,</a:t>
            </a:r>
          </a:p>
          <a:p>
            <a:pPr>
              <a:buNone/>
            </a:pPr>
            <a:r>
              <a:rPr lang="en-US" sz="1600" dirty="0" smtClean="0"/>
              <a:t>Service_Number -&gt; Height, Weight</a:t>
            </a:r>
          </a:p>
          <a:p>
            <a:pPr>
              <a:buNone/>
            </a:pPr>
            <a:r>
              <a:rPr lang="en-US" sz="1600" dirty="0" smtClean="0"/>
              <a:t>Height, Weight -&gt; BMI</a:t>
            </a:r>
          </a:p>
          <a:p>
            <a:pPr>
              <a:buNone/>
            </a:pPr>
            <a:r>
              <a:rPr lang="en-US" sz="1600" dirty="0" smtClean="0"/>
              <a:t>So, we need to split the Soldier relation into two separate relations i.e.,</a:t>
            </a:r>
          </a:p>
          <a:p>
            <a:pPr>
              <a:buNone/>
            </a:pPr>
            <a:r>
              <a:rPr lang="en-US" sz="1600" b="1" dirty="0" smtClean="0"/>
              <a:t>R1</a:t>
            </a:r>
            <a:r>
              <a:rPr lang="en-US" sz="1600" dirty="0" smtClean="0"/>
              <a:t> (Service_Number, Quarter_Name, Room_No., Cmdr_S.No, First_Name, Last_Name, Height, Weight, Age)</a:t>
            </a:r>
          </a:p>
          <a:p>
            <a:pPr>
              <a:buNone/>
            </a:pPr>
            <a:r>
              <a:rPr lang="en-US" sz="1600" b="1" dirty="0" smtClean="0"/>
              <a:t>R2</a:t>
            </a:r>
            <a:r>
              <a:rPr lang="en-US" sz="1600" dirty="0" smtClean="0"/>
              <a:t> (Height, Weight, BMI)</a:t>
            </a:r>
          </a:p>
          <a:p>
            <a:pPr>
              <a:buNone/>
            </a:pPr>
            <a:r>
              <a:rPr lang="en-US" sz="1600" b="1" dirty="0" smtClean="0"/>
              <a:t>BCNF:</a:t>
            </a:r>
          </a:p>
          <a:p>
            <a:pPr>
              <a:buNone/>
            </a:pPr>
            <a:r>
              <a:rPr lang="en-US" sz="1600" dirty="0" smtClean="0"/>
              <a:t>Since there is no non-prime attribute defining a prime attribute,</a:t>
            </a:r>
          </a:p>
          <a:p>
            <a:pPr>
              <a:buNone/>
            </a:pPr>
            <a:r>
              <a:rPr lang="en-US" sz="1600" dirty="0" smtClean="0"/>
              <a:t>R1, R2 are in BCNF.</a:t>
            </a:r>
          </a:p>
          <a:p>
            <a:pPr>
              <a:buNone/>
            </a:pPr>
            <a:r>
              <a:rPr lang="en-US" sz="1600" dirty="0" smtClean="0"/>
              <a:t>Now new Schemas are:</a:t>
            </a:r>
          </a:p>
          <a:p>
            <a:pPr>
              <a:buNone/>
            </a:pPr>
            <a:r>
              <a:rPr lang="en-US" sz="1600" b="1" dirty="0" smtClean="0"/>
              <a:t>R1</a:t>
            </a:r>
            <a:r>
              <a:rPr lang="en-US" sz="1600" dirty="0" smtClean="0"/>
              <a:t> = </a:t>
            </a:r>
            <a:r>
              <a:rPr lang="en-US" sz="1600" b="1" dirty="0" smtClean="0"/>
              <a:t>Soldier</a:t>
            </a:r>
            <a:r>
              <a:rPr lang="en-US" sz="1600" dirty="0" smtClean="0"/>
              <a:t> (Service_Number, Quarter_Name, Room_No., Cmdr_S.No, First_Name, Last_Name, Height, Weight, Age)</a:t>
            </a:r>
          </a:p>
          <a:p>
            <a:pPr>
              <a:buNone/>
            </a:pPr>
            <a:r>
              <a:rPr lang="en-US" sz="1600" b="1" dirty="0" smtClean="0"/>
              <a:t>R2</a:t>
            </a:r>
            <a:r>
              <a:rPr lang="en-US" sz="1600" dirty="0" smtClean="0"/>
              <a:t> = </a:t>
            </a:r>
            <a:r>
              <a:rPr lang="en-US" sz="1600" b="1" dirty="0" smtClean="0"/>
              <a:t>Biodata</a:t>
            </a:r>
            <a:r>
              <a:rPr lang="en-US" sz="1600" dirty="0" smtClean="0"/>
              <a:t> (Height, Weight, BMI)</a:t>
            </a:r>
          </a:p>
          <a:p>
            <a:pPr>
              <a:buNone/>
            </a:pPr>
            <a:r>
              <a:rPr lang="en-US" sz="1600" dirty="0" smtClean="0"/>
              <a:t/>
            </a:r>
            <a:br>
              <a:rPr lang="en-US" sz="1600" dirty="0" smtClean="0"/>
            </a:b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208" y="152400"/>
            <a:ext cx="8991600" cy="7109639"/>
          </a:xfrm>
          <a:prstGeom prst="rect">
            <a:avLst/>
          </a:prstGeom>
          <a:noFill/>
        </p:spPr>
        <p:txBody>
          <a:bodyPr wrap="square" rtlCol="0">
            <a:spAutoFit/>
          </a:bodyPr>
          <a:lstStyle/>
          <a:p>
            <a:r>
              <a:rPr lang="en-US" sz="2000" b="1" dirty="0" smtClean="0">
                <a:solidFill>
                  <a:schemeClr val="accent1"/>
                </a:solidFill>
              </a:rPr>
              <a:t>2) Commander:</a:t>
            </a:r>
          </a:p>
          <a:p>
            <a:r>
              <a:rPr lang="en-US" sz="2000" b="1" dirty="0" smtClean="0"/>
              <a:t>1NF:</a:t>
            </a:r>
            <a:r>
              <a:rPr lang="en-US" sz="2000" dirty="0" smtClean="0"/>
              <a:t>Since the attributes are atomic i.e., attributes can’t be divided into sub-attributes,It is in 1NF.</a:t>
            </a:r>
          </a:p>
          <a:p>
            <a:r>
              <a:rPr lang="en-US" sz="2000" b="1" dirty="0" smtClean="0"/>
              <a:t>2NF:</a:t>
            </a:r>
            <a:r>
              <a:rPr lang="en-US" sz="2000" dirty="0" smtClean="0"/>
              <a:t>Since there is no partial dependency,It is in 2NF.</a:t>
            </a:r>
          </a:p>
          <a:p>
            <a:r>
              <a:rPr lang="en-US" sz="2000" b="1" dirty="0" smtClean="0"/>
              <a:t>3NF:</a:t>
            </a:r>
            <a:r>
              <a:rPr lang="en-US" sz="2000" dirty="0" smtClean="0"/>
              <a:t>Since there is no transitive dependency,</a:t>
            </a:r>
          </a:p>
          <a:p>
            <a:r>
              <a:rPr lang="en-US" sz="2000" dirty="0" smtClean="0"/>
              <a:t>It is in 3NF.</a:t>
            </a:r>
          </a:p>
          <a:p>
            <a:r>
              <a:rPr lang="en-US" sz="2000" b="1" dirty="0" smtClean="0"/>
              <a:t>BCNF:</a:t>
            </a:r>
          </a:p>
          <a:p>
            <a:r>
              <a:rPr lang="en-US" sz="2000" dirty="0" smtClean="0"/>
              <a:t>Since there is no non-prime attribute defining a prime attribute,</a:t>
            </a:r>
          </a:p>
          <a:p>
            <a:r>
              <a:rPr lang="en-US" sz="2000" dirty="0" smtClean="0"/>
              <a:t>It is in BCNF.</a:t>
            </a:r>
          </a:p>
          <a:p>
            <a:r>
              <a:rPr lang="en-US" sz="2000" dirty="0" smtClean="0"/>
              <a:t> </a:t>
            </a:r>
          </a:p>
          <a:p>
            <a:r>
              <a:rPr lang="en-US" sz="2000" b="1" dirty="0" smtClean="0">
                <a:solidFill>
                  <a:schemeClr val="accent1"/>
                </a:solidFill>
              </a:rPr>
              <a:t>3) Room:</a:t>
            </a:r>
          </a:p>
          <a:p>
            <a:r>
              <a:rPr lang="en-US" sz="2000" b="1" dirty="0" smtClean="0"/>
              <a:t>1NF:</a:t>
            </a:r>
            <a:r>
              <a:rPr lang="en-US" sz="2000" dirty="0" smtClean="0"/>
              <a:t>Since the attributes are atomic i.e., attributes can’t be divided into sub-attributes,</a:t>
            </a:r>
          </a:p>
          <a:p>
            <a:r>
              <a:rPr lang="en-US" sz="2000" dirty="0" smtClean="0"/>
              <a:t>It is in 1NF.</a:t>
            </a:r>
          </a:p>
          <a:p>
            <a:r>
              <a:rPr lang="en-US" sz="2000" b="1" dirty="0" smtClean="0"/>
              <a:t>2NF:</a:t>
            </a:r>
            <a:r>
              <a:rPr lang="en-US" sz="2000" dirty="0" smtClean="0"/>
              <a:t>Since there is no partial dependency,</a:t>
            </a:r>
          </a:p>
          <a:p>
            <a:r>
              <a:rPr lang="en-US" sz="2000" dirty="0" smtClean="0"/>
              <a:t>It is in 2NF.</a:t>
            </a:r>
          </a:p>
          <a:p>
            <a:r>
              <a:rPr lang="en-US" sz="2000" b="1" dirty="0" smtClean="0"/>
              <a:t>3NF:</a:t>
            </a:r>
            <a:r>
              <a:rPr lang="en-US" sz="2000" dirty="0" smtClean="0"/>
              <a:t>Since there is no transitive dependency,</a:t>
            </a:r>
          </a:p>
          <a:p>
            <a:r>
              <a:rPr lang="en-US" sz="2000" dirty="0" smtClean="0"/>
              <a:t>It is in 3NF.</a:t>
            </a:r>
          </a:p>
          <a:p>
            <a:r>
              <a:rPr lang="en-US" sz="2000" b="1" dirty="0" smtClean="0"/>
              <a:t>BCNF:</a:t>
            </a:r>
          </a:p>
          <a:p>
            <a:r>
              <a:rPr lang="en-US" sz="2000" dirty="0" smtClean="0"/>
              <a:t>Since there is no non-prime attribute defining a prime attribute,</a:t>
            </a:r>
          </a:p>
          <a:p>
            <a:r>
              <a:rPr lang="en-US" sz="2000" dirty="0" smtClean="0"/>
              <a:t>It is in BCNF.</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305800" cy="4678204"/>
          </a:xfrm>
          <a:prstGeom prst="rect">
            <a:avLst/>
          </a:prstGeom>
          <a:noFill/>
        </p:spPr>
        <p:txBody>
          <a:bodyPr wrap="square" rtlCol="0">
            <a:spAutoFit/>
          </a:bodyPr>
          <a:lstStyle/>
          <a:p>
            <a:r>
              <a:rPr lang="en-US" sz="2400" b="1" dirty="0" smtClean="0">
                <a:solidFill>
                  <a:schemeClr val="accent1"/>
                </a:solidFill>
              </a:rPr>
              <a:t>4)Quarters:</a:t>
            </a:r>
          </a:p>
          <a:p>
            <a:r>
              <a:rPr lang="en-US" sz="2000" b="1" dirty="0" smtClean="0"/>
              <a:t>1NF:</a:t>
            </a:r>
          </a:p>
          <a:p>
            <a:r>
              <a:rPr lang="en-US" sz="2000" dirty="0" smtClean="0"/>
              <a:t>Since the attributes are atomic i.e., attributes can’t be divided into sub-attributes,</a:t>
            </a:r>
          </a:p>
          <a:p>
            <a:r>
              <a:rPr lang="en-US" sz="2000" dirty="0" smtClean="0"/>
              <a:t>It is in 1NF.</a:t>
            </a:r>
          </a:p>
          <a:p>
            <a:r>
              <a:rPr lang="en-US" sz="2000" b="1" dirty="0" smtClean="0"/>
              <a:t>2NF:</a:t>
            </a:r>
          </a:p>
          <a:p>
            <a:r>
              <a:rPr lang="en-US" sz="2000" dirty="0" smtClean="0"/>
              <a:t>Since there is no partial dependency,</a:t>
            </a:r>
          </a:p>
          <a:p>
            <a:r>
              <a:rPr lang="en-US" sz="2000" dirty="0" smtClean="0"/>
              <a:t>It is in 2NF.</a:t>
            </a:r>
          </a:p>
          <a:p>
            <a:r>
              <a:rPr lang="en-US" sz="2000" b="1" dirty="0" smtClean="0"/>
              <a:t>3NF:</a:t>
            </a:r>
          </a:p>
          <a:p>
            <a:r>
              <a:rPr lang="en-US" sz="2000" dirty="0" smtClean="0"/>
              <a:t>Since there is no transitive dependency,</a:t>
            </a:r>
          </a:p>
          <a:p>
            <a:r>
              <a:rPr lang="en-US" sz="2000" dirty="0" smtClean="0"/>
              <a:t>It is in 3NF.</a:t>
            </a:r>
          </a:p>
          <a:p>
            <a:r>
              <a:rPr lang="en-US" sz="2000" b="1" dirty="0" smtClean="0"/>
              <a:t>BCNF:</a:t>
            </a:r>
          </a:p>
          <a:p>
            <a:r>
              <a:rPr lang="en-US" sz="2000" dirty="0" smtClean="0"/>
              <a:t>Since there is no non-prime attribute defining a prime attribute,</a:t>
            </a:r>
          </a:p>
          <a:p>
            <a:r>
              <a:rPr lang="en-US" sz="2000" dirty="0" smtClean="0"/>
              <a:t>It is in BCNF.</a:t>
            </a:r>
          </a:p>
          <a:p>
            <a:endParaRPr 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991600" cy="5416868"/>
          </a:xfrm>
          <a:prstGeom prst="rect">
            <a:avLst/>
          </a:prstGeom>
          <a:noFill/>
        </p:spPr>
        <p:txBody>
          <a:bodyPr wrap="square" rtlCol="0">
            <a:spAutoFit/>
          </a:bodyPr>
          <a:lstStyle/>
          <a:p>
            <a:r>
              <a:rPr lang="en-US" sz="2400" b="1" dirty="0" smtClean="0">
                <a:solidFill>
                  <a:schemeClr val="accent1"/>
                </a:solidFill>
              </a:rPr>
              <a:t>5)Weapons:</a:t>
            </a:r>
          </a:p>
          <a:p>
            <a:r>
              <a:rPr lang="en-US" b="1" dirty="0" smtClean="0"/>
              <a:t>1NF:</a:t>
            </a:r>
            <a:r>
              <a:rPr lang="en-US" dirty="0" smtClean="0"/>
              <a:t>Since the attributes are atomic i.e., attributes can’t be divided into sub-attributes,</a:t>
            </a:r>
          </a:p>
          <a:p>
            <a:r>
              <a:rPr lang="en-US" dirty="0" smtClean="0"/>
              <a:t>It is in 1NF.</a:t>
            </a:r>
          </a:p>
          <a:p>
            <a:r>
              <a:rPr lang="en-US" b="1" dirty="0" smtClean="0"/>
              <a:t>2NF:</a:t>
            </a:r>
            <a:r>
              <a:rPr lang="en-US" dirty="0" smtClean="0"/>
              <a:t>Since there is no partial dependency,</a:t>
            </a:r>
          </a:p>
          <a:p>
            <a:r>
              <a:rPr lang="en-US" dirty="0" smtClean="0"/>
              <a:t>It is in 2NF.</a:t>
            </a:r>
          </a:p>
          <a:p>
            <a:r>
              <a:rPr lang="en-US" b="1" dirty="0" smtClean="0"/>
              <a:t>3NF:</a:t>
            </a:r>
            <a:r>
              <a:rPr lang="en-US" dirty="0" smtClean="0"/>
              <a:t>Since there is a transitive dependency i.e.,</a:t>
            </a:r>
          </a:p>
          <a:p>
            <a:r>
              <a:rPr lang="en-US" dirty="0" smtClean="0"/>
              <a:t>Weapon_ID -&gt; Weapon_Name</a:t>
            </a:r>
          </a:p>
          <a:p>
            <a:r>
              <a:rPr lang="en-US" dirty="0" smtClean="0"/>
              <a:t>Weapon_Name -&gt; Type</a:t>
            </a:r>
          </a:p>
          <a:p>
            <a:r>
              <a:rPr lang="en-US" dirty="0" smtClean="0"/>
              <a:t>So, we need to split the Weapons relation into two separate relations i.e.,</a:t>
            </a:r>
          </a:p>
          <a:p>
            <a:r>
              <a:rPr lang="en-US" dirty="0" smtClean="0"/>
              <a:t>R3 (Weapon_ID, Weapon_Name, Barrel)</a:t>
            </a:r>
          </a:p>
          <a:p>
            <a:r>
              <a:rPr lang="en-US" dirty="0" smtClean="0"/>
              <a:t>R4 (Weapon_Name, Type)</a:t>
            </a:r>
          </a:p>
          <a:p>
            <a:r>
              <a:rPr lang="en-US" b="1" dirty="0" smtClean="0"/>
              <a:t>BCNF:</a:t>
            </a:r>
          </a:p>
          <a:p>
            <a:r>
              <a:rPr lang="en-US" dirty="0" smtClean="0"/>
              <a:t>Since there is no non-prime attribute defining a prime attribute,</a:t>
            </a:r>
          </a:p>
          <a:p>
            <a:r>
              <a:rPr lang="en-US" dirty="0" smtClean="0"/>
              <a:t>R3, R4 are in BCNF.</a:t>
            </a:r>
          </a:p>
          <a:p>
            <a:r>
              <a:rPr lang="en-US" dirty="0" smtClean="0"/>
              <a:t>Naming New Schemas:</a:t>
            </a:r>
          </a:p>
          <a:p>
            <a:r>
              <a:rPr lang="en-US" dirty="0" smtClean="0"/>
              <a:t>R3 = Weapons (Weapon_ID, Weapon_Name, Barrel)</a:t>
            </a:r>
          </a:p>
          <a:p>
            <a:r>
              <a:rPr lang="en-US" dirty="0" smtClean="0"/>
              <a:t>R4 = Weapon_Type (Weapon_Name, Type)</a:t>
            </a:r>
          </a:p>
          <a:p>
            <a:r>
              <a:rPr lang="en-US" sz="1600" dirty="0" smtClean="0"/>
              <a:t/>
            </a:r>
            <a:br>
              <a:rPr lang="en-US" sz="1600"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6">
                    <a:lumMod val="75000"/>
                  </a:schemeClr>
                </a:solidFill>
              </a:rPr>
              <a:t>9.FINAL TABLES</a:t>
            </a:r>
            <a:endParaRPr lang="en-US" u="sng" dirty="0">
              <a:solidFill>
                <a:schemeClr val="accent6">
                  <a:lumMod val="75000"/>
                </a:schemeClr>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1. Soldier (Service_Number, Quarter_Name, Room_No., Cmdr_S.No, Rank, First_Name, Last_Name, Height, Weight, Age)</a:t>
            </a:r>
          </a:p>
          <a:p>
            <a:pPr>
              <a:buNone/>
            </a:pPr>
            <a:r>
              <a:rPr lang="en-US" dirty="0" smtClean="0"/>
              <a:t>2. Biodata (Height, Weight, BMI)</a:t>
            </a:r>
          </a:p>
          <a:p>
            <a:pPr>
              <a:buNone/>
            </a:pPr>
            <a:r>
              <a:rPr lang="en-US" dirty="0" smtClean="0"/>
              <a:t>3. Commander (Cmdr_S.No, Cmdr_Rank)</a:t>
            </a:r>
          </a:p>
          <a:p>
            <a:pPr>
              <a:buNone/>
            </a:pPr>
            <a:r>
              <a:rPr lang="en-US" dirty="0" smtClean="0"/>
              <a:t>4. Quarters (Quarter_Name, Max_Capacity, No._of_Soldiers)</a:t>
            </a:r>
          </a:p>
          <a:p>
            <a:pPr>
              <a:buNone/>
            </a:pPr>
            <a:r>
              <a:rPr lang="en-US" dirty="0" smtClean="0"/>
              <a:t>5. Room (Quarter_Name, Room_No.)</a:t>
            </a:r>
          </a:p>
          <a:p>
            <a:pPr>
              <a:buNone/>
            </a:pPr>
            <a:r>
              <a:rPr lang="en-US" dirty="0" smtClean="0"/>
              <a:t>6. Weapons (Weapon_ID, Weapon_Name, Barrel)</a:t>
            </a:r>
          </a:p>
          <a:p>
            <a:pPr>
              <a:buNone/>
            </a:pPr>
            <a:r>
              <a:rPr lang="en-US" dirty="0" smtClean="0"/>
              <a:t>7. Armory (Armory_Name, Armory_Capacity)</a:t>
            </a:r>
          </a:p>
          <a:p>
            <a:pPr>
              <a:buNone/>
            </a:pPr>
            <a:r>
              <a:rPr lang="en-US" dirty="0" smtClean="0"/>
              <a:t>8. Weapon_Type (Weapon_Name, Type)</a:t>
            </a:r>
          </a:p>
          <a:p>
            <a:pPr>
              <a:buNone/>
            </a:pPr>
            <a:r>
              <a:rPr lang="en-US" dirty="0" smtClean="0"/>
              <a:t>9. Stores (Armory_Name, Weapon_ID)</a:t>
            </a:r>
          </a:p>
          <a:p>
            <a:pPr>
              <a:buNone/>
            </a:pPr>
            <a:r>
              <a:rPr lang="en-US" dirty="0" smtClean="0"/>
              <a:t>10. Assigns (Service_Number, Weapon_ID)</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u="sng" dirty="0" smtClean="0">
                <a:solidFill>
                  <a:schemeClr val="accent6"/>
                </a:solidFill>
              </a:rPr>
              <a:t>10.FINAL TABLES</a:t>
            </a:r>
            <a:r>
              <a:rPr lang="en-US" sz="3200" dirty="0" smtClean="0"/>
              <a:t/>
            </a:r>
            <a:br>
              <a:rPr lang="en-US" sz="3200" dirty="0" smtClean="0"/>
            </a:br>
            <a:r>
              <a:rPr lang="en-US" sz="2800" dirty="0" smtClean="0">
                <a:solidFill>
                  <a:srgbClr val="0070C0"/>
                </a:solidFill>
              </a:rPr>
              <a:t>CREATING AND INSERTING DATA INTO TABLES</a:t>
            </a:r>
            <a:endParaRPr lang="en-US" sz="3200" dirty="0">
              <a:solidFill>
                <a:srgbClr val="0070C0"/>
              </a:solidFill>
            </a:endParaRPr>
          </a:p>
        </p:txBody>
      </p:sp>
      <p:sp>
        <p:nvSpPr>
          <p:cNvPr id="3" name="Content Placeholder 2"/>
          <p:cNvSpPr>
            <a:spLocks noGrp="1"/>
          </p:cNvSpPr>
          <p:nvPr>
            <p:ph idx="1"/>
          </p:nvPr>
        </p:nvSpPr>
        <p:spPr>
          <a:xfrm>
            <a:off x="457200" y="1447800"/>
            <a:ext cx="8229600" cy="5410200"/>
          </a:xfrm>
        </p:spPr>
        <p:txBody>
          <a:bodyPr>
            <a:normAutofit fontScale="55000" lnSpcReduction="20000"/>
          </a:bodyPr>
          <a:lstStyle/>
          <a:p>
            <a:pPr>
              <a:buNone/>
            </a:pPr>
            <a:r>
              <a:rPr lang="en-US" dirty="0" smtClean="0"/>
              <a:t>Creating a Database named Army</a:t>
            </a:r>
          </a:p>
          <a:p>
            <a:pPr>
              <a:buNone/>
            </a:pPr>
            <a:r>
              <a:rPr lang="en-US" dirty="0" smtClean="0"/>
              <a:t>group: Army</a:t>
            </a:r>
          </a:p>
          <a:p>
            <a:pPr>
              <a:buNone/>
            </a:pPr>
            <a:r>
              <a:rPr lang="en-US" dirty="0" smtClean="0"/>
              <a:t>1)Creating and Inserting data in Soldier Table</a:t>
            </a:r>
          </a:p>
          <a:p>
            <a:pPr>
              <a:buNone/>
            </a:pPr>
            <a:r>
              <a:rPr lang="en-US" dirty="0" smtClean="0"/>
              <a:t>Soldier = {</a:t>
            </a:r>
          </a:p>
          <a:p>
            <a:pPr>
              <a:buNone/>
            </a:pPr>
            <a:r>
              <a:rPr lang="en-US" dirty="0" smtClean="0"/>
              <a:t>Service_Number, Quarter_Name, Room_No, Cmdr_SNo, Rank, First_Name, Last_Name, Age, Weight, Height</a:t>
            </a:r>
          </a:p>
          <a:p>
            <a:pPr>
              <a:buNone/>
            </a:pPr>
            <a:r>
              <a:rPr lang="en-US" dirty="0" smtClean="0"/>
              <a:t>'C3497213', 'Q3', 101, 'M1378861', 'Colonel', 'Sanjay', 'Kumar', 40, 70, 176</a:t>
            </a:r>
          </a:p>
          <a:p>
            <a:pPr>
              <a:buNone/>
            </a:pPr>
            <a:r>
              <a:rPr lang="en-US" dirty="0" smtClean="0"/>
              <a:t>'L7231291', 'Q2', 101, 'C7193499', 'Lieutenant', 'Vikram', 'Sharma', 28, 60, 162</a:t>
            </a:r>
          </a:p>
          <a:p>
            <a:pPr>
              <a:buNone/>
            </a:pPr>
            <a:r>
              <a:rPr lang="en-US" dirty="0" smtClean="0"/>
              <a:t>'S3432197', 'Q1', 101, 'L7231291', 'Sepoy', 'Kuldeep', 'Singh', 21, 60, 165</a:t>
            </a:r>
          </a:p>
          <a:p>
            <a:pPr>
              <a:buNone/>
            </a:pPr>
            <a:r>
              <a:rPr lang="en-US" dirty="0" smtClean="0"/>
              <a:t>'S1734321', 'Q1', 102, 'L3765421', 'Sepoy', 'Saurabh', 'Kalia', 21, 62, 172</a:t>
            </a:r>
          </a:p>
          <a:p>
            <a:pPr>
              <a:buNone/>
            </a:pPr>
            <a:r>
              <a:rPr lang="en-US" dirty="0" smtClean="0"/>
              <a:t>'L3765421', 'Q2', 102, 'C3497213', 'Lieutenant', 'Sandeep', 'Unnikrishnan', 28, 65, 178</a:t>
            </a:r>
          </a:p>
          <a:p>
            <a:pPr>
              <a:buNone/>
            </a:pPr>
            <a:r>
              <a:rPr lang="en-US" dirty="0" smtClean="0"/>
              <a:t>'C7193499', 'Q3', 102, 'M1378861', 'Colonel', 'Jaswant', 'Singh', 38, 61, 170</a:t>
            </a:r>
          </a:p>
          <a:p>
            <a:pPr>
              <a:buNone/>
            </a:pPr>
            <a:r>
              <a:rPr lang="en-US" dirty="0" smtClean="0"/>
              <a:t>'S7776779', 'Q1', 201, 'L7231291', 'Sepoy', 'Mohammed', 'Usman', 21, 56, 172</a:t>
            </a:r>
          </a:p>
          <a:p>
            <a:pPr>
              <a:buNone/>
            </a:pPr>
            <a:r>
              <a:rPr lang="en-US" dirty="0" smtClean="0"/>
              <a:t>'F7893421', 'Q4', 101, 'NULL', 'Field Marshal', 'Karam', 'Singh', 50, 63, 168</a:t>
            </a:r>
          </a:p>
          <a:p>
            <a:pPr>
              <a:buNone/>
            </a:pPr>
            <a:r>
              <a:rPr lang="en-US" dirty="0" smtClean="0"/>
              <a:t>'M1378861', 'Q4', 102, 'F7893421', 'Major', 'Manoj', 'Patil', 45, 64, 179</a:t>
            </a:r>
          </a:p>
          <a:p>
            <a:pPr>
              <a:buNone/>
            </a:pPr>
            <a:r>
              <a:rPr lang="en-US" dirty="0" smtClean="0"/>
              <a:t>'S3366143', 'Q1', 202, 'L3765421', 'Sepoy', 'Vivek', 'Gupta', 20, 61, 176</a:t>
            </a:r>
          </a:p>
          <a:p>
            <a:pPr>
              <a:buNone/>
            </a:pPr>
            <a:r>
              <a:rPr lang="en-US" dirty="0" smtClean="0"/>
              <a:t>}</a:t>
            </a:r>
          </a:p>
          <a:p>
            <a:pPr>
              <a:buNone/>
            </a:pPr>
            <a:r>
              <a:rPr lang="en-US" dirty="0" smtClean="0"/>
              <a:t/>
            </a:r>
            <a:br>
              <a:rPr lang="en-US" dirty="0" smtClean="0"/>
            </a:b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CONTENTS</a:t>
            </a:r>
            <a:endParaRPr lang="en-US" dirty="0">
              <a:solidFill>
                <a:schemeClr val="accent1"/>
              </a:solidFill>
            </a:endParaRP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Overview</a:t>
            </a:r>
          </a:p>
          <a:p>
            <a:pPr marL="514350" indent="-514350">
              <a:buFont typeface="+mj-lt"/>
              <a:buAutoNum type="arabicPeriod"/>
            </a:pPr>
            <a:r>
              <a:rPr lang="en-US" dirty="0" smtClean="0"/>
              <a:t>ER Diagram</a:t>
            </a:r>
          </a:p>
          <a:p>
            <a:pPr marL="514350" indent="-514350">
              <a:buFont typeface="+mj-lt"/>
              <a:buAutoNum type="arabicPeriod"/>
            </a:pPr>
            <a:r>
              <a:rPr lang="en-US" dirty="0" smtClean="0"/>
              <a:t>Assumptions</a:t>
            </a:r>
          </a:p>
          <a:p>
            <a:pPr marL="514350" indent="-514350">
              <a:buFont typeface="+mj-lt"/>
              <a:buAutoNum type="arabicPeriod"/>
            </a:pPr>
            <a:r>
              <a:rPr lang="en-US" dirty="0" smtClean="0"/>
              <a:t>Entity Sets</a:t>
            </a:r>
          </a:p>
          <a:p>
            <a:pPr marL="514350" indent="-514350">
              <a:buFont typeface="+mj-lt"/>
              <a:buAutoNum type="arabicPeriod"/>
            </a:pPr>
            <a:r>
              <a:rPr lang="en-US" dirty="0" smtClean="0"/>
              <a:t>Relationship Sets and Cardinality</a:t>
            </a:r>
          </a:p>
          <a:p>
            <a:pPr marL="514350" indent="-514350">
              <a:buFont typeface="+mj-lt"/>
              <a:buAutoNum type="arabicPeriod"/>
            </a:pPr>
            <a:r>
              <a:rPr lang="en-US" dirty="0" smtClean="0"/>
              <a:t>Converting ER Diagram to Tables</a:t>
            </a:r>
          </a:p>
          <a:p>
            <a:pPr marL="514350" indent="-514350">
              <a:buFont typeface="+mj-lt"/>
              <a:buAutoNum type="arabicPeriod"/>
            </a:pPr>
            <a:r>
              <a:rPr lang="en-US" dirty="0" smtClean="0"/>
              <a:t>Functional Dependencies</a:t>
            </a:r>
          </a:p>
          <a:p>
            <a:pPr marL="514350" indent="-514350">
              <a:buFont typeface="+mj-lt"/>
              <a:buAutoNum type="arabicPeriod"/>
            </a:pPr>
            <a:r>
              <a:rPr lang="en-US" dirty="0" smtClean="0"/>
              <a:t>Decomposition(Using Normalisation)</a:t>
            </a:r>
          </a:p>
          <a:p>
            <a:pPr marL="514350" indent="-514350">
              <a:buFont typeface="+mj-lt"/>
              <a:buAutoNum type="arabicPeriod"/>
            </a:pPr>
            <a:r>
              <a:rPr lang="en-US" dirty="0" smtClean="0"/>
              <a:t>Final Tables</a:t>
            </a:r>
          </a:p>
          <a:p>
            <a:pPr marL="514350" indent="-514350">
              <a:buFont typeface="+mj-lt"/>
              <a:buAutoNum type="arabicPeriod"/>
            </a:pPr>
            <a:r>
              <a:rPr lang="en-US" dirty="0" smtClean="0"/>
              <a:t>Tables and Data</a:t>
            </a:r>
          </a:p>
          <a:p>
            <a:pPr marL="514350" indent="-514350">
              <a:buFont typeface="+mj-lt"/>
              <a:buAutoNum type="arabicPeriod"/>
            </a:pPr>
            <a:r>
              <a:rPr lang="en-US" dirty="0" smtClean="0"/>
              <a:t>Queries in Relational Algebra</a:t>
            </a:r>
          </a:p>
          <a:p>
            <a:pPr marL="514350" indent="-514350">
              <a:buFont typeface="+mj-lt"/>
              <a:buAutoNum type="arabicPeriod"/>
            </a:pPr>
            <a:r>
              <a:rPr lang="en-US" dirty="0" smtClean="0"/>
              <a:t>Queries in Structured Query Language</a:t>
            </a:r>
          </a:p>
          <a:p>
            <a:pPr marL="514350" indent="-514350">
              <a:buFont typeface="+mj-lt"/>
              <a:buAutoNum type="arabicPeriod"/>
            </a:pPr>
            <a:r>
              <a:rPr lang="en-US" dirty="0" smtClean="0"/>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lh4.googleusercontent.com/Ytv9u2IpDYIaasuWXdEpz80UjKMlbthmMdYUK58Xj2qbIaz-SRB329BWw7LzbJBQar2EXEszIq1tuEtZCvzHPsThKcdr1-xOreCABvsYxFMotOMkdSAuuiv3w8v6Jihs_wqUOfhD3-57FrFtWac"/>
          <p:cNvSpPr>
            <a:spLocks noChangeAspect="1" noChangeArrowheads="1"/>
          </p:cNvSpPr>
          <p:nvPr/>
        </p:nvSpPr>
        <p:spPr bwMode="auto">
          <a:xfrm>
            <a:off x="130175" y="-1309688"/>
            <a:ext cx="5943600" cy="3209926"/>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0" name="Picture 6" descr="https://lh3.googleusercontent.com/zcG_3yZJaa4JYbnR3AVg90NoUuJXlB_uH56xL8O_FPNqf-LaLRKUT5GD8SlRND-_zBZJPdkNCBVnqOIK7IBfo0fI5fcqd_niLB5ARf2rt1wQ6ifvsRQvrHmEjVyp7M3diHQaHs0O3EX5f3LY2g"/>
          <p:cNvPicPr>
            <a:picLocks noChangeAspect="1" noChangeArrowheads="1"/>
          </p:cNvPicPr>
          <p:nvPr/>
        </p:nvPicPr>
        <p:blipFill>
          <a:blip r:embed="rId2"/>
          <a:srcRect/>
          <a:stretch>
            <a:fillRect/>
          </a:stretch>
        </p:blipFill>
        <p:spPr bwMode="auto">
          <a:xfrm>
            <a:off x="304800" y="1295400"/>
            <a:ext cx="8458200" cy="4114800"/>
          </a:xfrm>
          <a:prstGeom prst="rect">
            <a:avLst/>
          </a:prstGeom>
          <a:noFill/>
        </p:spPr>
      </p:pic>
      <p:sp>
        <p:nvSpPr>
          <p:cNvPr id="6" name="TextBox 5"/>
          <p:cNvSpPr txBox="1"/>
          <p:nvPr/>
        </p:nvSpPr>
        <p:spPr>
          <a:xfrm>
            <a:off x="304800" y="838200"/>
            <a:ext cx="7543800" cy="369332"/>
          </a:xfrm>
          <a:prstGeom prst="rect">
            <a:avLst/>
          </a:prstGeom>
          <a:noFill/>
        </p:spPr>
        <p:txBody>
          <a:bodyPr wrap="square" rtlCol="0">
            <a:spAutoFit/>
          </a:bodyPr>
          <a:lstStyle/>
          <a:p>
            <a:r>
              <a:rPr lang="en-US" b="1" u="sng" dirty="0" smtClean="0">
                <a:solidFill>
                  <a:schemeClr val="accent1"/>
                </a:solidFill>
              </a:rPr>
              <a:t>Soldier</a:t>
            </a:r>
            <a:endParaRPr lang="en-US" b="1" u="sng" dirty="0">
              <a:solidFill>
                <a:schemeClr val="accent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8991600" cy="6463308"/>
          </a:xfrm>
          <a:prstGeom prst="rect">
            <a:avLst/>
          </a:prstGeom>
          <a:noFill/>
        </p:spPr>
        <p:txBody>
          <a:bodyPr wrap="square" rtlCol="0">
            <a:spAutoFit/>
          </a:bodyPr>
          <a:lstStyle/>
          <a:p>
            <a:r>
              <a:rPr lang="en-US" dirty="0" smtClean="0"/>
              <a:t>2) Creating and Inserting data in Weapons Table</a:t>
            </a:r>
          </a:p>
          <a:p>
            <a:endParaRPr lang="en-US" dirty="0" smtClean="0"/>
          </a:p>
          <a:p>
            <a:r>
              <a:rPr lang="en-US" dirty="0" smtClean="0"/>
              <a:t>Weapons = {</a:t>
            </a:r>
          </a:p>
          <a:p>
            <a:r>
              <a:rPr lang="en-US" dirty="0" smtClean="0"/>
              <a:t>Weapon_ID, Weapon_Name, Barrel</a:t>
            </a:r>
          </a:p>
          <a:p>
            <a:r>
              <a:rPr lang="en-US" dirty="0" smtClean="0"/>
              <a:t>'H107', 'Pistol Auto 1A', 'Normal'</a:t>
            </a:r>
          </a:p>
          <a:p>
            <a:r>
              <a:rPr lang="en-US" dirty="0" smtClean="0"/>
              <a:t>'H108', 'Pistol Auto 1A', 'Silenced'</a:t>
            </a:r>
          </a:p>
          <a:p>
            <a:r>
              <a:rPr lang="en-US" dirty="0" smtClean="0"/>
              <a:t>'H109', 'Glock', 'Normal'</a:t>
            </a:r>
          </a:p>
          <a:p>
            <a:r>
              <a:rPr lang="en-US" dirty="0" smtClean="0"/>
              <a:t>'G999', 'MMHG', 'NULL'</a:t>
            </a:r>
          </a:p>
          <a:p>
            <a:r>
              <a:rPr lang="en-US" dirty="0" smtClean="0"/>
              <a:t>'S100', 'Heckler', 'Unchromed'</a:t>
            </a:r>
          </a:p>
          <a:p>
            <a:r>
              <a:rPr lang="en-US" dirty="0" smtClean="0"/>
              <a:t>'S101', 'Heckler', 'Chromed'</a:t>
            </a:r>
          </a:p>
          <a:p>
            <a:r>
              <a:rPr lang="en-US" dirty="0" smtClean="0"/>
              <a:t>'S123', 'Brugger', 'Unchromed'</a:t>
            </a:r>
          </a:p>
          <a:p>
            <a:r>
              <a:rPr lang="en-US" dirty="0" smtClean="0"/>
              <a:t>'S129', 'Carbine', 'Unchromed'</a:t>
            </a:r>
          </a:p>
          <a:p>
            <a:r>
              <a:rPr lang="en-US" dirty="0" smtClean="0"/>
              <a:t>'A211', 'SIG 716i', 'Short'</a:t>
            </a:r>
          </a:p>
          <a:p>
            <a:r>
              <a:rPr lang="en-US" dirty="0" smtClean="0"/>
              <a:t>'A212', 'SIG 716i', 'Long'</a:t>
            </a:r>
          </a:p>
          <a:p>
            <a:r>
              <a:rPr lang="en-US" dirty="0" smtClean="0"/>
              <a:t>'A277', 'Vz.58', 'Normal'</a:t>
            </a:r>
          </a:p>
          <a:p>
            <a:r>
              <a:rPr lang="en-US" dirty="0" smtClean="0"/>
              <a:t>'R711', 'Dragunav SVD', 'Savage'</a:t>
            </a:r>
          </a:p>
          <a:p>
            <a:r>
              <a:rPr lang="en-US" dirty="0" smtClean="0"/>
              <a:t>'R712', 'Dragunav SVD', 'Sako'</a:t>
            </a:r>
          </a:p>
          <a:p>
            <a:r>
              <a:rPr lang="en-US" dirty="0" smtClean="0"/>
              <a:t>'R727', 'AWM', 'Savage'</a:t>
            </a:r>
          </a:p>
          <a:p>
            <a:r>
              <a:rPr lang="en-US" dirty="0" smtClean="0"/>
              <a:t>'M555', 'M2 Browning', 'Normal'</a:t>
            </a:r>
          </a:p>
          <a:p>
            <a:r>
              <a:rPr lang="en-US" dirty="0" smtClean="0"/>
              <a:t>}</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915400" cy="646331"/>
          </a:xfrm>
          <a:prstGeom prst="rect">
            <a:avLst/>
          </a:prstGeom>
          <a:noFill/>
        </p:spPr>
        <p:txBody>
          <a:bodyPr wrap="square" rtlCol="0">
            <a:spAutoFit/>
          </a:bodyPr>
          <a:lstStyle/>
          <a:p>
            <a:r>
              <a:rPr lang="en-US" b="1" u="sng" dirty="0" smtClean="0">
                <a:solidFill>
                  <a:schemeClr val="accent1"/>
                </a:solidFill>
              </a:rPr>
              <a:t>Weapons</a:t>
            </a:r>
          </a:p>
          <a:p>
            <a:endParaRPr lang="en-US" u="sng" dirty="0"/>
          </a:p>
        </p:txBody>
      </p:sp>
      <p:pic>
        <p:nvPicPr>
          <p:cNvPr id="43010" name="Picture 2" descr="https://lh6.googleusercontent.com/K7Et-gEm9g2aefozPvIuGzNIEh9wise8NmBMb9Evct0nYM01HaHQ-DDrFNwd3uJAEqDozseyIcOEgsaRXAIyEl9mSBjSepbKc3vH6oSCDE6i4xTro8-nz-SQdbe4geX8TptXCjQvKaGm_ilc9Q"/>
          <p:cNvPicPr>
            <a:picLocks noChangeAspect="1" noChangeArrowheads="1"/>
          </p:cNvPicPr>
          <p:nvPr/>
        </p:nvPicPr>
        <p:blipFill>
          <a:blip r:embed="rId2"/>
          <a:srcRect/>
          <a:stretch>
            <a:fillRect/>
          </a:stretch>
        </p:blipFill>
        <p:spPr bwMode="auto">
          <a:xfrm>
            <a:off x="1676400" y="990600"/>
            <a:ext cx="5029200" cy="52578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915400" cy="6186309"/>
          </a:xfrm>
          <a:prstGeom prst="rect">
            <a:avLst/>
          </a:prstGeom>
          <a:noFill/>
        </p:spPr>
        <p:txBody>
          <a:bodyPr wrap="square" rtlCol="0">
            <a:spAutoFit/>
          </a:bodyPr>
          <a:lstStyle/>
          <a:p>
            <a:r>
              <a:rPr lang="en-US" dirty="0" smtClean="0"/>
              <a:t>3) Creating and Inserting data in Weapon_Type Table</a:t>
            </a:r>
          </a:p>
          <a:p>
            <a:endParaRPr lang="en-US" dirty="0" smtClean="0"/>
          </a:p>
          <a:p>
            <a:r>
              <a:rPr lang="en-US" dirty="0" smtClean="0"/>
              <a:t>Weapon_Type = {</a:t>
            </a:r>
          </a:p>
          <a:p>
            <a:r>
              <a:rPr lang="en-US" dirty="0" smtClean="0"/>
              <a:t>Weapon_Name, Barrel, Type</a:t>
            </a:r>
          </a:p>
          <a:p>
            <a:r>
              <a:rPr lang="en-US" dirty="0" smtClean="0"/>
              <a:t>'Pistol Auto 1A', 'Normal', 'Semi-Automatic Pistol'</a:t>
            </a:r>
          </a:p>
          <a:p>
            <a:r>
              <a:rPr lang="en-US" dirty="0" smtClean="0"/>
              <a:t>'Pistol Auto 1A', 'Silenced', 'Semi-Automatic Pistol'</a:t>
            </a:r>
          </a:p>
          <a:p>
            <a:r>
              <a:rPr lang="en-US" dirty="0" smtClean="0"/>
              <a:t>'Glock', 'Normal', 'Semi-Automatic Pistol'</a:t>
            </a:r>
          </a:p>
          <a:p>
            <a:r>
              <a:rPr lang="en-US" dirty="0" smtClean="0"/>
              <a:t>'MMHG', 'NULL', 'Grenade'</a:t>
            </a:r>
          </a:p>
          <a:p>
            <a:r>
              <a:rPr lang="en-US" dirty="0" smtClean="0"/>
              <a:t>'Heckler', 'Unchromed', 'SMG’s'</a:t>
            </a:r>
          </a:p>
          <a:p>
            <a:r>
              <a:rPr lang="en-US" dirty="0" smtClean="0"/>
              <a:t>'Heckler', 'Chromed', 'SMG’s'</a:t>
            </a:r>
          </a:p>
          <a:p>
            <a:r>
              <a:rPr lang="en-US" dirty="0" smtClean="0"/>
              <a:t>'Brugger', 'Unchromed', 'SMG’s'</a:t>
            </a:r>
          </a:p>
          <a:p>
            <a:r>
              <a:rPr lang="en-US" dirty="0" smtClean="0"/>
              <a:t>'Carbine', 'Unchromed', 'SMG’s'</a:t>
            </a:r>
          </a:p>
          <a:p>
            <a:r>
              <a:rPr lang="en-US" dirty="0" smtClean="0"/>
              <a:t>'SIG 716i', 'Short', 'Assault Rifles'</a:t>
            </a:r>
          </a:p>
          <a:p>
            <a:r>
              <a:rPr lang="en-US" dirty="0" smtClean="0"/>
              <a:t>'SIG 716i', 'Long', 'Assault Rifles'</a:t>
            </a:r>
          </a:p>
          <a:p>
            <a:r>
              <a:rPr lang="en-US" dirty="0" smtClean="0"/>
              <a:t>'Vz.58', 'Normal', 'Assault Rifles'</a:t>
            </a:r>
          </a:p>
          <a:p>
            <a:r>
              <a:rPr lang="en-US" dirty="0" smtClean="0"/>
              <a:t>'Dragunav SVD', 'Savage', 'Sniper Rifles'</a:t>
            </a:r>
          </a:p>
          <a:p>
            <a:r>
              <a:rPr lang="en-US" dirty="0" smtClean="0"/>
              <a:t>'Dragunav SVD', 'Sako', 'Sniper Rifles'</a:t>
            </a:r>
          </a:p>
          <a:p>
            <a:r>
              <a:rPr lang="en-US" dirty="0" smtClean="0"/>
              <a:t>'AWM', 'Savage', 'Sniper Rifles'</a:t>
            </a:r>
          </a:p>
          <a:p>
            <a:r>
              <a:rPr lang="en-US" dirty="0" smtClean="0"/>
              <a:t>'M2 Browning', 'Normal', 'Machine Gun'</a:t>
            </a:r>
          </a:p>
          <a:p>
            <a:r>
              <a:rPr lang="en-US" dirty="0" smtClean="0"/>
              <a: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839200" cy="646331"/>
          </a:xfrm>
          <a:prstGeom prst="rect">
            <a:avLst/>
          </a:prstGeom>
          <a:noFill/>
        </p:spPr>
        <p:txBody>
          <a:bodyPr wrap="square" rtlCol="0">
            <a:spAutoFit/>
          </a:bodyPr>
          <a:lstStyle/>
          <a:p>
            <a:r>
              <a:rPr lang="en-US" b="1" u="sng" dirty="0" smtClean="0">
                <a:solidFill>
                  <a:schemeClr val="accent1"/>
                </a:solidFill>
              </a:rPr>
              <a:t>Weapon_Type</a:t>
            </a:r>
          </a:p>
          <a:p>
            <a:endParaRPr lang="en-US" u="sng" dirty="0"/>
          </a:p>
        </p:txBody>
      </p:sp>
      <p:pic>
        <p:nvPicPr>
          <p:cNvPr id="44034" name="Picture 2" descr="https://lh6.googleusercontent.com/fT_7drqp54Yl8wHYKs21UlDM4ZPnDVh7xnEQVrK2Ve8tSlN1bPTfCx1jQIateOKzTEB17uBF5Y7omdGvixgbqh1C-p-mDLmxcQTFRGf10M_ZFNUX5XK_4_ECzvq-KmHTe9U8d-PoxlXCabrSdw"/>
          <p:cNvPicPr>
            <a:picLocks noChangeAspect="1" noChangeArrowheads="1"/>
          </p:cNvPicPr>
          <p:nvPr/>
        </p:nvPicPr>
        <p:blipFill>
          <a:blip r:embed="rId2"/>
          <a:srcRect/>
          <a:stretch>
            <a:fillRect/>
          </a:stretch>
        </p:blipFill>
        <p:spPr bwMode="auto">
          <a:xfrm>
            <a:off x="1224951" y="871168"/>
            <a:ext cx="3352800" cy="3594558"/>
          </a:xfrm>
          <a:prstGeom prst="rect">
            <a:avLst/>
          </a:prstGeom>
          <a:noFill/>
        </p:spPr>
      </p:pic>
      <p:pic>
        <p:nvPicPr>
          <p:cNvPr id="44036" name="Picture 4" descr="https://lh5.googleusercontent.com/WAI6wqNgjNGY0EXBNXaJmAwi-F3_Yb6bBpyhqde8RuwtSLkZTn4_t4DkWG3pmetDvdH9eSRZIq8lYb2Pr9TD_Km1SjCD6XNwuBnn-djuzrvkPl41ABOo__-czgJSuknxYgQkaMA_UkGwMYQH_Q"/>
          <p:cNvPicPr>
            <a:picLocks noChangeAspect="1" noChangeArrowheads="1"/>
          </p:cNvPicPr>
          <p:nvPr/>
        </p:nvPicPr>
        <p:blipFill>
          <a:blip r:embed="rId3"/>
          <a:srcRect/>
          <a:stretch>
            <a:fillRect/>
          </a:stretch>
        </p:blipFill>
        <p:spPr bwMode="auto">
          <a:xfrm>
            <a:off x="1224951" y="4465726"/>
            <a:ext cx="3352800" cy="154478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915400" cy="4524315"/>
          </a:xfrm>
          <a:prstGeom prst="rect">
            <a:avLst/>
          </a:prstGeom>
          <a:noFill/>
        </p:spPr>
        <p:txBody>
          <a:bodyPr wrap="square" rtlCol="0">
            <a:spAutoFit/>
          </a:bodyPr>
          <a:lstStyle/>
          <a:p>
            <a:r>
              <a:rPr lang="en-US" dirty="0" smtClean="0"/>
              <a:t>4)Creating and Inserting data in  Biodata Table</a:t>
            </a:r>
          </a:p>
          <a:p>
            <a:r>
              <a:rPr lang="en-US" dirty="0" smtClean="0"/>
              <a:t>Biodata= {</a:t>
            </a:r>
          </a:p>
          <a:p>
            <a:r>
              <a:rPr lang="en-US" dirty="0" smtClean="0"/>
              <a:t>Weight, Height, BMI</a:t>
            </a:r>
          </a:p>
          <a:p>
            <a:r>
              <a:rPr lang="en-US" dirty="0" smtClean="0"/>
              <a:t>70, 176, 22.6</a:t>
            </a:r>
          </a:p>
          <a:p>
            <a:r>
              <a:rPr lang="en-US" dirty="0" smtClean="0"/>
              <a:t>60, 162, 22.9</a:t>
            </a:r>
          </a:p>
          <a:p>
            <a:r>
              <a:rPr lang="en-US" dirty="0" smtClean="0"/>
              <a:t>60, 165, 22</a:t>
            </a:r>
          </a:p>
          <a:p>
            <a:r>
              <a:rPr lang="en-US" dirty="0" smtClean="0"/>
              <a:t>62, 172, 21</a:t>
            </a:r>
          </a:p>
          <a:p>
            <a:r>
              <a:rPr lang="en-US" dirty="0" smtClean="0"/>
              <a:t>65, 178, 20.5</a:t>
            </a:r>
          </a:p>
          <a:p>
            <a:r>
              <a:rPr lang="en-US" dirty="0" smtClean="0"/>
              <a:t>61, 170, 21.1</a:t>
            </a:r>
          </a:p>
          <a:p>
            <a:r>
              <a:rPr lang="en-US" dirty="0" smtClean="0"/>
              <a:t>56, 172, 18.9</a:t>
            </a:r>
          </a:p>
          <a:p>
            <a:r>
              <a:rPr lang="en-US" dirty="0" smtClean="0"/>
              <a:t>63, 168, 22.3</a:t>
            </a:r>
          </a:p>
          <a:p>
            <a:r>
              <a:rPr lang="en-US" dirty="0" smtClean="0"/>
              <a:t>64, 179, 20</a:t>
            </a:r>
          </a:p>
          <a:p>
            <a:r>
              <a:rPr lang="en-US" dirty="0" smtClean="0"/>
              <a:t>61, 176, 19.7</a:t>
            </a:r>
          </a:p>
          <a:p>
            <a:r>
              <a:rPr lang="en-US" dirty="0" smtClean="0"/>
              <a:t>}</a:t>
            </a:r>
          </a:p>
          <a:p>
            <a:r>
              <a:rPr lang="en-US" dirty="0" smtClean="0"/>
              <a:t/>
            </a:r>
            <a:br>
              <a:rPr lang="en-US" dirty="0" smtClean="0"/>
            </a:br>
            <a:endParaRPr lang="en-US" dirty="0"/>
          </a:p>
        </p:txBody>
      </p:sp>
      <p:pic>
        <p:nvPicPr>
          <p:cNvPr id="38914" name="Picture 2" descr="https://lh3.googleusercontent.com/QnGw65L0UV-o7Ot2YMjMVPbgsrC6djIQbxFejUDQvkXE5T5T875OUdt1-V6l_hfQNSMaZQAcc4Z4kk61sGYUen7jM0CrrhKdRkwg_fEhUpE3ajQ0P7zl-OjjNbsKtGq5zBDSs2II5mU8kOnqJw"/>
          <p:cNvPicPr>
            <a:picLocks noChangeAspect="1" noChangeArrowheads="1"/>
          </p:cNvPicPr>
          <p:nvPr/>
        </p:nvPicPr>
        <p:blipFill>
          <a:blip r:embed="rId2"/>
          <a:srcRect/>
          <a:stretch>
            <a:fillRect/>
          </a:stretch>
        </p:blipFill>
        <p:spPr bwMode="auto">
          <a:xfrm>
            <a:off x="2819400" y="1295400"/>
            <a:ext cx="5486400" cy="4648200"/>
          </a:xfrm>
          <a:prstGeom prst="rect">
            <a:avLst/>
          </a:prstGeom>
          <a:noFill/>
        </p:spPr>
      </p:pic>
      <p:sp>
        <p:nvSpPr>
          <p:cNvPr id="4" name="TextBox 3"/>
          <p:cNvSpPr txBox="1"/>
          <p:nvPr/>
        </p:nvSpPr>
        <p:spPr>
          <a:xfrm>
            <a:off x="2786050" y="857232"/>
            <a:ext cx="4357718" cy="369332"/>
          </a:xfrm>
          <a:prstGeom prst="rect">
            <a:avLst/>
          </a:prstGeom>
          <a:noFill/>
        </p:spPr>
        <p:txBody>
          <a:bodyPr wrap="square" rtlCol="0">
            <a:spAutoFit/>
          </a:bodyPr>
          <a:lstStyle/>
          <a:p>
            <a:r>
              <a:rPr lang="en-US" b="1" u="sng" dirty="0" err="1" smtClean="0">
                <a:solidFill>
                  <a:schemeClr val="tx2"/>
                </a:solidFill>
              </a:rPr>
              <a:t>Biodata</a:t>
            </a:r>
            <a:endParaRPr lang="en-US" b="1" u="sng"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9144000" cy="4801314"/>
          </a:xfrm>
          <a:prstGeom prst="rect">
            <a:avLst/>
          </a:prstGeom>
          <a:noFill/>
        </p:spPr>
        <p:txBody>
          <a:bodyPr wrap="square" rtlCol="0">
            <a:spAutoFit/>
          </a:bodyPr>
          <a:lstStyle/>
          <a:p>
            <a:r>
              <a:rPr lang="en-US" dirty="0" smtClean="0"/>
              <a:t>5)Creating and Inserting data in Room Table</a:t>
            </a:r>
          </a:p>
          <a:p>
            <a:r>
              <a:rPr lang="en-US" dirty="0" smtClean="0"/>
              <a:t>Room = {</a:t>
            </a:r>
          </a:p>
          <a:p>
            <a:r>
              <a:rPr lang="en-US" dirty="0" smtClean="0"/>
              <a:t>Quarter_Name, Room_No</a:t>
            </a:r>
          </a:p>
          <a:p>
            <a:r>
              <a:rPr lang="en-US" dirty="0" smtClean="0"/>
              <a:t>'Q3', 101</a:t>
            </a:r>
          </a:p>
          <a:p>
            <a:r>
              <a:rPr lang="en-US" dirty="0" smtClean="0"/>
              <a:t>'Q2', 101</a:t>
            </a:r>
          </a:p>
          <a:p>
            <a:r>
              <a:rPr lang="en-US" dirty="0" smtClean="0"/>
              <a:t>'Q1', 101</a:t>
            </a:r>
          </a:p>
          <a:p>
            <a:r>
              <a:rPr lang="en-US" dirty="0" smtClean="0"/>
              <a:t>'Q1', 102</a:t>
            </a:r>
          </a:p>
          <a:p>
            <a:r>
              <a:rPr lang="en-US" dirty="0" smtClean="0"/>
              <a:t>'Q2', 102</a:t>
            </a:r>
          </a:p>
          <a:p>
            <a:r>
              <a:rPr lang="en-US" dirty="0" smtClean="0"/>
              <a:t>'Q3', 102</a:t>
            </a:r>
          </a:p>
          <a:p>
            <a:r>
              <a:rPr lang="en-US" dirty="0" smtClean="0"/>
              <a:t>'Q1', 201</a:t>
            </a:r>
          </a:p>
          <a:p>
            <a:r>
              <a:rPr lang="en-US" dirty="0" smtClean="0"/>
              <a:t>'Q4', 101</a:t>
            </a:r>
          </a:p>
          <a:p>
            <a:r>
              <a:rPr lang="en-US" dirty="0" smtClean="0"/>
              <a:t>'Q4', 102</a:t>
            </a:r>
          </a:p>
          <a:p>
            <a:r>
              <a:rPr lang="en-US" dirty="0" smtClean="0"/>
              <a:t>'Q1', 202</a:t>
            </a:r>
          </a:p>
          <a:p>
            <a:r>
              <a:rPr lang="en-US" dirty="0" smtClean="0"/>
              <a:t>}</a:t>
            </a:r>
          </a:p>
          <a:p>
            <a:r>
              <a:rPr lang="en-US" dirty="0" smtClean="0"/>
              <a:t/>
            </a:r>
            <a:br>
              <a:rPr lang="en-US" dirty="0" smtClean="0"/>
            </a:br>
            <a:endParaRPr lang="en-US" dirty="0" smtClean="0"/>
          </a:p>
          <a:p>
            <a:endParaRPr lang="en-US" dirty="0"/>
          </a:p>
        </p:txBody>
      </p:sp>
      <p:pic>
        <p:nvPicPr>
          <p:cNvPr id="37890" name="Picture 2" descr="https://lh4.googleusercontent.com/T4U-qF4vJKpmvEoHXefcjzRPBLdj5GYfGsCLzn9l6gRtMnoS9-Yf3exBTTuO_X8flmUs1TT29myob6uHLDySVJy8huixWi_SOIcUo31eAPKvYeF97WtSbPT1XljE2pD4GE-I-y1bnuec2uv-Ww"/>
          <p:cNvPicPr>
            <a:picLocks noChangeAspect="1" noChangeArrowheads="1"/>
          </p:cNvPicPr>
          <p:nvPr/>
        </p:nvPicPr>
        <p:blipFill>
          <a:blip r:embed="rId2"/>
          <a:srcRect/>
          <a:stretch>
            <a:fillRect/>
          </a:stretch>
        </p:blipFill>
        <p:spPr bwMode="auto">
          <a:xfrm>
            <a:off x="3505199" y="1143000"/>
            <a:ext cx="4288653" cy="4724400"/>
          </a:xfrm>
          <a:prstGeom prst="rect">
            <a:avLst/>
          </a:prstGeom>
          <a:noFill/>
        </p:spPr>
      </p:pic>
      <p:sp>
        <p:nvSpPr>
          <p:cNvPr id="5" name="TextBox 4"/>
          <p:cNvSpPr txBox="1"/>
          <p:nvPr/>
        </p:nvSpPr>
        <p:spPr>
          <a:xfrm>
            <a:off x="3500430" y="714356"/>
            <a:ext cx="2928958" cy="369332"/>
          </a:xfrm>
          <a:prstGeom prst="rect">
            <a:avLst/>
          </a:prstGeom>
          <a:noFill/>
        </p:spPr>
        <p:txBody>
          <a:bodyPr wrap="square" rtlCol="0">
            <a:spAutoFit/>
          </a:bodyPr>
          <a:lstStyle/>
          <a:p>
            <a:r>
              <a:rPr lang="en-US" b="1" u="sng" dirty="0" smtClean="0">
                <a:solidFill>
                  <a:schemeClr val="tx2"/>
                </a:solidFill>
              </a:rPr>
              <a:t>Room</a:t>
            </a:r>
            <a:endParaRPr lang="en-US" b="1" u="sng" dirty="0">
              <a:solidFill>
                <a:schemeClr val="tx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763000" cy="6555641"/>
          </a:xfrm>
          <a:prstGeom prst="rect">
            <a:avLst/>
          </a:prstGeom>
          <a:noFill/>
        </p:spPr>
        <p:txBody>
          <a:bodyPr wrap="square" rtlCol="0">
            <a:spAutoFit/>
          </a:bodyPr>
          <a:lstStyle/>
          <a:p>
            <a:r>
              <a:rPr lang="en-US" sz="1400" dirty="0" smtClean="0"/>
              <a:t>6)Creating and Inserting data in Assigns Table</a:t>
            </a:r>
          </a:p>
          <a:p>
            <a:r>
              <a:rPr lang="pt-BR" sz="1400" dirty="0" smtClean="0"/>
              <a:t>Assigns = {</a:t>
            </a:r>
          </a:p>
          <a:p>
            <a:r>
              <a:rPr lang="pt-BR" sz="1400" dirty="0" smtClean="0"/>
              <a:t>Service_Number, Weapon_ID</a:t>
            </a:r>
          </a:p>
          <a:p>
            <a:r>
              <a:rPr lang="pt-BR" sz="1400" dirty="0" smtClean="0"/>
              <a:t>'F7893421', 'H108'</a:t>
            </a:r>
          </a:p>
          <a:p>
            <a:r>
              <a:rPr lang="pt-BR" sz="1400" dirty="0" smtClean="0"/>
              <a:t>'F7893421', 'M555'</a:t>
            </a:r>
          </a:p>
          <a:p>
            <a:r>
              <a:rPr lang="pt-BR" sz="1400" dirty="0" smtClean="0"/>
              <a:t>'M1378861', 'H107'</a:t>
            </a:r>
          </a:p>
          <a:p>
            <a:r>
              <a:rPr lang="pt-BR" sz="1400" dirty="0" smtClean="0"/>
              <a:t>'M1378861', 'A277'</a:t>
            </a:r>
          </a:p>
          <a:p>
            <a:r>
              <a:rPr lang="pt-BR" sz="1400" dirty="0" smtClean="0"/>
              <a:t>'C3497213', 'S123'</a:t>
            </a:r>
          </a:p>
          <a:p>
            <a:r>
              <a:rPr lang="pt-BR" sz="1400" dirty="0" smtClean="0"/>
              <a:t>'C3497213', 'R727'</a:t>
            </a:r>
          </a:p>
          <a:p>
            <a:r>
              <a:rPr lang="pt-BR" sz="1400" dirty="0" smtClean="0"/>
              <a:t>'C7193499', 'S123'</a:t>
            </a:r>
          </a:p>
          <a:p>
            <a:r>
              <a:rPr lang="pt-BR" sz="1400" dirty="0" smtClean="0"/>
              <a:t>'C7193499', 'R727'</a:t>
            </a:r>
          </a:p>
          <a:p>
            <a:r>
              <a:rPr lang="pt-BR" sz="1400" dirty="0" smtClean="0"/>
              <a:t>'L7231291', 'H107'</a:t>
            </a:r>
          </a:p>
          <a:p>
            <a:r>
              <a:rPr lang="pt-BR" sz="1400" dirty="0" smtClean="0"/>
              <a:t>'L7231291', 'A211'</a:t>
            </a:r>
          </a:p>
          <a:p>
            <a:r>
              <a:rPr lang="pt-BR" sz="1400" dirty="0" smtClean="0"/>
              <a:t>'L3765421', 'H107'</a:t>
            </a:r>
          </a:p>
          <a:p>
            <a:r>
              <a:rPr lang="pt-BR" sz="1400" dirty="0" smtClean="0"/>
              <a:t>'L3765421', 'A211'</a:t>
            </a:r>
          </a:p>
          <a:p>
            <a:r>
              <a:rPr lang="pt-BR" sz="1400" dirty="0" smtClean="0"/>
              <a:t>'S3432197', 'H107'</a:t>
            </a:r>
          </a:p>
          <a:p>
            <a:r>
              <a:rPr lang="pt-BR" sz="1400" dirty="0" smtClean="0"/>
              <a:t>'S3432197', 'G999'</a:t>
            </a:r>
          </a:p>
          <a:p>
            <a:r>
              <a:rPr lang="pt-BR" sz="1400" dirty="0" smtClean="0"/>
              <a:t>'S3432197', 'S129'</a:t>
            </a:r>
          </a:p>
          <a:p>
            <a:r>
              <a:rPr lang="pt-BR" sz="1400" dirty="0" smtClean="0"/>
              <a:t>'S1734321', 'H107'</a:t>
            </a:r>
          </a:p>
          <a:p>
            <a:r>
              <a:rPr lang="pt-BR" sz="1400" dirty="0" smtClean="0"/>
              <a:t>'S1734321', 'G999'</a:t>
            </a:r>
          </a:p>
          <a:p>
            <a:r>
              <a:rPr lang="pt-BR" sz="1400" dirty="0" smtClean="0"/>
              <a:t>'S1734321', 'S129'</a:t>
            </a:r>
          </a:p>
          <a:p>
            <a:r>
              <a:rPr lang="pt-BR" sz="1400" dirty="0" smtClean="0"/>
              <a:t>'S7776779', 'H107'</a:t>
            </a:r>
          </a:p>
          <a:p>
            <a:r>
              <a:rPr lang="pt-BR" sz="1400" dirty="0" smtClean="0"/>
              <a:t>'S7776779', 'G999'</a:t>
            </a:r>
          </a:p>
          <a:p>
            <a:r>
              <a:rPr lang="pt-BR" sz="1400" dirty="0" smtClean="0"/>
              <a:t>'S7776779', 'S129'</a:t>
            </a:r>
          </a:p>
          <a:p>
            <a:r>
              <a:rPr lang="pt-BR" sz="1400" dirty="0" smtClean="0"/>
              <a:t>'S3366143', 'H107'</a:t>
            </a:r>
          </a:p>
          <a:p>
            <a:r>
              <a:rPr lang="pt-BR" sz="1400" dirty="0" smtClean="0"/>
              <a:t>'S3366143', 'G999'</a:t>
            </a:r>
          </a:p>
          <a:p>
            <a:r>
              <a:rPr lang="pt-BR" sz="1400" dirty="0" smtClean="0"/>
              <a:t>'S3366143', 'S129'</a:t>
            </a:r>
          </a:p>
          <a:p>
            <a:r>
              <a:rPr lang="pt-BR" sz="1400" dirty="0" smtClean="0"/>
              <a:t>}</a:t>
            </a:r>
          </a:p>
          <a:p>
            <a:r>
              <a:rPr lang="pt-BR" sz="1400" dirty="0" smtClean="0"/>
              <a:t/>
            </a:r>
            <a:br>
              <a:rPr lang="pt-BR" sz="1400" dirty="0" smtClean="0"/>
            </a:br>
            <a:endParaRPr lang="en-US" sz="1400" dirty="0"/>
          </a:p>
        </p:txBody>
      </p:sp>
      <p:pic>
        <p:nvPicPr>
          <p:cNvPr id="36866" name="Picture 2" descr="https://lh3.googleusercontent.com/TQRui4KmPqfQWXWT0Q0nzkEmmm1gadZ-ciRv26JJYMEH51_lRAgPDblcileIfj0o85ZOksrjCo9zHVjkAx9juHOKuS5SUrfe0pdJAUKB3aAnrvdgTgtlUX_4jKf1dUTrL9CBlff3evaondu8kg"/>
          <p:cNvPicPr>
            <a:picLocks noChangeAspect="1" noChangeArrowheads="1"/>
          </p:cNvPicPr>
          <p:nvPr/>
        </p:nvPicPr>
        <p:blipFill>
          <a:blip r:embed="rId3"/>
          <a:srcRect/>
          <a:stretch>
            <a:fillRect/>
          </a:stretch>
        </p:blipFill>
        <p:spPr bwMode="auto">
          <a:xfrm>
            <a:off x="4419600" y="533400"/>
            <a:ext cx="2438400" cy="3794516"/>
          </a:xfrm>
          <a:prstGeom prst="rect">
            <a:avLst/>
          </a:prstGeom>
          <a:noFill/>
        </p:spPr>
      </p:pic>
      <p:pic>
        <p:nvPicPr>
          <p:cNvPr id="36868" name="Picture 4" descr="https://lh4.googleusercontent.com/-MexXfKS_z0y_I18-YC76QF_6Inb2xaj5guJLe2xoKDwVCahvatOTEe40QhEGnUzzY38Vbl2YEFOTv4dwhk9TLmbaYECUt5muq5wZULxL7W0n2UI6sc-k63uArUZIUs56VFK-hiEveyUplF66g"/>
          <p:cNvPicPr>
            <a:picLocks noChangeAspect="1" noChangeArrowheads="1"/>
          </p:cNvPicPr>
          <p:nvPr/>
        </p:nvPicPr>
        <p:blipFill>
          <a:blip r:embed="rId4"/>
          <a:srcRect/>
          <a:stretch>
            <a:fillRect/>
          </a:stretch>
        </p:blipFill>
        <p:spPr bwMode="auto">
          <a:xfrm>
            <a:off x="4419600" y="4343400"/>
            <a:ext cx="2438400" cy="2046457"/>
          </a:xfrm>
          <a:prstGeom prst="rect">
            <a:avLst/>
          </a:prstGeom>
          <a:noFill/>
        </p:spPr>
      </p:pic>
      <p:sp>
        <p:nvSpPr>
          <p:cNvPr id="5" name="TextBox 4"/>
          <p:cNvSpPr txBox="1"/>
          <p:nvPr/>
        </p:nvSpPr>
        <p:spPr>
          <a:xfrm>
            <a:off x="3857620" y="142852"/>
            <a:ext cx="3786214" cy="369332"/>
          </a:xfrm>
          <a:prstGeom prst="rect">
            <a:avLst/>
          </a:prstGeom>
          <a:noFill/>
        </p:spPr>
        <p:txBody>
          <a:bodyPr wrap="square" rtlCol="0">
            <a:spAutoFit/>
          </a:bodyPr>
          <a:lstStyle/>
          <a:p>
            <a:r>
              <a:rPr lang="en-US" b="1" u="sng" dirty="0" smtClean="0">
                <a:solidFill>
                  <a:schemeClr val="tx2"/>
                </a:solidFill>
              </a:rPr>
              <a:t>Assigns</a:t>
            </a:r>
            <a:endParaRPr lang="en-US" b="1" u="sng" dirty="0">
              <a:solidFill>
                <a:schemeClr val="tx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087" y="228600"/>
            <a:ext cx="8991600" cy="2862322"/>
          </a:xfrm>
          <a:prstGeom prst="rect">
            <a:avLst/>
          </a:prstGeom>
          <a:noFill/>
        </p:spPr>
        <p:txBody>
          <a:bodyPr wrap="square" rtlCol="0">
            <a:spAutoFit/>
          </a:bodyPr>
          <a:lstStyle/>
          <a:p>
            <a:r>
              <a:rPr lang="en-US" dirty="0" smtClean="0"/>
              <a:t>7)Creating and Inserting data in Quarters Table</a:t>
            </a:r>
          </a:p>
          <a:p>
            <a:r>
              <a:rPr lang="en-US" dirty="0" smtClean="0"/>
              <a:t>Quarters = {</a:t>
            </a:r>
          </a:p>
          <a:p>
            <a:r>
              <a:rPr lang="en-US" dirty="0" smtClean="0"/>
              <a:t>Quarter_Name, Max_Capacity, No_of_Soldiers</a:t>
            </a:r>
          </a:p>
          <a:p>
            <a:r>
              <a:rPr lang="en-US" dirty="0" smtClean="0"/>
              <a:t>'Q1', 100, 80</a:t>
            </a:r>
          </a:p>
          <a:p>
            <a:r>
              <a:rPr lang="en-US" dirty="0" smtClean="0"/>
              <a:t>'Q2', 75, 60</a:t>
            </a:r>
          </a:p>
          <a:p>
            <a:r>
              <a:rPr lang="en-US" dirty="0" smtClean="0"/>
              <a:t>'Q3', 80, 75</a:t>
            </a:r>
          </a:p>
          <a:p>
            <a:r>
              <a:rPr lang="en-US" dirty="0" smtClean="0"/>
              <a:t>'Q4', 60, 55</a:t>
            </a:r>
          </a:p>
          <a:p>
            <a:r>
              <a:rPr lang="en-US" dirty="0" smtClean="0"/>
              <a:t>}</a:t>
            </a:r>
          </a:p>
          <a:p>
            <a:r>
              <a:rPr lang="en-US" dirty="0" smtClean="0"/>
              <a:t/>
            </a:r>
            <a:br>
              <a:rPr lang="en-US" dirty="0" smtClean="0"/>
            </a:br>
            <a:endParaRPr lang="en-US" dirty="0"/>
          </a:p>
        </p:txBody>
      </p:sp>
      <p:pic>
        <p:nvPicPr>
          <p:cNvPr id="35844" name="Picture 4" descr="https://lh5.googleusercontent.com/P1qmBDs1Y1QA-EnxVQxfEHAkW_krQdTmcbtgMZs03v_4OI1mxJFAoHw0BVl00xBq0kEAf_z1dwQH1r39fVHgv-GTfKFL7t0zVAm7GmRgM6FEv4cnxhJ-cA8-rEAOKGk_I0-iMBxYMo4kIhdB-g"/>
          <p:cNvPicPr>
            <a:picLocks noChangeAspect="1" noChangeArrowheads="1"/>
          </p:cNvPicPr>
          <p:nvPr/>
        </p:nvPicPr>
        <p:blipFill>
          <a:blip r:embed="rId2"/>
          <a:srcRect/>
          <a:stretch>
            <a:fillRect/>
          </a:stretch>
        </p:blipFill>
        <p:spPr bwMode="auto">
          <a:xfrm>
            <a:off x="1295400" y="2971800"/>
            <a:ext cx="6248400" cy="2461129"/>
          </a:xfrm>
          <a:prstGeom prst="rect">
            <a:avLst/>
          </a:prstGeom>
          <a:noFill/>
        </p:spPr>
      </p:pic>
      <p:sp>
        <p:nvSpPr>
          <p:cNvPr id="4" name="TextBox 3"/>
          <p:cNvSpPr txBox="1"/>
          <p:nvPr/>
        </p:nvSpPr>
        <p:spPr>
          <a:xfrm>
            <a:off x="1285852" y="2428868"/>
            <a:ext cx="4143404" cy="369332"/>
          </a:xfrm>
          <a:prstGeom prst="rect">
            <a:avLst/>
          </a:prstGeom>
          <a:noFill/>
        </p:spPr>
        <p:txBody>
          <a:bodyPr wrap="square" rtlCol="0">
            <a:spAutoFit/>
          </a:bodyPr>
          <a:lstStyle/>
          <a:p>
            <a:r>
              <a:rPr lang="en-US" b="1" u="sng" dirty="0" smtClean="0">
                <a:solidFill>
                  <a:schemeClr val="tx2"/>
                </a:solidFill>
              </a:rPr>
              <a:t>Quarters</a:t>
            </a:r>
            <a:endParaRPr lang="en-US" b="1" u="sng" dirty="0">
              <a:solidFill>
                <a:schemeClr val="tx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9144000" cy="3416320"/>
          </a:xfrm>
          <a:prstGeom prst="rect">
            <a:avLst/>
          </a:prstGeom>
          <a:noFill/>
        </p:spPr>
        <p:txBody>
          <a:bodyPr wrap="square" rtlCol="0">
            <a:spAutoFit/>
          </a:bodyPr>
          <a:lstStyle/>
          <a:p>
            <a:r>
              <a:rPr lang="en-US" dirty="0" smtClean="0"/>
              <a:t>8)Creating and Inserting data in Armory Table</a:t>
            </a:r>
          </a:p>
          <a:p>
            <a:endParaRPr lang="en-US" dirty="0" smtClean="0"/>
          </a:p>
          <a:p>
            <a:r>
              <a:rPr lang="en-US" dirty="0" smtClean="0"/>
              <a:t>Armory = {</a:t>
            </a:r>
          </a:p>
          <a:p>
            <a:r>
              <a:rPr lang="en-US" dirty="0" smtClean="0"/>
              <a:t>Armory_Name, Armory_Capacity</a:t>
            </a:r>
          </a:p>
          <a:p>
            <a:r>
              <a:rPr lang="en-US" dirty="0" smtClean="0"/>
              <a:t>'A1', 150</a:t>
            </a:r>
          </a:p>
          <a:p>
            <a:r>
              <a:rPr lang="en-US" dirty="0" smtClean="0"/>
              <a:t>'A2', 130</a:t>
            </a:r>
          </a:p>
          <a:p>
            <a:r>
              <a:rPr lang="en-US" dirty="0" smtClean="0"/>
              <a:t>'A3', 180</a:t>
            </a:r>
          </a:p>
          <a:p>
            <a:r>
              <a:rPr lang="en-US" dirty="0" smtClean="0"/>
              <a:t>'A4', 165</a:t>
            </a:r>
          </a:p>
          <a:p>
            <a:r>
              <a:rPr lang="en-US" dirty="0" smtClean="0"/>
              <a:t>}</a:t>
            </a:r>
          </a:p>
          <a:p>
            <a:r>
              <a:rPr lang="en-US" dirty="0" smtClean="0"/>
              <a:t/>
            </a:r>
            <a:br>
              <a:rPr lang="en-US" dirty="0" smtClean="0"/>
            </a:br>
            <a:endParaRPr lang="en-US" dirty="0" smtClean="0"/>
          </a:p>
          <a:p>
            <a:endParaRPr lang="en-US" dirty="0"/>
          </a:p>
        </p:txBody>
      </p:sp>
      <p:pic>
        <p:nvPicPr>
          <p:cNvPr id="4" name="Picture 2" descr="https://lh4.googleusercontent.com/JtOgUfK-Lhi-q9LGTkLHXQMHPZ6v4qC5BbHV8wWNeSyAPeEi96X6lwavt3z6q5cp-ml84s9mMoeTOPXgDJIVcM40EXEEqhxUCdMCfErlMwYCuUn6f006qnzfg64fycw7WpCXu4kFyYyIEkdISA"/>
          <p:cNvPicPr>
            <a:picLocks noChangeAspect="1" noChangeArrowheads="1"/>
          </p:cNvPicPr>
          <p:nvPr/>
        </p:nvPicPr>
        <p:blipFill>
          <a:blip r:embed="rId2"/>
          <a:srcRect/>
          <a:stretch>
            <a:fillRect/>
          </a:stretch>
        </p:blipFill>
        <p:spPr bwMode="auto">
          <a:xfrm>
            <a:off x="1981200" y="3048000"/>
            <a:ext cx="5029200" cy="2761996"/>
          </a:xfrm>
          <a:prstGeom prst="rect">
            <a:avLst/>
          </a:prstGeom>
          <a:noFill/>
        </p:spPr>
      </p:pic>
      <p:sp>
        <p:nvSpPr>
          <p:cNvPr id="5" name="TextBox 4"/>
          <p:cNvSpPr txBox="1"/>
          <p:nvPr/>
        </p:nvSpPr>
        <p:spPr>
          <a:xfrm>
            <a:off x="1928794" y="2428868"/>
            <a:ext cx="3714776" cy="369332"/>
          </a:xfrm>
          <a:prstGeom prst="rect">
            <a:avLst/>
          </a:prstGeom>
          <a:noFill/>
        </p:spPr>
        <p:txBody>
          <a:bodyPr wrap="square" rtlCol="0">
            <a:spAutoFit/>
          </a:bodyPr>
          <a:lstStyle/>
          <a:p>
            <a:r>
              <a:rPr lang="en-US" b="1" u="sng" dirty="0" smtClean="0">
                <a:solidFill>
                  <a:schemeClr val="tx2"/>
                </a:solidFill>
              </a:rPr>
              <a:t>Armory</a:t>
            </a:r>
            <a:endParaRPr lang="en-US" b="1" u="sng"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1.</a:t>
            </a:r>
            <a:r>
              <a:rPr lang="en-US" u="sng" dirty="0" smtClean="0">
                <a:solidFill>
                  <a:schemeClr val="accent6">
                    <a:lumMod val="75000"/>
                  </a:schemeClr>
                </a:solidFill>
              </a:rPr>
              <a:t>Overview</a:t>
            </a:r>
            <a:endParaRPr lang="en-US" u="sng" dirty="0">
              <a:solidFill>
                <a:schemeClr val="accent6">
                  <a:lumMod val="75000"/>
                </a:schemeClr>
              </a:solidFill>
            </a:endParaRPr>
          </a:p>
        </p:txBody>
      </p:sp>
      <p:sp>
        <p:nvSpPr>
          <p:cNvPr id="3" name="Content Placeholder 2"/>
          <p:cNvSpPr>
            <a:spLocks noGrp="1"/>
          </p:cNvSpPr>
          <p:nvPr>
            <p:ph idx="1"/>
          </p:nvPr>
        </p:nvSpPr>
        <p:spPr/>
        <p:txBody>
          <a:bodyPr>
            <a:noAutofit/>
          </a:bodyPr>
          <a:lstStyle/>
          <a:p>
            <a:r>
              <a:rPr lang="en-US" sz="2200" dirty="0" smtClean="0"/>
              <a:t>The Indian Army is the land-based branch and the largest component of the Indian Armed Forces. The primary mission of the Indian Army is to ensure national security and national unity, to defend the nation from external aggression and internal threats, and to maintain peace and security within its borders.This database is used for storing the details of soldiers,weapons they use,their biodata,armory. With the help of this database we can keep a track of availability of weapons,man power and hierarchy in Indian Army.</a:t>
            </a:r>
            <a:endParaRPr lang="en-US" sz="2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15266"/>
            <a:ext cx="9144000" cy="5909310"/>
          </a:xfrm>
          <a:prstGeom prst="rect">
            <a:avLst/>
          </a:prstGeom>
          <a:noFill/>
        </p:spPr>
        <p:txBody>
          <a:bodyPr wrap="square" rtlCol="0">
            <a:spAutoFit/>
          </a:bodyPr>
          <a:lstStyle/>
          <a:p>
            <a:r>
              <a:rPr lang="en-US" dirty="0" smtClean="0"/>
              <a:t>9)Creating and Inserting data in Stores Table</a:t>
            </a:r>
          </a:p>
          <a:p>
            <a:r>
              <a:rPr lang="pt-BR" dirty="0" smtClean="0"/>
              <a:t>Stores = {</a:t>
            </a:r>
          </a:p>
          <a:p>
            <a:r>
              <a:rPr lang="pt-BR" dirty="0" smtClean="0"/>
              <a:t>Armory_Name, Weapon_Id</a:t>
            </a:r>
          </a:p>
          <a:p>
            <a:r>
              <a:rPr lang="pt-BR" dirty="0" smtClean="0"/>
              <a:t>'A1', 'H107'</a:t>
            </a:r>
          </a:p>
          <a:p>
            <a:r>
              <a:rPr lang="pt-BR" dirty="0" smtClean="0"/>
              <a:t>'A2', 'H108'</a:t>
            </a:r>
          </a:p>
          <a:p>
            <a:r>
              <a:rPr lang="pt-BR" dirty="0" smtClean="0"/>
              <a:t>'A3', 'H109'</a:t>
            </a:r>
          </a:p>
          <a:p>
            <a:r>
              <a:rPr lang="pt-BR" dirty="0" smtClean="0"/>
              <a:t>'A4', 'G999'</a:t>
            </a:r>
          </a:p>
          <a:p>
            <a:r>
              <a:rPr lang="pt-BR" dirty="0" smtClean="0"/>
              <a:t>'A1', 'S100'</a:t>
            </a:r>
          </a:p>
          <a:p>
            <a:r>
              <a:rPr lang="pt-BR" dirty="0" smtClean="0"/>
              <a:t>'A2', 'S101'</a:t>
            </a:r>
          </a:p>
          <a:p>
            <a:r>
              <a:rPr lang="pt-BR" dirty="0" smtClean="0"/>
              <a:t>'A1', 'S123'</a:t>
            </a:r>
          </a:p>
          <a:p>
            <a:r>
              <a:rPr lang="pt-BR" dirty="0" smtClean="0"/>
              <a:t>'A2', 'S129'</a:t>
            </a:r>
          </a:p>
          <a:p>
            <a:r>
              <a:rPr lang="pt-BR" dirty="0" smtClean="0"/>
              <a:t>'A3', 'A211'</a:t>
            </a:r>
          </a:p>
          <a:p>
            <a:r>
              <a:rPr lang="pt-BR" dirty="0" smtClean="0"/>
              <a:t>'A4', 'A212'</a:t>
            </a:r>
          </a:p>
          <a:p>
            <a:r>
              <a:rPr lang="pt-BR" dirty="0" smtClean="0"/>
              <a:t>'A4', 'A277'</a:t>
            </a:r>
          </a:p>
          <a:p>
            <a:r>
              <a:rPr lang="pt-BR" dirty="0" smtClean="0"/>
              <a:t>'A2', 'R711'</a:t>
            </a:r>
          </a:p>
          <a:p>
            <a:r>
              <a:rPr lang="pt-BR" dirty="0" smtClean="0"/>
              <a:t>'A3', 'R712'</a:t>
            </a:r>
          </a:p>
          <a:p>
            <a:r>
              <a:rPr lang="pt-BR" dirty="0" smtClean="0"/>
              <a:t>'A1', 'R727'</a:t>
            </a:r>
          </a:p>
          <a:p>
            <a:r>
              <a:rPr lang="pt-BR" dirty="0" smtClean="0"/>
              <a:t>'A4', 'M555'</a:t>
            </a:r>
          </a:p>
          <a:p>
            <a:r>
              <a:rPr lang="pt-BR" dirty="0" smtClean="0"/>
              <a:t>}</a:t>
            </a:r>
          </a:p>
          <a:p>
            <a:r>
              <a:rPr lang="pt-BR" dirty="0" smtClean="0"/>
              <a:t/>
            </a:r>
            <a:br>
              <a:rPr lang="pt-BR" dirty="0" smtClean="0"/>
            </a:br>
            <a:endParaRPr lang="en-US" dirty="0"/>
          </a:p>
        </p:txBody>
      </p:sp>
      <p:pic>
        <p:nvPicPr>
          <p:cNvPr id="3" name="Picture 2" descr="https://lh5.googleusercontent.com/IKisjapvhgZsht2_3tTeiz0EOhkU0XOrdqIeaZFRLHxuJsW_Tj2HRA81JBQbdhLC4pdgtezS1qa5tYJ8qx1P8RIASvrqXXT_tQaRzzBYq2V2czZ2l3TUPKoWYvvMjC_sl0kxNkePhv7l5zERLA"/>
          <p:cNvPicPr>
            <a:picLocks noChangeAspect="1" noChangeArrowheads="1"/>
          </p:cNvPicPr>
          <p:nvPr/>
        </p:nvPicPr>
        <p:blipFill>
          <a:blip r:embed="rId2"/>
          <a:srcRect/>
          <a:stretch>
            <a:fillRect/>
          </a:stretch>
        </p:blipFill>
        <p:spPr bwMode="auto">
          <a:xfrm>
            <a:off x="4724400" y="533400"/>
            <a:ext cx="3571875" cy="5591176"/>
          </a:xfrm>
          <a:prstGeom prst="rect">
            <a:avLst/>
          </a:prstGeom>
          <a:noFill/>
        </p:spPr>
      </p:pic>
      <p:sp>
        <p:nvSpPr>
          <p:cNvPr id="4" name="TextBox 3"/>
          <p:cNvSpPr txBox="1"/>
          <p:nvPr/>
        </p:nvSpPr>
        <p:spPr>
          <a:xfrm>
            <a:off x="4714876" y="142852"/>
            <a:ext cx="3786214" cy="369332"/>
          </a:xfrm>
          <a:prstGeom prst="rect">
            <a:avLst/>
          </a:prstGeom>
          <a:noFill/>
        </p:spPr>
        <p:txBody>
          <a:bodyPr wrap="square" rtlCol="0">
            <a:spAutoFit/>
          </a:bodyPr>
          <a:lstStyle/>
          <a:p>
            <a:r>
              <a:rPr lang="en-US" b="1" u="sng" dirty="0" smtClean="0">
                <a:solidFill>
                  <a:schemeClr val="tx2"/>
                </a:solidFill>
              </a:rPr>
              <a:t>Stores</a:t>
            </a:r>
            <a:endParaRPr lang="en-US" b="1" u="sng" dirty="0">
              <a:solidFill>
                <a:schemeClr val="tx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9144000" cy="3416320"/>
          </a:xfrm>
          <a:prstGeom prst="rect">
            <a:avLst/>
          </a:prstGeom>
          <a:noFill/>
        </p:spPr>
        <p:txBody>
          <a:bodyPr wrap="square" rtlCol="0">
            <a:spAutoFit/>
          </a:bodyPr>
          <a:lstStyle/>
          <a:p>
            <a:r>
              <a:rPr lang="en-US" dirty="0" smtClean="0"/>
              <a:t>10)Creating and Inserting data in Commander Table</a:t>
            </a:r>
          </a:p>
          <a:p>
            <a:r>
              <a:rPr lang="en-US" dirty="0" smtClean="0"/>
              <a:t>Commander = {</a:t>
            </a:r>
          </a:p>
          <a:p>
            <a:r>
              <a:rPr lang="en-US" dirty="0" smtClean="0"/>
              <a:t>Cmdr_SNo, Cmdr_Rank</a:t>
            </a:r>
          </a:p>
          <a:p>
            <a:r>
              <a:rPr lang="en-US" dirty="0" smtClean="0"/>
              <a:t>'C3497213', 'Colonel'</a:t>
            </a:r>
          </a:p>
          <a:p>
            <a:r>
              <a:rPr lang="en-US" dirty="0" smtClean="0"/>
              <a:t>'L7231291', 'Lieutenant'</a:t>
            </a:r>
          </a:p>
          <a:p>
            <a:r>
              <a:rPr lang="en-US" dirty="0" smtClean="0"/>
              <a:t>'L3765421', 'Lieutenant'</a:t>
            </a:r>
          </a:p>
          <a:p>
            <a:r>
              <a:rPr lang="en-US" dirty="0" smtClean="0"/>
              <a:t>'C7193499', 'Colonel'</a:t>
            </a:r>
          </a:p>
          <a:p>
            <a:r>
              <a:rPr lang="en-US" dirty="0" smtClean="0"/>
              <a:t>'F7893421', 'Field Marshal'</a:t>
            </a:r>
          </a:p>
          <a:p>
            <a:r>
              <a:rPr lang="en-US" dirty="0" smtClean="0"/>
              <a:t>'M1378861', 'Major'</a:t>
            </a:r>
          </a:p>
          <a:p>
            <a:r>
              <a:rPr lang="en-US" dirty="0" smtClean="0"/>
              <a:t>}</a:t>
            </a:r>
          </a:p>
          <a:p>
            <a:r>
              <a:rPr lang="en-US" dirty="0" smtClean="0"/>
              <a:t/>
            </a:r>
            <a:br>
              <a:rPr lang="en-US" dirty="0" smtClean="0"/>
            </a:br>
            <a:endParaRPr lang="en-US" dirty="0"/>
          </a:p>
        </p:txBody>
      </p:sp>
      <p:pic>
        <p:nvPicPr>
          <p:cNvPr id="32770" name="Picture 2" descr="https://lh5.googleusercontent.com/oARAHpf8IDC8LZ33svl_qJaL5yxz5uhgcG32g_ORmz964cVQFVuPsIUq1Y4YGVnspx2C84DeCLGPrNUQ51GZ9kbLWcFG8LcfLkqYOxXrDwSec8YOOOHB3iHqWp3YzrnS1ZQK30AuCBX6E62Yqg"/>
          <p:cNvPicPr>
            <a:picLocks noChangeAspect="1" noChangeArrowheads="1"/>
          </p:cNvPicPr>
          <p:nvPr/>
        </p:nvPicPr>
        <p:blipFill>
          <a:blip r:embed="rId2"/>
          <a:srcRect/>
          <a:stretch>
            <a:fillRect/>
          </a:stretch>
        </p:blipFill>
        <p:spPr bwMode="auto">
          <a:xfrm>
            <a:off x="3214678" y="1428736"/>
            <a:ext cx="5399314" cy="3962400"/>
          </a:xfrm>
          <a:prstGeom prst="rect">
            <a:avLst/>
          </a:prstGeom>
          <a:noFill/>
        </p:spPr>
      </p:pic>
      <p:sp>
        <p:nvSpPr>
          <p:cNvPr id="4" name="TextBox 3"/>
          <p:cNvSpPr txBox="1"/>
          <p:nvPr/>
        </p:nvSpPr>
        <p:spPr>
          <a:xfrm>
            <a:off x="3214678" y="857232"/>
            <a:ext cx="4714908" cy="369332"/>
          </a:xfrm>
          <a:prstGeom prst="rect">
            <a:avLst/>
          </a:prstGeom>
          <a:noFill/>
        </p:spPr>
        <p:txBody>
          <a:bodyPr wrap="square" rtlCol="0">
            <a:spAutoFit/>
          </a:bodyPr>
          <a:lstStyle/>
          <a:p>
            <a:r>
              <a:rPr lang="en-US" b="1" u="sng" dirty="0" smtClean="0">
                <a:solidFill>
                  <a:schemeClr val="tx2"/>
                </a:solidFill>
              </a:rPr>
              <a:t>Commander</a:t>
            </a:r>
            <a:endParaRPr lang="en-US" b="1" u="sng" dirty="0">
              <a:solidFill>
                <a:schemeClr val="tx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fontScale="90000"/>
          </a:bodyPr>
          <a:lstStyle/>
          <a:p>
            <a:r>
              <a:rPr lang="en-US" u="sng" dirty="0" smtClean="0">
                <a:solidFill>
                  <a:schemeClr val="accent6">
                    <a:lumMod val="75000"/>
                  </a:schemeClr>
                </a:solidFill>
              </a:rPr>
              <a:t>11.QUERIES IN RELATIONAL ALGEBRA</a:t>
            </a:r>
            <a:endParaRPr lang="en-US" u="sng" dirty="0">
              <a:solidFill>
                <a:schemeClr val="accent6">
                  <a:lumMod val="75000"/>
                </a:schemeClr>
              </a:solidFill>
            </a:endParaRPr>
          </a:p>
        </p:txBody>
      </p:sp>
      <p:sp>
        <p:nvSpPr>
          <p:cNvPr id="3" name="Content Placeholder 2"/>
          <p:cNvSpPr>
            <a:spLocks noGrp="1"/>
          </p:cNvSpPr>
          <p:nvPr>
            <p:ph idx="1"/>
          </p:nvPr>
        </p:nvSpPr>
        <p:spPr>
          <a:xfrm>
            <a:off x="381000" y="990600"/>
            <a:ext cx="8763000" cy="6019800"/>
          </a:xfrm>
        </p:spPr>
        <p:txBody>
          <a:bodyPr/>
          <a:lstStyle/>
          <a:p>
            <a:pPr marL="514350" indent="-514350">
              <a:buNone/>
            </a:pPr>
            <a:r>
              <a:rPr lang="en-US" sz="1800" dirty="0" smtClean="0"/>
              <a:t>1)Find the full name and age of the soldiers who are of rank 'Lieutenant‘</a:t>
            </a:r>
          </a:p>
          <a:p>
            <a:pPr>
              <a:buNone/>
            </a:pPr>
            <a:r>
              <a:rPr lang="en-US" dirty="0" smtClean="0"/>
              <a:t>          </a:t>
            </a:r>
            <a:r>
              <a:rPr lang="en-US" sz="2400" dirty="0" smtClean="0"/>
              <a:t>π </a:t>
            </a:r>
            <a:r>
              <a:rPr lang="en-US" sz="2400" baseline="-25000" dirty="0" smtClean="0"/>
              <a:t>&lt;First_Name, Last_Name, Age&gt; </a:t>
            </a:r>
            <a:r>
              <a:rPr lang="en-US" sz="2400" dirty="0" smtClean="0"/>
              <a:t>σ </a:t>
            </a:r>
            <a:r>
              <a:rPr lang="en-US" sz="2400" baseline="-25000" dirty="0" smtClean="0"/>
              <a:t>Rank = 'Lieutenant' </a:t>
            </a:r>
            <a:r>
              <a:rPr lang="en-US" sz="2400" dirty="0" smtClean="0"/>
              <a:t>(Soldier)</a:t>
            </a:r>
            <a:endParaRPr lang="en-US" dirty="0" smtClean="0"/>
          </a:p>
          <a:p>
            <a:pPr>
              <a:buNone/>
            </a:pPr>
            <a:r>
              <a:rPr lang="en-US" dirty="0" smtClean="0"/>
              <a:t/>
            </a:r>
            <a:br>
              <a:rPr lang="en-US" dirty="0" smtClean="0"/>
            </a:br>
            <a:endParaRPr lang="en-US" dirty="0" smtClean="0"/>
          </a:p>
          <a:p>
            <a:pPr>
              <a:buNone/>
            </a:pPr>
            <a:r>
              <a:rPr lang="en-US" dirty="0" smtClean="0"/>
              <a:t/>
            </a:r>
            <a:br>
              <a:rPr lang="en-US" dirty="0" smtClean="0"/>
            </a:br>
            <a:endParaRPr lang="en-US" dirty="0" smtClean="0"/>
          </a:p>
          <a:p>
            <a:pPr>
              <a:buNone/>
            </a:pPr>
            <a:endParaRPr lang="en-US" dirty="0"/>
          </a:p>
        </p:txBody>
      </p:sp>
      <p:pic>
        <p:nvPicPr>
          <p:cNvPr id="45058" name="Picture 2" descr="https://lh4.googleusercontent.com/VpiByO5zT1drKhB4DXBd9HYOvsByF6GpN9RWDai882nh1-hAIYomZKA5qe-6j73XCe6vLa7_FI-kVgDzoqikoa1KOIzv3PHrZR9auvJXuaEPfEzYfjMFldw5sAIUFcJcg0td3InEiGQ_YJfK8l4"/>
          <p:cNvPicPr>
            <a:picLocks noChangeAspect="1" noChangeArrowheads="1"/>
          </p:cNvPicPr>
          <p:nvPr/>
        </p:nvPicPr>
        <p:blipFill>
          <a:blip r:embed="rId2"/>
          <a:srcRect/>
          <a:stretch>
            <a:fillRect/>
          </a:stretch>
        </p:blipFill>
        <p:spPr bwMode="auto">
          <a:xfrm>
            <a:off x="1066800" y="2133600"/>
            <a:ext cx="5658207" cy="43434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915400" cy="1508105"/>
          </a:xfrm>
          <a:prstGeom prst="rect">
            <a:avLst/>
          </a:prstGeom>
          <a:noFill/>
        </p:spPr>
        <p:txBody>
          <a:bodyPr wrap="square" rtlCol="0">
            <a:spAutoFit/>
          </a:bodyPr>
          <a:lstStyle/>
          <a:p>
            <a:r>
              <a:rPr lang="en-US" dirty="0" smtClean="0"/>
              <a:t>2)Find the names of the armories having the weapon of type 'Assault Rifles'</a:t>
            </a:r>
          </a:p>
          <a:p>
            <a:r>
              <a:rPr lang="en-US" dirty="0" smtClean="0"/>
              <a:t/>
            </a:r>
            <a:br>
              <a:rPr lang="en-US" dirty="0" smtClean="0"/>
            </a:br>
            <a:r>
              <a:rPr lang="el-GR" dirty="0" smtClean="0"/>
              <a:t> </a:t>
            </a:r>
            <a:r>
              <a:rPr lang="el-GR" sz="2000" dirty="0" smtClean="0"/>
              <a:t>π </a:t>
            </a:r>
            <a:r>
              <a:rPr lang="en-US" sz="2000" baseline="-25000" dirty="0" smtClean="0"/>
              <a:t>&lt;Armory_Name&gt;</a:t>
            </a:r>
            <a:r>
              <a:rPr lang="en-US" sz="2000" dirty="0" smtClean="0"/>
              <a:t> </a:t>
            </a:r>
            <a:r>
              <a:rPr lang="el-GR" sz="2000" dirty="0" smtClean="0"/>
              <a:t>σ </a:t>
            </a:r>
            <a:r>
              <a:rPr lang="en-US" sz="2000" baseline="-25000" dirty="0" smtClean="0"/>
              <a:t>Type = 'Assault Rifles' </a:t>
            </a:r>
            <a:r>
              <a:rPr lang="en-US" sz="2000" dirty="0" smtClean="0"/>
              <a:t>(Stores ⨝ Weapons ⨝ Weapon_Type)</a:t>
            </a:r>
            <a:endParaRPr lang="en-US" dirty="0" smtClean="0"/>
          </a:p>
          <a:p>
            <a:r>
              <a:rPr lang="en-US" dirty="0" smtClean="0"/>
              <a:t/>
            </a:r>
            <a:br>
              <a:rPr lang="en-US" dirty="0" smtClean="0"/>
            </a:br>
            <a:endParaRPr lang="en-US" dirty="0"/>
          </a:p>
        </p:txBody>
      </p:sp>
      <p:pic>
        <p:nvPicPr>
          <p:cNvPr id="11266" name="Picture 2" descr="https://lh3.googleusercontent.com/Bu_NFq-01mx-LBxHXQ1twUcYoOfXZq9m8qWnB2E2euZckmHvD543khanpv3EmHAZSJZdLguy4xfGK_k-KnJebDSkNSIrviFn4j5ApgqpUx891oi1tekgNLUgNxjs93Ojhsr7NCg0jd0bE11zqQ"/>
          <p:cNvPicPr>
            <a:picLocks noChangeAspect="1" noChangeArrowheads="1"/>
          </p:cNvPicPr>
          <p:nvPr/>
        </p:nvPicPr>
        <p:blipFill>
          <a:blip r:embed="rId2"/>
          <a:srcRect/>
          <a:stretch>
            <a:fillRect/>
          </a:stretch>
        </p:blipFill>
        <p:spPr bwMode="auto">
          <a:xfrm>
            <a:off x="990599" y="1203566"/>
            <a:ext cx="6705601" cy="5502033"/>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094" y="152400"/>
            <a:ext cx="8915400" cy="1569660"/>
          </a:xfrm>
          <a:prstGeom prst="rect">
            <a:avLst/>
          </a:prstGeom>
          <a:noFill/>
        </p:spPr>
        <p:txBody>
          <a:bodyPr wrap="square" rtlCol="0">
            <a:spAutoFit/>
          </a:bodyPr>
          <a:lstStyle/>
          <a:p>
            <a:r>
              <a:rPr lang="en-US" dirty="0" smtClean="0"/>
              <a:t>3)  Find the biodata of the soldiers who live in Q1</a:t>
            </a:r>
          </a:p>
          <a:p>
            <a:r>
              <a:rPr lang="en-US" dirty="0" smtClean="0"/>
              <a:t/>
            </a:r>
            <a:br>
              <a:rPr lang="en-US" dirty="0" smtClean="0"/>
            </a:br>
            <a:r>
              <a:rPr lang="el-GR" sz="2400" dirty="0" smtClean="0"/>
              <a:t>π </a:t>
            </a:r>
            <a:r>
              <a:rPr lang="en-US" sz="2400" baseline="-25000" dirty="0" smtClean="0"/>
              <a:t>&lt;Height, Weight, BMI&gt;</a:t>
            </a:r>
            <a:r>
              <a:rPr lang="en-US" sz="2400" dirty="0" smtClean="0"/>
              <a:t>  </a:t>
            </a:r>
            <a:r>
              <a:rPr lang="el-GR" sz="2400" dirty="0" smtClean="0"/>
              <a:t>σ </a:t>
            </a:r>
            <a:r>
              <a:rPr lang="en-US" sz="2400" baseline="-25000" dirty="0" smtClean="0"/>
              <a:t>Quarter_Name ='Q1' </a:t>
            </a:r>
            <a:r>
              <a:rPr lang="en-US" sz="2400" dirty="0" smtClean="0"/>
              <a:t>(Soldier ⨝ Biodata)</a:t>
            </a:r>
            <a:endParaRPr lang="en-US" dirty="0" smtClean="0"/>
          </a:p>
          <a:p>
            <a:r>
              <a:rPr lang="en-US" dirty="0" smtClean="0"/>
              <a:t/>
            </a:r>
            <a:br>
              <a:rPr lang="en-US" dirty="0" smtClean="0"/>
            </a:br>
            <a:endParaRPr lang="en-US" dirty="0"/>
          </a:p>
        </p:txBody>
      </p:sp>
      <p:pic>
        <p:nvPicPr>
          <p:cNvPr id="3074" name="Picture 2" descr="https://lh4.googleusercontent.com/z1j8bKL8f-ntY7OFR4ZYUV6GCFrx3lRDf4dNjLYyAxmMrP8MO07wnagXm2OD3Q553XDCVJyZVHso0IxOB3iWmGdSEA81E-quMZxkWOjB54ri0Jc5Qr6JRP4CZzFdc6wRN-peLu1MsCStxMy5LA"/>
          <p:cNvPicPr>
            <a:picLocks noChangeAspect="1" noChangeArrowheads="1"/>
          </p:cNvPicPr>
          <p:nvPr/>
        </p:nvPicPr>
        <p:blipFill>
          <a:blip r:embed="rId2"/>
          <a:srcRect/>
          <a:stretch>
            <a:fillRect/>
          </a:stretch>
        </p:blipFill>
        <p:spPr bwMode="auto">
          <a:xfrm>
            <a:off x="914400" y="1253705"/>
            <a:ext cx="5943600" cy="54102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343" y="228600"/>
            <a:ext cx="8991600" cy="1477328"/>
          </a:xfrm>
          <a:prstGeom prst="rect">
            <a:avLst/>
          </a:prstGeom>
          <a:noFill/>
        </p:spPr>
        <p:txBody>
          <a:bodyPr wrap="square" rtlCol="0">
            <a:spAutoFit/>
          </a:bodyPr>
          <a:lstStyle/>
          <a:p>
            <a:r>
              <a:rPr lang="en-US" dirty="0" smtClean="0"/>
              <a:t>4) Find the names of the armories that do not contain the weapon 'Heckler'</a:t>
            </a:r>
          </a:p>
          <a:p>
            <a:r>
              <a:rPr lang="en-US" dirty="0" smtClean="0"/>
              <a:t/>
            </a:r>
            <a:br>
              <a:rPr lang="en-US" dirty="0" smtClean="0"/>
            </a:br>
            <a:r>
              <a:rPr lang="el-GR" dirty="0" smtClean="0"/>
              <a:t>π </a:t>
            </a:r>
            <a:r>
              <a:rPr lang="en-US" baseline="-25000" dirty="0" smtClean="0"/>
              <a:t>Armory_Name </a:t>
            </a:r>
            <a:r>
              <a:rPr lang="en-US" dirty="0" smtClean="0"/>
              <a:t>(Armory) - </a:t>
            </a:r>
            <a:r>
              <a:rPr lang="el-GR" dirty="0" smtClean="0"/>
              <a:t>π </a:t>
            </a:r>
            <a:r>
              <a:rPr lang="en-US" baseline="-25000" dirty="0" smtClean="0"/>
              <a:t>Armory_Name</a:t>
            </a:r>
            <a:r>
              <a:rPr lang="en-US" dirty="0" smtClean="0"/>
              <a:t> </a:t>
            </a:r>
            <a:r>
              <a:rPr lang="el-GR" dirty="0" smtClean="0"/>
              <a:t>σ </a:t>
            </a:r>
            <a:r>
              <a:rPr lang="en-US" baseline="-25000" dirty="0" smtClean="0"/>
              <a:t>Weapon_Name = 'Heckler' </a:t>
            </a:r>
            <a:r>
              <a:rPr lang="en-US" dirty="0" smtClean="0"/>
              <a:t>(Stores ⨝ Weapons)</a:t>
            </a:r>
          </a:p>
          <a:p>
            <a:r>
              <a:rPr lang="en-US" dirty="0" smtClean="0"/>
              <a:t/>
            </a:r>
            <a:br>
              <a:rPr lang="en-US" dirty="0" smtClean="0"/>
            </a:br>
            <a:endParaRPr lang="en-US" dirty="0"/>
          </a:p>
        </p:txBody>
      </p:sp>
      <p:pic>
        <p:nvPicPr>
          <p:cNvPr id="9218" name="Picture 2" descr="https://lh5.googleusercontent.com/EfO07RLCwIHxsPfUKvnNGFu9wICNUZbXM1tPCNlm7XM3CgynUZSlMWxdnixobjCTnZkswZbMSY_dabOGksfu_DspU65tyIAB7fOTNY0HIcw6P-qO-T7YR2wLNHSh2dPfEeKqDXWno5rPxmMSYQ"/>
          <p:cNvPicPr>
            <a:picLocks noChangeAspect="1" noChangeArrowheads="1"/>
          </p:cNvPicPr>
          <p:nvPr/>
        </p:nvPicPr>
        <p:blipFill>
          <a:blip r:embed="rId2"/>
          <a:srcRect/>
          <a:stretch>
            <a:fillRect/>
          </a:stretch>
        </p:blipFill>
        <p:spPr bwMode="auto">
          <a:xfrm>
            <a:off x="1219200" y="1219200"/>
            <a:ext cx="5486400" cy="555674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8915400" cy="2123658"/>
          </a:xfrm>
          <a:prstGeom prst="rect">
            <a:avLst/>
          </a:prstGeom>
          <a:noFill/>
        </p:spPr>
        <p:txBody>
          <a:bodyPr wrap="square" rtlCol="0">
            <a:spAutoFit/>
          </a:bodyPr>
          <a:lstStyle/>
          <a:p>
            <a:r>
              <a:rPr lang="en-US" dirty="0" smtClean="0"/>
              <a:t>5) Find the service number and rank of the soldiers who are under commanders whose S.Nos are ‘L7231291’ or ‘L3765421’</a:t>
            </a:r>
          </a:p>
          <a:p>
            <a:r>
              <a:rPr lang="en-US" dirty="0" smtClean="0"/>
              <a:t/>
            </a:r>
            <a:br>
              <a:rPr lang="en-US" dirty="0" smtClean="0"/>
            </a:br>
            <a:r>
              <a:rPr lang="el-GR" sz="2400" dirty="0" smtClean="0"/>
              <a:t>π </a:t>
            </a:r>
            <a:r>
              <a:rPr lang="en-US" sz="2400" baseline="-25000" dirty="0" smtClean="0"/>
              <a:t>&lt;Service_Number, Rank&gt; </a:t>
            </a:r>
            <a:r>
              <a:rPr lang="el-GR" sz="2400" dirty="0" smtClean="0"/>
              <a:t>σ </a:t>
            </a:r>
            <a:r>
              <a:rPr lang="en-US" sz="2400" baseline="-25000" dirty="0" smtClean="0"/>
              <a:t>Cmdr_SNo = 'L7231291' </a:t>
            </a:r>
            <a:r>
              <a:rPr lang="en-US" sz="2400" dirty="0" smtClean="0"/>
              <a:t>∨ </a:t>
            </a:r>
            <a:r>
              <a:rPr lang="en-US" sz="2400" baseline="-25000" dirty="0" smtClean="0"/>
              <a:t>Cmdr_SNo = 'L3765421'</a:t>
            </a:r>
            <a:r>
              <a:rPr lang="en-US" sz="2400" dirty="0" smtClean="0"/>
              <a:t> (Soldier)</a:t>
            </a:r>
            <a:endParaRPr lang="en-US" dirty="0" smtClean="0"/>
          </a:p>
          <a:p>
            <a:endParaRPr lang="en-US" dirty="0" smtClean="0"/>
          </a:p>
          <a:p>
            <a:r>
              <a:rPr lang="en-US" dirty="0" smtClean="0"/>
              <a:t/>
            </a:r>
            <a:br>
              <a:rPr lang="en-US" dirty="0" smtClean="0"/>
            </a:br>
            <a:endParaRPr lang="en-US" dirty="0"/>
          </a:p>
        </p:txBody>
      </p:sp>
      <p:pic>
        <p:nvPicPr>
          <p:cNvPr id="52226" name="Picture 2" descr="https://lh5.googleusercontent.com/Mj5ZbY4UkseU6K88Z0evIZcCcnD9eFPfpZjrLWEnoGQAYjyzV0b7Ms7QnmOo1qPtpYWWnpzy8vjA24OmSZ_WYdEsAwtg3Fjd32MuS-Ic2f5d2JjoaQ20WVMilXhbTLc1FMdbLRSFxC18vvdEpw"/>
          <p:cNvPicPr>
            <a:picLocks noChangeAspect="1" noChangeArrowheads="1"/>
          </p:cNvPicPr>
          <p:nvPr/>
        </p:nvPicPr>
        <p:blipFill>
          <a:blip r:embed="rId2"/>
          <a:srcRect/>
          <a:stretch>
            <a:fillRect/>
          </a:stretch>
        </p:blipFill>
        <p:spPr bwMode="auto">
          <a:xfrm>
            <a:off x="1600200" y="1676400"/>
            <a:ext cx="5356450" cy="49530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8991600" cy="3847207"/>
          </a:xfrm>
          <a:prstGeom prst="rect">
            <a:avLst/>
          </a:prstGeom>
          <a:noFill/>
        </p:spPr>
        <p:txBody>
          <a:bodyPr wrap="square" rtlCol="0">
            <a:spAutoFit/>
          </a:bodyPr>
          <a:lstStyle/>
          <a:p>
            <a:r>
              <a:rPr lang="en-US" sz="2800" b="1" dirty="0" smtClean="0">
                <a:solidFill>
                  <a:schemeClr val="accent6">
                    <a:lumMod val="75000"/>
                  </a:schemeClr>
                </a:solidFill>
              </a:rPr>
              <a:t>      </a:t>
            </a:r>
            <a:r>
              <a:rPr lang="en-US" sz="2800" b="1" u="sng" dirty="0" smtClean="0">
                <a:solidFill>
                  <a:schemeClr val="accent6">
                    <a:lumMod val="75000"/>
                  </a:schemeClr>
                </a:solidFill>
              </a:rPr>
              <a:t>12.QUERIES IN STRUCTURED QUERY LANGUAGE(SQL)</a:t>
            </a:r>
            <a:r>
              <a:rPr lang="en-US" sz="2800" b="1" u="sng" dirty="0" smtClean="0"/>
              <a:t> </a:t>
            </a:r>
          </a:p>
          <a:p>
            <a:endParaRPr lang="en-US" b="1" u="sng" dirty="0" smtClean="0"/>
          </a:p>
          <a:p>
            <a:pPr marL="342900" indent="-342900">
              <a:buAutoNum type="arabicParenR"/>
            </a:pPr>
            <a:r>
              <a:rPr lang="en-US" dirty="0" smtClean="0"/>
              <a:t>Find the names of the soldiers who can use the gun 'Carbine‘</a:t>
            </a:r>
          </a:p>
          <a:p>
            <a:pPr marL="342900" indent="-342900"/>
            <a:r>
              <a:rPr lang="en-US" dirty="0" smtClean="0"/>
              <a:t> </a:t>
            </a:r>
            <a:br>
              <a:rPr lang="en-US" dirty="0" smtClean="0"/>
            </a:br>
            <a:r>
              <a:rPr lang="en-US" dirty="0" smtClean="0"/>
              <a:t>QUERY:</a:t>
            </a:r>
          </a:p>
          <a:p>
            <a:pPr marL="342900" indent="-342900"/>
            <a:endParaRPr lang="en-US" dirty="0" smtClean="0"/>
          </a:p>
          <a:p>
            <a:r>
              <a:rPr lang="en-US" dirty="0" smtClean="0"/>
              <a:t>       </a:t>
            </a:r>
            <a:r>
              <a:rPr lang="en-US" b="1" dirty="0" smtClean="0"/>
              <a:t>select</a:t>
            </a:r>
            <a:r>
              <a:rPr lang="en-US" dirty="0" smtClean="0"/>
              <a:t> First_Name, Last_Name</a:t>
            </a:r>
          </a:p>
          <a:p>
            <a:r>
              <a:rPr lang="en-US" b="1" dirty="0" smtClean="0"/>
              <a:t>       from </a:t>
            </a:r>
            <a:r>
              <a:rPr lang="en-US" dirty="0" smtClean="0"/>
              <a:t>Soldier natural join Assigns natural join Weapons</a:t>
            </a:r>
          </a:p>
          <a:p>
            <a:r>
              <a:rPr lang="en-US" dirty="0" smtClean="0"/>
              <a:t>       </a:t>
            </a:r>
            <a:r>
              <a:rPr lang="en-US" b="1" dirty="0" smtClean="0"/>
              <a:t>where</a:t>
            </a:r>
            <a:r>
              <a:rPr lang="en-US" dirty="0" smtClean="0"/>
              <a:t> Weapon_Name = 'Carbine';</a:t>
            </a:r>
          </a:p>
          <a:p>
            <a:endParaRPr lang="en-US" dirty="0" smtClean="0"/>
          </a:p>
          <a:p>
            <a:r>
              <a:rPr lang="en-US" dirty="0" smtClean="0"/>
              <a:t/>
            </a:r>
            <a:br>
              <a:rPr lang="en-US" dirty="0" smtClean="0"/>
            </a:br>
            <a:endParaRPr lang="en-US" dirty="0" smtClean="0"/>
          </a:p>
          <a:p>
            <a:r>
              <a:rPr lang="en-US" dirty="0" smtClean="0"/>
              <a:t> </a:t>
            </a:r>
            <a:endParaRPr lang="en-US" dirty="0"/>
          </a:p>
        </p:txBody>
      </p:sp>
      <p:pic>
        <p:nvPicPr>
          <p:cNvPr id="2050" name="Picture 2" descr="https://lh5.googleusercontent.com/tlNEYGTUzyI5SynAOhvvFX-txyU7R8HfIyEViD6un4_1JOmcauqCqh_5FtaihiQ2V0slgGGCMY9dplixG_-CUxTvaoeji0R26DhsThLfIERt6VTdwimW80dVfD2zi9LhaFZhplxVuEOjQ4CjJQ"/>
          <p:cNvPicPr>
            <a:picLocks noChangeAspect="1" noChangeArrowheads="1"/>
          </p:cNvPicPr>
          <p:nvPr/>
        </p:nvPicPr>
        <p:blipFill>
          <a:blip r:embed="rId2"/>
          <a:srcRect/>
          <a:stretch>
            <a:fillRect/>
          </a:stretch>
        </p:blipFill>
        <p:spPr bwMode="auto">
          <a:xfrm>
            <a:off x="1981200" y="2819400"/>
            <a:ext cx="4391025" cy="3238501"/>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3416320"/>
          </a:xfrm>
          <a:prstGeom prst="rect">
            <a:avLst/>
          </a:prstGeom>
          <a:noFill/>
        </p:spPr>
        <p:txBody>
          <a:bodyPr wrap="square" rtlCol="0">
            <a:spAutoFit/>
          </a:bodyPr>
          <a:lstStyle/>
          <a:p>
            <a:r>
              <a:rPr lang="en-US" dirty="0" smtClean="0"/>
              <a:t>2) Find the Cmdr_SNo of the commander who commands the soldiers who live in Quarter ‘Q1’</a:t>
            </a:r>
          </a:p>
          <a:p>
            <a:endParaRPr lang="en-US" dirty="0" smtClean="0"/>
          </a:p>
          <a:p>
            <a:r>
              <a:rPr lang="en-US" dirty="0" smtClean="0"/>
              <a:t>    QUERY:</a:t>
            </a:r>
          </a:p>
          <a:p>
            <a:endParaRPr lang="en-US" dirty="0" smtClean="0"/>
          </a:p>
          <a:p>
            <a:r>
              <a:rPr lang="en-US" dirty="0" smtClean="0"/>
              <a:t>    </a:t>
            </a:r>
            <a:r>
              <a:rPr lang="en-US" b="1" dirty="0" smtClean="0"/>
              <a:t>select</a:t>
            </a:r>
            <a:r>
              <a:rPr lang="en-US" dirty="0" smtClean="0"/>
              <a:t> Cmdr_SNo</a:t>
            </a:r>
          </a:p>
          <a:p>
            <a:r>
              <a:rPr lang="en-US" dirty="0" smtClean="0"/>
              <a:t>    </a:t>
            </a:r>
            <a:r>
              <a:rPr lang="en-US" b="1" dirty="0" smtClean="0"/>
              <a:t>from</a:t>
            </a:r>
            <a:r>
              <a:rPr lang="en-US" dirty="0" smtClean="0"/>
              <a:t> Commander natural join Soldier</a:t>
            </a:r>
          </a:p>
          <a:p>
            <a:r>
              <a:rPr lang="en-US" dirty="0" smtClean="0"/>
              <a:t>    </a:t>
            </a:r>
            <a:r>
              <a:rPr lang="en-US" b="1" dirty="0" smtClean="0"/>
              <a:t>where</a:t>
            </a:r>
            <a:r>
              <a:rPr lang="en-US" dirty="0" smtClean="0"/>
              <a:t> Quarter_Name = 'Q1‘;</a:t>
            </a:r>
          </a:p>
          <a:p>
            <a:r>
              <a:rPr lang="en-US" dirty="0" smtClean="0"/>
              <a:t/>
            </a:r>
            <a:br>
              <a:rPr lang="en-US" dirty="0" smtClean="0"/>
            </a:br>
            <a:endParaRPr lang="en-US" dirty="0" smtClean="0"/>
          </a:p>
          <a:p>
            <a:endParaRPr lang="en-US" dirty="0" smtClean="0"/>
          </a:p>
          <a:p>
            <a:r>
              <a:rPr lang="en-US" dirty="0" smtClean="0"/>
              <a:t/>
            </a:r>
            <a:br>
              <a:rPr lang="en-US" dirty="0" smtClean="0"/>
            </a:br>
            <a:endParaRPr lang="en-US" dirty="0"/>
          </a:p>
        </p:txBody>
      </p:sp>
      <p:pic>
        <p:nvPicPr>
          <p:cNvPr id="6146" name="Picture 2" descr="https://lh3.googleusercontent.com/9gEH-PdoX9aLE7vkHJIQAHDC3dyih9JZ-S8L9VdTPsCSpEwD4Q4r-p_dXtV7EOKAKtizWGH13JSOoVlOxZjojjIiO-mRNhJZWqCNoQEhLQyp1d1zJKyn5UOMS8QCEHTUSg68pa1iiA21BfYkfw"/>
          <p:cNvPicPr>
            <a:picLocks noChangeAspect="1" noChangeArrowheads="1"/>
          </p:cNvPicPr>
          <p:nvPr/>
        </p:nvPicPr>
        <p:blipFill>
          <a:blip r:embed="rId2"/>
          <a:srcRect/>
          <a:stretch>
            <a:fillRect/>
          </a:stretch>
        </p:blipFill>
        <p:spPr bwMode="auto">
          <a:xfrm>
            <a:off x="2133600" y="2590800"/>
            <a:ext cx="3969984" cy="28956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3970318"/>
          </a:xfrm>
          <a:prstGeom prst="rect">
            <a:avLst/>
          </a:prstGeom>
          <a:noFill/>
        </p:spPr>
        <p:txBody>
          <a:bodyPr wrap="square" rtlCol="0">
            <a:spAutoFit/>
          </a:bodyPr>
          <a:lstStyle/>
          <a:p>
            <a:endParaRPr lang="en-US" dirty="0" smtClean="0"/>
          </a:p>
          <a:p>
            <a:r>
              <a:rPr lang="en-US" dirty="0" smtClean="0"/>
              <a:t>3) Find the names of the soldiers who are not 'Sepoy' and uses a silenced weapon</a:t>
            </a:r>
          </a:p>
          <a:p>
            <a:endParaRPr lang="en-US" dirty="0" smtClean="0"/>
          </a:p>
          <a:p>
            <a:r>
              <a:rPr lang="en-US" dirty="0" smtClean="0"/>
              <a:t>    QUERY:</a:t>
            </a:r>
          </a:p>
          <a:p>
            <a:endParaRPr lang="en-US" dirty="0" smtClean="0"/>
          </a:p>
          <a:p>
            <a:r>
              <a:rPr lang="en-US" dirty="0" smtClean="0"/>
              <a:t>    (</a:t>
            </a:r>
            <a:r>
              <a:rPr lang="en-US" b="1" dirty="0" smtClean="0"/>
              <a:t>select</a:t>
            </a:r>
            <a:r>
              <a:rPr lang="en-US" dirty="0" smtClean="0"/>
              <a:t> First_Name, Last_Name</a:t>
            </a:r>
          </a:p>
          <a:p>
            <a:r>
              <a:rPr lang="en-US" dirty="0" smtClean="0"/>
              <a:t>    </a:t>
            </a:r>
            <a:r>
              <a:rPr lang="en-US" b="1" dirty="0" smtClean="0"/>
              <a:t>from</a:t>
            </a:r>
            <a:r>
              <a:rPr lang="en-US" dirty="0" smtClean="0"/>
              <a:t> Soldier natural join Assigns natural join Weapons</a:t>
            </a:r>
          </a:p>
          <a:p>
            <a:r>
              <a:rPr lang="en-US" dirty="0" smtClean="0"/>
              <a:t>    </a:t>
            </a:r>
            <a:r>
              <a:rPr lang="en-US" b="1" dirty="0" smtClean="0"/>
              <a:t>where</a:t>
            </a:r>
            <a:r>
              <a:rPr lang="en-US" dirty="0" smtClean="0"/>
              <a:t> Barrel='Silenced') except (</a:t>
            </a:r>
            <a:r>
              <a:rPr lang="en-US" b="1" dirty="0" smtClean="0"/>
              <a:t>select</a:t>
            </a:r>
            <a:r>
              <a:rPr lang="en-US" dirty="0" smtClean="0"/>
              <a:t> First_Name,Last_Name</a:t>
            </a:r>
          </a:p>
          <a:p>
            <a:r>
              <a:rPr lang="en-US" dirty="0" smtClean="0"/>
              <a:t>                                                              </a:t>
            </a:r>
            <a:r>
              <a:rPr lang="en-US" b="1" dirty="0" smtClean="0"/>
              <a:t>from</a:t>
            </a:r>
            <a:r>
              <a:rPr lang="en-US" dirty="0" smtClean="0"/>
              <a:t> Soldier</a:t>
            </a:r>
          </a:p>
          <a:p>
            <a:r>
              <a:rPr lang="en-US" dirty="0" smtClean="0"/>
              <a:t>                                                              </a:t>
            </a:r>
            <a:r>
              <a:rPr lang="en-US" b="1" dirty="0" smtClean="0"/>
              <a:t>where</a:t>
            </a:r>
            <a:r>
              <a:rPr lang="en-US" dirty="0" smtClean="0"/>
              <a:t> Rank='Sepoy');</a:t>
            </a:r>
          </a:p>
          <a:p>
            <a:endParaRPr lang="en-US" dirty="0" smtClean="0"/>
          </a:p>
          <a:p>
            <a:endParaRPr lang="en-US" dirty="0" smtClean="0"/>
          </a:p>
          <a:p>
            <a:r>
              <a:rPr lang="en-US" dirty="0" smtClean="0"/>
              <a:t/>
            </a:r>
            <a:br>
              <a:rPr lang="en-US" dirty="0" smtClean="0"/>
            </a:br>
            <a:endParaRPr lang="en-US" dirty="0"/>
          </a:p>
        </p:txBody>
      </p:sp>
      <p:pic>
        <p:nvPicPr>
          <p:cNvPr id="54274" name="Picture 2" descr="https://lh3.googleusercontent.com/Y_8GXTXhn7mczd0muMGlZjd0ZN4fwcps89DT0hHJrQQF_pdK820MH8D1hKRWqMCLGp4dQ4mHz5IfYbQE6NevzkJHo0whyVhYyluaKsP6qvP0-bheeAHVLxUuVW5kK-JHth09gNQ2E2UvhvsS8Q"/>
          <p:cNvPicPr>
            <a:picLocks noChangeAspect="1" noChangeArrowheads="1"/>
          </p:cNvPicPr>
          <p:nvPr/>
        </p:nvPicPr>
        <p:blipFill>
          <a:blip r:embed="rId2"/>
          <a:srcRect/>
          <a:stretch>
            <a:fillRect/>
          </a:stretch>
        </p:blipFill>
        <p:spPr bwMode="auto">
          <a:xfrm>
            <a:off x="1752600" y="3505200"/>
            <a:ext cx="5240418" cy="2133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6">
                    <a:lumMod val="75000"/>
                  </a:schemeClr>
                </a:solidFill>
              </a:rPr>
              <a:t>2.ER DIAGRAM</a:t>
            </a:r>
            <a:endParaRPr lang="en-US" u="sng" dirty="0">
              <a:solidFill>
                <a:schemeClr val="accent6">
                  <a:lumMod val="75000"/>
                </a:schemeClr>
              </a:solidFill>
            </a:endParaRPr>
          </a:p>
        </p:txBody>
      </p:sp>
      <p:pic>
        <p:nvPicPr>
          <p:cNvPr id="5" name="Content Placeholder 4" descr="final.png"/>
          <p:cNvPicPr>
            <a:picLocks noGrp="1" noChangeAspect="1"/>
          </p:cNvPicPr>
          <p:nvPr>
            <p:ph idx="1"/>
          </p:nvPr>
        </p:nvPicPr>
        <p:blipFill>
          <a:blip r:embed="rId2"/>
          <a:stretch>
            <a:fillRect/>
          </a:stretch>
        </p:blipFill>
        <p:spPr>
          <a:xfrm>
            <a:off x="214282" y="1285860"/>
            <a:ext cx="8849768" cy="5072098"/>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8991600" cy="3139321"/>
          </a:xfrm>
          <a:prstGeom prst="rect">
            <a:avLst/>
          </a:prstGeom>
          <a:noFill/>
        </p:spPr>
        <p:txBody>
          <a:bodyPr wrap="square" rtlCol="0">
            <a:spAutoFit/>
          </a:bodyPr>
          <a:lstStyle/>
          <a:p>
            <a:endParaRPr lang="en-US" dirty="0" smtClean="0"/>
          </a:p>
          <a:p>
            <a:r>
              <a:rPr lang="en-US" dirty="0" smtClean="0"/>
              <a:t>   4)Find the age of the oldest soldiers of the ranks ‘Sepoy’, 'Lieutenant' and 'Colonel‘</a:t>
            </a:r>
          </a:p>
          <a:p>
            <a:endParaRPr lang="en-US" dirty="0" smtClean="0"/>
          </a:p>
          <a:p>
            <a:r>
              <a:rPr lang="en-US" dirty="0" smtClean="0"/>
              <a:t>    QUERY: </a:t>
            </a:r>
          </a:p>
          <a:p>
            <a:endParaRPr lang="en-US" dirty="0" smtClean="0"/>
          </a:p>
          <a:p>
            <a:r>
              <a:rPr lang="en-US" dirty="0" smtClean="0"/>
              <a:t>    </a:t>
            </a:r>
            <a:r>
              <a:rPr lang="en-US" b="1" dirty="0" smtClean="0"/>
              <a:t>select </a:t>
            </a:r>
            <a:r>
              <a:rPr lang="en-US" dirty="0" smtClean="0"/>
              <a:t>Rank, max(Age) as Age</a:t>
            </a:r>
          </a:p>
          <a:p>
            <a:r>
              <a:rPr lang="en-US" b="1" dirty="0" smtClean="0"/>
              <a:t>    from </a:t>
            </a:r>
            <a:r>
              <a:rPr lang="en-US" dirty="0" smtClean="0"/>
              <a:t>Soldier</a:t>
            </a:r>
          </a:p>
          <a:p>
            <a:r>
              <a:rPr lang="en-US" dirty="0" smtClean="0"/>
              <a:t>    </a:t>
            </a:r>
            <a:r>
              <a:rPr lang="en-US" b="1" dirty="0" smtClean="0"/>
              <a:t>group by </a:t>
            </a:r>
            <a:r>
              <a:rPr lang="en-US" dirty="0" smtClean="0"/>
              <a:t>Rank</a:t>
            </a:r>
          </a:p>
          <a:p>
            <a:r>
              <a:rPr lang="en-US" dirty="0" smtClean="0"/>
              <a:t>    </a:t>
            </a:r>
            <a:r>
              <a:rPr lang="en-US" b="1" dirty="0" smtClean="0"/>
              <a:t>having</a:t>
            </a:r>
            <a:r>
              <a:rPr lang="en-US" dirty="0" smtClean="0"/>
              <a:t> Rank = 'Colonel' or Rank = 'Lieutenant' or Rank = 'Sepoy‘;</a:t>
            </a:r>
          </a:p>
          <a:p>
            <a:r>
              <a:rPr lang="en-US" dirty="0" smtClean="0"/>
              <a:t/>
            </a:r>
            <a:br>
              <a:rPr lang="en-US" dirty="0" smtClean="0"/>
            </a:br>
            <a:endParaRPr lang="en-US" dirty="0"/>
          </a:p>
        </p:txBody>
      </p:sp>
      <p:pic>
        <p:nvPicPr>
          <p:cNvPr id="55298" name="Picture 2" descr="https://lh3.googleusercontent.com/S-vnfi6be0C8i8HA6QQemNjbOEx8f2bYZCTVJxE0DdvCFQm555wigzGaL5xdeT71rS5O0qwNTVo3esmtZodmqbkBXwEOzN1x8TFQ-0ZTgzSytWIcfqOpoI9uCFVy1Qv_CpB3nz6yNAs3U7U-OA"/>
          <p:cNvPicPr>
            <a:picLocks noChangeAspect="1" noChangeArrowheads="1"/>
          </p:cNvPicPr>
          <p:nvPr/>
        </p:nvPicPr>
        <p:blipFill>
          <a:blip r:embed="rId2"/>
          <a:srcRect/>
          <a:stretch>
            <a:fillRect/>
          </a:stretch>
        </p:blipFill>
        <p:spPr bwMode="auto">
          <a:xfrm>
            <a:off x="2667000" y="3124200"/>
            <a:ext cx="2926187" cy="31242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3416320"/>
          </a:xfrm>
          <a:prstGeom prst="rect">
            <a:avLst/>
          </a:prstGeom>
          <a:noFill/>
        </p:spPr>
        <p:txBody>
          <a:bodyPr wrap="square" rtlCol="0">
            <a:spAutoFit/>
          </a:bodyPr>
          <a:lstStyle/>
          <a:p>
            <a:endParaRPr lang="en-US" dirty="0" smtClean="0"/>
          </a:p>
          <a:p>
            <a:r>
              <a:rPr lang="en-US" dirty="0" smtClean="0"/>
              <a:t>  5)Find the full name, rank and BMI of the soldiers whose service number starts with ‘C’</a:t>
            </a:r>
          </a:p>
          <a:p>
            <a:endParaRPr lang="en-US" dirty="0" smtClean="0"/>
          </a:p>
          <a:p>
            <a:r>
              <a:rPr lang="en-US" dirty="0" smtClean="0"/>
              <a:t>      QUERY:</a:t>
            </a:r>
          </a:p>
          <a:p>
            <a:endParaRPr lang="en-US" dirty="0" smtClean="0"/>
          </a:p>
          <a:p>
            <a:r>
              <a:rPr lang="en-US" dirty="0" smtClean="0"/>
              <a:t>      </a:t>
            </a:r>
            <a:r>
              <a:rPr lang="en-US" b="1" dirty="0" smtClean="0"/>
              <a:t>select</a:t>
            </a:r>
            <a:r>
              <a:rPr lang="en-US" dirty="0" smtClean="0"/>
              <a:t> First_Name, Last_Name, Rank, BMI</a:t>
            </a:r>
          </a:p>
          <a:p>
            <a:r>
              <a:rPr lang="en-US" dirty="0" smtClean="0"/>
              <a:t>      </a:t>
            </a:r>
            <a:r>
              <a:rPr lang="en-US" b="1" dirty="0" smtClean="0"/>
              <a:t>from</a:t>
            </a:r>
            <a:r>
              <a:rPr lang="en-US" dirty="0" smtClean="0"/>
              <a:t> Soldier natural join Biodata</a:t>
            </a:r>
          </a:p>
          <a:p>
            <a:r>
              <a:rPr lang="en-US" dirty="0" smtClean="0"/>
              <a:t>      </a:t>
            </a:r>
            <a:r>
              <a:rPr lang="en-US" b="1" dirty="0" smtClean="0"/>
              <a:t>where</a:t>
            </a:r>
            <a:r>
              <a:rPr lang="en-US" dirty="0" smtClean="0"/>
              <a:t> Service_Number like 'C%‘;</a:t>
            </a:r>
          </a:p>
          <a:p>
            <a:r>
              <a:rPr lang="en-US" dirty="0" smtClean="0"/>
              <a:t/>
            </a:r>
            <a:br>
              <a:rPr lang="en-US" dirty="0" smtClean="0"/>
            </a:br>
            <a:endParaRPr lang="en-US" dirty="0" smtClean="0"/>
          </a:p>
          <a:p>
            <a:r>
              <a:rPr lang="en-US" dirty="0" smtClean="0"/>
              <a:t/>
            </a:r>
            <a:br>
              <a:rPr lang="en-US" dirty="0" smtClean="0"/>
            </a:br>
            <a:endParaRPr lang="en-US" dirty="0"/>
          </a:p>
        </p:txBody>
      </p:sp>
      <p:pic>
        <p:nvPicPr>
          <p:cNvPr id="56322" name="Picture 2" descr="https://lh4.googleusercontent.com/3EdMNtEtm81AAcE26TaEESzrrub9fr--iKnPUouxd15kg9udXLjTXNG2jRIcRU2pkcOnU4J7gwMfQdK_zlkXyEDli5ra9qrlHfj1Q0F15S_p-JioZ6kYTgHd9gXwl5-AIaKDe7EkmUWMzcuOJw"/>
          <p:cNvPicPr>
            <a:picLocks noChangeAspect="1" noChangeArrowheads="1"/>
          </p:cNvPicPr>
          <p:nvPr/>
        </p:nvPicPr>
        <p:blipFill>
          <a:blip r:embed="rId2"/>
          <a:srcRect/>
          <a:stretch>
            <a:fillRect/>
          </a:stretch>
        </p:blipFill>
        <p:spPr bwMode="auto">
          <a:xfrm>
            <a:off x="1295400" y="2971800"/>
            <a:ext cx="5943600" cy="1685926"/>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763000" cy="4308872"/>
          </a:xfrm>
          <a:prstGeom prst="rect">
            <a:avLst/>
          </a:prstGeom>
          <a:noFill/>
        </p:spPr>
        <p:txBody>
          <a:bodyPr wrap="square" rtlCol="0">
            <a:spAutoFit/>
          </a:bodyPr>
          <a:lstStyle/>
          <a:p>
            <a:r>
              <a:rPr lang="en-US" sz="2800" b="1" u="sng" dirty="0" smtClean="0">
                <a:solidFill>
                  <a:schemeClr val="accent6">
                    <a:lumMod val="75000"/>
                  </a:schemeClr>
                </a:solidFill>
              </a:rPr>
              <a:t>13.CONCLUSION</a:t>
            </a:r>
          </a:p>
          <a:p>
            <a:endParaRPr lang="en-US" dirty="0" smtClean="0"/>
          </a:p>
          <a:p>
            <a:r>
              <a:rPr lang="en-US" sz="2400" dirty="0" smtClean="0"/>
              <a:t>To Summarise this is the Army Database which gives information about Soldiers in the army,weapons used by them and many more.This will help them to track the availability of weapons,number of soldiers in the quarters etc.</a:t>
            </a:r>
          </a:p>
          <a:p>
            <a:endParaRPr lang="en-US" sz="2400" dirty="0" smtClean="0"/>
          </a:p>
          <a:p>
            <a:endParaRPr lang="en-US" sz="2400" dirty="0" smtClean="0"/>
          </a:p>
          <a:p>
            <a:endParaRPr lang="en-US" sz="2400" dirty="0" smtClean="0"/>
          </a:p>
          <a:p>
            <a:endParaRPr lang="en-US" sz="2400" dirty="0" smtClean="0"/>
          </a:p>
          <a:p>
            <a:r>
              <a:rPr lang="en-US" sz="3600" b="1" dirty="0" smtClean="0"/>
              <a:t>                            THANK YOU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6">
                    <a:lumMod val="75000"/>
                  </a:schemeClr>
                </a:solidFill>
              </a:rPr>
              <a:t>3.Assumptions</a:t>
            </a:r>
            <a:endParaRPr lang="en-US" u="sng" dirty="0">
              <a:solidFill>
                <a:schemeClr val="accent6">
                  <a:lumMod val="75000"/>
                </a:schemeClr>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1)Many Soldiers can live in one room.</a:t>
            </a:r>
          </a:p>
          <a:p>
            <a:pPr>
              <a:buNone/>
            </a:pPr>
            <a:r>
              <a:rPr lang="en-US" dirty="0" smtClean="0"/>
              <a:t>2)Soldiers are assigned weapons based upon their rank.</a:t>
            </a:r>
          </a:p>
          <a:p>
            <a:pPr>
              <a:buNone/>
            </a:pPr>
            <a:r>
              <a:rPr lang="en-US" dirty="0" smtClean="0"/>
              <a:t>3)A group of soldiers is commanded by a single commander.</a:t>
            </a:r>
          </a:p>
          <a:p>
            <a:pPr>
              <a:buNone/>
            </a:pPr>
            <a:r>
              <a:rPr lang="en-US" dirty="0" smtClean="0"/>
              <a:t>4)Assuming the rank of soldiers in the order(Highest to Lowest)</a:t>
            </a:r>
          </a:p>
          <a:p>
            <a:pPr>
              <a:buNone/>
            </a:pPr>
            <a:r>
              <a:rPr lang="en-US" dirty="0" smtClean="0"/>
              <a:t>     Field Marshal</a:t>
            </a:r>
          </a:p>
          <a:p>
            <a:pPr>
              <a:buNone/>
            </a:pPr>
            <a:r>
              <a:rPr lang="en-US" dirty="0" smtClean="0"/>
              <a:t>     Major</a:t>
            </a:r>
          </a:p>
          <a:p>
            <a:pPr>
              <a:buNone/>
            </a:pPr>
            <a:r>
              <a:rPr lang="en-US" dirty="0" smtClean="0"/>
              <a:t>     Colonel</a:t>
            </a:r>
          </a:p>
          <a:p>
            <a:pPr>
              <a:buNone/>
            </a:pPr>
            <a:r>
              <a:rPr lang="en-US" dirty="0" smtClean="0"/>
              <a:t>     Lieutenant</a:t>
            </a:r>
          </a:p>
          <a:p>
            <a:pPr>
              <a:buNone/>
            </a:pPr>
            <a:r>
              <a:rPr lang="en-US" dirty="0" smtClean="0"/>
              <a:t>     Sepoy</a:t>
            </a:r>
          </a:p>
          <a:p>
            <a:pPr>
              <a:buNone/>
            </a:pPr>
            <a:r>
              <a:rPr lang="en-US" dirty="0" smtClean="0"/>
              <a:t>5)The soldier with higher rank can command the soldiers with immediate lower rank.</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u="sng" dirty="0" smtClean="0">
                <a:solidFill>
                  <a:schemeClr val="accent6">
                    <a:lumMod val="75000"/>
                  </a:schemeClr>
                </a:solidFill>
              </a:rPr>
              <a:t>4.Entity Sets</a:t>
            </a:r>
            <a:endParaRPr lang="en-US" u="sng" dirty="0">
              <a:solidFill>
                <a:schemeClr val="accent6">
                  <a:lumMod val="75000"/>
                </a:schemeClr>
              </a:solidFill>
            </a:endParaRPr>
          </a:p>
        </p:txBody>
      </p:sp>
      <p:sp>
        <p:nvSpPr>
          <p:cNvPr id="3" name="Content Placeholder 2"/>
          <p:cNvSpPr>
            <a:spLocks noGrp="1"/>
          </p:cNvSpPr>
          <p:nvPr>
            <p:ph idx="1"/>
          </p:nvPr>
        </p:nvSpPr>
        <p:spPr>
          <a:xfrm>
            <a:off x="381000" y="1066800"/>
            <a:ext cx="8229600" cy="5638800"/>
          </a:xfrm>
        </p:spPr>
        <p:txBody>
          <a:bodyPr>
            <a:noAutofit/>
          </a:bodyPr>
          <a:lstStyle/>
          <a:p>
            <a:pPr>
              <a:buFont typeface="Wingdings" pitchFamily="2" charset="2"/>
              <a:buChar char="q"/>
            </a:pPr>
            <a:r>
              <a:rPr lang="en-US" sz="2000" b="1" dirty="0" smtClean="0"/>
              <a:t>Soldier</a:t>
            </a:r>
          </a:p>
          <a:p>
            <a:r>
              <a:rPr lang="en-US" sz="2000" dirty="0" smtClean="0"/>
              <a:t>(</a:t>
            </a:r>
            <a:r>
              <a:rPr lang="en-US" sz="2000" b="1" u="sng" dirty="0" smtClean="0"/>
              <a:t>Service_Number</a:t>
            </a:r>
            <a:r>
              <a:rPr lang="en-US" sz="2000" dirty="0" smtClean="0"/>
              <a:t>,Rank,First_Name,Last_Name,Age,Weight,Height,BMI)</a:t>
            </a:r>
          </a:p>
          <a:p>
            <a:r>
              <a:rPr lang="en-US" sz="2000" dirty="0" smtClean="0"/>
              <a:t>Here Service_Number is the Primary key and BMI is the Derived Attribute.Remaining attributes gives us detailed information about the soldier.</a:t>
            </a:r>
          </a:p>
          <a:p>
            <a:endParaRPr lang="en-US" sz="2000" dirty="0" smtClean="0"/>
          </a:p>
          <a:p>
            <a:pPr>
              <a:buFont typeface="Wingdings" pitchFamily="2" charset="2"/>
              <a:buChar char="q"/>
            </a:pPr>
            <a:r>
              <a:rPr lang="en-US" sz="2000" b="1" dirty="0" smtClean="0"/>
              <a:t>Quarters</a:t>
            </a:r>
          </a:p>
          <a:p>
            <a:r>
              <a:rPr lang="en-US" sz="2000" dirty="0" smtClean="0"/>
              <a:t>(</a:t>
            </a:r>
            <a:r>
              <a:rPr lang="en-US" sz="2000" b="1" u="sng" dirty="0" smtClean="0"/>
              <a:t>Quarter_Name</a:t>
            </a:r>
            <a:r>
              <a:rPr lang="en-US" sz="2000" dirty="0" smtClean="0"/>
              <a:t>,Max_Capacity,No_of_Soldier)</a:t>
            </a:r>
          </a:p>
          <a:p>
            <a:r>
              <a:rPr lang="en-US" sz="2000" dirty="0" smtClean="0"/>
              <a:t>Here Quarter_Name is the primary key.Remaining attributes gives us detailed information about the quarters and number of soldiers in the quarters.</a:t>
            </a:r>
          </a:p>
          <a:p>
            <a:endParaRPr lang="en-US" sz="2000" dirty="0" smtClean="0"/>
          </a:p>
          <a:p>
            <a:pPr>
              <a:buFont typeface="Wingdings" pitchFamily="2" charset="2"/>
              <a:buChar char="q"/>
            </a:pPr>
            <a:r>
              <a:rPr lang="en-US" sz="2000" b="1" dirty="0" smtClean="0"/>
              <a:t>Weapons</a:t>
            </a:r>
            <a:endParaRPr lang="en-US" sz="2000" dirty="0" smtClean="0"/>
          </a:p>
          <a:p>
            <a:pPr marL="514350" indent="-514350"/>
            <a:r>
              <a:rPr lang="en-US" sz="2000" dirty="0" smtClean="0"/>
              <a:t>(</a:t>
            </a:r>
            <a:r>
              <a:rPr lang="en-US" sz="2000" b="1" u="sng" dirty="0" smtClean="0"/>
              <a:t>Weapon_ID</a:t>
            </a:r>
            <a:r>
              <a:rPr lang="en-US" sz="2000" dirty="0" smtClean="0"/>
              <a:t>,Weapon_Name,Type,Barrel)</a:t>
            </a:r>
          </a:p>
          <a:p>
            <a:pPr marL="514350" indent="-514350"/>
            <a:r>
              <a:rPr lang="en-US" sz="2000" dirty="0" smtClean="0"/>
              <a:t>Here Weapon_ID is the primary key and other attributes gives detailed information about weapons.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buFont typeface="Wingdings" pitchFamily="2" charset="2"/>
              <a:buChar char="q"/>
            </a:pPr>
            <a:endParaRPr lang="en-US" sz="2000" dirty="0" smtClean="0"/>
          </a:p>
          <a:p>
            <a:pPr>
              <a:buFont typeface="Wingdings" pitchFamily="2" charset="2"/>
              <a:buChar char="q"/>
            </a:pPr>
            <a:endParaRPr lang="en-US" sz="2000" dirty="0" smtClean="0"/>
          </a:p>
          <a:p>
            <a:pPr>
              <a:buFont typeface="Wingdings" pitchFamily="2" charset="2"/>
              <a:buChar char="q"/>
            </a:pPr>
            <a:r>
              <a:rPr lang="en-US" sz="2000" b="1" dirty="0" smtClean="0"/>
              <a:t>Armory</a:t>
            </a:r>
          </a:p>
          <a:p>
            <a:r>
              <a:rPr lang="en-US" sz="2000" dirty="0" smtClean="0"/>
              <a:t>(</a:t>
            </a:r>
            <a:r>
              <a:rPr lang="en-US" sz="2000" b="1" u="sng" dirty="0" smtClean="0"/>
              <a:t>Armory_Name</a:t>
            </a:r>
            <a:r>
              <a:rPr lang="en-US" sz="2000" dirty="0" smtClean="0"/>
              <a:t>,Armory_Capacity)</a:t>
            </a:r>
          </a:p>
          <a:p>
            <a:r>
              <a:rPr lang="en-US" sz="2000" dirty="0" smtClean="0"/>
              <a:t>Here Armory_Name is the primary key and Armory_Capacity gives us the maximum number of weapons it can store.</a:t>
            </a:r>
          </a:p>
          <a:p>
            <a:endParaRPr lang="en-US" sz="2000" dirty="0" smtClean="0"/>
          </a:p>
          <a:p>
            <a:pPr>
              <a:buFont typeface="Wingdings" pitchFamily="2" charset="2"/>
              <a:buChar char="q"/>
            </a:pPr>
            <a:r>
              <a:rPr lang="en-US" sz="2000" b="1" dirty="0" smtClean="0"/>
              <a:t>Commander</a:t>
            </a:r>
          </a:p>
          <a:p>
            <a:r>
              <a:rPr lang="en-US" sz="2000" dirty="0" smtClean="0"/>
              <a:t>(</a:t>
            </a:r>
            <a:r>
              <a:rPr lang="en-US" sz="2000" b="1" u="sng" dirty="0" smtClean="0"/>
              <a:t>Cmdr_S.No</a:t>
            </a:r>
            <a:r>
              <a:rPr lang="en-US" sz="2000" dirty="0" smtClean="0"/>
              <a:t>,Cmdr_Rank)</a:t>
            </a:r>
          </a:p>
          <a:p>
            <a:r>
              <a:rPr lang="en-US" sz="2000" dirty="0" smtClean="0"/>
              <a:t>Here Cmdr_S.No is the primary key and Cmdr_Rank gives us the information about the commanders rank and service number.</a:t>
            </a:r>
          </a:p>
          <a:p>
            <a:pPr>
              <a:buNone/>
            </a:pPr>
            <a:endParaRPr lang="en-US" sz="2000" dirty="0" smtClean="0"/>
          </a:p>
          <a:p>
            <a:pPr>
              <a:buFont typeface="Wingdings" pitchFamily="2" charset="2"/>
              <a:buChar char="q"/>
            </a:pPr>
            <a:r>
              <a:rPr lang="en-US" sz="2000" b="1" dirty="0" smtClean="0"/>
              <a:t>Room(Weak Entity Set)</a:t>
            </a:r>
          </a:p>
          <a:p>
            <a:r>
              <a:rPr lang="en-US" sz="2000" dirty="0" smtClean="0"/>
              <a:t>(Room_No.)</a:t>
            </a:r>
          </a:p>
          <a:p>
            <a:r>
              <a:rPr lang="en-US" sz="2000" dirty="0" smtClean="0"/>
              <a:t>Here Room_No. is the partial key.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chemeClr val="accent6">
                    <a:lumMod val="75000"/>
                  </a:schemeClr>
                </a:solidFill>
              </a:rPr>
              <a:t>5.Relationship Sets and their Cardinality</a:t>
            </a:r>
            <a:endParaRPr lang="en-US" sz="3600" u="sng" dirty="0">
              <a:solidFill>
                <a:schemeClr val="accent6">
                  <a:lumMod val="75000"/>
                </a:schemeClr>
              </a:solidFill>
            </a:endParaRPr>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q"/>
            </a:pPr>
            <a:r>
              <a:rPr lang="en-US" b="1" dirty="0" smtClean="0"/>
              <a:t>Assigns</a:t>
            </a:r>
          </a:p>
          <a:p>
            <a:r>
              <a:rPr lang="en-US" dirty="0" smtClean="0"/>
              <a:t>(Weapon_ID,Service_Number)</a:t>
            </a:r>
          </a:p>
          <a:p>
            <a:r>
              <a:rPr lang="en-US" dirty="0" smtClean="0"/>
              <a:t>Assigns is a Many to Many relationship between Weapons and Soldier as multiple weapons can be  assigned to a soldier and multiple soldiers can be assigned a same weapon.Here ‘Soldier’ entity set shows total participation as every soldier is assigned a weapon whereas weapons shows partial participation as all weapons are not assigned to soldiers.</a:t>
            </a:r>
          </a:p>
          <a:p>
            <a:pPr>
              <a:buNone/>
            </a:pPr>
            <a:endParaRPr lang="en-US" dirty="0" smtClean="0"/>
          </a:p>
          <a:p>
            <a:pPr>
              <a:buFont typeface="Wingdings" pitchFamily="2" charset="2"/>
              <a:buChar char="q"/>
            </a:pPr>
            <a:r>
              <a:rPr lang="en-US" b="1" dirty="0" smtClean="0"/>
              <a:t>Stores</a:t>
            </a:r>
          </a:p>
          <a:p>
            <a:r>
              <a:rPr lang="en-US" dirty="0" smtClean="0"/>
              <a:t>(Weapon_ID,Armory_Name)</a:t>
            </a:r>
          </a:p>
          <a:p>
            <a:r>
              <a:rPr lang="en-US" dirty="0" smtClean="0"/>
              <a:t>Stores is a Many to Many relationship between Armory and Weapons as multiple weapons can be stored in an armory and multiple armories can store the same weapon.Here ‘Weapons’ entity set shows total participation as every weapon is stored in some armory  whereas Armory shows partial participation as all armories need not store weapons.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705600"/>
          </a:xfrm>
        </p:spPr>
        <p:txBody>
          <a:bodyPr>
            <a:normAutofit/>
          </a:bodyPr>
          <a:lstStyle/>
          <a:p>
            <a:pPr>
              <a:buFont typeface="Wingdings" pitchFamily="2" charset="2"/>
              <a:buChar char="q"/>
            </a:pPr>
            <a:endParaRPr lang="en-US" sz="2000" dirty="0" smtClean="0"/>
          </a:p>
          <a:p>
            <a:pPr>
              <a:buFont typeface="Wingdings" pitchFamily="2" charset="2"/>
              <a:buChar char="q"/>
            </a:pPr>
            <a:r>
              <a:rPr lang="en-US" sz="2000" b="1" dirty="0" smtClean="0"/>
              <a:t>Lives_in</a:t>
            </a:r>
            <a:endParaRPr lang="en-US" sz="2000" dirty="0" smtClean="0"/>
          </a:p>
          <a:p>
            <a:r>
              <a:rPr lang="en-US" sz="2000" dirty="0" smtClean="0"/>
              <a:t>Lives_in is a Many to One relationship from Soldiers to Room as multiple soldiers can live in a single room but many rooms can not be assigned to a soldier.Here ‘Soldier’ entity set shows total participation as every soldier is alloted a room whereas ‘Room’ shows partial participation as all rooms need not be alloted to soldiers.</a:t>
            </a:r>
          </a:p>
          <a:p>
            <a:endParaRPr lang="en-US" sz="2000" dirty="0" smtClean="0"/>
          </a:p>
          <a:p>
            <a:pPr>
              <a:buFont typeface="Wingdings" pitchFamily="2" charset="2"/>
              <a:buChar char="q"/>
            </a:pPr>
            <a:r>
              <a:rPr lang="en-US" sz="2000" b="1" dirty="0" smtClean="0"/>
              <a:t>Commands</a:t>
            </a:r>
            <a:endParaRPr lang="en-US" sz="2000" dirty="0" smtClean="0"/>
          </a:p>
          <a:p>
            <a:r>
              <a:rPr lang="en-US" sz="2000" dirty="0" smtClean="0"/>
              <a:t>Commands is a Many to One relationship from Soldiers to Commander as multiple soldiers will have a single commander but multiple commanders can not command a single soldier.Here both ‘Soldier’ and ‘Commander’ entity sets shows partial participation because there is a Soldier whose Rank is Field Marshal who is not commanded by any soldier and all Commanders need not command a soldier.</a:t>
            </a:r>
          </a:p>
          <a:p>
            <a:pPr>
              <a:buNone/>
            </a:pPr>
            <a:endParaRPr lang="en-US" sz="2000" dirty="0" smtClean="0"/>
          </a:p>
          <a:p>
            <a:pPr>
              <a:buFont typeface="Wingdings" pitchFamily="2" charset="2"/>
              <a:buChar char="q"/>
            </a:pPr>
            <a:r>
              <a:rPr lang="en-US" sz="2000" b="1" dirty="0" smtClean="0"/>
              <a:t>Has</a:t>
            </a:r>
          </a:p>
          <a:p>
            <a:r>
              <a:rPr lang="en-US" sz="2000" dirty="0" smtClean="0"/>
              <a:t>It is a Identifying Relationship between weak entity set Room and Strong Entity Set Quarters.</a:t>
            </a:r>
          </a:p>
          <a:p>
            <a:endParaRPr lang="en-US" sz="2000" b="1" dirty="0" smtClean="0"/>
          </a:p>
          <a:p>
            <a:endParaRPr lang="en-US" sz="2000" b="1"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2691</TotalTime>
  <Words>2519</Words>
  <Application>Microsoft Office PowerPoint</Application>
  <PresentationFormat>On-screen Show (4:3)</PresentationFormat>
  <Paragraphs>469</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DATA BASE SYSTEMS PROJECT (ARMY DATABASE)</vt:lpstr>
      <vt:lpstr>CONTENTS</vt:lpstr>
      <vt:lpstr>1.Overview</vt:lpstr>
      <vt:lpstr>2.ER DIAGRAM</vt:lpstr>
      <vt:lpstr>3.Assumptions</vt:lpstr>
      <vt:lpstr>4.Entity Sets</vt:lpstr>
      <vt:lpstr>Slide 7</vt:lpstr>
      <vt:lpstr>5.Relationship Sets and their Cardinality</vt:lpstr>
      <vt:lpstr>Slide 9</vt:lpstr>
      <vt:lpstr>6.Converting ER Diagram to Tables</vt:lpstr>
      <vt:lpstr>Slide 11</vt:lpstr>
      <vt:lpstr>Slide 12</vt:lpstr>
      <vt:lpstr>7.FUNCTIONAL DEPENDENCIES</vt:lpstr>
      <vt:lpstr>8.DECOMPOSITION(Using Normalisation)</vt:lpstr>
      <vt:lpstr>Slide 15</vt:lpstr>
      <vt:lpstr>Slide 16</vt:lpstr>
      <vt:lpstr>Slide 17</vt:lpstr>
      <vt:lpstr>9.FINAL TABLES</vt:lpstr>
      <vt:lpstr>10.FINAL TABLES CREATING AND INSERTING DATA INTO TABLES</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11.QUERIES IN RELATIONAL ALGEBRA</vt:lpstr>
      <vt:lpstr>Slide 33</vt:lpstr>
      <vt:lpstr>Slide 34</vt:lpstr>
      <vt:lpstr>Slide 35</vt:lpstr>
      <vt:lpstr>Slide 36</vt:lpstr>
      <vt:lpstr>Slide 37</vt:lpstr>
      <vt:lpstr>Slide 38</vt:lpstr>
      <vt:lpstr>Slide 39</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SYSTEMS PROJECT (ARMY DATABASE)</dc:title>
  <dc:creator>Vignesh Maram</dc:creator>
  <cp:lastModifiedBy>vinnu</cp:lastModifiedBy>
  <cp:revision>126</cp:revision>
  <dcterms:created xsi:type="dcterms:W3CDTF">2006-08-16T00:00:00Z</dcterms:created>
  <dcterms:modified xsi:type="dcterms:W3CDTF">2024-01-27T11:18:01Z</dcterms:modified>
</cp:coreProperties>
</file>