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66" r:id="rId5"/>
    <p:sldId id="269" r:id="rId6"/>
    <p:sldId id="270" r:id="rId7"/>
    <p:sldId id="271" r:id="rId8"/>
    <p:sldId id="272" r:id="rId9"/>
    <p:sldId id="273" r:id="rId10"/>
    <p:sldId id="283" r:id="rId11"/>
    <p:sldId id="267" r:id="rId12"/>
    <p:sldId id="268" r:id="rId13"/>
    <p:sldId id="262" r:id="rId14"/>
    <p:sldId id="284" r:id="rId15"/>
    <p:sldId id="264" r:id="rId16"/>
    <p:sldId id="287" r:id="rId17"/>
    <p:sldId id="274" r:id="rId18"/>
    <p:sldId id="288" r:id="rId19"/>
    <p:sldId id="275" r:id="rId20"/>
    <p:sldId id="276" r:id="rId21"/>
    <p:sldId id="277" r:id="rId22"/>
    <p:sldId id="278" r:id="rId23"/>
    <p:sldId id="279" r:id="rId24"/>
    <p:sldId id="289" r:id="rId25"/>
    <p:sldId id="290" r:id="rId26"/>
    <p:sldId id="291" r:id="rId27"/>
    <p:sldId id="292" r:id="rId28"/>
    <p:sldId id="293" r:id="rId29"/>
    <p:sldId id="294" r:id="rId30"/>
    <p:sldId id="295" r:id="rId31"/>
    <p:sldId id="296" r:id="rId32"/>
    <p:sldId id="280" r:id="rId33"/>
    <p:sldId id="265" r:id="rId34"/>
    <p:sldId id="297" r:id="rId35"/>
    <p:sldId id="286"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p:cViewPr>
        <p:scale>
          <a:sx n="76" d="100"/>
          <a:sy n="76" d="100"/>
        </p:scale>
        <p:origin x="-288"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970A30D-9456-4B65-B9E0-03F73DD9B87A}" type="datetimeFigureOut">
              <a:rPr lang="en-IN" smtClean="0"/>
              <a:t>10-03-2021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98A416E-09E1-4749-BC3F-C3B304BB6BA4}" type="slidenum">
              <a:rPr lang="en-IN" smtClean="0"/>
              <a:t>‹#›</a:t>
            </a:fld>
            <a:endParaRPr lang="en-IN"/>
          </a:p>
        </p:txBody>
      </p:sp>
    </p:spTree>
    <p:extLst>
      <p:ext uri="{BB962C8B-B14F-4D97-AF65-F5344CB8AC3E}">
        <p14:creationId xmlns:p14="http://schemas.microsoft.com/office/powerpoint/2010/main" val="1117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391CED3-0535-496E-9A10-3F634C4AD8A1}" type="slidenum">
              <a:rPr lang="en-GB" smtClean="0"/>
              <a:t>32</a:t>
            </a:fld>
            <a:endParaRPr lang="en-GB"/>
          </a:p>
        </p:txBody>
      </p:sp>
    </p:spTree>
    <p:extLst>
      <p:ext uri="{BB962C8B-B14F-4D97-AF65-F5344CB8AC3E}">
        <p14:creationId xmlns:p14="http://schemas.microsoft.com/office/powerpoint/2010/main" val="214987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dirty="0"/>
              <a:t>Review</a:t>
            </a:r>
            <a:r>
              <a:rPr spc="-130" dirty="0"/>
              <a:t> </a:t>
            </a:r>
            <a:r>
              <a:rPr dirty="0"/>
              <a:t>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dirty="0"/>
              <a:t>Review</a:t>
            </a:r>
            <a:r>
              <a:rPr spc="-130" dirty="0"/>
              <a:t> </a:t>
            </a:r>
            <a:r>
              <a:rPr dirty="0"/>
              <a:t>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FF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dirty="0"/>
              <a:t>Review</a:t>
            </a:r>
            <a:r>
              <a:rPr spc="-130" dirty="0"/>
              <a:t> </a:t>
            </a:r>
            <a:r>
              <a:rPr dirty="0"/>
              <a:t>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dirty="0"/>
              <a:t>Review</a:t>
            </a:r>
            <a:r>
              <a:rPr spc="-130" dirty="0"/>
              <a:t> </a:t>
            </a:r>
            <a:r>
              <a:rPr dirty="0"/>
              <a:t>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1950" y="152400"/>
            <a:ext cx="11420475" cy="3562350"/>
          </a:xfrm>
          <a:custGeom>
            <a:avLst/>
            <a:gdLst/>
            <a:ahLst/>
            <a:cxnLst/>
            <a:rect l="l" t="t" r="r" b="b"/>
            <a:pathLst>
              <a:path w="11420475" h="3562350">
                <a:moveTo>
                  <a:pt x="11420475" y="0"/>
                </a:moveTo>
                <a:lnTo>
                  <a:pt x="0" y="0"/>
                </a:lnTo>
                <a:lnTo>
                  <a:pt x="0" y="3562350"/>
                </a:lnTo>
                <a:lnTo>
                  <a:pt x="11420475" y="3562350"/>
                </a:lnTo>
                <a:lnTo>
                  <a:pt x="11420475"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dirty="0"/>
              <a:t>Review</a:t>
            </a:r>
            <a:r>
              <a:rPr spc="-130" dirty="0"/>
              <a:t> </a:t>
            </a:r>
            <a:r>
              <a:rPr dirty="0"/>
              <a:t>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5750" y="266700"/>
            <a:ext cx="11620500" cy="1066800"/>
          </a:xfrm>
          <a:prstGeom prst="rect">
            <a:avLst/>
          </a:prstGeom>
        </p:spPr>
        <p:txBody>
          <a:bodyPr wrap="square" lIns="0" tIns="0" rIns="0" bIns="0">
            <a:spAutoFit/>
          </a:bodyPr>
          <a:lstStyle>
            <a:lvl1pPr>
              <a:defRPr sz="4400" b="0" i="0">
                <a:solidFill>
                  <a:srgbClr val="FFFF00"/>
                </a:solidFill>
                <a:latin typeface="Arial"/>
                <a:cs typeface="Arial"/>
              </a:defRPr>
            </a:lvl1pPr>
          </a:lstStyle>
          <a:p>
            <a:endParaRPr/>
          </a:p>
        </p:txBody>
      </p:sp>
      <p:sp>
        <p:nvSpPr>
          <p:cNvPr id="3" name="Holder 3"/>
          <p:cNvSpPr>
            <a:spLocks noGrp="1"/>
          </p:cNvSpPr>
          <p:nvPr>
            <p:ph type="body" idx="1"/>
          </p:nvPr>
        </p:nvSpPr>
        <p:spPr>
          <a:xfrm>
            <a:off x="245109" y="1297939"/>
            <a:ext cx="11701780" cy="42932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808345" y="6472554"/>
            <a:ext cx="57912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dirty="0"/>
              <a:t>Review</a:t>
            </a:r>
            <a:r>
              <a:rPr spc="-130" dirty="0"/>
              <a:t> </a:t>
            </a:r>
            <a:r>
              <a:rPr dirty="0"/>
              <a:t>0</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3/10/2021</a:t>
            </a:fld>
            <a:endParaRPr lang="en-US"/>
          </a:p>
        </p:txBody>
      </p:sp>
      <p:sp>
        <p:nvSpPr>
          <p:cNvPr id="6" name="Holder 6"/>
          <p:cNvSpPr>
            <a:spLocks noGrp="1"/>
          </p:cNvSpPr>
          <p:nvPr>
            <p:ph type="sldNum" sz="quarter" idx="7"/>
          </p:nvPr>
        </p:nvSpPr>
        <p:spPr>
          <a:xfrm>
            <a:off x="11082401" y="6472554"/>
            <a:ext cx="22987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5405" y="317182"/>
            <a:ext cx="9471660" cy="3363100"/>
          </a:xfrm>
          <a:prstGeom prst="rect">
            <a:avLst/>
          </a:prstGeom>
        </p:spPr>
        <p:txBody>
          <a:bodyPr vert="horz" wrap="square" lIns="0" tIns="6985" rIns="0" bIns="0" rtlCol="0">
            <a:spAutoFit/>
          </a:bodyPr>
          <a:lstStyle/>
          <a:p>
            <a:pPr marL="12065" marR="5080" algn="ctr">
              <a:lnSpc>
                <a:spcPct val="100800"/>
              </a:lnSpc>
              <a:spcBef>
                <a:spcPts val="55"/>
              </a:spcBef>
            </a:pPr>
            <a:r>
              <a:rPr sz="5400" spc="-340" dirty="0">
                <a:solidFill>
                  <a:srgbClr val="FF0000"/>
                </a:solidFill>
                <a:latin typeface="Arial"/>
                <a:cs typeface="Arial"/>
              </a:rPr>
              <a:t>St. </a:t>
            </a:r>
            <a:r>
              <a:rPr sz="5400" spc="-420" dirty="0">
                <a:solidFill>
                  <a:srgbClr val="FF0000"/>
                </a:solidFill>
                <a:latin typeface="Arial"/>
                <a:cs typeface="Arial"/>
              </a:rPr>
              <a:t>Joseph’s </a:t>
            </a:r>
            <a:r>
              <a:rPr sz="5400" spc="-335" dirty="0">
                <a:solidFill>
                  <a:srgbClr val="FF0000"/>
                </a:solidFill>
                <a:latin typeface="Arial"/>
                <a:cs typeface="Arial"/>
              </a:rPr>
              <a:t>College </a:t>
            </a:r>
            <a:r>
              <a:rPr sz="5400" spc="-25" dirty="0">
                <a:solidFill>
                  <a:srgbClr val="FF0000"/>
                </a:solidFill>
                <a:latin typeface="Arial"/>
                <a:cs typeface="Arial"/>
              </a:rPr>
              <a:t>of</a:t>
            </a:r>
            <a:r>
              <a:rPr sz="5400" spc="-345" dirty="0">
                <a:solidFill>
                  <a:srgbClr val="FF0000"/>
                </a:solidFill>
                <a:latin typeface="Arial"/>
                <a:cs typeface="Arial"/>
              </a:rPr>
              <a:t> </a:t>
            </a:r>
            <a:r>
              <a:rPr sz="5400" spc="-285" dirty="0">
                <a:solidFill>
                  <a:srgbClr val="FF0000"/>
                </a:solidFill>
                <a:latin typeface="Arial"/>
                <a:cs typeface="Arial"/>
              </a:rPr>
              <a:t>Engineering  </a:t>
            </a:r>
            <a:r>
              <a:rPr sz="5400" spc="-180" dirty="0">
                <a:solidFill>
                  <a:srgbClr val="FF0000"/>
                </a:solidFill>
                <a:latin typeface="Arial"/>
                <a:cs typeface="Arial"/>
              </a:rPr>
              <a:t>Department </a:t>
            </a:r>
            <a:r>
              <a:rPr sz="5400" spc="-25" dirty="0">
                <a:solidFill>
                  <a:srgbClr val="FF0000"/>
                </a:solidFill>
                <a:latin typeface="Arial"/>
                <a:cs typeface="Arial"/>
              </a:rPr>
              <a:t>of</a:t>
            </a:r>
            <a:r>
              <a:rPr sz="5400" spc="-540" dirty="0">
                <a:solidFill>
                  <a:srgbClr val="FF0000"/>
                </a:solidFill>
                <a:latin typeface="Arial"/>
                <a:cs typeface="Arial"/>
              </a:rPr>
              <a:t> </a:t>
            </a:r>
            <a:r>
              <a:rPr sz="5400" spc="-1025" dirty="0">
                <a:solidFill>
                  <a:srgbClr val="FF0000"/>
                </a:solidFill>
                <a:latin typeface="Arial"/>
                <a:cs typeface="Arial"/>
              </a:rPr>
              <a:t>C</a:t>
            </a:r>
            <a:r>
              <a:rPr lang="en-GB" sz="5400" spc="-1025" dirty="0">
                <a:solidFill>
                  <a:srgbClr val="FF0000"/>
                </a:solidFill>
                <a:latin typeface="Arial"/>
                <a:cs typeface="Arial"/>
              </a:rPr>
              <a:t> </a:t>
            </a:r>
            <a:r>
              <a:rPr sz="5400" spc="-1025" dirty="0">
                <a:solidFill>
                  <a:srgbClr val="FF0000"/>
                </a:solidFill>
                <a:latin typeface="Arial"/>
                <a:cs typeface="Arial"/>
              </a:rPr>
              <a:t>S</a:t>
            </a:r>
            <a:r>
              <a:rPr lang="en-GB" sz="5400" spc="-1025" dirty="0">
                <a:solidFill>
                  <a:srgbClr val="FF0000"/>
                </a:solidFill>
                <a:latin typeface="Arial"/>
                <a:cs typeface="Arial"/>
              </a:rPr>
              <a:t> </a:t>
            </a:r>
            <a:r>
              <a:rPr sz="5400" spc="-1025" dirty="0">
                <a:solidFill>
                  <a:srgbClr val="FF0000"/>
                </a:solidFill>
                <a:latin typeface="Arial"/>
                <a:cs typeface="Arial"/>
              </a:rPr>
              <a:t>E</a:t>
            </a:r>
            <a:endParaRPr sz="5400" dirty="0">
              <a:latin typeface="Arial"/>
              <a:cs typeface="Arial"/>
            </a:endParaRPr>
          </a:p>
          <a:p>
            <a:pPr marL="8890" algn="ctr">
              <a:lnSpc>
                <a:spcPts val="6459"/>
              </a:lnSpc>
            </a:pPr>
            <a:r>
              <a:rPr sz="5400" spc="-315" dirty="0">
                <a:solidFill>
                  <a:srgbClr val="FFFF00"/>
                </a:solidFill>
                <a:latin typeface="Arial"/>
                <a:cs typeface="Arial"/>
              </a:rPr>
              <a:t>Batch </a:t>
            </a:r>
            <a:r>
              <a:rPr sz="5400" spc="-80" dirty="0">
                <a:solidFill>
                  <a:srgbClr val="FFFF00"/>
                </a:solidFill>
                <a:latin typeface="Arial"/>
                <a:cs typeface="Arial"/>
              </a:rPr>
              <a:t>: </a:t>
            </a:r>
            <a:r>
              <a:rPr sz="5400" spc="-240" dirty="0">
                <a:solidFill>
                  <a:srgbClr val="FFFF00"/>
                </a:solidFill>
                <a:latin typeface="Arial"/>
                <a:cs typeface="Arial"/>
              </a:rPr>
              <a:t>2017 </a:t>
            </a:r>
            <a:r>
              <a:rPr sz="5400" spc="-310" dirty="0">
                <a:solidFill>
                  <a:srgbClr val="FFFF00"/>
                </a:solidFill>
                <a:latin typeface="Arial"/>
                <a:cs typeface="Arial"/>
              </a:rPr>
              <a:t>–</a:t>
            </a:r>
            <a:r>
              <a:rPr sz="5400" spc="-695" dirty="0">
                <a:solidFill>
                  <a:srgbClr val="FFFF00"/>
                </a:solidFill>
                <a:latin typeface="Arial"/>
                <a:cs typeface="Arial"/>
              </a:rPr>
              <a:t> </a:t>
            </a:r>
            <a:r>
              <a:rPr sz="5400" spc="-235" dirty="0">
                <a:solidFill>
                  <a:srgbClr val="FFFF00"/>
                </a:solidFill>
                <a:latin typeface="Arial"/>
                <a:cs typeface="Arial"/>
              </a:rPr>
              <a:t>2021</a:t>
            </a:r>
            <a:endParaRPr sz="5400" dirty="0">
              <a:latin typeface="Arial"/>
              <a:cs typeface="Arial"/>
            </a:endParaRPr>
          </a:p>
          <a:p>
            <a:pPr marL="153035" algn="ctr">
              <a:lnSpc>
                <a:spcPct val="100000"/>
              </a:lnSpc>
              <a:spcBef>
                <a:spcPts val="50"/>
              </a:spcBef>
            </a:pPr>
            <a:r>
              <a:rPr sz="5400" spc="-200" dirty="0">
                <a:solidFill>
                  <a:srgbClr val="FFC000"/>
                </a:solidFill>
                <a:latin typeface="Arial"/>
                <a:cs typeface="Arial"/>
              </a:rPr>
              <a:t>Project </a:t>
            </a:r>
            <a:r>
              <a:rPr sz="5400" spc="-365" dirty="0">
                <a:solidFill>
                  <a:srgbClr val="FFC000"/>
                </a:solidFill>
                <a:latin typeface="Arial"/>
                <a:cs typeface="Arial"/>
              </a:rPr>
              <a:t>Review</a:t>
            </a:r>
            <a:r>
              <a:rPr sz="5400" spc="-725" dirty="0">
                <a:solidFill>
                  <a:srgbClr val="FFC000"/>
                </a:solidFill>
                <a:latin typeface="Arial"/>
                <a:cs typeface="Arial"/>
              </a:rPr>
              <a:t> </a:t>
            </a:r>
            <a:r>
              <a:rPr lang="en-IN" sz="5400" spc="-265" dirty="0">
                <a:solidFill>
                  <a:srgbClr val="FFC000"/>
                </a:solidFill>
                <a:latin typeface="Arial"/>
                <a:cs typeface="Arial"/>
              </a:rPr>
              <a:t>2</a:t>
            </a:r>
            <a:endParaRPr sz="5400" dirty="0">
              <a:latin typeface="Arial"/>
              <a:cs typeface="Arial"/>
            </a:endParaRPr>
          </a:p>
        </p:txBody>
      </p:sp>
      <p:sp>
        <p:nvSpPr>
          <p:cNvPr id="3" name="object 3"/>
          <p:cNvSpPr/>
          <p:nvPr/>
        </p:nvSpPr>
        <p:spPr>
          <a:xfrm>
            <a:off x="4267200" y="3822918"/>
            <a:ext cx="1371600" cy="16225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067425" y="3876675"/>
            <a:ext cx="1419225" cy="16192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(6):</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150342378"/>
              </p:ext>
            </p:extLst>
          </p:nvPr>
        </p:nvGraphicFramePr>
        <p:xfrm>
          <a:off x="232408" y="1307432"/>
          <a:ext cx="11654792" cy="5066096"/>
        </p:xfrm>
        <a:graphic>
          <a:graphicData uri="http://schemas.openxmlformats.org/drawingml/2006/table">
            <a:tbl>
              <a:tblPr firstRow="1" bandRow="1">
                <a:tableStyleId>{073A0DAA-6AF3-43AB-8588-CEC1D06C72B9}</a:tableStyleId>
              </a:tblPr>
              <a:tblGrid>
                <a:gridCol w="3729992">
                  <a:extLst>
                    <a:ext uri="{9D8B030D-6E8A-4147-A177-3AD203B41FA5}">
                      <a16:colId xmlns:a16="http://schemas.microsoft.com/office/drawing/2014/main" xmlns="" val="20000"/>
                    </a:ext>
                  </a:extLst>
                </a:gridCol>
                <a:gridCol w="4039869">
                  <a:extLst>
                    <a:ext uri="{9D8B030D-6E8A-4147-A177-3AD203B41FA5}">
                      <a16:colId xmlns:a16="http://schemas.microsoft.com/office/drawing/2014/main" xmlns="" val="20001"/>
                    </a:ext>
                  </a:extLst>
                </a:gridCol>
                <a:gridCol w="3884931">
                  <a:extLst>
                    <a:ext uri="{9D8B030D-6E8A-4147-A177-3AD203B41FA5}">
                      <a16:colId xmlns:a16="http://schemas.microsoft.com/office/drawing/2014/main" xmlns=""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US" sz="1800" b="0" i="0" u="none" strike="noStrike" baseline="0" dirty="0">
                          <a:solidFill>
                            <a:schemeClr val="dk1"/>
                          </a:solidFill>
                          <a:latin typeface="+mn-lt"/>
                          <a:ea typeface="+mn-ea"/>
                          <a:cs typeface="+mn-cs"/>
                        </a:rPr>
                        <a:t>Waleed Ali</a:t>
                      </a:r>
                    </a:p>
                    <a:p>
                      <a:endParaRPr lang="en-US" sz="1800" b="0" i="0" u="none" strike="noStrike" baseline="0" dirty="0">
                        <a:solidFill>
                          <a:schemeClr val="dk1"/>
                        </a:solidFill>
                        <a:latin typeface="+mn-lt"/>
                        <a:ea typeface="+mn-ea"/>
                        <a:cs typeface="+mn-cs"/>
                      </a:endParaRPr>
                    </a:p>
                    <a:p>
                      <a:r>
                        <a:rPr lang="en-US" sz="1800" b="1" i="0" u="none" strike="noStrike" baseline="0" dirty="0">
                          <a:solidFill>
                            <a:schemeClr val="dk1"/>
                          </a:solidFill>
                          <a:latin typeface="+mn-lt"/>
                          <a:ea typeface="+mn-ea"/>
                          <a:cs typeface="+mn-cs"/>
                        </a:rPr>
                        <a:t>” Phishing Website Detection based on Supervised Machine Learning with Wrappers Features Selection”,</a:t>
                      </a:r>
                    </a:p>
                    <a:p>
                      <a:endParaRPr lang="en-US" sz="1800" b="0" i="0" u="none" strike="noStrike" baseline="0" dirty="0">
                        <a:solidFill>
                          <a:schemeClr val="dk1"/>
                        </a:solidFill>
                        <a:latin typeface="+mn-lt"/>
                        <a:ea typeface="+mn-ea"/>
                        <a:cs typeface="+mn-cs"/>
                      </a:endParaRPr>
                    </a:p>
                    <a:p>
                      <a:r>
                        <a:rPr lang="en-US" sz="1800" b="0" i="0" u="none" strike="noStrike" baseline="0" dirty="0">
                          <a:solidFill>
                            <a:schemeClr val="dk1"/>
                          </a:solidFill>
                          <a:latin typeface="+mn-lt"/>
                          <a:ea typeface="+mn-ea"/>
                          <a:cs typeface="+mn-cs"/>
                        </a:rPr>
                        <a:t>IJACSA (International Journal of Advanced Computer Science and Applications, Vol. 8 No. 9, </a:t>
                      </a:r>
                      <a:r>
                        <a:rPr lang="en-IN" sz="1800" b="0" i="0" u="none" strike="noStrike" baseline="0" dirty="0">
                          <a:solidFill>
                            <a:schemeClr val="dk1"/>
                          </a:solidFill>
                          <a:latin typeface="+mn-lt"/>
                          <a:ea typeface="+mn-ea"/>
                          <a:cs typeface="+mn-cs"/>
                        </a:rPr>
                        <a:t>Issue:2017</a:t>
                      </a:r>
                      <a:endParaRPr lang="en-GB" dirty="0"/>
                    </a:p>
                  </a:txBody>
                  <a:tcPr/>
                </a:tc>
                <a:tc>
                  <a:txBody>
                    <a:bodyPr/>
                    <a:lstStyle/>
                    <a:p>
                      <a:r>
                        <a:rPr lang="en-US" sz="1800" b="0" i="0" u="none" strike="noStrike" baseline="0" dirty="0" smtClean="0">
                          <a:solidFill>
                            <a:schemeClr val="dk1"/>
                          </a:solidFill>
                          <a:latin typeface="+mn-lt"/>
                          <a:ea typeface="+mn-ea"/>
                          <a:cs typeface="+mn-cs"/>
                        </a:rPr>
                        <a:t>The </a:t>
                      </a:r>
                      <a:r>
                        <a:rPr lang="en-US" sz="1800" b="0" i="0" u="none" strike="noStrike" baseline="0" dirty="0">
                          <a:solidFill>
                            <a:schemeClr val="dk1"/>
                          </a:solidFill>
                          <a:latin typeface="+mn-lt"/>
                          <a:ea typeface="+mn-ea"/>
                          <a:cs typeface="+mn-cs"/>
                        </a:rPr>
                        <a:t>method employed is Wrappers Feature Selection that adopts a classifier to predict significant features </a:t>
                      </a:r>
                      <a:r>
                        <a:rPr lang="en-US" sz="1800" b="0" i="0" u="none" strike="noStrike" baseline="0" dirty="0" smtClean="0">
                          <a:solidFill>
                            <a:schemeClr val="dk1"/>
                          </a:solidFill>
                          <a:latin typeface="+mn-lt"/>
                          <a:ea typeface="+mn-ea"/>
                          <a:cs typeface="+mn-cs"/>
                        </a:rPr>
                        <a:t>in Predicting </a:t>
                      </a:r>
                      <a:r>
                        <a:rPr lang="en-US" sz="1800" b="0" i="0" u="none" strike="noStrike" baseline="0" dirty="0">
                          <a:solidFill>
                            <a:schemeClr val="dk1"/>
                          </a:solidFill>
                          <a:latin typeface="+mn-lt"/>
                          <a:ea typeface="+mn-ea"/>
                          <a:cs typeface="+mn-cs"/>
                        </a:rPr>
                        <a:t>phishing </a:t>
                      </a:r>
                      <a:r>
                        <a:rPr lang="en-US" sz="1800" b="0" i="0" u="none" strike="noStrike" baseline="0" dirty="0" smtClean="0">
                          <a:solidFill>
                            <a:schemeClr val="dk1"/>
                          </a:solidFill>
                          <a:latin typeface="+mn-lt"/>
                          <a:ea typeface="+mn-ea"/>
                          <a:cs typeface="+mn-cs"/>
                        </a:rPr>
                        <a:t>websites. </a:t>
                      </a:r>
                      <a:r>
                        <a:rPr lang="en-US" sz="1800" b="0" i="0" u="none" strike="noStrike" baseline="0" dirty="0">
                          <a:solidFill>
                            <a:schemeClr val="dk1"/>
                          </a:solidFill>
                          <a:latin typeface="+mn-lt"/>
                          <a:ea typeface="+mn-ea"/>
                          <a:cs typeface="+mn-cs"/>
                        </a:rPr>
                        <a:t>The primary idea is to eliminate redundant features by training the classifier.</a:t>
                      </a:r>
                    </a:p>
                    <a:p>
                      <a:r>
                        <a:rPr lang="en-US" sz="1800" b="0" i="0" u="none" strike="noStrike" baseline="0" dirty="0">
                          <a:solidFill>
                            <a:schemeClr val="dk1"/>
                          </a:solidFill>
                          <a:latin typeface="+mn-lt"/>
                          <a:ea typeface="+mn-ea"/>
                          <a:cs typeface="+mn-cs"/>
                        </a:rPr>
                        <a:t>For each features subset, a score is accredited depending on classification error rate of </a:t>
                      </a:r>
                      <a:r>
                        <a:rPr lang="en-US" sz="1800" b="0" i="0" u="none" strike="noStrike" baseline="0" dirty="0" smtClean="0">
                          <a:solidFill>
                            <a:schemeClr val="dk1"/>
                          </a:solidFill>
                          <a:latin typeface="+mn-lt"/>
                          <a:ea typeface="+mn-ea"/>
                          <a:cs typeface="+mn-cs"/>
                        </a:rPr>
                        <a:t>model. The small dataset is divided into ‘n’ equal datasets and the model is trained using remaining datasets. This process is repeated n times. The final accuracy achieved is the average of n-accuracies obtained after running the classifier model n times.</a:t>
                      </a:r>
                      <a:endParaRPr lang="en-GB" dirty="0" smtClean="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b="1" dirty="0"/>
                        <a:t>Pros:</a:t>
                      </a:r>
                    </a:p>
                    <a:p>
                      <a:pPr marL="285750" indent="-285750">
                        <a:buFont typeface="Arial" panose="020B0604020202020204" pitchFamily="34" charset="0"/>
                        <a:buChar char="•"/>
                      </a:pPr>
                      <a:r>
                        <a:rPr lang="en-US" sz="1800" b="0" i="0" u="none" strike="noStrike" baseline="0" dirty="0">
                          <a:solidFill>
                            <a:schemeClr val="dk1"/>
                          </a:solidFill>
                          <a:latin typeface="+mn-lt"/>
                          <a:ea typeface="+mn-ea"/>
                          <a:cs typeface="+mn-cs"/>
                        </a:rPr>
                        <a:t>It provides most important features used for Classifier</a:t>
                      </a:r>
                    </a:p>
                    <a:p>
                      <a:pPr marL="285750" indent="-285750">
                        <a:buFont typeface="Arial" panose="020B0604020202020204" pitchFamily="34" charset="0"/>
                        <a:buChar char="•"/>
                      </a:pPr>
                      <a:r>
                        <a:rPr lang="en-US" sz="1800" b="0" i="0" u="none" strike="noStrike" baseline="0" dirty="0">
                          <a:solidFill>
                            <a:schemeClr val="dk1"/>
                          </a:solidFill>
                          <a:latin typeface="+mn-lt"/>
                          <a:ea typeface="+mn-ea"/>
                          <a:cs typeface="+mn-cs"/>
                        </a:rPr>
                        <a:t>Improves the performance of phishing website detection.</a:t>
                      </a:r>
                      <a:endParaRPr lang="en-GB" b="1" dirty="0"/>
                    </a:p>
                    <a:p>
                      <a:pPr marL="0" marR="0" lvl="0" indent="0" defTabSz="914400" eaLnBrk="1" fontAlgn="auto" latinLnBrk="0" hangingPunct="1">
                        <a:lnSpc>
                          <a:spcPct val="100000"/>
                        </a:lnSpc>
                        <a:spcBef>
                          <a:spcPts val="0"/>
                        </a:spcBef>
                        <a:spcAft>
                          <a:spcPts val="0"/>
                        </a:spcAft>
                        <a:buClrTx/>
                        <a:buSzTx/>
                        <a:buFontTx/>
                        <a:buNone/>
                        <a:tabLst/>
                        <a:defRPr/>
                      </a:pPr>
                      <a:r>
                        <a:rPr lang="en-GB" b="1" dirty="0"/>
                        <a:t>Cons:</a:t>
                      </a:r>
                    </a:p>
                    <a:p>
                      <a:pPr marL="285750" indent="-285750">
                        <a:buFont typeface="Arial" panose="020B0604020202020204" pitchFamily="34" charset="0"/>
                        <a:buChar char="•"/>
                      </a:pPr>
                      <a:r>
                        <a:rPr lang="en-US" sz="1800" b="0" i="0" u="none" strike="noStrike" baseline="0" dirty="0">
                          <a:solidFill>
                            <a:schemeClr val="dk1"/>
                          </a:solidFill>
                          <a:latin typeface="+mn-lt"/>
                          <a:ea typeface="+mn-ea"/>
                          <a:cs typeface="+mn-cs"/>
                        </a:rPr>
                        <a:t>It is more time-consuming.</a:t>
                      </a:r>
                    </a:p>
                    <a:p>
                      <a:pPr marL="285750" indent="-285750">
                        <a:buFont typeface="Arial" panose="020B0604020202020204" pitchFamily="34" charset="0"/>
                        <a:buChar char="•"/>
                      </a:pPr>
                      <a:r>
                        <a:rPr lang="en-US" sz="1800" b="0" i="0" u="none" strike="noStrike" baseline="0" dirty="0">
                          <a:solidFill>
                            <a:schemeClr val="dk1"/>
                          </a:solidFill>
                          <a:latin typeface="+mn-lt"/>
                          <a:ea typeface="+mn-ea"/>
                          <a:cs typeface="+mn-cs"/>
                        </a:rPr>
                        <a:t>Involves extra computational</a:t>
                      </a:r>
                    </a:p>
                    <a:p>
                      <a:r>
                        <a:rPr lang="en-IN" sz="1800" b="0" i="0" u="none" strike="noStrike" baseline="0" dirty="0" smtClean="0">
                          <a:solidFill>
                            <a:schemeClr val="dk1"/>
                          </a:solidFill>
                          <a:latin typeface="+mn-lt"/>
                          <a:ea typeface="+mn-ea"/>
                          <a:cs typeface="+mn-cs"/>
                        </a:rPr>
                        <a:t>       overhead</a:t>
                      </a:r>
                      <a:r>
                        <a:rPr lang="en-IN" sz="1800" b="0" i="0" u="none" strike="noStrike" baseline="0" dirty="0">
                          <a:solidFill>
                            <a:schemeClr val="dk1"/>
                          </a:solidFill>
                          <a:latin typeface="+mn-lt"/>
                          <a:ea typeface="+mn-ea"/>
                          <a:cs typeface="+mn-cs"/>
                        </a:rPr>
                        <a:t>.</a:t>
                      </a:r>
                      <a:endParaRPr lang="en-GB" dirty="0"/>
                    </a:p>
                    <a:p>
                      <a:endParaRPr lang="en-GB" b="1" dirty="0"/>
                    </a:p>
                    <a:p>
                      <a:endParaRPr lang="en-GB" dirty="0"/>
                    </a:p>
                  </a:txBody>
                  <a:tcPr/>
                </a:tc>
                <a:extLst>
                  <a:ext uri="{0D108BD9-81ED-4DB2-BD59-A6C34878D82A}">
                    <a16:rowId xmlns:a16="http://schemas.microsoft.com/office/drawing/2014/main" xmlns=""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10</a:t>
            </a:fld>
            <a:endParaRPr lang="en-GB" dirty="0"/>
          </a:p>
        </p:txBody>
      </p:sp>
    </p:spTree>
    <p:extLst>
      <p:ext uri="{BB962C8B-B14F-4D97-AF65-F5344CB8AC3E}">
        <p14:creationId xmlns:p14="http://schemas.microsoft.com/office/powerpoint/2010/main" val="91773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(7):</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dirty="0"/>
              <a:t>Review</a:t>
            </a:r>
            <a:r>
              <a:rPr spc="-130" dirty="0"/>
              <a:t> </a:t>
            </a:r>
            <a:r>
              <a:rPr lang="en-IN" dirty="0"/>
              <a:t>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3307068252"/>
              </p:ext>
            </p:extLst>
          </p:nvPr>
        </p:nvGraphicFramePr>
        <p:xfrm>
          <a:off x="200025" y="1447800"/>
          <a:ext cx="11457942" cy="491369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xmlns="" val="20000"/>
                    </a:ext>
                  </a:extLst>
                </a:gridCol>
                <a:gridCol w="3819314">
                  <a:extLst>
                    <a:ext uri="{9D8B030D-6E8A-4147-A177-3AD203B41FA5}">
                      <a16:colId xmlns:a16="http://schemas.microsoft.com/office/drawing/2014/main" xmlns="" val="20001"/>
                    </a:ext>
                  </a:extLst>
                </a:gridCol>
                <a:gridCol w="3819314">
                  <a:extLst>
                    <a:ext uri="{9D8B030D-6E8A-4147-A177-3AD203B41FA5}">
                      <a16:colId xmlns:a16="http://schemas.microsoft.com/office/drawing/2014/main" xmlns="" val="20002"/>
                    </a:ext>
                  </a:extLst>
                </a:gridCol>
              </a:tblGrid>
              <a:tr h="7074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IN" dirty="0">
                          <a:latin typeface="Book Antiqua" pitchFamily="18" charset="0"/>
                        </a:rPr>
                        <a:t>Suleiman Y. </a:t>
                      </a:r>
                      <a:r>
                        <a:rPr lang="en-IN" dirty="0" err="1">
                          <a:latin typeface="Book Antiqua" pitchFamily="18" charset="0"/>
                        </a:rPr>
                        <a:t>Yerima</a:t>
                      </a:r>
                      <a:r>
                        <a:rPr lang="en-IN" dirty="0">
                          <a:latin typeface="Book Antiqua" pitchFamily="18" charset="0"/>
                        </a:rPr>
                        <a:t> and Mohammed K. </a:t>
                      </a:r>
                      <a:r>
                        <a:rPr lang="en-IN" dirty="0" err="1">
                          <a:latin typeface="Book Antiqua" pitchFamily="18" charset="0"/>
                        </a:rPr>
                        <a:t>Alzaylaee</a:t>
                      </a:r>
                      <a:r>
                        <a:rPr lang="en-IN" dirty="0">
                          <a:latin typeface="Book Antiqua" pitchFamily="18" charset="0"/>
                        </a:rPr>
                        <a:t>,</a:t>
                      </a:r>
                    </a:p>
                    <a:p>
                      <a:endParaRPr lang="en-GB" sz="1800" b="0" i="0" u="none" strike="noStrike" baseline="0" dirty="0">
                        <a:solidFill>
                          <a:schemeClr val="dk1"/>
                        </a:solidFill>
                        <a:latin typeface="Book Antiqua" panose="02040602050305030304" pitchFamily="18" charset="0"/>
                        <a:ea typeface="+mn-ea"/>
                        <a:cs typeface="+mn-cs"/>
                      </a:endParaRPr>
                    </a:p>
                    <a:p>
                      <a:r>
                        <a:rPr lang="en-GB" sz="1800" b="0" i="0" u="none" strike="noStrike" baseline="0" dirty="0">
                          <a:solidFill>
                            <a:schemeClr val="dk1"/>
                          </a:solidFill>
                          <a:latin typeface="Book Antiqua" panose="02040602050305030304" pitchFamily="18" charset="0"/>
                          <a:ea typeface="+mn-ea"/>
                          <a:cs typeface="+mn-cs"/>
                        </a:rPr>
                        <a:t>”</a:t>
                      </a:r>
                      <a:r>
                        <a:rPr lang="en-IN" sz="1800" b="1" i="0" u="none" strike="noStrike" baseline="0" dirty="0">
                          <a:solidFill>
                            <a:schemeClr val="dk1"/>
                          </a:solidFill>
                          <a:latin typeface="Book Antiqua" panose="02040602050305030304" pitchFamily="18" charset="0"/>
                          <a:ea typeface="+mn-ea"/>
                          <a:cs typeface="+mn-cs"/>
                        </a:rPr>
                        <a:t> High Accuracy Phishing Detection Based on</a:t>
                      </a:r>
                    </a:p>
                    <a:p>
                      <a:r>
                        <a:rPr lang="en-IN" sz="1800" b="1" i="0" u="none" strike="noStrike" baseline="0" dirty="0">
                          <a:solidFill>
                            <a:schemeClr val="dk1"/>
                          </a:solidFill>
                          <a:latin typeface="Book Antiqua" panose="02040602050305030304" pitchFamily="18" charset="0"/>
                          <a:ea typeface="+mn-ea"/>
                          <a:cs typeface="+mn-cs"/>
                        </a:rPr>
                        <a:t>Convolutional Neural Networks</a:t>
                      </a:r>
                      <a:r>
                        <a:rPr lang="en-GB" sz="1800" b="1" i="0" u="none" strike="noStrike" baseline="0" dirty="0">
                          <a:solidFill>
                            <a:schemeClr val="dk1"/>
                          </a:solidFill>
                          <a:latin typeface="Book Antiqua" panose="02040602050305030304" pitchFamily="18" charset="0"/>
                          <a:ea typeface="+mn-ea"/>
                          <a:cs typeface="+mn-cs"/>
                        </a:rPr>
                        <a:t>”,</a:t>
                      </a:r>
                    </a:p>
                    <a:p>
                      <a:endParaRPr lang="en-GB" sz="1800" b="0" i="0" u="none" strike="noStrike" baseline="0" dirty="0">
                        <a:solidFill>
                          <a:schemeClr val="dk1"/>
                        </a:solidFill>
                        <a:latin typeface="Book Antiqua" panose="02040602050305030304" pitchFamily="18" charset="0"/>
                        <a:ea typeface="+mn-ea"/>
                        <a:cs typeface="+mn-cs"/>
                      </a:endParaRPr>
                    </a:p>
                    <a:p>
                      <a:r>
                        <a:rPr lang="en-GB" sz="1800" b="0" i="0" u="none" strike="noStrike" baseline="0" dirty="0">
                          <a:solidFill>
                            <a:schemeClr val="dk1"/>
                          </a:solidFill>
                          <a:latin typeface="Book Antiqua" panose="02040602050305030304" pitchFamily="18" charset="0"/>
                          <a:ea typeface="+mn-ea"/>
                          <a:cs typeface="+mn-cs"/>
                        </a:rPr>
                        <a:t>2020 3rd International Conference on Computer Applications &amp; Information Security (ICCAIS). 	</a:t>
                      </a:r>
                    </a:p>
                    <a:p>
                      <a:endParaRPr lang="en-GB" dirty="0"/>
                    </a:p>
                  </a:txBody>
                  <a:tcPr/>
                </a:tc>
                <a:tc>
                  <a:txBody>
                    <a:bodyPr/>
                    <a:lstStyle/>
                    <a:p>
                      <a:r>
                        <a:rPr lang="en-IN" b="0" i="0" dirty="0">
                          <a:solidFill>
                            <a:schemeClr val="dk1"/>
                          </a:solidFill>
                          <a:effectLst/>
                          <a:latin typeface="Book Antiqua" pitchFamily="18" charset="0"/>
                          <a:ea typeface="+mn-ea"/>
                          <a:cs typeface="+mn-cs"/>
                        </a:rPr>
                        <a:t>The proposed approach utilizes </a:t>
                      </a:r>
                      <a:r>
                        <a:rPr lang="en-IN" b="1" i="0" dirty="0">
                          <a:solidFill>
                            <a:schemeClr val="dk1"/>
                          </a:solidFill>
                          <a:effectLst/>
                          <a:latin typeface="Book Antiqua" pitchFamily="18" charset="0"/>
                          <a:ea typeface="+mn-ea"/>
                          <a:cs typeface="+mn-cs"/>
                        </a:rPr>
                        <a:t>convolutional neural networks (CNN)</a:t>
                      </a:r>
                      <a:r>
                        <a:rPr lang="en-IN" b="0" i="0" dirty="0">
                          <a:solidFill>
                            <a:schemeClr val="dk1"/>
                          </a:solidFill>
                          <a:effectLst/>
                          <a:latin typeface="Book Antiqua" pitchFamily="18" charset="0"/>
                          <a:ea typeface="+mn-ea"/>
                          <a:cs typeface="+mn-cs"/>
                        </a:rPr>
                        <a:t> for high accuracy classification to distinguish genuine sites from phishing sites. </a:t>
                      </a:r>
                      <a:r>
                        <a:rPr lang="en-IN" b="0" i="0" dirty="0">
                          <a:solidFill>
                            <a:schemeClr val="dk1"/>
                          </a:solidFill>
                          <a:effectLst/>
                          <a:latin typeface="+mn-lt"/>
                          <a:ea typeface="+mn-ea"/>
                          <a:cs typeface="+mn-cs"/>
                        </a:rPr>
                        <a:t>Based on the results of extensive experiments, </a:t>
                      </a:r>
                      <a:r>
                        <a:rPr lang="en-IN" b="0" i="0" dirty="0">
                          <a:solidFill>
                            <a:schemeClr val="dk1"/>
                          </a:solidFill>
                          <a:effectLst/>
                          <a:latin typeface="Book Antiqua" pitchFamily="18" charset="0"/>
                          <a:ea typeface="+mn-ea"/>
                          <a:cs typeface="+mn-cs"/>
                        </a:rPr>
                        <a:t>CNN based models proved to be highly effective in detecting unknown phishing sites. Furthermore, the CNN based approach performed better than traditional machine learning classifiers evaluated on the same dataset.</a:t>
                      </a:r>
                      <a:endParaRPr lang="en-GB" dirty="0"/>
                    </a:p>
                    <a:p>
                      <a:endParaRPr lang="en-GB" dirty="0"/>
                    </a:p>
                  </a:txBody>
                  <a:tcPr/>
                </a:tc>
                <a:tc>
                  <a:txBody>
                    <a:bodyPr/>
                    <a:lstStyle/>
                    <a:p>
                      <a:r>
                        <a:rPr lang="en-GB" b="1" dirty="0">
                          <a:latin typeface="Book Antiqua" pitchFamily="18" charset="0"/>
                        </a:rPr>
                        <a:t>PROS:</a:t>
                      </a:r>
                    </a:p>
                    <a:p>
                      <a:pPr marL="285750" indent="-285750">
                        <a:buFont typeface="Arial" pitchFamily="34" charset="0"/>
                        <a:buChar char="•"/>
                      </a:pPr>
                      <a:r>
                        <a:rPr lang="en-IN" b="0" i="0" dirty="0">
                          <a:solidFill>
                            <a:schemeClr val="dk1"/>
                          </a:solidFill>
                          <a:effectLst/>
                          <a:latin typeface="Book Antiqua" pitchFamily="18" charset="0"/>
                          <a:ea typeface="+mn-ea"/>
                          <a:cs typeface="+mn-cs"/>
                        </a:rPr>
                        <a:t>Little dependence on pre processing.</a:t>
                      </a:r>
                    </a:p>
                    <a:p>
                      <a:pPr marL="285750" indent="-285750">
                        <a:buFont typeface="Arial" pitchFamily="34" charset="0"/>
                        <a:buChar char="•"/>
                      </a:pPr>
                      <a:r>
                        <a:rPr lang="en-IN" b="0" dirty="0">
                          <a:latin typeface="Book Antiqua" pitchFamily="18" charset="0"/>
                        </a:rPr>
                        <a:t>easy to understand and fast to implement.</a:t>
                      </a:r>
                    </a:p>
                    <a:p>
                      <a:pPr marL="285750" indent="-285750">
                        <a:buFont typeface="Arial" pitchFamily="34" charset="0"/>
                        <a:buChar char="•"/>
                      </a:pPr>
                      <a:endParaRPr lang="en-IN" b="0" dirty="0">
                        <a:latin typeface="Book Antiqua" pitchFamily="18" charset="0"/>
                      </a:endParaRPr>
                    </a:p>
                    <a:p>
                      <a:pPr marL="0" indent="0">
                        <a:buFont typeface="Arial" pitchFamily="34" charset="0"/>
                        <a:buNone/>
                      </a:pPr>
                      <a:r>
                        <a:rPr lang="en-IN" b="1" dirty="0">
                          <a:latin typeface="Book Antiqua" pitchFamily="18" charset="0"/>
                        </a:rPr>
                        <a:t>CONS:</a:t>
                      </a:r>
                    </a:p>
                    <a:p>
                      <a:pPr marL="285750" indent="-285750">
                        <a:buFont typeface="Arial" pitchFamily="34" charset="0"/>
                        <a:buChar char="•"/>
                      </a:pPr>
                      <a:r>
                        <a:rPr lang="en-IN" b="0" dirty="0">
                          <a:latin typeface="Book Antiqua" pitchFamily="18" charset="0"/>
                        </a:rPr>
                        <a:t>CNN</a:t>
                      </a:r>
                      <a:r>
                        <a:rPr lang="en-IN" b="0" baseline="0" dirty="0">
                          <a:latin typeface="Book Antiqua" pitchFamily="18" charset="0"/>
                        </a:rPr>
                        <a:t> works well on images, speech where feature engineering is tricky and takes lot of effort.</a:t>
                      </a:r>
                    </a:p>
                    <a:p>
                      <a:pPr marL="285750" indent="-285750">
                        <a:buFont typeface="Arial" pitchFamily="34" charset="0"/>
                        <a:buChar char="•"/>
                      </a:pPr>
                      <a:r>
                        <a:rPr lang="en-IN" b="0" baseline="0" dirty="0">
                          <a:latin typeface="Book Antiqua" pitchFamily="18" charset="0"/>
                        </a:rPr>
                        <a:t>Deep learning approach is slower compared to non-deep learning in processing limited data.</a:t>
                      </a:r>
                      <a:endParaRPr lang="en-GB" b="0" dirty="0">
                        <a:latin typeface="Book Antiqua"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07607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(8):</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dirty="0"/>
              <a:t>Review</a:t>
            </a:r>
            <a:r>
              <a:rPr spc="-130" dirty="0"/>
              <a:t> </a:t>
            </a:r>
            <a:r>
              <a:rPr lang="en-IN" dirty="0"/>
              <a:t>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3942635714"/>
              </p:ext>
            </p:extLst>
          </p:nvPr>
        </p:nvGraphicFramePr>
        <p:xfrm>
          <a:off x="210637" y="1524000"/>
          <a:ext cx="11457942" cy="451745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xmlns="" val="20000"/>
                    </a:ext>
                  </a:extLst>
                </a:gridCol>
                <a:gridCol w="3819314">
                  <a:extLst>
                    <a:ext uri="{9D8B030D-6E8A-4147-A177-3AD203B41FA5}">
                      <a16:colId xmlns:a16="http://schemas.microsoft.com/office/drawing/2014/main" xmlns="" val="20001"/>
                    </a:ext>
                  </a:extLst>
                </a:gridCol>
                <a:gridCol w="3819314">
                  <a:extLst>
                    <a:ext uri="{9D8B030D-6E8A-4147-A177-3AD203B41FA5}">
                      <a16:colId xmlns:a16="http://schemas.microsoft.com/office/drawing/2014/main" xmlns=""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IN" sz="1800" dirty="0" err="1">
                          <a:latin typeface="Book Antiqua" pitchFamily="18" charset="0"/>
                        </a:rPr>
                        <a:t>Shraddha</a:t>
                      </a:r>
                      <a:r>
                        <a:rPr lang="en-IN" sz="1800" dirty="0">
                          <a:latin typeface="Book Antiqua" pitchFamily="18" charset="0"/>
                        </a:rPr>
                        <a:t> Parekh,</a:t>
                      </a:r>
                      <a:r>
                        <a:rPr lang="en-IN" sz="1800" baseline="0" dirty="0">
                          <a:latin typeface="Book Antiqua" pitchFamily="18" charset="0"/>
                        </a:rPr>
                        <a:t> </a:t>
                      </a:r>
                      <a:r>
                        <a:rPr lang="en-IN" sz="1800" dirty="0" err="1">
                          <a:latin typeface="Book Antiqua" pitchFamily="18" charset="0"/>
                        </a:rPr>
                        <a:t>Dhwanil</a:t>
                      </a:r>
                      <a:r>
                        <a:rPr lang="en-IN" sz="1800" dirty="0">
                          <a:latin typeface="Book Antiqua" pitchFamily="18" charset="0"/>
                        </a:rPr>
                        <a:t> Parikh , </a:t>
                      </a:r>
                      <a:r>
                        <a:rPr lang="en-IN" sz="1800" dirty="0" err="1">
                          <a:latin typeface="Book Antiqua" pitchFamily="18" charset="0"/>
                        </a:rPr>
                        <a:t>Srushti</a:t>
                      </a:r>
                      <a:r>
                        <a:rPr lang="en-IN" sz="1800" dirty="0">
                          <a:latin typeface="Book Antiqua" pitchFamily="18" charset="0"/>
                        </a:rPr>
                        <a:t> </a:t>
                      </a:r>
                      <a:r>
                        <a:rPr lang="en-IN" sz="1800" dirty="0" err="1">
                          <a:latin typeface="Book Antiqua" pitchFamily="18" charset="0"/>
                        </a:rPr>
                        <a:t>Kotak</a:t>
                      </a:r>
                      <a:r>
                        <a:rPr lang="en-IN" sz="1800" dirty="0">
                          <a:latin typeface="Book Antiqua" pitchFamily="18" charset="0"/>
                        </a:rPr>
                        <a:t> , </a:t>
                      </a:r>
                      <a:r>
                        <a:rPr lang="en-IN" sz="1800" dirty="0" err="1">
                          <a:latin typeface="Book Antiqua" pitchFamily="18" charset="0"/>
                        </a:rPr>
                        <a:t>Prof.</a:t>
                      </a:r>
                      <a:r>
                        <a:rPr lang="en-IN" sz="1800" dirty="0">
                          <a:latin typeface="Book Antiqua" pitchFamily="18" charset="0"/>
                        </a:rPr>
                        <a:t> </a:t>
                      </a:r>
                      <a:r>
                        <a:rPr lang="en-IN" sz="1800" dirty="0" err="1">
                          <a:latin typeface="Book Antiqua" pitchFamily="18" charset="0"/>
                        </a:rPr>
                        <a:t>Smita</a:t>
                      </a:r>
                      <a:r>
                        <a:rPr lang="en-IN" sz="1800" dirty="0">
                          <a:latin typeface="Book Antiqua" pitchFamily="18" charset="0"/>
                        </a:rPr>
                        <a:t> </a:t>
                      </a:r>
                      <a:r>
                        <a:rPr lang="en-IN" sz="1800" dirty="0" err="1">
                          <a:latin typeface="Book Antiqua" pitchFamily="18" charset="0"/>
                        </a:rPr>
                        <a:t>Sankhe</a:t>
                      </a:r>
                      <a:r>
                        <a:rPr lang="en-IN" sz="1800" dirty="0">
                          <a:latin typeface="Book Antiqua" pitchFamily="18" charset="0"/>
                        </a:rPr>
                        <a:t>,</a:t>
                      </a:r>
                    </a:p>
                    <a:p>
                      <a:endParaRPr lang="en-GB" sz="1800" b="0" i="0" u="none" strike="noStrike" baseline="0" dirty="0">
                        <a:solidFill>
                          <a:schemeClr val="dk1"/>
                        </a:solidFill>
                        <a:latin typeface="Book Antiqua" panose="02040602050305030304" pitchFamily="18" charset="0"/>
                        <a:ea typeface="+mn-ea"/>
                        <a:cs typeface="+mn-cs"/>
                      </a:endParaRPr>
                    </a:p>
                    <a:p>
                      <a:r>
                        <a:rPr lang="en-GB" sz="1800" b="0" i="0" u="none" strike="noStrike" baseline="0" dirty="0">
                          <a:solidFill>
                            <a:schemeClr val="dk1"/>
                          </a:solidFill>
                          <a:latin typeface="Book Antiqua" panose="02040602050305030304" pitchFamily="18" charset="0"/>
                          <a:ea typeface="+mn-ea"/>
                          <a:cs typeface="+mn-cs"/>
                        </a:rPr>
                        <a:t>”</a:t>
                      </a:r>
                      <a:r>
                        <a:rPr lang="en-IN" sz="1800" b="1" i="0" u="none" strike="noStrike" baseline="0" dirty="0">
                          <a:solidFill>
                            <a:schemeClr val="dk1"/>
                          </a:solidFill>
                          <a:latin typeface="Book Antiqua" panose="02040602050305030304" pitchFamily="18" charset="0"/>
                          <a:ea typeface="+mn-ea"/>
                          <a:cs typeface="+mn-cs"/>
                        </a:rPr>
                        <a:t> A New Method for Detection of Phishing Websites: URL Detection</a:t>
                      </a:r>
                      <a:r>
                        <a:rPr lang="en-GB" sz="1800" b="1" i="0" u="none" strike="noStrike" baseline="0" dirty="0">
                          <a:solidFill>
                            <a:schemeClr val="dk1"/>
                          </a:solidFill>
                          <a:latin typeface="Book Antiqua" panose="02040602050305030304" pitchFamily="18" charset="0"/>
                          <a:ea typeface="+mn-ea"/>
                          <a:cs typeface="+mn-cs"/>
                        </a:rPr>
                        <a:t>”,</a:t>
                      </a:r>
                    </a:p>
                    <a:p>
                      <a:endParaRPr lang="en-GB" sz="1800" b="0" i="0" u="none" strike="noStrike" baseline="0" dirty="0">
                        <a:solidFill>
                          <a:schemeClr val="dk1"/>
                        </a:solidFill>
                        <a:latin typeface="Book Antiqua" panose="02040602050305030304" pitchFamily="18" charset="0"/>
                        <a:ea typeface="+mn-ea"/>
                        <a:cs typeface="+mn-cs"/>
                      </a:endParaRPr>
                    </a:p>
                    <a:p>
                      <a:r>
                        <a:rPr lang="en-GB" sz="1800" b="0" i="0" u="none" strike="noStrike" baseline="0" dirty="0">
                          <a:solidFill>
                            <a:schemeClr val="dk1"/>
                          </a:solidFill>
                          <a:latin typeface="Book Antiqua" panose="02040602050305030304" pitchFamily="18" charset="0"/>
                          <a:ea typeface="+mn-ea"/>
                          <a:cs typeface="+mn-cs"/>
                        </a:rPr>
                        <a:t> IEE Second International Conference on Inventive Communication and Computational Technologies (ICICCT), </a:t>
                      </a:r>
                      <a:r>
                        <a:rPr lang="en-IN" b="0" i="0" dirty="0">
                          <a:solidFill>
                            <a:schemeClr val="dk1"/>
                          </a:solidFill>
                          <a:effectLst/>
                          <a:latin typeface="+mn-lt"/>
                          <a:ea typeface="+mn-ea"/>
                          <a:cs typeface="+mn-cs"/>
                        </a:rPr>
                        <a:t>20-21 April 2018</a:t>
                      </a:r>
                      <a:r>
                        <a:rPr lang="en-GB" sz="1800" b="0" i="0" u="none" strike="noStrike" baseline="0" dirty="0">
                          <a:solidFill>
                            <a:schemeClr val="dk1"/>
                          </a:solidFill>
                          <a:latin typeface="Book Antiqua" panose="02040602050305030304" pitchFamily="18" charset="0"/>
                          <a:ea typeface="+mn-ea"/>
                          <a:cs typeface="+mn-cs"/>
                        </a:rPr>
                        <a:t>	</a:t>
                      </a:r>
                    </a:p>
                    <a:p>
                      <a:endParaRPr lang="en-GB" dirty="0"/>
                    </a:p>
                  </a:txBody>
                  <a:tcPr/>
                </a:tc>
                <a:tc>
                  <a:txBody>
                    <a:bodyPr/>
                    <a:lstStyle/>
                    <a:p>
                      <a:r>
                        <a:rPr lang="en-IN" b="0" i="0" dirty="0">
                          <a:solidFill>
                            <a:schemeClr val="dk1"/>
                          </a:solidFill>
                          <a:effectLst/>
                          <a:latin typeface="Book Antiqua" pitchFamily="18" charset="0"/>
                          <a:ea typeface="+mn-ea"/>
                          <a:cs typeface="+mn-cs"/>
                        </a:rPr>
                        <a:t>The primary focus of this paper is to put forth a model as a solution to detect phishing websites by using the URL detection method using </a:t>
                      </a:r>
                      <a:r>
                        <a:rPr lang="en-IN" b="1" i="0" dirty="0">
                          <a:solidFill>
                            <a:schemeClr val="dk1"/>
                          </a:solidFill>
                          <a:effectLst/>
                          <a:latin typeface="Book Antiqua" pitchFamily="18" charset="0"/>
                          <a:ea typeface="+mn-ea"/>
                          <a:cs typeface="+mn-cs"/>
                        </a:rPr>
                        <a:t>Random Forest </a:t>
                      </a:r>
                      <a:r>
                        <a:rPr lang="en-IN" b="0" i="0" dirty="0">
                          <a:solidFill>
                            <a:schemeClr val="dk1"/>
                          </a:solidFill>
                          <a:effectLst/>
                          <a:latin typeface="Book Antiqua" pitchFamily="18" charset="0"/>
                          <a:ea typeface="+mn-ea"/>
                          <a:cs typeface="+mn-cs"/>
                        </a:rPr>
                        <a:t>algorithm. There are 3 major phases such as Parsing, Heuristic Classification of data, Performance Analysis in this model and each phase makes use of a different technique or algorithm for processing of data to give better results.</a:t>
                      </a:r>
                      <a:endParaRPr lang="en-GB" dirty="0">
                        <a:latin typeface="Book Antiqua" pitchFamily="18" charset="0"/>
                      </a:endParaRPr>
                    </a:p>
                    <a:p>
                      <a:endParaRPr lang="en-GB" dirty="0"/>
                    </a:p>
                  </a:txBody>
                  <a:tcPr/>
                </a:tc>
                <a:tc>
                  <a:txBody>
                    <a:bodyPr/>
                    <a:lstStyle/>
                    <a:p>
                      <a:r>
                        <a:rPr lang="en-GB" b="1" dirty="0">
                          <a:latin typeface="Book Antiqua" pitchFamily="18" charset="0"/>
                        </a:rPr>
                        <a:t>PROS:</a:t>
                      </a:r>
                    </a:p>
                    <a:p>
                      <a:pPr marL="285750" indent="-285750">
                        <a:buFont typeface="Arial" pitchFamily="34" charset="0"/>
                        <a:buChar char="•"/>
                      </a:pPr>
                      <a:r>
                        <a:rPr lang="en-IN" b="0" i="0" dirty="0">
                          <a:solidFill>
                            <a:schemeClr val="dk1"/>
                          </a:solidFill>
                          <a:effectLst/>
                          <a:latin typeface="Book Antiqua" pitchFamily="18" charset="0"/>
                          <a:ea typeface="+mn-ea"/>
                          <a:cs typeface="+mn-cs"/>
                        </a:rPr>
                        <a:t>Lower risk of </a:t>
                      </a:r>
                      <a:r>
                        <a:rPr lang="en-IN" b="0" i="0" dirty="0" err="1">
                          <a:solidFill>
                            <a:schemeClr val="dk1"/>
                          </a:solidFill>
                          <a:effectLst/>
                          <a:latin typeface="Book Antiqua" pitchFamily="18" charset="0"/>
                          <a:ea typeface="+mn-ea"/>
                          <a:cs typeface="+mn-cs"/>
                        </a:rPr>
                        <a:t>overfitting</a:t>
                      </a:r>
                      <a:r>
                        <a:rPr lang="en-IN" b="0" i="0" dirty="0">
                          <a:solidFill>
                            <a:schemeClr val="dk1"/>
                          </a:solidFill>
                          <a:effectLst/>
                          <a:latin typeface="Book Antiqua" pitchFamily="18" charset="0"/>
                          <a:ea typeface="+mn-ea"/>
                          <a:cs typeface="+mn-cs"/>
                        </a:rPr>
                        <a:t>.</a:t>
                      </a:r>
                    </a:p>
                    <a:p>
                      <a:pPr marL="285750" indent="-285750">
                        <a:buFont typeface="Arial" pitchFamily="34" charset="0"/>
                        <a:buChar char="•"/>
                      </a:pPr>
                      <a:r>
                        <a:rPr lang="en-IN" b="0" i="0" dirty="0">
                          <a:solidFill>
                            <a:schemeClr val="dk1"/>
                          </a:solidFill>
                          <a:effectLst/>
                          <a:latin typeface="Book Antiqua" pitchFamily="18" charset="0"/>
                          <a:ea typeface="+mn-ea"/>
                          <a:cs typeface="+mn-cs"/>
                        </a:rPr>
                        <a:t>Works well with non-linear data.</a:t>
                      </a:r>
                    </a:p>
                    <a:p>
                      <a:pPr marL="0" indent="0">
                        <a:buFont typeface="Arial" pitchFamily="34" charset="0"/>
                        <a:buNone/>
                      </a:pPr>
                      <a:endParaRPr lang="en-IN" b="0" i="0" dirty="0">
                        <a:solidFill>
                          <a:schemeClr val="dk1"/>
                        </a:solidFill>
                        <a:effectLst/>
                        <a:latin typeface="Book Antiqua" pitchFamily="18" charset="0"/>
                        <a:ea typeface="+mn-ea"/>
                        <a:cs typeface="+mn-cs"/>
                      </a:endParaRPr>
                    </a:p>
                    <a:p>
                      <a:pPr marL="0" indent="0">
                        <a:buFont typeface="Arial" pitchFamily="34" charset="0"/>
                        <a:buNone/>
                      </a:pPr>
                      <a:r>
                        <a:rPr lang="en-IN" b="1" i="0" dirty="0">
                          <a:solidFill>
                            <a:schemeClr val="dk1"/>
                          </a:solidFill>
                          <a:effectLst/>
                          <a:latin typeface="Book Antiqua" pitchFamily="18" charset="0"/>
                          <a:ea typeface="+mn-ea"/>
                          <a:cs typeface="+mn-cs"/>
                        </a:rPr>
                        <a:t>CONS:</a:t>
                      </a:r>
                    </a:p>
                    <a:p>
                      <a:pPr marL="285750" indent="-285750">
                        <a:buFont typeface="Arial" pitchFamily="34" charset="0"/>
                        <a:buChar char="•"/>
                      </a:pPr>
                      <a:r>
                        <a:rPr lang="en-IN" b="0" i="0" dirty="0">
                          <a:solidFill>
                            <a:schemeClr val="dk1"/>
                          </a:solidFill>
                          <a:effectLst/>
                          <a:latin typeface="Book Antiqua" pitchFamily="18" charset="0"/>
                          <a:ea typeface="+mn-ea"/>
                          <a:cs typeface="+mn-cs"/>
                        </a:rPr>
                        <a:t>Random forests are found to be biased while dealing with categorical variables.</a:t>
                      </a:r>
                    </a:p>
                    <a:p>
                      <a:pPr marL="285750" marR="0" indent="-285750" defTabSz="914400" eaLnBrk="1" fontAlgn="auto" latinLnBrk="0" hangingPunct="1">
                        <a:lnSpc>
                          <a:spcPct val="100000"/>
                        </a:lnSpc>
                        <a:spcBef>
                          <a:spcPts val="0"/>
                        </a:spcBef>
                        <a:spcAft>
                          <a:spcPts val="0"/>
                        </a:spcAft>
                        <a:buClrTx/>
                        <a:buSzTx/>
                        <a:buFont typeface="Arial" pitchFamily="34" charset="0"/>
                        <a:buChar char="•"/>
                        <a:tabLst/>
                        <a:defRPr/>
                      </a:pPr>
                      <a:r>
                        <a:rPr lang="en-IN" b="0" i="0" dirty="0">
                          <a:solidFill>
                            <a:schemeClr val="dk1"/>
                          </a:solidFill>
                          <a:effectLst/>
                          <a:latin typeface="Book Antiqua" pitchFamily="18" charset="0"/>
                          <a:ea typeface="+mn-ea"/>
                          <a:cs typeface="+mn-cs"/>
                        </a:rPr>
                        <a:t>Not suitable for linear methods with a lot of sparse features</a:t>
                      </a:r>
                    </a:p>
                    <a:p>
                      <a:pPr marL="0" indent="0">
                        <a:buFont typeface="Arial" pitchFamily="34" charset="0"/>
                        <a:buNone/>
                      </a:pPr>
                      <a:endParaRPr lang="en-GB" b="1"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1371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361950"/>
            <a:ext cx="118395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437515"/>
            <a:ext cx="11033824" cy="693780"/>
          </a:xfrm>
          <a:prstGeom prst="rect">
            <a:avLst/>
          </a:prstGeom>
        </p:spPr>
        <p:txBody>
          <a:bodyPr vert="horz" wrap="square" lIns="0" tIns="16510" rIns="0" bIns="0" rtlCol="0">
            <a:spAutoFit/>
          </a:bodyPr>
          <a:lstStyle/>
          <a:p>
            <a:pPr marL="12700">
              <a:lnSpc>
                <a:spcPct val="100000"/>
              </a:lnSpc>
              <a:spcBef>
                <a:spcPts val="130"/>
              </a:spcBef>
            </a:pPr>
            <a:r>
              <a:rPr lang="en-GB" spc="-320" dirty="0"/>
              <a:t>Existing system</a:t>
            </a:r>
            <a:endParaRPr spc="-320"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225078" y="1600200"/>
            <a:ext cx="11585922" cy="4580100"/>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IN" sz="2600" dirty="0"/>
              <a:t>There are lot of  phishing website detection approach that utilizes only the </a:t>
            </a:r>
            <a:r>
              <a:rPr lang="en-IN" sz="2600" b="1" dirty="0"/>
              <a:t>URL features of the website </a:t>
            </a:r>
            <a:r>
              <a:rPr lang="en-IN" sz="2600" dirty="0"/>
              <a:t>to build detection models.</a:t>
            </a:r>
          </a:p>
          <a:p>
            <a:pPr marL="241300" marR="5080" indent="-229235" algn="just">
              <a:lnSpc>
                <a:spcPts val="3080"/>
              </a:lnSpc>
              <a:spcBef>
                <a:spcPts val="415"/>
              </a:spcBef>
              <a:buFont typeface="Arial"/>
              <a:buChar char="•"/>
              <a:tabLst>
                <a:tab pos="241935" algn="l"/>
              </a:tabLst>
            </a:pPr>
            <a:r>
              <a:rPr lang="en-GB" sz="2600" dirty="0">
                <a:cs typeface="Carlito"/>
              </a:rPr>
              <a:t>With those URL features, they combined Convolutional Neural Networks  (CNN) and Recurrent Neural Networks (RNN) to build the detection system.</a:t>
            </a:r>
          </a:p>
          <a:p>
            <a:pPr marL="241300" marR="5080" indent="-229235" algn="just">
              <a:lnSpc>
                <a:spcPts val="3080"/>
              </a:lnSpc>
              <a:spcBef>
                <a:spcPts val="415"/>
              </a:spcBef>
              <a:buFont typeface="Arial"/>
              <a:buChar char="•"/>
              <a:tabLst>
                <a:tab pos="241935" algn="l"/>
              </a:tabLst>
            </a:pPr>
            <a:r>
              <a:rPr lang="en-GB" sz="2600" dirty="0">
                <a:cs typeface="Carlito"/>
              </a:rPr>
              <a:t>In some cases, URL or character sequence features has been extracted from CNN and fed along with webpage features into the other </a:t>
            </a:r>
            <a:r>
              <a:rPr lang="en-GB" sz="2600" b="1" dirty="0">
                <a:cs typeface="Carlito"/>
              </a:rPr>
              <a:t>traditional classification algorithm </a:t>
            </a:r>
            <a:r>
              <a:rPr lang="en-GB" sz="2600" dirty="0">
                <a:cs typeface="Carlito"/>
              </a:rPr>
              <a:t>for detection purpose ( Hybrid models ).</a:t>
            </a:r>
          </a:p>
          <a:p>
            <a:pPr marL="241300" marR="5080" indent="-229235" algn="just">
              <a:lnSpc>
                <a:spcPts val="3080"/>
              </a:lnSpc>
              <a:spcBef>
                <a:spcPts val="415"/>
              </a:spcBef>
              <a:buFont typeface="Arial"/>
              <a:buChar char="•"/>
              <a:tabLst>
                <a:tab pos="241935" algn="l"/>
              </a:tabLst>
            </a:pPr>
            <a:r>
              <a:rPr lang="en-GB" sz="2600" dirty="0">
                <a:cs typeface="Carlito"/>
              </a:rPr>
              <a:t>Also, there are some phishing website detection whose </a:t>
            </a:r>
            <a:r>
              <a:rPr lang="en-IN" sz="2600" dirty="0"/>
              <a:t>features that are categorized into </a:t>
            </a:r>
            <a:r>
              <a:rPr lang="en-IN" sz="2600" b="1" dirty="0"/>
              <a:t>four types</a:t>
            </a:r>
            <a:r>
              <a:rPr lang="en-IN" sz="2600" dirty="0"/>
              <a:t> (URL Based, Domain Based, Type Based and Word Based features) and then used simple classification algorithms like Decision Tree Classifier, Random Forest, Support Vector Machines, etc.</a:t>
            </a:r>
            <a:endParaRPr lang="en-GB" sz="2700" dirty="0">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13</a:t>
            </a:fld>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361950"/>
            <a:ext cx="118395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437515"/>
            <a:ext cx="11033824" cy="693780"/>
          </a:xfrm>
          <a:prstGeom prst="rect">
            <a:avLst/>
          </a:prstGeom>
        </p:spPr>
        <p:txBody>
          <a:bodyPr vert="horz" wrap="square" lIns="0" tIns="16510" rIns="0" bIns="0" rtlCol="0">
            <a:spAutoFit/>
          </a:bodyPr>
          <a:lstStyle/>
          <a:p>
            <a:pPr marL="12700">
              <a:lnSpc>
                <a:spcPct val="100000"/>
              </a:lnSpc>
              <a:spcBef>
                <a:spcPts val="130"/>
              </a:spcBef>
            </a:pPr>
            <a:r>
              <a:rPr lang="en-GB" spc="-320" dirty="0"/>
              <a:t>Disadvantages of the existing system:</a:t>
            </a:r>
            <a:endParaRPr spc="-320"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14</a:t>
            </a:fld>
            <a:endParaRPr lang="en-GB" dirty="0"/>
          </a:p>
        </p:txBody>
      </p:sp>
      <p:sp>
        <p:nvSpPr>
          <p:cNvPr id="7" name="object 3"/>
          <p:cNvSpPr txBox="1"/>
          <p:nvPr/>
        </p:nvSpPr>
        <p:spPr>
          <a:xfrm>
            <a:off x="225078" y="1828800"/>
            <a:ext cx="11585922" cy="4233851"/>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IN" sz="2600" dirty="0"/>
              <a:t>An URL cannot be classified as phishing or valid based upon </a:t>
            </a:r>
            <a:r>
              <a:rPr lang="en-IN" sz="2600" b="1" dirty="0"/>
              <a:t>only address bar features or URL text features</a:t>
            </a:r>
            <a:r>
              <a:rPr lang="en-IN" sz="2600" dirty="0"/>
              <a:t>. </a:t>
            </a:r>
          </a:p>
          <a:p>
            <a:pPr marL="241300" marR="5080" indent="-229235" algn="just">
              <a:lnSpc>
                <a:spcPts val="3080"/>
              </a:lnSpc>
              <a:spcBef>
                <a:spcPts val="415"/>
              </a:spcBef>
              <a:buFont typeface="Arial"/>
              <a:buChar char="•"/>
              <a:tabLst>
                <a:tab pos="241935" algn="l"/>
              </a:tabLst>
            </a:pPr>
            <a:r>
              <a:rPr lang="en-IN" sz="2600" dirty="0"/>
              <a:t>Deep Learning approach as CNN always outperform supervised algorithms on large datasets, but when it comes to </a:t>
            </a:r>
            <a:r>
              <a:rPr lang="en-IN" sz="2600" b="1" dirty="0"/>
              <a:t>small-medium and structured datasets</a:t>
            </a:r>
            <a:r>
              <a:rPr lang="en-IN" sz="2600" dirty="0"/>
              <a:t>, supervised classification algorithms tend to produce good results in quick time.</a:t>
            </a:r>
          </a:p>
          <a:p>
            <a:pPr marL="241300" marR="5080" indent="-229235" algn="just">
              <a:lnSpc>
                <a:spcPts val="3080"/>
              </a:lnSpc>
              <a:spcBef>
                <a:spcPts val="415"/>
              </a:spcBef>
              <a:buFont typeface="Arial"/>
              <a:buChar char="•"/>
              <a:tabLst>
                <a:tab pos="241935" algn="l"/>
              </a:tabLst>
            </a:pPr>
            <a:r>
              <a:rPr lang="en-IN" sz="2600" dirty="0"/>
              <a:t>The main limitation of random forest is that a large number of trees can make the algorithm </a:t>
            </a:r>
            <a:r>
              <a:rPr lang="en-IN" sz="2600" b="1" dirty="0"/>
              <a:t>too slow</a:t>
            </a:r>
            <a:r>
              <a:rPr lang="en-IN" sz="2600" dirty="0"/>
              <a:t> and ineffective for real-time predictions.</a:t>
            </a:r>
          </a:p>
          <a:p>
            <a:pPr marL="241300" marR="5080" indent="-229235" algn="just">
              <a:lnSpc>
                <a:spcPts val="3080"/>
              </a:lnSpc>
              <a:spcBef>
                <a:spcPts val="415"/>
              </a:spcBef>
              <a:buFont typeface="Arial"/>
              <a:buChar char="•"/>
              <a:tabLst>
                <a:tab pos="241935" algn="l"/>
              </a:tabLst>
            </a:pPr>
            <a:r>
              <a:rPr lang="en-IN" sz="2600" dirty="0"/>
              <a:t>All the existing systems either lack in number of categories of features or by selected algorithms for prediction of phishing websites.  </a:t>
            </a:r>
          </a:p>
          <a:p>
            <a:pPr marL="241300" marR="5080" indent="-229235" algn="just">
              <a:lnSpc>
                <a:spcPts val="3080"/>
              </a:lnSpc>
              <a:spcBef>
                <a:spcPts val="415"/>
              </a:spcBef>
              <a:buFont typeface="Arial"/>
              <a:buChar char="•"/>
              <a:tabLst>
                <a:tab pos="241935" algn="l"/>
              </a:tabLst>
            </a:pPr>
            <a:endParaRPr lang="en-IN" sz="2600" dirty="0"/>
          </a:p>
        </p:txBody>
      </p:sp>
    </p:spTree>
    <p:extLst>
      <p:ext uri="{BB962C8B-B14F-4D97-AF65-F5344CB8AC3E}">
        <p14:creationId xmlns:p14="http://schemas.microsoft.com/office/powerpoint/2010/main" val="360857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180975" y="361950"/>
            <a:ext cx="117062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Proposed system</a:t>
            </a:r>
            <a:r>
              <a:rPr sz="3950" spc="-75" dirty="0"/>
              <a:t>:</a:t>
            </a:r>
            <a:endParaRPr sz="3950" dirty="0"/>
          </a:p>
        </p:txBody>
      </p:sp>
      <p:sp>
        <p:nvSpPr>
          <p:cNvPr id="6" name="object 3"/>
          <p:cNvSpPr txBox="1"/>
          <p:nvPr/>
        </p:nvSpPr>
        <p:spPr>
          <a:xfrm>
            <a:off x="298035" y="1295400"/>
            <a:ext cx="11580814" cy="5336717"/>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GB" sz="2800" dirty="0">
                <a:cs typeface="Carlito"/>
              </a:rPr>
              <a:t> In our proposed system, </a:t>
            </a:r>
            <a:r>
              <a:rPr lang="en-GB" sz="2800" b="1" dirty="0">
                <a:cs typeface="Carlito"/>
              </a:rPr>
              <a:t>Extreme Gradient Boosting</a:t>
            </a:r>
            <a:r>
              <a:rPr lang="en-GB" sz="2800" dirty="0">
                <a:cs typeface="Carlito"/>
              </a:rPr>
              <a:t> Algorithm is used for classification of phishing websites.</a:t>
            </a:r>
          </a:p>
          <a:p>
            <a:pPr marL="241300" marR="5080" indent="-229235" algn="just">
              <a:lnSpc>
                <a:spcPts val="3080"/>
              </a:lnSpc>
              <a:spcBef>
                <a:spcPts val="415"/>
              </a:spcBef>
              <a:buFont typeface="Arial"/>
              <a:buChar char="•"/>
              <a:tabLst>
                <a:tab pos="241935" algn="l"/>
              </a:tabLst>
            </a:pPr>
            <a:r>
              <a:rPr lang="en-GB" sz="2800" dirty="0">
                <a:cs typeface="Carlito"/>
              </a:rPr>
              <a:t> Apart from that, </a:t>
            </a:r>
            <a:r>
              <a:rPr lang="en-GB" sz="2800" b="1" dirty="0">
                <a:cs typeface="Carlito"/>
              </a:rPr>
              <a:t>four categories </a:t>
            </a:r>
            <a:r>
              <a:rPr lang="en-GB" sz="2800" dirty="0">
                <a:cs typeface="Carlito"/>
              </a:rPr>
              <a:t>of features will be used:</a:t>
            </a:r>
          </a:p>
          <a:p>
            <a:pPr marL="1040765" marR="5080" lvl="1" indent="-571500" algn="just">
              <a:lnSpc>
                <a:spcPts val="3080"/>
              </a:lnSpc>
              <a:spcBef>
                <a:spcPts val="415"/>
              </a:spcBef>
              <a:buFont typeface="+mj-lt"/>
              <a:buAutoNum type="romanUcPeriod"/>
              <a:tabLst>
                <a:tab pos="241935" algn="l"/>
              </a:tabLst>
            </a:pPr>
            <a:r>
              <a:rPr lang="en-GB" sz="2800" dirty="0">
                <a:cs typeface="Carlito"/>
              </a:rPr>
              <a:t>Address Bar Based Features ( 11 features )</a:t>
            </a:r>
          </a:p>
          <a:p>
            <a:pPr marL="1040765" marR="5080" lvl="1" indent="-571500" algn="just">
              <a:lnSpc>
                <a:spcPts val="3080"/>
              </a:lnSpc>
              <a:spcBef>
                <a:spcPts val="415"/>
              </a:spcBef>
              <a:buFont typeface="+mj-lt"/>
              <a:buAutoNum type="romanUcPeriod"/>
              <a:tabLst>
                <a:tab pos="241935" algn="l"/>
              </a:tabLst>
            </a:pPr>
            <a:r>
              <a:rPr lang="en-GB" sz="2800" dirty="0">
                <a:cs typeface="Carlito"/>
              </a:rPr>
              <a:t>Abnormal Based Features ( 6 features )</a:t>
            </a:r>
          </a:p>
          <a:p>
            <a:pPr marL="1040765" marR="5080" lvl="1" indent="-571500" algn="just">
              <a:lnSpc>
                <a:spcPts val="3080"/>
              </a:lnSpc>
              <a:spcBef>
                <a:spcPts val="415"/>
              </a:spcBef>
              <a:buFont typeface="+mj-lt"/>
              <a:buAutoNum type="romanUcPeriod"/>
              <a:tabLst>
                <a:tab pos="241935" algn="l"/>
              </a:tabLst>
            </a:pPr>
            <a:r>
              <a:rPr lang="en-IN" sz="2800" dirty="0">
                <a:cs typeface="Carlito"/>
              </a:rPr>
              <a:t>HTML and JavaScript based Features ( 4 features ) </a:t>
            </a:r>
          </a:p>
          <a:p>
            <a:pPr marL="1040765" marR="5080" lvl="1" indent="-571500" algn="just">
              <a:lnSpc>
                <a:spcPts val="3080"/>
              </a:lnSpc>
              <a:spcBef>
                <a:spcPts val="415"/>
              </a:spcBef>
              <a:buFont typeface="+mj-lt"/>
              <a:buAutoNum type="romanUcPeriod"/>
              <a:tabLst>
                <a:tab pos="241935" algn="l"/>
              </a:tabLst>
            </a:pPr>
            <a:r>
              <a:rPr lang="en-GB" sz="2800" dirty="0">
                <a:cs typeface="Carlito"/>
              </a:rPr>
              <a:t>Domain based Features ( 5 features )</a:t>
            </a:r>
          </a:p>
          <a:p>
            <a:pPr marL="469265" marR="5080" indent="-457200" algn="just">
              <a:lnSpc>
                <a:spcPts val="3080"/>
              </a:lnSpc>
              <a:spcBef>
                <a:spcPts val="415"/>
              </a:spcBef>
              <a:buFont typeface="Arial" pitchFamily="34" charset="0"/>
              <a:buChar char="•"/>
              <a:tabLst>
                <a:tab pos="241935" algn="l"/>
              </a:tabLst>
            </a:pPr>
            <a:r>
              <a:rPr lang="en-GB" sz="2800" dirty="0">
                <a:cs typeface="Carlito"/>
              </a:rPr>
              <a:t>A total of </a:t>
            </a:r>
            <a:r>
              <a:rPr lang="en-GB" sz="2800" b="1" dirty="0">
                <a:cs typeface="Carlito"/>
              </a:rPr>
              <a:t>26 features </a:t>
            </a:r>
            <a:r>
              <a:rPr lang="en-GB" sz="2800" dirty="0">
                <a:cs typeface="Carlito"/>
              </a:rPr>
              <a:t>will be taken into account for classification.</a:t>
            </a:r>
          </a:p>
          <a:p>
            <a:pPr marL="469265" marR="5080" indent="-457200" algn="just">
              <a:lnSpc>
                <a:spcPts val="3080"/>
              </a:lnSpc>
              <a:spcBef>
                <a:spcPts val="415"/>
              </a:spcBef>
              <a:buFont typeface="Arial" pitchFamily="34" charset="0"/>
              <a:buChar char="•"/>
              <a:tabLst>
                <a:tab pos="241935" algn="l"/>
              </a:tabLst>
            </a:pPr>
            <a:r>
              <a:rPr lang="en-GB" sz="2800" dirty="0">
                <a:cs typeface="Carlito"/>
              </a:rPr>
              <a:t>All the features value take one among the set {1,0,-1} where,</a:t>
            </a:r>
          </a:p>
          <a:p>
            <a:pPr marL="12065" marR="5080" algn="just">
              <a:lnSpc>
                <a:spcPts val="3080"/>
              </a:lnSpc>
              <a:spcBef>
                <a:spcPts val="415"/>
              </a:spcBef>
              <a:tabLst>
                <a:tab pos="241935" algn="l"/>
              </a:tabLst>
            </a:pPr>
            <a:r>
              <a:rPr lang="en-GB" sz="2800" dirty="0">
                <a:cs typeface="Carlito"/>
              </a:rPr>
              <a:t>		</a:t>
            </a:r>
            <a:r>
              <a:rPr lang="en-GB" sz="2800" b="1" dirty="0">
                <a:cs typeface="Carlito"/>
              </a:rPr>
              <a:t>1</a:t>
            </a:r>
            <a:r>
              <a:rPr lang="en-GB" sz="2800" dirty="0">
                <a:cs typeface="Carlito"/>
              </a:rPr>
              <a:t>   -    Valid or Legitimate</a:t>
            </a:r>
          </a:p>
          <a:p>
            <a:pPr marL="12065" marR="5080" algn="just">
              <a:lnSpc>
                <a:spcPts val="3080"/>
              </a:lnSpc>
              <a:spcBef>
                <a:spcPts val="415"/>
              </a:spcBef>
              <a:tabLst>
                <a:tab pos="241935" algn="l"/>
              </a:tabLst>
            </a:pPr>
            <a:r>
              <a:rPr lang="en-GB" sz="2800" dirty="0">
                <a:cs typeface="Carlito"/>
              </a:rPr>
              <a:t>		</a:t>
            </a:r>
            <a:r>
              <a:rPr lang="en-GB" sz="2800" b="1" dirty="0">
                <a:cs typeface="Carlito"/>
              </a:rPr>
              <a:t>0 </a:t>
            </a:r>
            <a:r>
              <a:rPr lang="en-GB" sz="2800" dirty="0">
                <a:cs typeface="Carlito"/>
              </a:rPr>
              <a:t>  -    Suspicious</a:t>
            </a:r>
          </a:p>
          <a:p>
            <a:pPr marL="12065" marR="5080" algn="just">
              <a:lnSpc>
                <a:spcPts val="3080"/>
              </a:lnSpc>
              <a:spcBef>
                <a:spcPts val="415"/>
              </a:spcBef>
              <a:tabLst>
                <a:tab pos="241935" algn="l"/>
              </a:tabLst>
            </a:pPr>
            <a:r>
              <a:rPr lang="en-GB" sz="2800" dirty="0">
                <a:cs typeface="Carlito"/>
              </a:rPr>
              <a:t>	       </a:t>
            </a:r>
            <a:r>
              <a:rPr lang="en-GB" sz="2800" b="1" dirty="0">
                <a:cs typeface="Carlito"/>
              </a:rPr>
              <a:t>-1   </a:t>
            </a:r>
            <a:r>
              <a:rPr lang="en-GB" sz="2800" dirty="0">
                <a:cs typeface="Carlito"/>
              </a:rPr>
              <a:t>-    Phishing</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15</a:t>
            </a:fld>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5"/>
          </p:nvPr>
        </p:nvSpPr>
        <p:spPr>
          <a:xfrm>
            <a:off x="5808344" y="6472554"/>
            <a:ext cx="744855" cy="233046"/>
          </a:xfrm>
        </p:spPr>
        <p:txBody>
          <a:bodyPr/>
          <a:lstStyle/>
          <a:p>
            <a:pPr marL="12700">
              <a:lnSpc>
                <a:spcPts val="1240"/>
              </a:lnSpc>
            </a:pPr>
            <a:r>
              <a:rPr lang="en-GB" dirty="0"/>
              <a:t>Review 2</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IN" smtClean="0"/>
              <a:t>16</a:t>
            </a:fld>
            <a:endParaRPr lang="en-IN" dirty="0"/>
          </a:p>
        </p:txBody>
      </p:sp>
      <p:sp>
        <p:nvSpPr>
          <p:cNvPr id="6" name="object 2"/>
          <p:cNvSpPr txBox="1">
            <a:spLocks noGrp="1"/>
          </p:cNvSpPr>
          <p:nvPr>
            <p:ph type="title"/>
          </p:nvPr>
        </p:nvSpPr>
        <p:spPr>
          <a:xfrm>
            <a:off x="180975" y="361950"/>
            <a:ext cx="117062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Proposed system</a:t>
            </a:r>
            <a:r>
              <a:rPr sz="3950" spc="-75" dirty="0"/>
              <a:t>:</a:t>
            </a:r>
            <a:endParaRPr sz="3950" dirty="0"/>
          </a:p>
        </p:txBody>
      </p:sp>
      <p:sp>
        <p:nvSpPr>
          <p:cNvPr id="7" name="object 3"/>
          <p:cNvSpPr txBox="1"/>
          <p:nvPr/>
        </p:nvSpPr>
        <p:spPr>
          <a:xfrm>
            <a:off x="298035" y="1447800"/>
            <a:ext cx="11580814" cy="478528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IN" sz="3200" b="1" dirty="0"/>
              <a:t>EXTREME GRADIENT BOOST </a:t>
            </a:r>
          </a:p>
          <a:p>
            <a:pPr marL="12065" marR="5080" algn="just">
              <a:lnSpc>
                <a:spcPts val="3080"/>
              </a:lnSpc>
              <a:spcBef>
                <a:spcPts val="415"/>
              </a:spcBef>
              <a:tabLst>
                <a:tab pos="241935" algn="l"/>
              </a:tabLst>
            </a:pPr>
            <a:endParaRPr lang="en-IN" sz="3200" b="1" dirty="0"/>
          </a:p>
          <a:p>
            <a:pPr marL="469265" marR="5080" indent="-457200" algn="just">
              <a:lnSpc>
                <a:spcPts val="3080"/>
              </a:lnSpc>
              <a:spcBef>
                <a:spcPts val="415"/>
              </a:spcBef>
              <a:buFont typeface="Arial" pitchFamily="34" charset="0"/>
              <a:buChar char="•"/>
              <a:tabLst>
                <a:tab pos="241935" algn="l"/>
              </a:tabLst>
            </a:pPr>
            <a:r>
              <a:rPr lang="en-IN" sz="2600" dirty="0"/>
              <a:t>XG Boost belongs to a family of boosting algorithms</a:t>
            </a:r>
          </a:p>
          <a:p>
            <a:pPr marL="12065" marR="5080" algn="just">
              <a:lnSpc>
                <a:spcPts val="3080"/>
              </a:lnSpc>
              <a:spcBef>
                <a:spcPts val="415"/>
              </a:spcBef>
              <a:tabLst>
                <a:tab pos="241935" algn="l"/>
              </a:tabLst>
            </a:pPr>
            <a:r>
              <a:rPr lang="en-IN" sz="2600" dirty="0"/>
              <a:t>      that convert </a:t>
            </a:r>
            <a:r>
              <a:rPr lang="en-IN" sz="2600" b="1" dirty="0"/>
              <a:t>weak learners into strong learners</a:t>
            </a:r>
            <a:r>
              <a:rPr lang="en-IN" sz="2600" dirty="0"/>
              <a:t>.</a:t>
            </a:r>
          </a:p>
          <a:p>
            <a:pPr marL="469265" marR="5080" indent="-457200" algn="just">
              <a:lnSpc>
                <a:spcPts val="3080"/>
              </a:lnSpc>
              <a:spcBef>
                <a:spcPts val="415"/>
              </a:spcBef>
              <a:buFont typeface="Arial" pitchFamily="34" charset="0"/>
              <a:buChar char="•"/>
              <a:tabLst>
                <a:tab pos="241935" algn="l"/>
              </a:tabLst>
            </a:pPr>
            <a:r>
              <a:rPr lang="en-IN" sz="2600" dirty="0"/>
              <a:t>Boosting is an </a:t>
            </a:r>
            <a:r>
              <a:rPr lang="en-IN" sz="2600" b="1" dirty="0"/>
              <a:t>ensemble</a:t>
            </a:r>
            <a:r>
              <a:rPr lang="en-IN" sz="2600" dirty="0"/>
              <a:t> technique where new models</a:t>
            </a:r>
          </a:p>
          <a:p>
            <a:pPr marL="12065" marR="5080" algn="just">
              <a:lnSpc>
                <a:spcPts val="3080"/>
              </a:lnSpc>
              <a:spcBef>
                <a:spcPts val="415"/>
              </a:spcBef>
              <a:tabLst>
                <a:tab pos="241935" algn="l"/>
              </a:tabLst>
            </a:pPr>
            <a:r>
              <a:rPr lang="en-IN" sz="2600" dirty="0"/>
              <a:t>      are added to correct the errors made by existing models.</a:t>
            </a:r>
          </a:p>
          <a:p>
            <a:pPr marL="469265" marR="5080" indent="-457200" algn="just">
              <a:lnSpc>
                <a:spcPts val="3080"/>
              </a:lnSpc>
              <a:spcBef>
                <a:spcPts val="415"/>
              </a:spcBef>
              <a:buFont typeface="Arial" pitchFamily="34" charset="0"/>
              <a:buChar char="•"/>
              <a:tabLst>
                <a:tab pos="241935" algn="l"/>
              </a:tabLst>
            </a:pPr>
            <a:r>
              <a:rPr lang="en-IN" sz="2600" dirty="0"/>
              <a:t>Gradient boosting is an approach where new models are created that predict the </a:t>
            </a:r>
            <a:r>
              <a:rPr lang="en-IN" sz="2600" b="1" dirty="0"/>
              <a:t>residuals or errors of prior models</a:t>
            </a:r>
            <a:r>
              <a:rPr lang="en-IN" sz="2600" dirty="0"/>
              <a:t> and then added together to make the final prediction. </a:t>
            </a:r>
          </a:p>
          <a:p>
            <a:pPr marL="469265" marR="5080" indent="-457200" algn="just">
              <a:lnSpc>
                <a:spcPts val="3080"/>
              </a:lnSpc>
              <a:spcBef>
                <a:spcPts val="415"/>
              </a:spcBef>
              <a:buFont typeface="Arial" pitchFamily="34" charset="0"/>
              <a:buChar char="•"/>
              <a:tabLst>
                <a:tab pos="241935" algn="l"/>
              </a:tabLst>
            </a:pPr>
            <a:r>
              <a:rPr lang="en-IN" sz="2600" dirty="0"/>
              <a:t>It is called gradient boosting because it uses a gradient descent algorithm to minimize the loss when adding new models.</a:t>
            </a:r>
            <a:endParaRPr lang="en-GB" sz="2600" b="1" dirty="0">
              <a:cs typeface="Carlito"/>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219200"/>
            <a:ext cx="3657600" cy="294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180975" y="361950"/>
            <a:ext cx="117062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Advantages of Proposed system</a:t>
            </a:r>
            <a:r>
              <a:rPr sz="3950" spc="-75" dirty="0"/>
              <a:t>:</a:t>
            </a:r>
            <a:endParaRPr sz="3950"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17</a:t>
            </a:fld>
            <a:endParaRPr lang="en-GB" dirty="0"/>
          </a:p>
        </p:txBody>
      </p:sp>
      <p:sp>
        <p:nvSpPr>
          <p:cNvPr id="5" name="Rectangle 4"/>
          <p:cNvSpPr/>
          <p:nvPr/>
        </p:nvSpPr>
        <p:spPr>
          <a:xfrm>
            <a:off x="216074" y="1447800"/>
            <a:ext cx="11506200" cy="4426853"/>
          </a:xfrm>
          <a:prstGeom prst="rect">
            <a:avLst/>
          </a:prstGeom>
        </p:spPr>
        <p:txBody>
          <a:bodyPr wrap="square">
            <a:spAutoFit/>
          </a:bodyPr>
          <a:lstStyle/>
          <a:p>
            <a:pPr marL="469265" marR="5080" indent="-457200" algn="just">
              <a:lnSpc>
                <a:spcPts val="3080"/>
              </a:lnSpc>
              <a:spcBef>
                <a:spcPts val="415"/>
              </a:spcBef>
              <a:buFont typeface="Arial" pitchFamily="34" charset="0"/>
              <a:buChar char="•"/>
              <a:tabLst>
                <a:tab pos="241935" algn="l"/>
              </a:tabLst>
            </a:pPr>
            <a:r>
              <a:rPr lang="en-IN" sz="2800" dirty="0"/>
              <a:t>Our system uses both </a:t>
            </a:r>
            <a:r>
              <a:rPr lang="en-IN" sz="2800" b="1" dirty="0"/>
              <a:t>URL text features </a:t>
            </a:r>
            <a:r>
              <a:rPr lang="en-IN" sz="2800" dirty="0"/>
              <a:t>and </a:t>
            </a:r>
            <a:r>
              <a:rPr lang="en-IN" sz="2800" b="1" dirty="0"/>
              <a:t>webpage content features </a:t>
            </a:r>
            <a:r>
              <a:rPr lang="en-IN" sz="2800" dirty="0"/>
              <a:t>in order to classify the given URL.</a:t>
            </a:r>
          </a:p>
          <a:p>
            <a:pPr marL="469265" marR="5080" indent="-457200" algn="just">
              <a:lnSpc>
                <a:spcPts val="3080"/>
              </a:lnSpc>
              <a:spcBef>
                <a:spcPts val="415"/>
              </a:spcBef>
              <a:buFont typeface="Arial" pitchFamily="34" charset="0"/>
              <a:buChar char="•"/>
              <a:tabLst>
                <a:tab pos="241935" algn="l"/>
              </a:tabLst>
            </a:pPr>
            <a:r>
              <a:rPr lang="en-IN" sz="2800" dirty="0"/>
              <a:t>Extreme Gradient Boost have the following advantages</a:t>
            </a:r>
          </a:p>
          <a:p>
            <a:pPr marL="926465" marR="5080" lvl="1" indent="-457200" algn="just">
              <a:lnSpc>
                <a:spcPts val="3080"/>
              </a:lnSpc>
              <a:spcBef>
                <a:spcPts val="415"/>
              </a:spcBef>
              <a:buFont typeface="Arial" pitchFamily="34" charset="0"/>
              <a:buChar char="•"/>
              <a:tabLst>
                <a:tab pos="241935" algn="l"/>
              </a:tabLst>
            </a:pPr>
            <a:r>
              <a:rPr lang="en-IN" sz="2800" b="1" dirty="0"/>
              <a:t>Parallel Computing </a:t>
            </a:r>
            <a:r>
              <a:rPr lang="en-IN" sz="2800" dirty="0"/>
              <a:t>- Uses all the cores in the CPU</a:t>
            </a:r>
          </a:p>
          <a:p>
            <a:pPr marL="926465" marR="5080" lvl="1" indent="-457200" algn="just">
              <a:lnSpc>
                <a:spcPts val="3080"/>
              </a:lnSpc>
              <a:spcBef>
                <a:spcPts val="415"/>
              </a:spcBef>
              <a:buFont typeface="Arial" pitchFamily="34" charset="0"/>
              <a:buChar char="•"/>
              <a:tabLst>
                <a:tab pos="241935" algn="l"/>
              </a:tabLst>
            </a:pPr>
            <a:r>
              <a:rPr lang="en-IN" sz="2800" b="1" dirty="0"/>
              <a:t>Tree Pruning - </a:t>
            </a:r>
            <a:r>
              <a:rPr lang="en-IN" sz="2800" dirty="0"/>
              <a:t>grown</a:t>
            </a:r>
            <a:r>
              <a:rPr lang="en-IN" sz="2800" b="1" dirty="0"/>
              <a:t> </a:t>
            </a:r>
            <a:r>
              <a:rPr lang="en-IN" sz="2800" dirty="0"/>
              <a:t>up to </a:t>
            </a:r>
            <a:r>
              <a:rPr lang="en-IN" sz="2800" b="1" dirty="0"/>
              <a:t>max_depth</a:t>
            </a:r>
            <a:r>
              <a:rPr lang="en-IN" sz="2800" dirty="0"/>
              <a:t> and then prunes backward</a:t>
            </a:r>
            <a:endParaRPr lang="en-IN" sz="2800" b="1" dirty="0"/>
          </a:p>
          <a:p>
            <a:pPr marL="926465" marR="5080" lvl="1" indent="-457200" algn="just">
              <a:lnSpc>
                <a:spcPts val="3080"/>
              </a:lnSpc>
              <a:spcBef>
                <a:spcPts val="415"/>
              </a:spcBef>
              <a:buFont typeface="Arial" pitchFamily="34" charset="0"/>
              <a:buChar char="•"/>
              <a:tabLst>
                <a:tab pos="241935" algn="l"/>
              </a:tabLst>
            </a:pPr>
            <a:r>
              <a:rPr lang="en-IN" sz="2800" b="1" dirty="0"/>
              <a:t>Regularization</a:t>
            </a:r>
            <a:r>
              <a:rPr lang="en-IN" sz="2800" dirty="0"/>
              <a:t> -  to avoid over fitting in tree-based models</a:t>
            </a:r>
          </a:p>
          <a:p>
            <a:pPr marL="926465" marR="5080" lvl="1" indent="-457200" algn="just">
              <a:lnSpc>
                <a:spcPts val="3080"/>
              </a:lnSpc>
              <a:spcBef>
                <a:spcPts val="415"/>
              </a:spcBef>
              <a:buFont typeface="Arial" pitchFamily="34" charset="0"/>
              <a:buChar char="•"/>
              <a:tabLst>
                <a:tab pos="241935" algn="l"/>
              </a:tabLst>
            </a:pPr>
            <a:r>
              <a:rPr lang="en-IN" sz="2800" b="1" dirty="0"/>
              <a:t>Enabled Cross Validation </a:t>
            </a:r>
            <a:r>
              <a:rPr lang="en-IN" sz="2800" dirty="0"/>
              <a:t>- have internal CV function</a:t>
            </a:r>
          </a:p>
          <a:p>
            <a:pPr marL="926465" marR="5080" lvl="1" indent="-457200" algn="just">
              <a:lnSpc>
                <a:spcPts val="3080"/>
              </a:lnSpc>
              <a:spcBef>
                <a:spcPts val="415"/>
              </a:spcBef>
              <a:buFont typeface="Arial" pitchFamily="34" charset="0"/>
              <a:buChar char="•"/>
              <a:tabLst>
                <a:tab pos="241935" algn="l"/>
              </a:tabLst>
            </a:pPr>
            <a:r>
              <a:rPr lang="en-IN" sz="2800" b="1" dirty="0"/>
              <a:t>Missing Values </a:t>
            </a:r>
            <a:r>
              <a:rPr lang="en-IN" sz="2800" dirty="0"/>
              <a:t> - handles missing values internally</a:t>
            </a:r>
          </a:p>
          <a:p>
            <a:pPr marL="469265" marR="5080" indent="-457200" algn="just">
              <a:lnSpc>
                <a:spcPts val="3080"/>
              </a:lnSpc>
              <a:spcBef>
                <a:spcPts val="415"/>
              </a:spcBef>
              <a:buFont typeface="Arial" pitchFamily="34" charset="0"/>
              <a:buChar char="•"/>
              <a:tabLst>
                <a:tab pos="241935" algn="l"/>
              </a:tabLst>
            </a:pPr>
            <a:r>
              <a:rPr lang="en-IN" sz="2800" dirty="0"/>
              <a:t>XG Boost is </a:t>
            </a:r>
            <a:r>
              <a:rPr lang="en-IN" sz="2800" b="1" dirty="0"/>
              <a:t>really fast </a:t>
            </a:r>
            <a:r>
              <a:rPr lang="en-IN" sz="2800" dirty="0"/>
              <a:t>when compared to other implementations of gradient boosting and therefore it can be used to avoid delay in prediction.</a:t>
            </a:r>
            <a:endParaRPr lang="en-IN" dirty="0"/>
          </a:p>
        </p:txBody>
      </p:sp>
    </p:spTree>
    <p:extLst>
      <p:ext uri="{BB962C8B-B14F-4D97-AF65-F5344CB8AC3E}">
        <p14:creationId xmlns:p14="http://schemas.microsoft.com/office/powerpoint/2010/main" val="225574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180975" y="361950"/>
            <a:ext cx="111728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System requirements</a:t>
            </a:r>
            <a:endParaRPr sz="3950" dirty="0"/>
          </a:p>
        </p:txBody>
      </p:sp>
      <p:sp>
        <p:nvSpPr>
          <p:cNvPr id="6" name="object 3"/>
          <p:cNvSpPr txBox="1"/>
          <p:nvPr/>
        </p:nvSpPr>
        <p:spPr>
          <a:xfrm>
            <a:off x="505459" y="2057400"/>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285509" y="1295400"/>
            <a:ext cx="11184891" cy="4964821"/>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GB" sz="2750" b="1" dirty="0">
                <a:latin typeface="Carlito"/>
                <a:cs typeface="Carlito"/>
              </a:rPr>
              <a:t>Hardware requirement:</a:t>
            </a:r>
          </a:p>
          <a:p>
            <a:pPr marL="698500" marR="5080" lvl="1" indent="-229235" algn="just">
              <a:lnSpc>
                <a:spcPts val="3080"/>
              </a:lnSpc>
              <a:spcBef>
                <a:spcPts val="415"/>
              </a:spcBef>
              <a:buFont typeface="Arial"/>
              <a:buChar char="•"/>
              <a:tabLst>
                <a:tab pos="241935" algn="l"/>
              </a:tabLst>
            </a:pPr>
            <a:r>
              <a:rPr lang="en-GB" sz="2750" dirty="0">
                <a:latin typeface="Carlito"/>
                <a:cs typeface="Carlito"/>
              </a:rPr>
              <a:t>4</a:t>
            </a:r>
            <a:r>
              <a:rPr lang="en-GB" sz="2750" dirty="0" smtClean="0">
                <a:latin typeface="Carlito"/>
                <a:cs typeface="Carlito"/>
              </a:rPr>
              <a:t>GB </a:t>
            </a:r>
            <a:r>
              <a:rPr lang="en-GB" sz="2750" dirty="0">
                <a:latin typeface="Carlito"/>
                <a:cs typeface="Carlito"/>
              </a:rPr>
              <a:t>RAM</a:t>
            </a:r>
          </a:p>
          <a:p>
            <a:pPr marL="698500" marR="5080" lvl="1" indent="-229235" algn="just">
              <a:lnSpc>
                <a:spcPts val="3080"/>
              </a:lnSpc>
              <a:spcBef>
                <a:spcPts val="415"/>
              </a:spcBef>
              <a:buFont typeface="Arial"/>
              <a:buChar char="•"/>
              <a:tabLst>
                <a:tab pos="241935" algn="l"/>
              </a:tabLst>
            </a:pPr>
            <a:r>
              <a:rPr lang="en-GB" sz="2750" dirty="0">
                <a:latin typeface="Carlito"/>
                <a:cs typeface="Carlito"/>
              </a:rPr>
              <a:t>512GB HDD</a:t>
            </a:r>
          </a:p>
          <a:p>
            <a:pPr marL="698500" marR="5080" lvl="1" indent="-229235" algn="just">
              <a:lnSpc>
                <a:spcPts val="3080"/>
              </a:lnSpc>
              <a:spcBef>
                <a:spcPts val="415"/>
              </a:spcBef>
              <a:buFont typeface="Arial"/>
              <a:buChar char="•"/>
              <a:tabLst>
                <a:tab pos="241935" algn="l"/>
              </a:tabLst>
            </a:pPr>
            <a:r>
              <a:rPr lang="en-GB" sz="2750" dirty="0">
                <a:latin typeface="Carlito"/>
                <a:cs typeface="Carlito"/>
              </a:rPr>
              <a:t>4+ cores</a:t>
            </a:r>
          </a:p>
          <a:p>
            <a:pPr marL="241300" marR="5080" indent="-229235" algn="just">
              <a:lnSpc>
                <a:spcPct val="150000"/>
              </a:lnSpc>
              <a:spcBef>
                <a:spcPts val="415"/>
              </a:spcBef>
              <a:buFont typeface="Arial"/>
              <a:buChar char="•"/>
              <a:tabLst>
                <a:tab pos="241935" algn="l"/>
              </a:tabLst>
            </a:pPr>
            <a:r>
              <a:rPr lang="en-GB" sz="2750" b="1" dirty="0">
                <a:latin typeface="Carlito"/>
                <a:cs typeface="Carlito"/>
              </a:rPr>
              <a:t>Software Requirement:</a:t>
            </a:r>
          </a:p>
          <a:p>
            <a:pPr marL="698500" marR="5080" lvl="1" indent="-229235" algn="just">
              <a:lnSpc>
                <a:spcPts val="3080"/>
              </a:lnSpc>
              <a:spcBef>
                <a:spcPts val="415"/>
              </a:spcBef>
              <a:buFont typeface="Arial"/>
              <a:buChar char="•"/>
              <a:tabLst>
                <a:tab pos="241935" algn="l"/>
              </a:tabLst>
            </a:pPr>
            <a:r>
              <a:rPr lang="en-GB" sz="2750" dirty="0">
                <a:latin typeface="Carlito"/>
                <a:cs typeface="Carlito"/>
              </a:rPr>
              <a:t>Python 3.5+</a:t>
            </a:r>
          </a:p>
          <a:p>
            <a:pPr marL="698500" marR="5080" lvl="1" indent="-229235" algn="just">
              <a:lnSpc>
                <a:spcPts val="3080"/>
              </a:lnSpc>
              <a:spcBef>
                <a:spcPts val="415"/>
              </a:spcBef>
              <a:buFont typeface="Arial"/>
              <a:buChar char="•"/>
              <a:tabLst>
                <a:tab pos="241935" algn="l"/>
              </a:tabLst>
            </a:pPr>
            <a:r>
              <a:rPr lang="en-GB" sz="2750" dirty="0">
                <a:latin typeface="Carlito"/>
                <a:cs typeface="Carlito"/>
              </a:rPr>
              <a:t>Libraries Used: </a:t>
            </a:r>
            <a:r>
              <a:rPr lang="en-GB" sz="2750" dirty="0" err="1">
                <a:latin typeface="Carlito"/>
                <a:cs typeface="Carlito"/>
              </a:rPr>
              <a:t>Scikit</a:t>
            </a:r>
            <a:r>
              <a:rPr lang="en-GB" sz="2750" dirty="0">
                <a:latin typeface="Carlito"/>
                <a:cs typeface="Carlito"/>
              </a:rPr>
              <a:t>-Learn API, </a:t>
            </a:r>
            <a:r>
              <a:rPr lang="en-GB" sz="2750" dirty="0" err="1">
                <a:latin typeface="Carlito"/>
                <a:cs typeface="Carlito"/>
              </a:rPr>
              <a:t>Whois</a:t>
            </a:r>
            <a:r>
              <a:rPr lang="en-GB" sz="2750" dirty="0">
                <a:latin typeface="Carlito"/>
                <a:cs typeface="Carlito"/>
              </a:rPr>
              <a:t>, Pandas, Bs4.</a:t>
            </a:r>
          </a:p>
          <a:p>
            <a:pPr marL="241300" marR="5080" indent="-229235" algn="just">
              <a:lnSpc>
                <a:spcPct val="150000"/>
              </a:lnSpc>
              <a:spcBef>
                <a:spcPts val="415"/>
              </a:spcBef>
              <a:buFont typeface="Arial"/>
              <a:buChar char="•"/>
              <a:tabLst>
                <a:tab pos="241935" algn="l"/>
              </a:tabLst>
            </a:pPr>
            <a:r>
              <a:rPr lang="en-GB" sz="2750" b="1" dirty="0">
                <a:latin typeface="Carlito"/>
                <a:cs typeface="Carlito"/>
              </a:rPr>
              <a:t>Data set Source : </a:t>
            </a:r>
          </a:p>
          <a:p>
            <a:pPr marL="12065" marR="5080" algn="just">
              <a:lnSpc>
                <a:spcPts val="3080"/>
              </a:lnSpc>
              <a:spcBef>
                <a:spcPts val="415"/>
              </a:spcBef>
              <a:tabLst>
                <a:tab pos="241935" algn="l"/>
              </a:tabLst>
            </a:pPr>
            <a:r>
              <a:rPr lang="en-GB" sz="2750" dirty="0">
                <a:latin typeface="Carlito"/>
                <a:cs typeface="Carlito"/>
              </a:rPr>
              <a:t>   UCI Machine Learning Repository:</a:t>
            </a:r>
          </a:p>
          <a:p>
            <a:pPr marL="12065" marR="5080" algn="just">
              <a:lnSpc>
                <a:spcPts val="3080"/>
              </a:lnSpc>
              <a:spcBef>
                <a:spcPts val="415"/>
              </a:spcBef>
              <a:tabLst>
                <a:tab pos="241935" algn="l"/>
              </a:tabLst>
            </a:pPr>
            <a:r>
              <a:rPr lang="en-GB" sz="2750" dirty="0">
                <a:latin typeface="Carlito"/>
                <a:cs typeface="Carlito"/>
              </a:rPr>
              <a:t>   https://archive.ics.uci.edu/ml/datasets/phishing+websites</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18</a:t>
            </a:fld>
            <a:endParaRPr lang="en-GB" dirty="0"/>
          </a:p>
        </p:txBody>
      </p:sp>
    </p:spTree>
    <p:extLst>
      <p:ext uri="{BB962C8B-B14F-4D97-AF65-F5344CB8AC3E}">
        <p14:creationId xmlns:p14="http://schemas.microsoft.com/office/powerpoint/2010/main" val="10452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rot="16200000">
            <a:off x="-2554448" y="2858364"/>
            <a:ext cx="6119813"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Architecture diagram:</a:t>
            </a:r>
            <a:endParaRPr sz="3950"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19</a:t>
            </a:fld>
            <a:endParaRPr lang="en-GB" dirty="0"/>
          </a:p>
        </p:txBody>
      </p:sp>
      <p:sp>
        <p:nvSpPr>
          <p:cNvPr id="5" name="Rectangle 4"/>
          <p:cNvSpPr/>
          <p:nvPr/>
        </p:nvSpPr>
        <p:spPr>
          <a:xfrm>
            <a:off x="4303444" y="1524000"/>
            <a:ext cx="29718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485071" y="1888123"/>
            <a:ext cx="2667000" cy="338554"/>
          </a:xfrm>
          <a:prstGeom prst="rect">
            <a:avLst/>
          </a:prstGeom>
          <a:noFill/>
        </p:spPr>
        <p:txBody>
          <a:bodyPr wrap="square" rtlCol="0">
            <a:spAutoFit/>
          </a:bodyPr>
          <a:lstStyle/>
          <a:p>
            <a:r>
              <a:rPr lang="en-IN" sz="1600" b="1" dirty="0"/>
              <a:t>URL FEATURE EXTRACTION</a:t>
            </a:r>
          </a:p>
        </p:txBody>
      </p:sp>
      <p:sp>
        <p:nvSpPr>
          <p:cNvPr id="9" name="Rectangle 8"/>
          <p:cNvSpPr/>
          <p:nvPr/>
        </p:nvSpPr>
        <p:spPr>
          <a:xfrm>
            <a:off x="1371600" y="3429000"/>
            <a:ext cx="2095500" cy="2514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TextBox 9"/>
          <p:cNvSpPr txBox="1"/>
          <p:nvPr/>
        </p:nvSpPr>
        <p:spPr>
          <a:xfrm>
            <a:off x="1563405" y="3534427"/>
            <a:ext cx="2209800" cy="400110"/>
          </a:xfrm>
          <a:prstGeom prst="rect">
            <a:avLst/>
          </a:prstGeom>
          <a:noFill/>
        </p:spPr>
        <p:txBody>
          <a:bodyPr wrap="square" rtlCol="0">
            <a:spAutoFit/>
          </a:bodyPr>
          <a:lstStyle/>
          <a:p>
            <a:r>
              <a:rPr lang="en-IN" sz="2000" dirty="0"/>
              <a:t> </a:t>
            </a:r>
            <a:r>
              <a:rPr lang="en-IN" b="1" dirty="0"/>
              <a:t>ADDRESS BAR</a:t>
            </a:r>
          </a:p>
        </p:txBody>
      </p:sp>
      <p:sp>
        <p:nvSpPr>
          <p:cNvPr id="11" name="TextBox 10"/>
          <p:cNvSpPr txBox="1"/>
          <p:nvPr/>
        </p:nvSpPr>
        <p:spPr>
          <a:xfrm>
            <a:off x="1516693" y="4001826"/>
            <a:ext cx="2193621" cy="1477328"/>
          </a:xfrm>
          <a:prstGeom prst="rect">
            <a:avLst/>
          </a:prstGeom>
          <a:noFill/>
        </p:spPr>
        <p:txBody>
          <a:bodyPr wrap="square" rtlCol="0">
            <a:spAutoFit/>
          </a:bodyPr>
          <a:lstStyle/>
          <a:p>
            <a:pPr marL="285750" indent="-285750">
              <a:buFont typeface="Arial" pitchFamily="34" charset="0"/>
              <a:buChar char="•"/>
            </a:pPr>
            <a:r>
              <a:rPr lang="en-IN" dirty="0"/>
              <a:t>IP address</a:t>
            </a:r>
          </a:p>
          <a:p>
            <a:pPr marL="285750" indent="-285750">
              <a:buFont typeface="Arial" pitchFamily="34" charset="0"/>
              <a:buChar char="•"/>
            </a:pPr>
            <a:r>
              <a:rPr lang="en-IN" dirty="0"/>
              <a:t>Long URL</a:t>
            </a:r>
          </a:p>
          <a:p>
            <a:pPr marL="285750" indent="-285750">
              <a:buFont typeface="Arial" pitchFamily="34" charset="0"/>
              <a:buChar char="•"/>
            </a:pPr>
            <a:r>
              <a:rPr lang="en-IN" dirty="0"/>
              <a:t>Having @</a:t>
            </a:r>
          </a:p>
          <a:p>
            <a:pPr marL="285750" indent="-285750">
              <a:buFont typeface="Arial" pitchFamily="34" charset="0"/>
              <a:buChar char="•"/>
            </a:pPr>
            <a:r>
              <a:rPr lang="en-IN" dirty="0"/>
              <a:t>Redirection</a:t>
            </a:r>
          </a:p>
          <a:p>
            <a:pPr marL="285750" indent="-285750">
              <a:buFont typeface="Arial" pitchFamily="34" charset="0"/>
              <a:buChar char="•"/>
            </a:pPr>
            <a:r>
              <a:rPr lang="en-IN" dirty="0"/>
              <a:t>…….</a:t>
            </a:r>
          </a:p>
        </p:txBody>
      </p:sp>
      <p:sp>
        <p:nvSpPr>
          <p:cNvPr id="12" name="Rectangle 11"/>
          <p:cNvSpPr/>
          <p:nvPr/>
        </p:nvSpPr>
        <p:spPr>
          <a:xfrm>
            <a:off x="3886200" y="3429000"/>
            <a:ext cx="2095500" cy="2514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3" name="TextBox 12"/>
          <p:cNvSpPr txBox="1"/>
          <p:nvPr/>
        </p:nvSpPr>
        <p:spPr>
          <a:xfrm>
            <a:off x="4169079" y="3497128"/>
            <a:ext cx="2209800" cy="400110"/>
          </a:xfrm>
          <a:prstGeom prst="rect">
            <a:avLst/>
          </a:prstGeom>
          <a:noFill/>
        </p:spPr>
        <p:txBody>
          <a:bodyPr wrap="square" rtlCol="0">
            <a:spAutoFit/>
          </a:bodyPr>
          <a:lstStyle/>
          <a:p>
            <a:r>
              <a:rPr lang="en-IN" sz="2000" dirty="0"/>
              <a:t> </a:t>
            </a:r>
            <a:r>
              <a:rPr lang="en-IN" b="1" dirty="0"/>
              <a:t>ABNORMAL</a:t>
            </a:r>
          </a:p>
        </p:txBody>
      </p:sp>
      <p:sp>
        <p:nvSpPr>
          <p:cNvPr id="14" name="TextBox 13"/>
          <p:cNvSpPr txBox="1"/>
          <p:nvPr/>
        </p:nvSpPr>
        <p:spPr>
          <a:xfrm>
            <a:off x="4078555" y="3998458"/>
            <a:ext cx="1710789" cy="1477328"/>
          </a:xfrm>
          <a:prstGeom prst="rect">
            <a:avLst/>
          </a:prstGeom>
          <a:noFill/>
        </p:spPr>
        <p:txBody>
          <a:bodyPr wrap="none" rtlCol="0">
            <a:spAutoFit/>
          </a:bodyPr>
          <a:lstStyle/>
          <a:p>
            <a:pPr marL="285750" indent="-285750">
              <a:buFont typeface="Arial" pitchFamily="34" charset="0"/>
              <a:buChar char="•"/>
            </a:pPr>
            <a:r>
              <a:rPr lang="en-IN" dirty="0"/>
              <a:t>Request URL</a:t>
            </a:r>
          </a:p>
          <a:p>
            <a:pPr marL="285750" indent="-285750">
              <a:buFont typeface="Arial" pitchFamily="34" charset="0"/>
              <a:buChar char="•"/>
            </a:pPr>
            <a:r>
              <a:rPr lang="en-IN" dirty="0"/>
              <a:t>URL Anchor</a:t>
            </a:r>
          </a:p>
          <a:p>
            <a:pPr marL="285750" indent="-285750">
              <a:buFont typeface="Arial" pitchFamily="34" charset="0"/>
              <a:buChar char="•"/>
            </a:pPr>
            <a:r>
              <a:rPr lang="en-IN" dirty="0"/>
              <a:t>&lt;Meta&gt;</a:t>
            </a:r>
          </a:p>
          <a:p>
            <a:pPr marL="285750" indent="-285750">
              <a:buFont typeface="Arial" pitchFamily="34" charset="0"/>
              <a:buChar char="•"/>
            </a:pPr>
            <a:r>
              <a:rPr lang="en-IN" dirty="0"/>
              <a:t>&lt;Script&gt; links</a:t>
            </a:r>
          </a:p>
          <a:p>
            <a:pPr marL="285750" indent="-285750">
              <a:buFont typeface="Arial" pitchFamily="34" charset="0"/>
              <a:buChar char="•"/>
            </a:pPr>
            <a:r>
              <a:rPr lang="en-IN" dirty="0"/>
              <a:t>……..</a:t>
            </a:r>
          </a:p>
        </p:txBody>
      </p:sp>
      <p:sp>
        <p:nvSpPr>
          <p:cNvPr id="15" name="Rectangle 14"/>
          <p:cNvSpPr/>
          <p:nvPr/>
        </p:nvSpPr>
        <p:spPr>
          <a:xfrm>
            <a:off x="6440204" y="3429000"/>
            <a:ext cx="2095500" cy="2514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 name="TextBox 15"/>
          <p:cNvSpPr txBox="1"/>
          <p:nvPr/>
        </p:nvSpPr>
        <p:spPr>
          <a:xfrm>
            <a:off x="6553200" y="3462724"/>
            <a:ext cx="2209800" cy="400110"/>
          </a:xfrm>
          <a:prstGeom prst="rect">
            <a:avLst/>
          </a:prstGeom>
          <a:noFill/>
        </p:spPr>
        <p:txBody>
          <a:bodyPr wrap="square" rtlCol="0">
            <a:spAutoFit/>
          </a:bodyPr>
          <a:lstStyle/>
          <a:p>
            <a:r>
              <a:rPr lang="en-IN" sz="2000" dirty="0"/>
              <a:t> </a:t>
            </a:r>
            <a:r>
              <a:rPr lang="en-IN" b="1" dirty="0"/>
              <a:t>DOMAIN BASED</a:t>
            </a:r>
          </a:p>
        </p:txBody>
      </p:sp>
      <p:sp>
        <p:nvSpPr>
          <p:cNvPr id="17" name="TextBox 16"/>
          <p:cNvSpPr txBox="1"/>
          <p:nvPr/>
        </p:nvSpPr>
        <p:spPr>
          <a:xfrm>
            <a:off x="6635124" y="3975247"/>
            <a:ext cx="1705660" cy="1754326"/>
          </a:xfrm>
          <a:prstGeom prst="rect">
            <a:avLst/>
          </a:prstGeom>
          <a:noFill/>
        </p:spPr>
        <p:txBody>
          <a:bodyPr wrap="none" rtlCol="0">
            <a:spAutoFit/>
          </a:bodyPr>
          <a:lstStyle/>
          <a:p>
            <a:pPr marL="285750" indent="-285750">
              <a:buFont typeface="Arial" pitchFamily="34" charset="0"/>
              <a:buChar char="•"/>
            </a:pPr>
            <a:r>
              <a:rPr lang="en-IN" dirty="0"/>
              <a:t>Domain Age</a:t>
            </a:r>
          </a:p>
          <a:p>
            <a:pPr marL="285750" indent="-285750">
              <a:buFont typeface="Arial" pitchFamily="34" charset="0"/>
              <a:buChar char="•"/>
            </a:pPr>
            <a:r>
              <a:rPr lang="en-IN" dirty="0"/>
              <a:t>DNS Record</a:t>
            </a:r>
          </a:p>
          <a:p>
            <a:pPr marL="285750" indent="-285750">
              <a:buFont typeface="Arial" pitchFamily="34" charset="0"/>
              <a:buChar char="•"/>
            </a:pPr>
            <a:r>
              <a:rPr lang="en-IN" dirty="0"/>
              <a:t>Web Traffic</a:t>
            </a:r>
          </a:p>
          <a:p>
            <a:pPr marL="285750" indent="-285750">
              <a:buFont typeface="Arial" pitchFamily="34" charset="0"/>
              <a:buChar char="•"/>
            </a:pPr>
            <a:r>
              <a:rPr lang="en-IN" dirty="0"/>
              <a:t>Google Index</a:t>
            </a:r>
          </a:p>
          <a:p>
            <a:pPr marL="285750" indent="-285750">
              <a:buFont typeface="Arial" pitchFamily="34" charset="0"/>
              <a:buChar char="•"/>
            </a:pPr>
            <a:r>
              <a:rPr lang="en-IN" dirty="0"/>
              <a:t>Stats Reports</a:t>
            </a:r>
          </a:p>
          <a:p>
            <a:endParaRPr lang="en-IN" dirty="0"/>
          </a:p>
        </p:txBody>
      </p:sp>
      <p:sp>
        <p:nvSpPr>
          <p:cNvPr id="19" name="Rectangle 18"/>
          <p:cNvSpPr/>
          <p:nvPr/>
        </p:nvSpPr>
        <p:spPr>
          <a:xfrm>
            <a:off x="8991600" y="3420970"/>
            <a:ext cx="2095500" cy="2514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TextBox 19"/>
          <p:cNvSpPr txBox="1"/>
          <p:nvPr/>
        </p:nvSpPr>
        <p:spPr>
          <a:xfrm>
            <a:off x="9220375" y="3464626"/>
            <a:ext cx="1670009" cy="369332"/>
          </a:xfrm>
          <a:prstGeom prst="rect">
            <a:avLst/>
          </a:prstGeom>
          <a:noFill/>
        </p:spPr>
        <p:txBody>
          <a:bodyPr wrap="none" rtlCol="0">
            <a:spAutoFit/>
          </a:bodyPr>
          <a:lstStyle/>
          <a:p>
            <a:r>
              <a:rPr lang="en-IN" b="1" dirty="0"/>
              <a:t>HTML JS BASED</a:t>
            </a:r>
          </a:p>
        </p:txBody>
      </p:sp>
      <p:sp>
        <p:nvSpPr>
          <p:cNvPr id="21" name="TextBox 20"/>
          <p:cNvSpPr txBox="1"/>
          <p:nvPr/>
        </p:nvSpPr>
        <p:spPr>
          <a:xfrm>
            <a:off x="9115663" y="3975486"/>
            <a:ext cx="1913729" cy="1200329"/>
          </a:xfrm>
          <a:prstGeom prst="rect">
            <a:avLst/>
          </a:prstGeom>
          <a:noFill/>
        </p:spPr>
        <p:txBody>
          <a:bodyPr wrap="none" rtlCol="0">
            <a:spAutoFit/>
          </a:bodyPr>
          <a:lstStyle/>
          <a:p>
            <a:pPr marL="285750" indent="-285750">
              <a:buFont typeface="Arial" pitchFamily="34" charset="0"/>
              <a:buChar char="•"/>
            </a:pPr>
            <a:r>
              <a:rPr lang="en-IN" dirty="0"/>
              <a:t>Forwarding</a:t>
            </a:r>
          </a:p>
          <a:p>
            <a:pPr marL="285750" indent="-285750">
              <a:buFont typeface="Arial" pitchFamily="34" charset="0"/>
              <a:buChar char="•"/>
            </a:pPr>
            <a:r>
              <a:rPr lang="en-IN" dirty="0"/>
              <a:t>Status Bar</a:t>
            </a:r>
          </a:p>
          <a:p>
            <a:pPr marL="285750" indent="-285750">
              <a:buFont typeface="Arial" pitchFamily="34" charset="0"/>
              <a:buChar char="•"/>
            </a:pPr>
            <a:r>
              <a:rPr lang="en-IN" dirty="0"/>
              <a:t>Right Click</a:t>
            </a:r>
          </a:p>
          <a:p>
            <a:pPr marL="285750" indent="-285750">
              <a:buFont typeface="Arial" pitchFamily="34" charset="0"/>
              <a:buChar char="•"/>
            </a:pPr>
            <a:r>
              <a:rPr lang="en-IN" dirty="0" err="1"/>
              <a:t>iframe</a:t>
            </a:r>
            <a:r>
              <a:rPr lang="en-IN" dirty="0"/>
              <a:t> Redirect</a:t>
            </a:r>
          </a:p>
        </p:txBody>
      </p:sp>
      <p:cxnSp>
        <p:nvCxnSpPr>
          <p:cNvPr id="23" name="Straight Arrow Connector 22"/>
          <p:cNvCxnSpPr>
            <a:stCxn id="9" idx="0"/>
          </p:cNvCxnSpPr>
          <p:nvPr/>
        </p:nvCxnSpPr>
        <p:spPr>
          <a:xfrm flipV="1">
            <a:off x="2419350" y="2590800"/>
            <a:ext cx="1884094"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648200" y="2632915"/>
            <a:ext cx="0" cy="753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7275245" y="2569402"/>
            <a:ext cx="2325955" cy="8515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934200" y="2614648"/>
            <a:ext cx="0" cy="753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76399" y="1516780"/>
            <a:ext cx="1884139" cy="8975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2064470" y="1780875"/>
            <a:ext cx="1107996" cy="369332"/>
          </a:xfrm>
          <a:prstGeom prst="rect">
            <a:avLst/>
          </a:prstGeom>
          <a:noFill/>
        </p:spPr>
        <p:txBody>
          <a:bodyPr wrap="none" rtlCol="0">
            <a:spAutoFit/>
          </a:bodyPr>
          <a:lstStyle/>
          <a:p>
            <a:r>
              <a:rPr lang="en-IN" dirty="0"/>
              <a:t>Input URL</a:t>
            </a:r>
          </a:p>
        </p:txBody>
      </p:sp>
      <p:cxnSp>
        <p:nvCxnSpPr>
          <p:cNvPr id="49" name="Straight Arrow Connector 48"/>
          <p:cNvCxnSpPr/>
          <p:nvPr/>
        </p:nvCxnSpPr>
        <p:spPr>
          <a:xfrm>
            <a:off x="3644276" y="1830907"/>
            <a:ext cx="5248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descr="C:\Users\USER\AppData\Local\Microsoft\Windows\INetCache\IE\1X37ZRWO\600px-User_font_awesome.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679" y="228600"/>
            <a:ext cx="755754" cy="83820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110611" y="1066800"/>
            <a:ext cx="617477" cy="369332"/>
          </a:xfrm>
          <a:prstGeom prst="rect">
            <a:avLst/>
          </a:prstGeom>
          <a:noFill/>
        </p:spPr>
        <p:txBody>
          <a:bodyPr wrap="none" rtlCol="0">
            <a:spAutoFit/>
          </a:bodyPr>
          <a:lstStyle/>
          <a:p>
            <a:r>
              <a:rPr lang="en-IN" dirty="0"/>
              <a:t>User</a:t>
            </a:r>
          </a:p>
        </p:txBody>
      </p:sp>
      <p:sp>
        <p:nvSpPr>
          <p:cNvPr id="56" name="Rectangle 55"/>
          <p:cNvSpPr/>
          <p:nvPr/>
        </p:nvSpPr>
        <p:spPr>
          <a:xfrm>
            <a:off x="8084028" y="1543385"/>
            <a:ext cx="2163771" cy="8709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XG</a:t>
            </a:r>
          </a:p>
        </p:txBody>
      </p:sp>
      <p:sp>
        <p:nvSpPr>
          <p:cNvPr id="55" name="TextBox 54"/>
          <p:cNvSpPr txBox="1"/>
          <p:nvPr/>
        </p:nvSpPr>
        <p:spPr>
          <a:xfrm>
            <a:off x="7981732" y="1780875"/>
            <a:ext cx="2317173" cy="369332"/>
          </a:xfrm>
          <a:prstGeom prst="rect">
            <a:avLst/>
          </a:prstGeom>
          <a:noFill/>
        </p:spPr>
        <p:txBody>
          <a:bodyPr wrap="none" rtlCol="0">
            <a:spAutoFit/>
          </a:bodyPr>
          <a:lstStyle/>
          <a:p>
            <a:r>
              <a:rPr lang="en-IN" b="1" dirty="0"/>
              <a:t> XG BOOST CLASSIFIER</a:t>
            </a:r>
          </a:p>
        </p:txBody>
      </p:sp>
      <p:cxnSp>
        <p:nvCxnSpPr>
          <p:cNvPr id="58" name="Straight Arrow Connector 57"/>
          <p:cNvCxnSpPr/>
          <p:nvPr/>
        </p:nvCxnSpPr>
        <p:spPr>
          <a:xfrm>
            <a:off x="7433921" y="1830907"/>
            <a:ext cx="5248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0365581" y="1917370"/>
            <a:ext cx="5248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902910" y="1447748"/>
            <a:ext cx="1159676" cy="923330"/>
          </a:xfrm>
          <a:prstGeom prst="rect">
            <a:avLst/>
          </a:prstGeom>
          <a:noFill/>
        </p:spPr>
        <p:txBody>
          <a:bodyPr wrap="none" rtlCol="0">
            <a:spAutoFit/>
          </a:bodyPr>
          <a:lstStyle/>
          <a:p>
            <a:r>
              <a:rPr lang="en-IN" dirty="0"/>
              <a:t>PHISHING</a:t>
            </a:r>
          </a:p>
          <a:p>
            <a:r>
              <a:rPr lang="en-IN" dirty="0"/>
              <a:t>OR</a:t>
            </a:r>
          </a:p>
          <a:p>
            <a:r>
              <a:rPr lang="en-IN" dirty="0"/>
              <a:t>VALID URL</a:t>
            </a:r>
          </a:p>
        </p:txBody>
      </p:sp>
    </p:spTree>
    <p:extLst>
      <p:ext uri="{BB962C8B-B14F-4D97-AF65-F5344CB8AC3E}">
        <p14:creationId xmlns:p14="http://schemas.microsoft.com/office/powerpoint/2010/main" val="26925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9075"/>
            <a:ext cx="12192000" cy="828675"/>
          </a:xfrm>
          <a:custGeom>
            <a:avLst/>
            <a:gdLst/>
            <a:ahLst/>
            <a:cxnLst/>
            <a:rect l="l" t="t" r="r" b="b"/>
            <a:pathLst>
              <a:path w="12192000" h="828675">
                <a:moveTo>
                  <a:pt x="12192000" y="0"/>
                </a:moveTo>
                <a:lnTo>
                  <a:pt x="0" y="0"/>
                </a:lnTo>
                <a:lnTo>
                  <a:pt x="0" y="828675"/>
                </a:lnTo>
                <a:lnTo>
                  <a:pt x="12192000" y="828675"/>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78739" y="212724"/>
            <a:ext cx="4097654" cy="701040"/>
          </a:xfrm>
          <a:prstGeom prst="rect">
            <a:avLst/>
          </a:prstGeom>
        </p:spPr>
        <p:txBody>
          <a:bodyPr vert="horz" wrap="square" lIns="0" tIns="16510" rIns="0" bIns="0" rtlCol="0">
            <a:spAutoFit/>
          </a:bodyPr>
          <a:lstStyle/>
          <a:p>
            <a:pPr marL="12700">
              <a:lnSpc>
                <a:spcPct val="100000"/>
              </a:lnSpc>
              <a:spcBef>
                <a:spcPts val="130"/>
              </a:spcBef>
            </a:pPr>
            <a:r>
              <a:rPr spc="-235" dirty="0"/>
              <a:t>Candidate</a:t>
            </a:r>
            <a:r>
              <a:rPr spc="-365" dirty="0"/>
              <a:t> </a:t>
            </a:r>
            <a:r>
              <a:rPr spc="-195" dirty="0"/>
              <a:t>Details:</a:t>
            </a:r>
          </a:p>
        </p:txBody>
      </p:sp>
      <p:graphicFrame>
        <p:nvGraphicFramePr>
          <p:cNvPr id="4" name="object 4"/>
          <p:cNvGraphicFramePr>
            <a:graphicFrameLocks noGrp="1"/>
          </p:cNvGraphicFramePr>
          <p:nvPr>
            <p:extLst>
              <p:ext uri="{D42A27DB-BD31-4B8C-83A1-F6EECF244321}">
                <p14:modId xmlns:p14="http://schemas.microsoft.com/office/powerpoint/2010/main" val="3512680087"/>
              </p:ext>
            </p:extLst>
          </p:nvPr>
        </p:nvGraphicFramePr>
        <p:xfrm>
          <a:off x="228601" y="1207261"/>
          <a:ext cx="11800837" cy="5169050"/>
        </p:xfrm>
        <a:graphic>
          <a:graphicData uri="http://schemas.openxmlformats.org/drawingml/2006/table">
            <a:tbl>
              <a:tblPr firstRow="1" bandRow="1">
                <a:tableStyleId>{616DA210-FB5B-4158-B5E0-FEB733F419BA}</a:tableStyleId>
              </a:tblPr>
              <a:tblGrid>
                <a:gridCol w="2322936">
                  <a:extLst>
                    <a:ext uri="{9D8B030D-6E8A-4147-A177-3AD203B41FA5}">
                      <a16:colId xmlns:a16="http://schemas.microsoft.com/office/drawing/2014/main" xmlns="" val="20000"/>
                    </a:ext>
                  </a:extLst>
                </a:gridCol>
                <a:gridCol w="5544289">
                  <a:extLst>
                    <a:ext uri="{9D8B030D-6E8A-4147-A177-3AD203B41FA5}">
                      <a16:colId xmlns:a16="http://schemas.microsoft.com/office/drawing/2014/main" xmlns="" val="20001"/>
                    </a:ext>
                  </a:extLst>
                </a:gridCol>
                <a:gridCol w="3933612">
                  <a:extLst>
                    <a:ext uri="{9D8B030D-6E8A-4147-A177-3AD203B41FA5}">
                      <a16:colId xmlns:a16="http://schemas.microsoft.com/office/drawing/2014/main" xmlns="" val="20002"/>
                    </a:ext>
                  </a:extLst>
                </a:gridCol>
              </a:tblGrid>
              <a:tr h="447674">
                <a:tc>
                  <a:txBody>
                    <a:bodyPr/>
                    <a:lstStyle/>
                    <a:p>
                      <a:pPr>
                        <a:lnSpc>
                          <a:spcPct val="100000"/>
                        </a:lnSpc>
                      </a:pPr>
                      <a:endParaRPr sz="2100" dirty="0">
                        <a:latin typeface="Times New Roman"/>
                        <a:cs typeface="Times New Roman"/>
                      </a:endParaRPr>
                    </a:p>
                  </a:txBody>
                  <a:tcPr marL="0" marR="0" marT="0" marB="0"/>
                </a:tc>
                <a:tc>
                  <a:txBody>
                    <a:bodyPr/>
                    <a:lstStyle/>
                    <a:p>
                      <a:pPr marL="7620" algn="ctr">
                        <a:lnSpc>
                          <a:spcPct val="100000"/>
                        </a:lnSpc>
                        <a:spcBef>
                          <a:spcPts val="250"/>
                        </a:spcBef>
                      </a:pPr>
                      <a:r>
                        <a:rPr sz="2000" spc="25" dirty="0"/>
                        <a:t>Candidate</a:t>
                      </a:r>
                      <a:r>
                        <a:rPr sz="2000" spc="-250" dirty="0"/>
                        <a:t> </a:t>
                      </a:r>
                      <a:r>
                        <a:rPr sz="2000" spc="20" dirty="0"/>
                        <a:t>I:</a:t>
                      </a:r>
                      <a:endParaRPr sz="2000" dirty="0">
                        <a:latin typeface="Palladio Uralic"/>
                        <a:cs typeface="Palladio Uralic"/>
                      </a:endParaRPr>
                    </a:p>
                  </a:txBody>
                  <a:tcPr marL="0" marR="0" marT="31750" marB="0"/>
                </a:tc>
                <a:tc>
                  <a:txBody>
                    <a:bodyPr/>
                    <a:lstStyle/>
                    <a:p>
                      <a:pPr marL="7620" algn="ctr">
                        <a:lnSpc>
                          <a:spcPct val="100000"/>
                        </a:lnSpc>
                        <a:spcBef>
                          <a:spcPts val="250"/>
                        </a:spcBef>
                      </a:pPr>
                      <a:r>
                        <a:rPr sz="2000" spc="-10" dirty="0"/>
                        <a:t>Candidate</a:t>
                      </a:r>
                      <a:r>
                        <a:rPr sz="2000" spc="10" dirty="0"/>
                        <a:t> </a:t>
                      </a:r>
                      <a:r>
                        <a:rPr sz="2000" spc="-15" dirty="0"/>
                        <a:t>II:</a:t>
                      </a:r>
                      <a:endParaRPr sz="2000">
                        <a:latin typeface="Carlito"/>
                        <a:cs typeface="Carlito"/>
                      </a:endParaRPr>
                    </a:p>
                  </a:txBody>
                  <a:tcPr marL="0" marR="0" marT="31750" marB="0"/>
                </a:tc>
                <a:extLst>
                  <a:ext uri="{0D108BD9-81ED-4DB2-BD59-A6C34878D82A}">
                    <a16:rowId xmlns:a16="http://schemas.microsoft.com/office/drawing/2014/main" xmlns="" val="10000"/>
                  </a:ext>
                </a:extLst>
              </a:tr>
              <a:tr h="1069086">
                <a:tc>
                  <a:txBody>
                    <a:bodyPr/>
                    <a:lstStyle/>
                    <a:p>
                      <a:pPr marL="2540" algn="ctr">
                        <a:lnSpc>
                          <a:spcPct val="100000"/>
                        </a:lnSpc>
                        <a:spcBef>
                          <a:spcPts val="105"/>
                        </a:spcBef>
                      </a:pPr>
                      <a:endParaRPr lang="en-GB" sz="2000" b="1" spc="15" dirty="0">
                        <a:solidFill>
                          <a:srgbClr val="FF0000"/>
                        </a:solidFill>
                        <a:latin typeface="Book Antiqua" panose="02040602050305030304" pitchFamily="18" charset="0"/>
                      </a:endParaRPr>
                    </a:p>
                    <a:p>
                      <a:pPr marL="2540" algn="ctr">
                        <a:lnSpc>
                          <a:spcPct val="100000"/>
                        </a:lnSpc>
                        <a:spcBef>
                          <a:spcPts val="105"/>
                        </a:spcBef>
                      </a:pPr>
                      <a:r>
                        <a:rPr sz="2000" b="1" spc="15" dirty="0">
                          <a:solidFill>
                            <a:srgbClr val="FF0000"/>
                          </a:solidFill>
                          <a:latin typeface="Book Antiqua" panose="02040602050305030304" pitchFamily="18" charset="0"/>
                        </a:rPr>
                        <a:t>Name:</a:t>
                      </a:r>
                      <a:endParaRPr sz="2000" b="1" dirty="0">
                        <a:solidFill>
                          <a:srgbClr val="FF0000"/>
                        </a:solidFill>
                        <a:latin typeface="Book Antiqua" panose="02040602050305030304" pitchFamily="18" charset="0"/>
                        <a:cs typeface="TeXGyrePagella"/>
                      </a:endParaRPr>
                    </a:p>
                  </a:txBody>
                  <a:tcPr marL="0" marR="0" marT="13335" marB="0"/>
                </a:tc>
                <a:tc>
                  <a:txBody>
                    <a:bodyPr/>
                    <a:lstStyle/>
                    <a:p>
                      <a:pPr>
                        <a:lnSpc>
                          <a:spcPct val="100000"/>
                        </a:lnSpc>
                      </a:pPr>
                      <a:r>
                        <a:rPr lang="en-IN" sz="2100" dirty="0">
                          <a:latin typeface="Times New Roman"/>
                          <a:cs typeface="Times New Roman"/>
                        </a:rPr>
                        <a:t>                        </a:t>
                      </a:r>
                    </a:p>
                    <a:p>
                      <a:pPr marL="97155" marR="170180">
                        <a:lnSpc>
                          <a:spcPct val="100000"/>
                        </a:lnSpc>
                        <a:spcBef>
                          <a:spcPts val="105"/>
                        </a:spcBef>
                      </a:pPr>
                      <a:r>
                        <a:rPr lang="en-IN" sz="2100" dirty="0">
                          <a:latin typeface="Times New Roman"/>
                          <a:cs typeface="Times New Roman"/>
                        </a:rPr>
                        <a:t>   </a:t>
                      </a:r>
                      <a:r>
                        <a:rPr lang="en-IN" sz="2100" dirty="0">
                          <a:latin typeface="Times New Roman" pitchFamily="18" charset="0"/>
                          <a:cs typeface="Times New Roman" pitchFamily="18" charset="0"/>
                        </a:rPr>
                        <a:t>SURIYAA</a:t>
                      </a:r>
                      <a:r>
                        <a:rPr lang="en-IN" sz="2100" baseline="0" dirty="0">
                          <a:latin typeface="Times New Roman" pitchFamily="18" charset="0"/>
                          <a:cs typeface="Times New Roman" pitchFamily="18" charset="0"/>
                        </a:rPr>
                        <a:t> V</a:t>
                      </a:r>
                      <a:endParaRPr lang="en-IN" sz="2100" dirty="0">
                        <a:latin typeface="Times New Roman" pitchFamily="18" charset="0"/>
                        <a:cs typeface="Times New Roman" pitchFamily="18" charset="0"/>
                      </a:endParaRPr>
                    </a:p>
                  </a:txBody>
                  <a:tcPr marL="0" marR="0" marT="0" marB="0"/>
                </a:tc>
                <a:tc>
                  <a:txBody>
                    <a:bodyPr/>
                    <a:lstStyle/>
                    <a:p>
                      <a:pPr marL="97155" marR="170180">
                        <a:lnSpc>
                          <a:spcPct val="100000"/>
                        </a:lnSpc>
                        <a:spcBef>
                          <a:spcPts val="105"/>
                        </a:spcBef>
                      </a:pPr>
                      <a:endParaRPr lang="en-IN" sz="2000" dirty="0">
                        <a:latin typeface="Carlito"/>
                        <a:cs typeface="Carlito"/>
                      </a:endParaRPr>
                    </a:p>
                    <a:p>
                      <a:pPr marL="97155" marR="170180">
                        <a:lnSpc>
                          <a:spcPct val="100000"/>
                        </a:lnSpc>
                        <a:spcBef>
                          <a:spcPts val="105"/>
                        </a:spcBef>
                      </a:pPr>
                      <a:r>
                        <a:rPr lang="en-IN" sz="2100" dirty="0">
                          <a:latin typeface="Times New Roman" pitchFamily="18" charset="0"/>
                          <a:cs typeface="Times New Roman" pitchFamily="18" charset="0"/>
                        </a:rPr>
                        <a:t>   VIGNESH K G</a:t>
                      </a:r>
                      <a:endParaRPr sz="2100" dirty="0">
                        <a:latin typeface="Times New Roman" pitchFamily="18" charset="0"/>
                        <a:cs typeface="Times New Roman" pitchFamily="18" charset="0"/>
                      </a:endParaRPr>
                    </a:p>
                  </a:txBody>
                  <a:tcPr marL="0" marR="0" marT="13335" marB="0"/>
                </a:tc>
                <a:extLst>
                  <a:ext uri="{0D108BD9-81ED-4DB2-BD59-A6C34878D82A}">
                    <a16:rowId xmlns:a16="http://schemas.microsoft.com/office/drawing/2014/main" xmlns="" val="10001"/>
                  </a:ext>
                </a:extLst>
              </a:tr>
              <a:tr h="717803">
                <a:tc>
                  <a:txBody>
                    <a:bodyPr/>
                    <a:lstStyle/>
                    <a:p>
                      <a:pPr algn="ctr">
                        <a:lnSpc>
                          <a:spcPct val="100000"/>
                        </a:lnSpc>
                        <a:spcBef>
                          <a:spcPts val="265"/>
                        </a:spcBef>
                      </a:pPr>
                      <a:r>
                        <a:rPr sz="2000" b="1" spc="10" dirty="0">
                          <a:solidFill>
                            <a:srgbClr val="FF0000"/>
                          </a:solidFill>
                          <a:latin typeface="Book Antiqua" panose="02040602050305030304" pitchFamily="18" charset="0"/>
                        </a:rPr>
                        <a:t>Register</a:t>
                      </a:r>
                      <a:r>
                        <a:rPr sz="2000" b="1" spc="-114" dirty="0">
                          <a:solidFill>
                            <a:srgbClr val="FF0000"/>
                          </a:solidFill>
                          <a:latin typeface="Book Antiqua" panose="02040602050305030304" pitchFamily="18" charset="0"/>
                        </a:rPr>
                        <a:t> </a:t>
                      </a:r>
                      <a:r>
                        <a:rPr sz="2000" b="1" spc="15" dirty="0">
                          <a:solidFill>
                            <a:srgbClr val="FF0000"/>
                          </a:solidFill>
                          <a:latin typeface="Book Antiqua" panose="02040602050305030304" pitchFamily="18" charset="0"/>
                        </a:rPr>
                        <a:t>number:</a:t>
                      </a:r>
                      <a:endParaRPr sz="2000" b="1" dirty="0">
                        <a:solidFill>
                          <a:srgbClr val="FF0000"/>
                        </a:solidFill>
                        <a:latin typeface="Book Antiqua" panose="02040602050305030304" pitchFamily="18" charset="0"/>
                        <a:cs typeface="TeXGyrePagella"/>
                      </a:endParaRPr>
                    </a:p>
                  </a:txBody>
                  <a:tcPr marL="0" marR="0" marT="33655" marB="0"/>
                </a:tc>
                <a:tc>
                  <a:txBody>
                    <a:bodyPr/>
                    <a:lstStyle/>
                    <a:p>
                      <a:pPr>
                        <a:lnSpc>
                          <a:spcPct val="100000"/>
                        </a:lnSpc>
                      </a:pPr>
                      <a:r>
                        <a:rPr lang="en-IN" sz="2100" dirty="0">
                          <a:latin typeface="Times New Roman"/>
                          <a:cs typeface="Times New Roman"/>
                        </a:rPr>
                        <a:t>   312317104168</a:t>
                      </a:r>
                      <a:endParaRPr sz="2100" dirty="0">
                        <a:latin typeface="Times New Roman"/>
                        <a:cs typeface="Times New Roman"/>
                      </a:endParaRPr>
                    </a:p>
                  </a:txBody>
                  <a:tcPr marL="0" marR="0" marT="0" marB="0"/>
                </a:tc>
                <a:tc>
                  <a:txBody>
                    <a:bodyPr/>
                    <a:lstStyle/>
                    <a:p>
                      <a:pPr>
                        <a:lnSpc>
                          <a:spcPct val="100000"/>
                        </a:lnSpc>
                      </a:pPr>
                      <a:r>
                        <a:rPr lang="en-IN" sz="2100" dirty="0">
                          <a:latin typeface="Times New Roman"/>
                          <a:cs typeface="Times New Roman"/>
                        </a:rPr>
                        <a:t>    312317104173</a:t>
                      </a:r>
                      <a:endParaRPr sz="2100" dirty="0">
                        <a:latin typeface="Times New Roman"/>
                        <a:cs typeface="Times New Roman"/>
                      </a:endParaRPr>
                    </a:p>
                  </a:txBody>
                  <a:tcPr marL="0" marR="0" marT="0" marB="0"/>
                </a:tc>
                <a:extLst>
                  <a:ext uri="{0D108BD9-81ED-4DB2-BD59-A6C34878D82A}">
                    <a16:rowId xmlns:a16="http://schemas.microsoft.com/office/drawing/2014/main" xmlns="" val="10002"/>
                  </a:ext>
                </a:extLst>
              </a:tr>
              <a:tr h="1088009">
                <a:tc>
                  <a:txBody>
                    <a:bodyPr/>
                    <a:lstStyle/>
                    <a:p>
                      <a:pPr algn="ctr">
                        <a:lnSpc>
                          <a:spcPct val="100000"/>
                        </a:lnSpc>
                        <a:spcBef>
                          <a:spcPts val="275"/>
                        </a:spcBef>
                      </a:pPr>
                      <a:endParaRPr lang="en-GB" sz="2000" b="1" spc="20" dirty="0">
                        <a:solidFill>
                          <a:srgbClr val="FF0000"/>
                        </a:solidFill>
                        <a:latin typeface="Book Antiqua" panose="02040602050305030304" pitchFamily="18" charset="0"/>
                      </a:endParaRPr>
                    </a:p>
                    <a:p>
                      <a:pPr algn="ctr">
                        <a:lnSpc>
                          <a:spcPct val="100000"/>
                        </a:lnSpc>
                        <a:spcBef>
                          <a:spcPts val="275"/>
                        </a:spcBef>
                      </a:pPr>
                      <a:r>
                        <a:rPr sz="2000" b="1" spc="20" dirty="0">
                          <a:solidFill>
                            <a:srgbClr val="FF0000"/>
                          </a:solidFill>
                          <a:latin typeface="Book Antiqua" panose="02040602050305030304" pitchFamily="18" charset="0"/>
                        </a:rPr>
                        <a:t>Guided</a:t>
                      </a:r>
                      <a:r>
                        <a:rPr sz="2000" b="1" spc="-170" dirty="0">
                          <a:solidFill>
                            <a:srgbClr val="FF0000"/>
                          </a:solidFill>
                          <a:latin typeface="Book Antiqua" panose="02040602050305030304" pitchFamily="18" charset="0"/>
                        </a:rPr>
                        <a:t> </a:t>
                      </a:r>
                      <a:r>
                        <a:rPr sz="2000" b="1" spc="5" dirty="0">
                          <a:solidFill>
                            <a:srgbClr val="FF0000"/>
                          </a:solidFill>
                          <a:latin typeface="Book Antiqua" panose="02040602050305030304" pitchFamily="18" charset="0"/>
                        </a:rPr>
                        <a:t>by:</a:t>
                      </a:r>
                      <a:endParaRPr sz="2000" b="1" dirty="0">
                        <a:solidFill>
                          <a:srgbClr val="FF0000"/>
                        </a:solidFill>
                        <a:latin typeface="Book Antiqua" panose="02040602050305030304" pitchFamily="18" charset="0"/>
                        <a:cs typeface="TeXGyrePagella"/>
                      </a:endParaRPr>
                    </a:p>
                  </a:txBody>
                  <a:tcPr marL="0" marR="0" marT="34925" marB="0"/>
                </a:tc>
                <a:tc gridSpan="2">
                  <a:txBody>
                    <a:bodyPr/>
                    <a:lstStyle/>
                    <a:p>
                      <a:pPr marL="93345">
                        <a:lnSpc>
                          <a:spcPct val="100000"/>
                        </a:lnSpc>
                        <a:spcBef>
                          <a:spcPts val="275"/>
                        </a:spcBef>
                        <a:tabLst>
                          <a:tab pos="2152015" algn="l"/>
                        </a:tabLst>
                      </a:pPr>
                      <a:r>
                        <a:rPr lang="en-IN" sz="2000" spc="20" dirty="0"/>
                        <a:t> </a:t>
                      </a:r>
                      <a:r>
                        <a:rPr sz="2000" spc="20" dirty="0"/>
                        <a:t>Dr. </a:t>
                      </a:r>
                      <a:r>
                        <a:rPr lang="en-IN" sz="2000" spc="15" dirty="0"/>
                        <a:t>PARVARTHAVARTHINI, M.E.,M.B.A.,</a:t>
                      </a:r>
                      <a:r>
                        <a:rPr lang="en-IN" sz="2000" spc="15" dirty="0" err="1"/>
                        <a:t>Ph.D</a:t>
                      </a:r>
                      <a:r>
                        <a:rPr sz="2000" spc="15" dirty="0"/>
                        <a:t>,</a:t>
                      </a:r>
                      <a:endParaRPr sz="2000" dirty="0"/>
                    </a:p>
                    <a:p>
                      <a:pPr marL="160020" marR="3543935">
                        <a:lnSpc>
                          <a:spcPct val="100000"/>
                        </a:lnSpc>
                        <a:spcBef>
                          <a:spcPts val="5"/>
                        </a:spcBef>
                      </a:pPr>
                      <a:r>
                        <a:rPr lang="en-IN" sz="2000" spc="10" dirty="0"/>
                        <a:t>Dean ( Research )</a:t>
                      </a:r>
                    </a:p>
                    <a:p>
                      <a:pPr marL="160020" marR="3543935">
                        <a:lnSpc>
                          <a:spcPct val="100000"/>
                        </a:lnSpc>
                        <a:spcBef>
                          <a:spcPts val="5"/>
                        </a:spcBef>
                      </a:pPr>
                      <a:r>
                        <a:rPr sz="2000" spc="10" dirty="0"/>
                        <a:t>Department</a:t>
                      </a:r>
                      <a:r>
                        <a:rPr sz="2000" spc="-190" dirty="0"/>
                        <a:t> </a:t>
                      </a:r>
                      <a:r>
                        <a:rPr sz="2000" spc="15" dirty="0"/>
                        <a:t>of</a:t>
                      </a:r>
                      <a:r>
                        <a:rPr sz="2000" spc="-45" dirty="0"/>
                        <a:t> </a:t>
                      </a:r>
                      <a:r>
                        <a:rPr sz="2000" spc="10" dirty="0"/>
                        <a:t>Computer</a:t>
                      </a:r>
                      <a:r>
                        <a:rPr sz="2000" spc="-175" dirty="0"/>
                        <a:t> </a:t>
                      </a:r>
                      <a:r>
                        <a:rPr sz="2000" spc="10" dirty="0"/>
                        <a:t>Science</a:t>
                      </a:r>
                      <a:r>
                        <a:rPr sz="2000" spc="-45" dirty="0"/>
                        <a:t> </a:t>
                      </a:r>
                      <a:r>
                        <a:rPr sz="2000" spc="30" dirty="0"/>
                        <a:t>and</a:t>
                      </a:r>
                      <a:r>
                        <a:rPr sz="2000" spc="-170" dirty="0"/>
                        <a:t> </a:t>
                      </a:r>
                      <a:r>
                        <a:rPr sz="2000" spc="20" dirty="0"/>
                        <a:t>Engineering</a:t>
                      </a:r>
                      <a:endParaRPr sz="2000" dirty="0">
                        <a:latin typeface="TeXGyrePagella"/>
                        <a:cs typeface="TeXGyrePagella"/>
                      </a:endParaRPr>
                    </a:p>
                  </a:txBody>
                  <a:tcPr marL="0" marR="0" marT="34925" marB="0"/>
                </a:tc>
                <a:tc hMerge="1">
                  <a:txBody>
                    <a:bodyPr/>
                    <a:lstStyle/>
                    <a:p>
                      <a:endParaRPr/>
                    </a:p>
                  </a:txBody>
                  <a:tcPr marL="0" marR="0" marT="0" marB="0"/>
                </a:tc>
                <a:extLst>
                  <a:ext uri="{0D108BD9-81ED-4DB2-BD59-A6C34878D82A}">
                    <a16:rowId xmlns:a16="http://schemas.microsoft.com/office/drawing/2014/main" xmlns="" val="10003"/>
                  </a:ext>
                </a:extLst>
              </a:tr>
              <a:tr h="428625">
                <a:tc>
                  <a:txBody>
                    <a:bodyPr/>
                    <a:lstStyle/>
                    <a:p>
                      <a:pPr marL="2540" algn="ctr">
                        <a:lnSpc>
                          <a:spcPct val="100000"/>
                        </a:lnSpc>
                        <a:spcBef>
                          <a:spcPts val="285"/>
                        </a:spcBef>
                      </a:pPr>
                      <a:r>
                        <a:rPr sz="2000" b="1" spc="25" dirty="0">
                          <a:solidFill>
                            <a:srgbClr val="FF0000"/>
                          </a:solidFill>
                          <a:latin typeface="Book Antiqua" panose="02040602050305030304" pitchFamily="18" charset="0"/>
                        </a:rPr>
                        <a:t>Domain</a:t>
                      </a:r>
                      <a:endParaRPr sz="2000" b="1" dirty="0">
                        <a:solidFill>
                          <a:srgbClr val="FF0000"/>
                        </a:solidFill>
                        <a:latin typeface="Book Antiqua" panose="02040602050305030304" pitchFamily="18" charset="0"/>
                        <a:cs typeface="TeXGyrePagella"/>
                      </a:endParaRPr>
                    </a:p>
                  </a:txBody>
                  <a:tcPr marL="0" marR="0" marT="36195" marB="0"/>
                </a:tc>
                <a:tc gridSpan="2">
                  <a:txBody>
                    <a:bodyPr/>
                    <a:lstStyle/>
                    <a:p>
                      <a:pPr marL="93345">
                        <a:lnSpc>
                          <a:spcPct val="100000"/>
                        </a:lnSpc>
                        <a:spcBef>
                          <a:spcPts val="285"/>
                        </a:spcBef>
                      </a:pPr>
                      <a:r>
                        <a:rPr lang="en-IN" sz="2000" spc="15" dirty="0"/>
                        <a:t> Web</a:t>
                      </a:r>
                      <a:r>
                        <a:rPr lang="en-IN" sz="2000" spc="15" baseline="0" dirty="0"/>
                        <a:t> Security, Machine Learning</a:t>
                      </a:r>
                      <a:endParaRPr sz="2000" dirty="0">
                        <a:solidFill>
                          <a:srgbClr val="C00000"/>
                        </a:solidFill>
                        <a:latin typeface="TeXGyrePagella"/>
                        <a:cs typeface="TeXGyrePagella"/>
                      </a:endParaRPr>
                    </a:p>
                  </a:txBody>
                  <a:tcPr marL="0" marR="0" marT="36195" marB="0"/>
                </a:tc>
                <a:tc hMerge="1">
                  <a:txBody>
                    <a:bodyPr/>
                    <a:lstStyle/>
                    <a:p>
                      <a:endParaRPr/>
                    </a:p>
                  </a:txBody>
                  <a:tcPr marL="0" marR="0" marT="0" marB="0"/>
                </a:tc>
                <a:extLst>
                  <a:ext uri="{0D108BD9-81ED-4DB2-BD59-A6C34878D82A}">
                    <a16:rowId xmlns:a16="http://schemas.microsoft.com/office/drawing/2014/main" xmlns="" val="10004"/>
                  </a:ext>
                </a:extLst>
              </a:tr>
              <a:tr h="1417853">
                <a:tc>
                  <a:txBody>
                    <a:bodyPr/>
                    <a:lstStyle/>
                    <a:p>
                      <a:pPr algn="ctr">
                        <a:lnSpc>
                          <a:spcPct val="100000"/>
                        </a:lnSpc>
                        <a:spcBef>
                          <a:spcPts val="290"/>
                        </a:spcBef>
                      </a:pPr>
                      <a:endParaRPr lang="en-GB" sz="2000" b="1" spc="10" dirty="0">
                        <a:solidFill>
                          <a:srgbClr val="FF0000"/>
                        </a:solidFill>
                        <a:latin typeface="Book Antiqua" panose="02040602050305030304" pitchFamily="18" charset="0"/>
                      </a:endParaRPr>
                    </a:p>
                    <a:p>
                      <a:pPr algn="ctr">
                        <a:lnSpc>
                          <a:spcPct val="100000"/>
                        </a:lnSpc>
                        <a:spcBef>
                          <a:spcPts val="290"/>
                        </a:spcBef>
                      </a:pPr>
                      <a:r>
                        <a:rPr sz="2000" b="1" spc="10" dirty="0">
                          <a:solidFill>
                            <a:srgbClr val="FF0000"/>
                          </a:solidFill>
                          <a:latin typeface="Book Antiqua" panose="02040602050305030304" pitchFamily="18" charset="0"/>
                        </a:rPr>
                        <a:t>Proposed</a:t>
                      </a:r>
                      <a:r>
                        <a:rPr sz="2000" b="1" spc="-90" dirty="0">
                          <a:solidFill>
                            <a:srgbClr val="FF0000"/>
                          </a:solidFill>
                          <a:latin typeface="Book Antiqua" panose="02040602050305030304" pitchFamily="18" charset="0"/>
                        </a:rPr>
                        <a:t> </a:t>
                      </a:r>
                      <a:r>
                        <a:rPr sz="2000" b="1" spc="20" dirty="0">
                          <a:solidFill>
                            <a:srgbClr val="FF0000"/>
                          </a:solidFill>
                          <a:latin typeface="Book Antiqua" panose="02040602050305030304" pitchFamily="18" charset="0"/>
                        </a:rPr>
                        <a:t>Title:</a:t>
                      </a:r>
                      <a:endParaRPr sz="2000" b="1" dirty="0">
                        <a:solidFill>
                          <a:srgbClr val="FF0000"/>
                        </a:solidFill>
                        <a:latin typeface="Book Antiqua" panose="02040602050305030304" pitchFamily="18" charset="0"/>
                        <a:cs typeface="TeXGyrePagella"/>
                      </a:endParaRPr>
                    </a:p>
                  </a:txBody>
                  <a:tcPr marL="0" marR="0" marT="36830" marB="0"/>
                </a:tc>
                <a:tc gridSpan="2">
                  <a:txBody>
                    <a:bodyPr/>
                    <a:lstStyle/>
                    <a:p>
                      <a:pPr>
                        <a:lnSpc>
                          <a:spcPct val="100000"/>
                        </a:lnSpc>
                      </a:pPr>
                      <a:endParaRPr lang="en-IN" sz="2100" dirty="0">
                        <a:latin typeface="Times New Roman"/>
                        <a:cs typeface="Times New Roman"/>
                      </a:endParaRPr>
                    </a:p>
                    <a:p>
                      <a:pPr>
                        <a:lnSpc>
                          <a:spcPct val="100000"/>
                        </a:lnSpc>
                      </a:pPr>
                      <a:r>
                        <a:rPr lang="en-IN" sz="2100" baseline="0" dirty="0">
                          <a:latin typeface="Times New Roman"/>
                          <a:cs typeface="Times New Roman"/>
                        </a:rPr>
                        <a:t> Detection of  Phishing website using Extreme Gradient Boost Algorithm   </a:t>
                      </a:r>
                      <a:endParaRPr sz="21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5"/>
                  </a:ext>
                </a:extLst>
              </a:tr>
            </a:tbl>
          </a:graphicData>
        </a:graphic>
      </p:graphicFrame>
      <p:sp>
        <p:nvSpPr>
          <p:cNvPr id="5" name="object 5"/>
          <p:cNvSpPr txBox="1"/>
          <p:nvPr/>
        </p:nvSpPr>
        <p:spPr>
          <a:xfrm>
            <a:off x="5105400" y="6363652"/>
            <a:ext cx="1468755" cy="334645"/>
          </a:xfrm>
          <a:prstGeom prst="rect">
            <a:avLst/>
          </a:prstGeom>
        </p:spPr>
        <p:txBody>
          <a:bodyPr vert="horz" wrap="square" lIns="0" tIns="15875" rIns="0" bIns="0" rtlCol="0">
            <a:spAutoFit/>
          </a:bodyPr>
          <a:lstStyle/>
          <a:p>
            <a:pPr marL="12700">
              <a:lnSpc>
                <a:spcPct val="100000"/>
              </a:lnSpc>
              <a:spcBef>
                <a:spcPts val="125"/>
              </a:spcBef>
            </a:pPr>
            <a:r>
              <a:rPr sz="2000" spc="-5" dirty="0">
                <a:solidFill>
                  <a:srgbClr val="888888"/>
                </a:solidFill>
                <a:latin typeface="Carlito"/>
                <a:cs typeface="Carlito"/>
              </a:rPr>
              <a:t>Review</a:t>
            </a:r>
            <a:r>
              <a:rPr sz="2000" spc="-90" dirty="0">
                <a:solidFill>
                  <a:srgbClr val="888888"/>
                </a:solidFill>
                <a:latin typeface="Carlito"/>
                <a:cs typeface="Carlito"/>
              </a:rPr>
              <a:t> </a:t>
            </a:r>
            <a:r>
              <a:rPr lang="en-IN" sz="2000" spc="10" dirty="0">
                <a:solidFill>
                  <a:srgbClr val="888888"/>
                </a:solidFill>
                <a:latin typeface="Carlito"/>
                <a:cs typeface="Carlito"/>
              </a:rPr>
              <a:t>2</a:t>
            </a:r>
            <a:endParaRPr sz="2000" dirty="0">
              <a:latin typeface="Carlito"/>
              <a:cs typeface="Carlito"/>
            </a:endParaRPr>
          </a:p>
        </p:txBody>
      </p:sp>
      <p:sp>
        <p:nvSpPr>
          <p:cNvPr id="6" name="object 6"/>
          <p:cNvSpPr txBox="1"/>
          <p:nvPr/>
        </p:nvSpPr>
        <p:spPr>
          <a:xfrm>
            <a:off x="11126851" y="6363652"/>
            <a:ext cx="156210" cy="334645"/>
          </a:xfrm>
          <a:prstGeom prst="rect">
            <a:avLst/>
          </a:prstGeom>
        </p:spPr>
        <p:txBody>
          <a:bodyPr vert="horz" wrap="square" lIns="0" tIns="15875" rIns="0" bIns="0" rtlCol="0">
            <a:spAutoFit/>
          </a:bodyPr>
          <a:lstStyle/>
          <a:p>
            <a:pPr marL="12700">
              <a:lnSpc>
                <a:spcPct val="100000"/>
              </a:lnSpc>
              <a:spcBef>
                <a:spcPts val="125"/>
              </a:spcBef>
            </a:pPr>
            <a:r>
              <a:rPr sz="2000" spc="10" dirty="0">
                <a:solidFill>
                  <a:srgbClr val="888888"/>
                </a:solidFill>
                <a:latin typeface="Carlito"/>
                <a:cs typeface="Carlito"/>
              </a:rPr>
              <a:t>2</a:t>
            </a:r>
            <a:endParaRPr sz="200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rot="16200000">
            <a:off x="-2424384" y="2795637"/>
            <a:ext cx="5867571"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System flow:</a:t>
            </a:r>
            <a:endParaRPr sz="3950" dirty="0"/>
          </a:p>
        </p:txBody>
      </p:sp>
      <p:sp>
        <p:nvSpPr>
          <p:cNvPr id="6" name="object 3"/>
          <p:cNvSpPr txBox="1"/>
          <p:nvPr/>
        </p:nvSpPr>
        <p:spPr>
          <a:xfrm>
            <a:off x="5570951" y="2125241"/>
            <a:ext cx="5928677"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1447800" y="1676400"/>
            <a:ext cx="10043477" cy="1797287"/>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20</a:t>
            </a:fld>
            <a:endParaRPr lang="en-GB" dirty="0"/>
          </a:p>
        </p:txBody>
      </p:sp>
      <p:sp>
        <p:nvSpPr>
          <p:cNvPr id="5" name="Oval 4"/>
          <p:cNvSpPr/>
          <p:nvPr/>
        </p:nvSpPr>
        <p:spPr>
          <a:xfrm>
            <a:off x="2590800" y="533400"/>
            <a:ext cx="13716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
            </a:r>
          </a:p>
        </p:txBody>
      </p:sp>
      <p:sp>
        <p:nvSpPr>
          <p:cNvPr id="8" name="TextBox 7"/>
          <p:cNvSpPr txBox="1"/>
          <p:nvPr/>
        </p:nvSpPr>
        <p:spPr>
          <a:xfrm>
            <a:off x="2960455" y="729734"/>
            <a:ext cx="632289" cy="369332"/>
          </a:xfrm>
          <a:prstGeom prst="rect">
            <a:avLst/>
          </a:prstGeom>
          <a:noFill/>
        </p:spPr>
        <p:txBody>
          <a:bodyPr wrap="none" rtlCol="0">
            <a:spAutoFit/>
          </a:bodyPr>
          <a:lstStyle/>
          <a:p>
            <a:r>
              <a:rPr lang="en-IN" dirty="0"/>
              <a:t>Start</a:t>
            </a:r>
          </a:p>
        </p:txBody>
      </p:sp>
      <p:cxnSp>
        <p:nvCxnSpPr>
          <p:cNvPr id="10" name="Straight Arrow Connector 9"/>
          <p:cNvCxnSpPr/>
          <p:nvPr/>
        </p:nvCxnSpPr>
        <p:spPr>
          <a:xfrm>
            <a:off x="3276599" y="13716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2209800" y="1889243"/>
            <a:ext cx="2286000" cy="6858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384490" y="2047477"/>
            <a:ext cx="1936620" cy="369332"/>
          </a:xfrm>
          <a:prstGeom prst="rect">
            <a:avLst/>
          </a:prstGeom>
          <a:noFill/>
        </p:spPr>
        <p:txBody>
          <a:bodyPr wrap="none" rtlCol="0">
            <a:spAutoFit/>
          </a:bodyPr>
          <a:lstStyle/>
          <a:p>
            <a:r>
              <a:rPr lang="en-IN" dirty="0"/>
              <a:t>Get URL from User</a:t>
            </a:r>
          </a:p>
        </p:txBody>
      </p:sp>
      <p:sp>
        <p:nvSpPr>
          <p:cNvPr id="14" name="Flowchart: Process 13"/>
          <p:cNvSpPr/>
          <p:nvPr/>
        </p:nvSpPr>
        <p:spPr>
          <a:xfrm>
            <a:off x="2133600" y="3130786"/>
            <a:ext cx="2362200" cy="273661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Process 15"/>
          <p:cNvSpPr/>
          <p:nvPr/>
        </p:nvSpPr>
        <p:spPr>
          <a:xfrm>
            <a:off x="2384490" y="3605602"/>
            <a:ext cx="1806510" cy="3751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636669" y="3635931"/>
            <a:ext cx="1302151" cy="369332"/>
          </a:xfrm>
          <a:prstGeom prst="rect">
            <a:avLst/>
          </a:prstGeom>
          <a:noFill/>
        </p:spPr>
        <p:txBody>
          <a:bodyPr wrap="none" rtlCol="0">
            <a:spAutoFit/>
          </a:bodyPr>
          <a:lstStyle/>
          <a:p>
            <a:r>
              <a:rPr lang="en-IN" dirty="0"/>
              <a:t>Address Bar</a:t>
            </a:r>
          </a:p>
        </p:txBody>
      </p:sp>
      <p:sp>
        <p:nvSpPr>
          <p:cNvPr id="18" name="Flowchart: Process 17"/>
          <p:cNvSpPr/>
          <p:nvPr/>
        </p:nvSpPr>
        <p:spPr>
          <a:xfrm>
            <a:off x="2373344" y="4116349"/>
            <a:ext cx="1806510" cy="3751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Process 18"/>
          <p:cNvSpPr/>
          <p:nvPr/>
        </p:nvSpPr>
        <p:spPr>
          <a:xfrm>
            <a:off x="2384490" y="4653194"/>
            <a:ext cx="1806510" cy="3751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Process 19"/>
          <p:cNvSpPr/>
          <p:nvPr/>
        </p:nvSpPr>
        <p:spPr>
          <a:xfrm>
            <a:off x="2384490" y="5189333"/>
            <a:ext cx="1806510" cy="3751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390753" y="4129761"/>
            <a:ext cx="1726755" cy="369332"/>
          </a:xfrm>
          <a:prstGeom prst="rect">
            <a:avLst/>
          </a:prstGeom>
          <a:noFill/>
        </p:spPr>
        <p:txBody>
          <a:bodyPr wrap="none" rtlCol="0">
            <a:spAutoFit/>
          </a:bodyPr>
          <a:lstStyle/>
          <a:p>
            <a:r>
              <a:rPr lang="en-IN" dirty="0"/>
              <a:t>Abnormal Based</a:t>
            </a:r>
          </a:p>
        </p:txBody>
      </p:sp>
      <p:sp>
        <p:nvSpPr>
          <p:cNvPr id="22" name="TextBox 21"/>
          <p:cNvSpPr txBox="1"/>
          <p:nvPr/>
        </p:nvSpPr>
        <p:spPr>
          <a:xfrm>
            <a:off x="2743413" y="4653194"/>
            <a:ext cx="1021433" cy="369332"/>
          </a:xfrm>
          <a:prstGeom prst="rect">
            <a:avLst/>
          </a:prstGeom>
          <a:noFill/>
        </p:spPr>
        <p:txBody>
          <a:bodyPr wrap="none" rtlCol="0">
            <a:spAutoFit/>
          </a:bodyPr>
          <a:lstStyle/>
          <a:p>
            <a:r>
              <a:rPr lang="en-IN" dirty="0"/>
              <a:t>HTML JS </a:t>
            </a:r>
          </a:p>
        </p:txBody>
      </p:sp>
      <p:sp>
        <p:nvSpPr>
          <p:cNvPr id="23" name="TextBox 22"/>
          <p:cNvSpPr txBox="1"/>
          <p:nvPr/>
        </p:nvSpPr>
        <p:spPr>
          <a:xfrm>
            <a:off x="2817178" y="5195164"/>
            <a:ext cx="918841" cy="369332"/>
          </a:xfrm>
          <a:prstGeom prst="rect">
            <a:avLst/>
          </a:prstGeom>
          <a:noFill/>
        </p:spPr>
        <p:txBody>
          <a:bodyPr wrap="none" rtlCol="0">
            <a:spAutoFit/>
          </a:bodyPr>
          <a:lstStyle/>
          <a:p>
            <a:r>
              <a:rPr lang="en-IN" dirty="0"/>
              <a:t>Domain</a:t>
            </a:r>
          </a:p>
        </p:txBody>
      </p:sp>
      <p:sp>
        <p:nvSpPr>
          <p:cNvPr id="24" name="TextBox 23"/>
          <p:cNvSpPr txBox="1"/>
          <p:nvPr/>
        </p:nvSpPr>
        <p:spPr>
          <a:xfrm>
            <a:off x="2471607" y="3149389"/>
            <a:ext cx="1565044" cy="369332"/>
          </a:xfrm>
          <a:prstGeom prst="rect">
            <a:avLst/>
          </a:prstGeom>
          <a:noFill/>
        </p:spPr>
        <p:txBody>
          <a:bodyPr wrap="none" rtlCol="0">
            <a:spAutoFit/>
          </a:bodyPr>
          <a:lstStyle/>
          <a:p>
            <a:r>
              <a:rPr lang="en-IN" dirty="0"/>
              <a:t>Feature Vector</a:t>
            </a:r>
          </a:p>
        </p:txBody>
      </p:sp>
      <p:cxnSp>
        <p:nvCxnSpPr>
          <p:cNvPr id="25" name="Straight Arrow Connector 24"/>
          <p:cNvCxnSpPr/>
          <p:nvPr/>
        </p:nvCxnSpPr>
        <p:spPr>
          <a:xfrm>
            <a:off x="3250996" y="2667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703523" y="4992451"/>
            <a:ext cx="2687877" cy="52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Process 27"/>
          <p:cNvSpPr/>
          <p:nvPr/>
        </p:nvSpPr>
        <p:spPr>
          <a:xfrm>
            <a:off x="7612538" y="3821625"/>
            <a:ext cx="2286000" cy="2045775"/>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7984237" y="4119264"/>
            <a:ext cx="1542602" cy="369332"/>
          </a:xfrm>
          <a:prstGeom prst="rect">
            <a:avLst/>
          </a:prstGeom>
          <a:noFill/>
        </p:spPr>
        <p:txBody>
          <a:bodyPr wrap="none" rtlCol="0">
            <a:spAutoFit/>
          </a:bodyPr>
          <a:lstStyle/>
          <a:p>
            <a:r>
              <a:rPr lang="en-IN" dirty="0"/>
              <a:t>Trained Model</a:t>
            </a:r>
          </a:p>
        </p:txBody>
      </p:sp>
      <p:sp>
        <p:nvSpPr>
          <p:cNvPr id="30" name="Flowchart: Process 29"/>
          <p:cNvSpPr/>
          <p:nvPr/>
        </p:nvSpPr>
        <p:spPr>
          <a:xfrm>
            <a:off x="7879238" y="4929690"/>
            <a:ext cx="1752600" cy="6858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8184356" y="5087924"/>
            <a:ext cx="1142364" cy="369332"/>
          </a:xfrm>
          <a:prstGeom prst="rect">
            <a:avLst/>
          </a:prstGeom>
          <a:noFill/>
        </p:spPr>
        <p:txBody>
          <a:bodyPr wrap="none" rtlCol="0">
            <a:spAutoFit/>
          </a:bodyPr>
          <a:lstStyle/>
          <a:p>
            <a:r>
              <a:rPr lang="en-IN" dirty="0"/>
              <a:t>XG BOOST</a:t>
            </a:r>
          </a:p>
        </p:txBody>
      </p:sp>
      <p:sp>
        <p:nvSpPr>
          <p:cNvPr id="34" name="TextBox 33"/>
          <p:cNvSpPr txBox="1"/>
          <p:nvPr/>
        </p:nvSpPr>
        <p:spPr>
          <a:xfrm>
            <a:off x="5334000" y="4488596"/>
            <a:ext cx="1704313" cy="369332"/>
          </a:xfrm>
          <a:prstGeom prst="rect">
            <a:avLst/>
          </a:prstGeom>
          <a:noFill/>
        </p:spPr>
        <p:txBody>
          <a:bodyPr wrap="none" rtlCol="0">
            <a:spAutoFit/>
          </a:bodyPr>
          <a:lstStyle/>
          <a:p>
            <a:r>
              <a:rPr lang="en-IN" dirty="0"/>
              <a:t>[0,0,-1,1,1…….1]</a:t>
            </a:r>
          </a:p>
        </p:txBody>
      </p:sp>
      <p:sp>
        <p:nvSpPr>
          <p:cNvPr id="35" name="TextBox 34"/>
          <p:cNvSpPr txBox="1"/>
          <p:nvPr/>
        </p:nvSpPr>
        <p:spPr>
          <a:xfrm>
            <a:off x="5542390" y="5087924"/>
            <a:ext cx="1287532" cy="369332"/>
          </a:xfrm>
          <a:prstGeom prst="rect">
            <a:avLst/>
          </a:prstGeom>
          <a:noFill/>
        </p:spPr>
        <p:txBody>
          <a:bodyPr wrap="none" rtlCol="0">
            <a:spAutoFit/>
          </a:bodyPr>
          <a:lstStyle/>
          <a:p>
            <a:r>
              <a:rPr lang="en-IN" dirty="0"/>
              <a:t>26 Columns</a:t>
            </a:r>
          </a:p>
        </p:txBody>
      </p:sp>
      <p:cxnSp>
        <p:nvCxnSpPr>
          <p:cNvPr id="36" name="Straight Arrow Connector 35"/>
          <p:cNvCxnSpPr/>
          <p:nvPr/>
        </p:nvCxnSpPr>
        <p:spPr>
          <a:xfrm flipV="1">
            <a:off x="8710996" y="3273558"/>
            <a:ext cx="0" cy="456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Flowchart: Process 38"/>
          <p:cNvSpPr/>
          <p:nvPr/>
        </p:nvSpPr>
        <p:spPr>
          <a:xfrm>
            <a:off x="7662555" y="2098152"/>
            <a:ext cx="2286000" cy="106679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8223180" y="2153042"/>
            <a:ext cx="1064715" cy="923330"/>
          </a:xfrm>
          <a:prstGeom prst="rect">
            <a:avLst/>
          </a:prstGeom>
          <a:noFill/>
        </p:spPr>
        <p:txBody>
          <a:bodyPr wrap="none" rtlCol="0">
            <a:spAutoFit/>
          </a:bodyPr>
          <a:lstStyle/>
          <a:p>
            <a:r>
              <a:rPr lang="en-IN" dirty="0"/>
              <a:t>Phishing </a:t>
            </a:r>
          </a:p>
          <a:p>
            <a:r>
              <a:rPr lang="en-IN" dirty="0"/>
              <a:t>Or</a:t>
            </a:r>
          </a:p>
          <a:p>
            <a:r>
              <a:rPr lang="en-IN" dirty="0"/>
              <a:t>Valid URL</a:t>
            </a:r>
          </a:p>
        </p:txBody>
      </p:sp>
      <p:cxnSp>
        <p:nvCxnSpPr>
          <p:cNvPr id="42" name="Straight Arrow Connector 41"/>
          <p:cNvCxnSpPr/>
          <p:nvPr/>
        </p:nvCxnSpPr>
        <p:spPr>
          <a:xfrm flipV="1">
            <a:off x="8723897" y="1524000"/>
            <a:ext cx="0" cy="499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025196" y="662836"/>
            <a:ext cx="1371600" cy="7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
            </a:r>
          </a:p>
        </p:txBody>
      </p:sp>
      <p:sp>
        <p:nvSpPr>
          <p:cNvPr id="45" name="TextBox 44"/>
          <p:cNvSpPr txBox="1"/>
          <p:nvPr/>
        </p:nvSpPr>
        <p:spPr>
          <a:xfrm>
            <a:off x="8440729" y="851677"/>
            <a:ext cx="540533" cy="369332"/>
          </a:xfrm>
          <a:prstGeom prst="rect">
            <a:avLst/>
          </a:prstGeom>
          <a:noFill/>
        </p:spPr>
        <p:txBody>
          <a:bodyPr wrap="none" rtlCol="0">
            <a:spAutoFit/>
          </a:bodyPr>
          <a:lstStyle/>
          <a:p>
            <a:r>
              <a:rPr lang="en-IN" dirty="0"/>
              <a:t>End</a:t>
            </a:r>
          </a:p>
        </p:txBody>
      </p:sp>
    </p:spTree>
    <p:extLst>
      <p:ext uri="{BB962C8B-B14F-4D97-AF65-F5344CB8AC3E}">
        <p14:creationId xmlns:p14="http://schemas.microsoft.com/office/powerpoint/2010/main" val="27294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228600" y="152400"/>
            <a:ext cx="11658600"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Modules:</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1752599" y="1447800"/>
            <a:ext cx="8077201" cy="4939173"/>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r>
              <a:rPr lang="en-GB" sz="2750" dirty="0">
                <a:latin typeface="Carlito"/>
                <a:cs typeface="Carlito"/>
              </a:rPr>
              <a:t>Address Bar Feature Extraction</a:t>
            </a: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r>
              <a:rPr lang="en-GB" sz="2750" dirty="0">
                <a:latin typeface="Carlito"/>
                <a:cs typeface="Carlito"/>
              </a:rPr>
              <a:t>Abnormal Feature Extraction</a:t>
            </a: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r>
              <a:rPr lang="en-GB" sz="2750" dirty="0">
                <a:latin typeface="Carlito"/>
                <a:cs typeface="Carlito"/>
              </a:rPr>
              <a:t>HTML and JS Feature Extraction</a:t>
            </a: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r>
              <a:rPr lang="en-GB" sz="2750" dirty="0">
                <a:latin typeface="Carlito"/>
                <a:cs typeface="Carlito"/>
              </a:rPr>
              <a:t>Domain Based Feature Extraction</a:t>
            </a:r>
          </a:p>
          <a:p>
            <a:pPr marL="12065" marR="5080" algn="just">
              <a:lnSpc>
                <a:spcPts val="3080"/>
              </a:lnSpc>
              <a:spcBef>
                <a:spcPts val="415"/>
              </a:spcBef>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21</a:t>
            </a:fld>
            <a:endParaRPr lang="en-GB" dirty="0"/>
          </a:p>
        </p:txBody>
      </p:sp>
    </p:spTree>
    <p:extLst>
      <p:ext uri="{BB962C8B-B14F-4D97-AF65-F5344CB8AC3E}">
        <p14:creationId xmlns:p14="http://schemas.microsoft.com/office/powerpoint/2010/main" val="301172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2008"/>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spcBef>
                <a:spcPts val="780"/>
              </a:spcBef>
            </a:pPr>
            <a:r>
              <a:rPr lang="en-GB" sz="3950" spc="-95" dirty="0"/>
              <a:t>Module name : </a:t>
            </a:r>
            <a:r>
              <a:rPr lang="en-GB" sz="4000" dirty="0">
                <a:latin typeface="Carlito"/>
                <a:cs typeface="Carlito"/>
              </a:rPr>
              <a:t>Address Bar Feature Extraction</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mc:AlternateContent xmlns:mc="http://schemas.openxmlformats.org/markup-compatibility/2006" xmlns:a14="http://schemas.microsoft.com/office/drawing/2010/main">
        <mc:Choice Requires="a14">
          <p:sp>
            <p:nvSpPr>
              <p:cNvPr id="7" name="object 3"/>
              <p:cNvSpPr txBox="1"/>
              <p:nvPr/>
            </p:nvSpPr>
            <p:spPr>
              <a:xfrm>
                <a:off x="306386" y="914400"/>
                <a:ext cx="11428414" cy="5745419"/>
              </a:xfrm>
              <a:prstGeom prst="rect">
                <a:avLst/>
              </a:prstGeom>
            </p:spPr>
            <p:txBody>
              <a:bodyPr vert="horz" wrap="square" lIns="0" tIns="52705" rIns="0" bIns="0" rtlCol="0">
                <a:spAutoFit/>
              </a:bodyPr>
              <a:lstStyle/>
              <a:p>
                <a:pPr marL="469265" marR="5080" indent="-457200" algn="just">
                  <a:lnSpc>
                    <a:spcPts val="3080"/>
                  </a:lnSpc>
                  <a:spcBef>
                    <a:spcPts val="415"/>
                  </a:spcBef>
                  <a:buFont typeface="Arial" pitchFamily="34" charset="0"/>
                  <a:buChar char="•"/>
                  <a:tabLst>
                    <a:tab pos="241935" algn="l"/>
                  </a:tabLst>
                </a:pPr>
                <a:r>
                  <a:rPr lang="en-IN" sz="2600" dirty="0">
                    <a:cs typeface="Carlito"/>
                  </a:rPr>
                  <a:t>In this module, we shed light on the important lexical features that have proved to be sound and effective in predicting phishing websites</a:t>
                </a:r>
                <a:r>
                  <a:rPr lang="en-GB" sz="2600" dirty="0">
                    <a:cs typeface="Carlito"/>
                  </a:rPr>
                  <a:t>.</a:t>
                </a:r>
              </a:p>
              <a:p>
                <a:pPr marL="469265" marR="5080" indent="-457200" algn="just">
                  <a:lnSpc>
                    <a:spcPts val="3080"/>
                  </a:lnSpc>
                  <a:spcBef>
                    <a:spcPts val="415"/>
                  </a:spcBef>
                  <a:buFont typeface="Arial" pitchFamily="34" charset="0"/>
                  <a:buChar char="•"/>
                  <a:tabLst>
                    <a:tab pos="241935" algn="l"/>
                  </a:tabLst>
                </a:pPr>
                <a:r>
                  <a:rPr lang="en-GB" sz="2600" dirty="0">
                    <a:cs typeface="Carlito"/>
                  </a:rPr>
                  <a:t>We have put forward </a:t>
                </a:r>
                <a:r>
                  <a:rPr lang="en-GB" sz="2600" b="1" dirty="0">
                    <a:cs typeface="Carlito"/>
                  </a:rPr>
                  <a:t>11 important features</a:t>
                </a:r>
                <a:r>
                  <a:rPr lang="en-GB" sz="2600" dirty="0">
                    <a:cs typeface="Carlito"/>
                  </a:rPr>
                  <a:t> and have given weights on those in the range {-1,0,1} with certain criteria.</a:t>
                </a:r>
              </a:p>
              <a:p>
                <a:pPr marL="12065" marR="5080" algn="just">
                  <a:lnSpc>
                    <a:spcPts val="3080"/>
                  </a:lnSpc>
                  <a:spcBef>
                    <a:spcPts val="415"/>
                  </a:spcBef>
                  <a:tabLst>
                    <a:tab pos="241935" algn="l"/>
                  </a:tabLst>
                </a:pPr>
                <a:endParaRPr lang="en-GB" sz="2800" dirty="0">
                  <a:cs typeface="Carlito"/>
                </a:endParaRPr>
              </a:p>
              <a:p>
                <a:pPr marL="526415" marR="5080" indent="-514350" algn="just">
                  <a:lnSpc>
                    <a:spcPts val="3080"/>
                  </a:lnSpc>
                  <a:spcBef>
                    <a:spcPts val="415"/>
                  </a:spcBef>
                  <a:buAutoNum type="arabicParenR"/>
                  <a:tabLst>
                    <a:tab pos="241935" algn="l"/>
                  </a:tabLst>
                </a:pPr>
                <a:r>
                  <a:rPr lang="en-GB" sz="2800" b="1" dirty="0">
                    <a:cs typeface="Carlito"/>
                  </a:rPr>
                  <a:t>Using IP address:</a:t>
                </a:r>
              </a:p>
              <a:p>
                <a:pPr marL="12065" marR="5080" algn="just">
                  <a:lnSpc>
                    <a:spcPts val="3080"/>
                  </a:lnSpc>
                  <a:spcBef>
                    <a:spcPts val="415"/>
                  </a:spcBef>
                  <a:tabLst>
                    <a:tab pos="241935" algn="l"/>
                  </a:tabLst>
                </a:pPr>
                <a:endParaRPr lang="en-GB" sz="2600" b="1" dirty="0">
                  <a:cs typeface="Carlito"/>
                </a:endParaRPr>
              </a:p>
              <a:p>
                <a:pPr marL="12065" marR="5080" algn="just">
                  <a:lnSpc>
                    <a:spcPts val="3080"/>
                  </a:lnSpc>
                  <a:spcBef>
                    <a:spcPts val="415"/>
                  </a:spcBef>
                  <a:tabLst>
                    <a:tab pos="241935" algn="l"/>
                  </a:tabLst>
                </a:pPr>
                <a:r>
                  <a:rPr lang="en-AU" sz="2600" i="1" dirty="0"/>
                  <a:t>    </a:t>
                </a:r>
                <a:r>
                  <a:rPr lang="en-AU" sz="2600" i="1" u="sng" dirty="0"/>
                  <a:t>Rule</a:t>
                </a:r>
                <a:r>
                  <a:rPr lang="en-AU" sz="26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US" sz="2400">
                                <a:latin typeface="Cambria Math"/>
                              </a:rPr>
                              <m:t>If</m:t>
                            </m:r>
                            <m:r>
                              <a:rPr lang="en-US" sz="2400">
                                <a:latin typeface="Cambria Math"/>
                              </a:rPr>
                              <m:t> </m:t>
                            </m:r>
                            <m:r>
                              <m:rPr>
                                <m:sty m:val="p"/>
                              </m:rPr>
                              <a:rPr lang="en-US" sz="2400">
                                <a:latin typeface="Cambria Math"/>
                              </a:rPr>
                              <m:t>The</m:t>
                            </m:r>
                            <m:r>
                              <a:rPr lang="en-US" sz="2400">
                                <a:latin typeface="Cambria Math"/>
                              </a:rPr>
                              <m:t> </m:t>
                            </m:r>
                            <m:r>
                              <m:rPr>
                                <m:sty m:val="p"/>
                              </m:rPr>
                              <a:rPr lang="en-US" sz="2400">
                                <a:latin typeface="Cambria Math"/>
                              </a:rPr>
                              <m:t>Domain</m:t>
                            </m:r>
                            <m:r>
                              <a:rPr lang="en-US" sz="2400">
                                <a:latin typeface="Cambria Math"/>
                              </a:rPr>
                              <m:t> </m:t>
                            </m:r>
                            <m:r>
                              <m:rPr>
                                <m:sty m:val="p"/>
                              </m:rPr>
                              <a:rPr lang="en-US" sz="2400">
                                <a:latin typeface="Cambria Math"/>
                              </a:rPr>
                              <m:t>Part</m:t>
                            </m:r>
                            <m:r>
                              <a:rPr lang="en-US" sz="2400">
                                <a:latin typeface="Cambria Math"/>
                              </a:rPr>
                              <m:t> </m:t>
                            </m:r>
                            <m:r>
                              <m:rPr>
                                <m:sty m:val="p"/>
                              </m:rPr>
                              <a:rPr lang="en-US" sz="2400">
                                <a:latin typeface="Cambria Math"/>
                              </a:rPr>
                              <m:t>has</m:t>
                            </m:r>
                            <m:r>
                              <a:rPr lang="en-US" sz="2400">
                                <a:latin typeface="Cambria Math"/>
                              </a:rPr>
                              <m:t> </m:t>
                            </m:r>
                            <m:r>
                              <m:rPr>
                                <m:sty m:val="p"/>
                              </m:rPr>
                              <a:rPr lang="en-US" sz="2400">
                                <a:latin typeface="Cambria Math"/>
                              </a:rPr>
                              <m:t>an</m:t>
                            </m:r>
                            <m:r>
                              <a:rPr lang="en-US" sz="2400">
                                <a:latin typeface="Cambria Math"/>
                              </a:rPr>
                              <m:t> </m:t>
                            </m:r>
                            <m:r>
                              <m:rPr>
                                <m:sty m:val="p"/>
                              </m:rPr>
                              <a:rPr lang="en-US" sz="2400">
                                <a:latin typeface="Cambria Math"/>
                              </a:rPr>
                              <m:t>IP</m:t>
                            </m:r>
                            <m:r>
                              <a:rPr lang="en-US" sz="2400">
                                <a:latin typeface="Cambria Math"/>
                              </a:rPr>
                              <m:t> </m:t>
                            </m:r>
                            <m:r>
                              <m:rPr>
                                <m:sty m:val="p"/>
                              </m:rPr>
                              <a:rPr lang="en-US" sz="2400">
                                <a:latin typeface="Cambria Math"/>
                              </a:rPr>
                              <m:t>Address</m:t>
                            </m:r>
                            <m:r>
                              <a:rPr lang="en-AU" sz="2400">
                                <a:latin typeface="Cambria Math"/>
                              </a:rPr>
                              <m:t> →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GB" sz="2400" dirty="0"/>
              </a:p>
              <a:p>
                <a:pPr marL="12065" marR="5080" algn="just">
                  <a:lnSpc>
                    <a:spcPts val="3080"/>
                  </a:lnSpc>
                  <a:spcBef>
                    <a:spcPts val="415"/>
                  </a:spcBef>
                  <a:tabLst>
                    <a:tab pos="241935" algn="l"/>
                  </a:tabLst>
                </a:pPr>
                <a:endParaRPr lang="en-GB" sz="2750" dirty="0">
                  <a:latin typeface="Carlito"/>
                </a:endParaRPr>
              </a:p>
              <a:p>
                <a:r>
                  <a:rPr lang="en-GB" sz="2800" b="1" dirty="0">
                    <a:latin typeface="Carlito"/>
                  </a:rPr>
                  <a:t>2)  </a:t>
                </a:r>
                <a:r>
                  <a:rPr lang="en-US" sz="2800" b="1" dirty="0"/>
                  <a:t>Long URL to Hide the Suspicious Part:</a:t>
                </a:r>
              </a:p>
              <a:p>
                <a:r>
                  <a:rPr lang="en-AU" sz="2600" i="1" dirty="0"/>
                  <a:t>    </a:t>
                </a:r>
                <a:r>
                  <a:rPr lang="en-AU" sz="2600" i="1" u="sng" dirty="0"/>
                  <a:t>Rule</a:t>
                </a:r>
                <a:r>
                  <a:rPr lang="en-AU" sz="2600" i="1" dirty="0"/>
                  <a:t>: IF</a:t>
                </a:r>
                <a:r>
                  <a:rPr lang="en-AU" sz="2800" i="1" dirty="0"/>
                  <a:t>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AU" sz="2400" i="1">
                                <a:latin typeface="Cambria Math"/>
                              </a:rPr>
                              <m:t>𝑈𝑅𝐿</m:t>
                            </m:r>
                            <m:r>
                              <a:rPr lang="en-AU" sz="2400" i="1">
                                <a:latin typeface="Cambria Math"/>
                              </a:rPr>
                              <m:t> </m:t>
                            </m:r>
                            <m:r>
                              <a:rPr lang="en-AU" sz="2400" i="1">
                                <a:latin typeface="Cambria Math"/>
                              </a:rPr>
                              <m:t>𝑙𝑒𝑛𝑔𝑡h</m:t>
                            </m:r>
                            <m:r>
                              <a:rPr lang="en-AU" sz="2400" i="1">
                                <a:latin typeface="Cambria Math"/>
                              </a:rPr>
                              <m:t>&lt;54 → </m:t>
                            </m:r>
                            <m:r>
                              <a:rPr lang="en-AU" sz="2400" i="1">
                                <a:latin typeface="Cambria Math"/>
                              </a:rPr>
                              <m:t>𝑓𝑒𝑎𝑡𝑢𝑟𝑒</m:t>
                            </m:r>
                            <m:r>
                              <a:rPr lang="en-AU" sz="2400" i="1">
                                <a:latin typeface="Cambria Math"/>
                              </a:rPr>
                              <m:t>=</m:t>
                            </m:r>
                            <m:r>
                              <m:rPr>
                                <m:sty m:val="p"/>
                              </m:rPr>
                              <a:rPr lang="en-AU" sz="2400">
                                <a:latin typeface="Cambria Math"/>
                              </a:rPr>
                              <m:t>Legitimate</m:t>
                            </m:r>
                          </m:e>
                          <m:e>
                            <m:r>
                              <a:rPr lang="en-AU" sz="2400" i="1">
                                <a:latin typeface="Cambria Math"/>
                              </a:rPr>
                              <m:t> </m:t>
                            </m:r>
                            <m:r>
                              <a:rPr lang="en-AU" sz="2400" i="1">
                                <a:latin typeface="Cambria Math"/>
                              </a:rPr>
                              <m:t>𝑒𝑙𝑠𝑒</m:t>
                            </m:r>
                            <m:r>
                              <a:rPr lang="en-AU" sz="2400" i="1">
                                <a:latin typeface="Cambria Math"/>
                              </a:rPr>
                              <m:t> </m:t>
                            </m:r>
                            <m:r>
                              <a:rPr lang="en-AU" sz="2400" i="1">
                                <a:latin typeface="Cambria Math"/>
                              </a:rPr>
                              <m:t>𝑖𝑓</m:t>
                            </m:r>
                            <m:r>
                              <a:rPr lang="en-AU" sz="2400" i="1">
                                <a:latin typeface="Cambria Math"/>
                              </a:rPr>
                              <m:t> </m:t>
                            </m:r>
                            <m:r>
                              <a:rPr lang="en-AU" sz="2400" i="1">
                                <a:latin typeface="Cambria Math"/>
                              </a:rPr>
                              <m:t>𝑈𝑅𝐿</m:t>
                            </m:r>
                            <m:r>
                              <a:rPr lang="en-AU" sz="2400" i="1">
                                <a:latin typeface="Cambria Math"/>
                              </a:rPr>
                              <m:t> </m:t>
                            </m:r>
                            <m:r>
                              <a:rPr lang="en-AU" sz="2400" i="1">
                                <a:latin typeface="Cambria Math"/>
                              </a:rPr>
                              <m:t>𝑙𝑒𝑛𝑔𝑡h</m:t>
                            </m:r>
                            <m:r>
                              <a:rPr lang="en-AU" sz="2400" i="1">
                                <a:latin typeface="Cambria Math"/>
                              </a:rPr>
                              <m:t>≥54 </m:t>
                            </m:r>
                            <m:r>
                              <a:rPr lang="en-AU" sz="2400" i="1">
                                <a:latin typeface="Cambria Math"/>
                              </a:rPr>
                              <m:t>𝑎𝑛𝑑</m:t>
                            </m:r>
                            <m:r>
                              <a:rPr lang="en-AU" sz="2400" i="1">
                                <a:latin typeface="Cambria Math"/>
                              </a:rPr>
                              <m:t> ≤75 → </m:t>
                            </m:r>
                            <m:r>
                              <a:rPr lang="en-AU" sz="2400" i="1">
                                <a:latin typeface="Cambria Math"/>
                              </a:rPr>
                              <m:t>𝑓𝑒𝑎𝑡𝑢𝑟𝑒</m:t>
                            </m:r>
                            <m:r>
                              <a:rPr lang="en-AU" sz="2400" i="1">
                                <a:latin typeface="Cambria Math"/>
                              </a:rPr>
                              <m:t>=</m:t>
                            </m:r>
                            <m:r>
                              <a:rPr lang="en-AU" sz="2400" i="1">
                                <a:latin typeface="Cambria Math"/>
                              </a:rPr>
                              <m:t>𝑆𝑢𝑠𝑝𝑖𝑐𝑖𝑜𝑢𝑠</m:t>
                            </m:r>
                            <m:r>
                              <a:rPr lang="en-AU" sz="2400" i="1">
                                <a:latin typeface="Cambria Math"/>
                              </a:rPr>
                              <m:t> </m:t>
                            </m:r>
                          </m:e>
                          <m:e>
                            <m:r>
                              <a:rPr lang="en-AU" sz="2400" i="1">
                                <a:latin typeface="Cambria Math"/>
                              </a:rPr>
                              <m:t>𝑜𝑡h𝑒𝑟𝑤𝑖𝑠𝑒</m:t>
                            </m:r>
                            <m:r>
                              <a:rPr lang="en-AU" sz="2400" i="1">
                                <a:latin typeface="Cambria Math"/>
                              </a:rPr>
                              <m:t>→ </m:t>
                            </m:r>
                            <m:r>
                              <a:rPr lang="en-AU" sz="2400" i="1">
                                <a:latin typeface="Cambria Math"/>
                              </a:rPr>
                              <m:t>𝑓𝑒𝑎𝑡𝑢𝑟𝑒</m:t>
                            </m:r>
                            <m:r>
                              <a:rPr lang="en-AU" sz="2400" i="1">
                                <a:latin typeface="Cambria Math"/>
                              </a:rPr>
                              <m:t>=</m:t>
                            </m:r>
                            <m:r>
                              <m:rPr>
                                <m:sty m:val="p"/>
                              </m:rPr>
                              <a:rPr lang="en-AU" sz="2400">
                                <a:latin typeface="Cambria Math"/>
                              </a:rPr>
                              <m:t>Phishing</m:t>
                            </m:r>
                          </m:e>
                        </m:eqArr>
                      </m:e>
                    </m:d>
                  </m:oMath>
                </a14:m>
                <a:r>
                  <a:rPr lang="en-IN" sz="2500" b="1" i="1" dirty="0"/>
                  <a:t> </a:t>
                </a:r>
              </a:p>
            </p:txBody>
          </p:sp>
        </mc:Choice>
        <mc:Fallback xmlns="">
          <p:sp>
            <p:nvSpPr>
              <p:cNvPr id="7" name="object 3"/>
              <p:cNvSpPr txBox="1">
                <a:spLocks noRot="1" noChangeAspect="1" noMove="1" noResize="1" noEditPoints="1" noAdjustHandles="1" noChangeArrowheads="1" noChangeShapeType="1" noTextEdit="1"/>
              </p:cNvSpPr>
              <p:nvPr/>
            </p:nvSpPr>
            <p:spPr>
              <a:xfrm>
                <a:off x="306386" y="914400"/>
                <a:ext cx="11428414" cy="5745419"/>
              </a:xfrm>
              <a:prstGeom prst="rect">
                <a:avLst/>
              </a:prstGeom>
              <a:blipFill rotWithShape="1">
                <a:blip r:embed="rId2"/>
                <a:stretch>
                  <a:fillRect l="-1867" t="-849" r="-1760"/>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22</a:t>
            </a:fld>
            <a:endParaRPr lang="en-GB" dirty="0"/>
          </a:p>
        </p:txBody>
      </p:sp>
    </p:spTree>
    <p:extLst>
      <p:ext uri="{BB962C8B-B14F-4D97-AF65-F5344CB8AC3E}">
        <p14:creationId xmlns:p14="http://schemas.microsoft.com/office/powerpoint/2010/main" val="117705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 name : </a:t>
            </a:r>
            <a:r>
              <a:rPr lang="en-GB" sz="3600" dirty="0">
                <a:latin typeface="Carlito"/>
                <a:cs typeface="Carlito"/>
              </a:rPr>
              <a:t>Address Bar Feature Extraction</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mc:AlternateContent xmlns:mc="http://schemas.openxmlformats.org/markup-compatibility/2006" xmlns:a14="http://schemas.microsoft.com/office/drawing/2010/main">
        <mc:Choice Requires="a14">
          <p:sp>
            <p:nvSpPr>
              <p:cNvPr id="7" name="object 3"/>
              <p:cNvSpPr txBox="1"/>
              <p:nvPr/>
            </p:nvSpPr>
            <p:spPr>
              <a:xfrm>
                <a:off x="311605" y="1066800"/>
                <a:ext cx="11651795" cy="5388013"/>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GB" sz="2750" dirty="0">
                    <a:latin typeface="Carlito"/>
                    <a:cs typeface="Carlito"/>
                  </a:rPr>
                  <a:t>3) </a:t>
                </a:r>
                <a:r>
                  <a:rPr lang="en-US" sz="2800" b="1" dirty="0"/>
                  <a:t>URL Shortening Services “Tiny URL”</a:t>
                </a:r>
              </a:p>
              <a:p>
                <a:pPr marL="12065" marR="5080" algn="just">
                  <a:lnSpc>
                    <a:spcPts val="3080"/>
                  </a:lnSpc>
                  <a:spcBef>
                    <a:spcPts val="415"/>
                  </a:spcBef>
                  <a:tabLst>
                    <a:tab pos="241935" algn="l"/>
                  </a:tabLst>
                </a:pPr>
                <a:endParaRPr lang="en-US" sz="2800" b="1" dirty="0"/>
              </a:p>
              <a:p>
                <a:pPr marL="12065" marR="5080" algn="just">
                  <a:lnSpc>
                    <a:spcPts val="3080"/>
                  </a:lnSpc>
                  <a:spcBef>
                    <a:spcPts val="415"/>
                  </a:spcBef>
                  <a:tabLst>
                    <a:tab pos="241935" algn="l"/>
                  </a:tabLst>
                </a:pPr>
                <a:r>
                  <a:rPr lang="en-AU" sz="2800" i="1" dirty="0"/>
                  <a:t>     </a:t>
                </a:r>
                <a:r>
                  <a:rPr lang="en-AU" sz="2800" i="1" u="sng" dirty="0"/>
                  <a:t>Rule</a:t>
                </a:r>
                <a:r>
                  <a:rPr lang="en-AU" sz="28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US" sz="2400">
                                <a:latin typeface="Cambria Math"/>
                              </a:rPr>
                              <m:t>TinyURL</m:t>
                            </m:r>
                            <m:r>
                              <a:rPr lang="en-AU" sz="2400">
                                <a:latin typeface="Cambria Math"/>
                              </a:rPr>
                              <m:t> →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IN" sz="2400" dirty="0"/>
              </a:p>
              <a:p>
                <a:pPr marL="12065" marR="5080" algn="just">
                  <a:lnSpc>
                    <a:spcPts val="3080"/>
                  </a:lnSpc>
                  <a:spcBef>
                    <a:spcPts val="415"/>
                  </a:spcBef>
                  <a:tabLst>
                    <a:tab pos="241935" algn="l"/>
                  </a:tabLst>
                </a:pPr>
                <a:endParaRPr lang="en-GB" sz="2800" b="1" dirty="0">
                  <a:cs typeface="Carlito"/>
                </a:endParaRPr>
              </a:p>
              <a:p>
                <a:pPr marL="12065" marR="5080" lvl="2" algn="just">
                  <a:lnSpc>
                    <a:spcPts val="3080"/>
                  </a:lnSpc>
                  <a:spcBef>
                    <a:spcPts val="415"/>
                  </a:spcBef>
                  <a:tabLst>
                    <a:tab pos="241935" algn="l"/>
                  </a:tabLst>
                </a:pPr>
                <a:r>
                  <a:rPr lang="en-GB" sz="2800" b="1" dirty="0">
                    <a:cs typeface="Carlito"/>
                  </a:rPr>
                  <a:t>4) </a:t>
                </a:r>
                <a:r>
                  <a:rPr lang="en-US" sz="2800" b="1" dirty="0"/>
                  <a:t>URL’s having “@” Symbol</a:t>
                </a:r>
              </a:p>
              <a:p>
                <a:pPr marL="12065" marR="5080" lvl="2" algn="just">
                  <a:lnSpc>
                    <a:spcPts val="3080"/>
                  </a:lnSpc>
                  <a:spcBef>
                    <a:spcPts val="415"/>
                  </a:spcBef>
                  <a:tabLst>
                    <a:tab pos="241935" algn="l"/>
                  </a:tabLst>
                </a:pPr>
                <a:endParaRPr lang="en-US" sz="2800" b="1" dirty="0"/>
              </a:p>
              <a:p>
                <a:pPr marL="12065" marR="5080" lvl="2" algn="just">
                  <a:lnSpc>
                    <a:spcPts val="3080"/>
                  </a:lnSpc>
                  <a:spcBef>
                    <a:spcPts val="415"/>
                  </a:spcBef>
                  <a:tabLst>
                    <a:tab pos="241935" algn="l"/>
                  </a:tabLst>
                </a:pPr>
                <a:r>
                  <a:rPr lang="en-AU" sz="2800" dirty="0"/>
                  <a:t>    </a:t>
                </a:r>
                <a:r>
                  <a:rPr lang="en-AU" sz="2800" u="sng" dirty="0"/>
                  <a:t>Rule</a:t>
                </a:r>
                <a:r>
                  <a:rPr lang="en-AU" sz="28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Url</m:t>
                            </m:r>
                            <m:r>
                              <a:rPr lang="en-AU" sz="2400">
                                <a:latin typeface="Cambria Math"/>
                              </a:rPr>
                              <m:t> </m:t>
                            </m:r>
                            <m:r>
                              <m:rPr>
                                <m:sty m:val="p"/>
                              </m:rPr>
                              <a:rPr lang="en-AU" sz="2400">
                                <a:latin typeface="Cambria Math"/>
                              </a:rPr>
                              <m:t>Having</m:t>
                            </m:r>
                            <m:r>
                              <a:rPr lang="en-AU" sz="2400">
                                <a:latin typeface="Cambria Math"/>
                              </a:rPr>
                              <m:t> @ </m:t>
                            </m:r>
                            <m:r>
                              <m:rPr>
                                <m:sty m:val="p"/>
                              </m:rPr>
                              <a:rPr lang="en-AU" sz="2400">
                                <a:latin typeface="Cambria Math"/>
                              </a:rPr>
                              <m:t>Symbol</m:t>
                            </m:r>
                            <m:r>
                              <a:rPr lang="en-AU" sz="2400">
                                <a:latin typeface="Cambria Math"/>
                              </a:rPr>
                              <m:t>→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IN" sz="2400" dirty="0"/>
              </a:p>
              <a:p>
                <a:pPr marL="12065" marR="5080" lvl="2" algn="just">
                  <a:lnSpc>
                    <a:spcPts val="3080"/>
                  </a:lnSpc>
                  <a:spcBef>
                    <a:spcPts val="415"/>
                  </a:spcBef>
                  <a:tabLst>
                    <a:tab pos="241935" algn="l"/>
                  </a:tabLst>
                </a:pPr>
                <a:endParaRPr lang="en-IN" sz="2800" b="1" i="1" dirty="0"/>
              </a:p>
              <a:p>
                <a:pPr marL="12065" marR="5080" lvl="2" algn="just">
                  <a:lnSpc>
                    <a:spcPts val="3080"/>
                  </a:lnSpc>
                  <a:spcBef>
                    <a:spcPts val="415"/>
                  </a:spcBef>
                  <a:tabLst>
                    <a:tab pos="241935" algn="l"/>
                  </a:tabLst>
                </a:pPr>
                <a:r>
                  <a:rPr lang="en-IN" sz="2800" b="1" i="1" dirty="0"/>
                  <a:t>5)</a:t>
                </a:r>
                <a:r>
                  <a:rPr lang="en-US" sz="2800" b="1" dirty="0"/>
                  <a:t> Redirecting using “//”</a:t>
                </a:r>
              </a:p>
              <a:p>
                <a:pPr marL="12065" marR="5080" lvl="2" algn="just">
                  <a:lnSpc>
                    <a:spcPts val="3080"/>
                  </a:lnSpc>
                  <a:spcBef>
                    <a:spcPts val="415"/>
                  </a:spcBef>
                  <a:tabLst>
                    <a:tab pos="241935" algn="l"/>
                  </a:tabLst>
                </a:pPr>
                <a:endParaRPr lang="en-US" sz="2800" b="1" i="1" dirty="0"/>
              </a:p>
              <a:p>
                <a:pPr marL="12065" marR="5080" lvl="2" algn="just">
                  <a:lnSpc>
                    <a:spcPts val="3080"/>
                  </a:lnSpc>
                  <a:spcBef>
                    <a:spcPts val="415"/>
                  </a:spcBef>
                  <a:tabLst>
                    <a:tab pos="241935" algn="l"/>
                  </a:tabLst>
                </a:pPr>
                <a:r>
                  <a:rPr lang="en-AU" sz="2800" dirty="0"/>
                  <a:t>    </a:t>
                </a:r>
                <a:r>
                  <a:rPr lang="en-AU" sz="2800" u="sng" dirty="0"/>
                  <a:t>Rule</a:t>
                </a:r>
                <a:r>
                  <a:rPr lang="en-AU" sz="28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The</m:t>
                            </m:r>
                            <m:r>
                              <a:rPr lang="en-IN" sz="2400" b="0" i="0" smtClean="0">
                                <a:latin typeface="Cambria Math"/>
                              </a:rPr>
                              <m:t> </m:t>
                            </m:r>
                            <m:r>
                              <m:rPr>
                                <m:sty m:val="p"/>
                              </m:rPr>
                              <a:rPr lang="en-AU" sz="2400">
                                <a:latin typeface="Cambria Math"/>
                              </a:rPr>
                              <m:t>Position</m:t>
                            </m:r>
                            <m:r>
                              <a:rPr lang="en-AU" sz="2400">
                                <a:latin typeface="Cambria Math"/>
                              </a:rPr>
                              <m:t> </m:t>
                            </m:r>
                            <m:r>
                              <m:rPr>
                                <m:sty m:val="p"/>
                              </m:rPr>
                              <a:rPr lang="en-AU" sz="2400">
                                <a:latin typeface="Cambria Math"/>
                              </a:rPr>
                              <m:t>of</m:t>
                            </m:r>
                            <m:r>
                              <a:rPr lang="en-AU" sz="2400">
                                <a:latin typeface="Cambria Math"/>
                              </a:rPr>
                              <m:t> </m:t>
                            </m:r>
                            <m:r>
                              <m:rPr>
                                <m:sty m:val="p"/>
                              </m:rPr>
                              <a:rPr lang="en-AU" sz="2400">
                                <a:latin typeface="Cambria Math"/>
                              </a:rPr>
                              <m:t>the</m:t>
                            </m:r>
                            <m:r>
                              <a:rPr lang="en-AU" sz="2400">
                                <a:latin typeface="Cambria Math"/>
                              </a:rPr>
                              <m:t> </m:t>
                            </m:r>
                            <m:r>
                              <m:rPr>
                                <m:sty m:val="p"/>
                              </m:rPr>
                              <a:rPr lang="en-AU" sz="2400">
                                <a:latin typeface="Cambria Math"/>
                              </a:rPr>
                              <m:t>Last</m:t>
                            </m:r>
                            <m:r>
                              <a:rPr lang="en-AU" sz="2400">
                                <a:latin typeface="Cambria Math"/>
                              </a:rPr>
                              <m:t> </m:t>
                            </m:r>
                            <m:r>
                              <m:rPr>
                                <m:sty m:val="p"/>
                              </m:rPr>
                              <a:rPr lang="en-AU" sz="2400">
                                <a:latin typeface="Cambria Math"/>
                              </a:rPr>
                              <m:t>Occurrence</m:t>
                            </m:r>
                            <m:r>
                              <a:rPr lang="en-AU" sz="2400">
                                <a:latin typeface="Cambria Math"/>
                              </a:rPr>
                              <m:t> </m:t>
                            </m:r>
                            <m:r>
                              <m:rPr>
                                <m:sty m:val="p"/>
                              </m:rPr>
                              <a:rPr lang="en-AU" sz="2400">
                                <a:latin typeface="Cambria Math"/>
                              </a:rPr>
                              <m:t>of</m:t>
                            </m:r>
                            <m:r>
                              <a:rPr lang="en-AU" sz="2400">
                                <a:latin typeface="Cambria Math"/>
                              </a:rPr>
                              <m:t> "</m:t>
                            </m:r>
                            <m:r>
                              <m:rPr>
                                <m:nor/>
                              </m:rPr>
                              <a:rPr lang="en-AU" sz="2400"/>
                              <m:t>//" </m:t>
                            </m:r>
                            <m:r>
                              <m:rPr>
                                <m:sty m:val="p"/>
                              </m:rPr>
                              <a:rPr lang="en-AU" sz="2400">
                                <a:latin typeface="Cambria Math"/>
                              </a:rPr>
                              <m:t>in</m:t>
                            </m:r>
                            <m:r>
                              <a:rPr lang="en-AU" sz="2400">
                                <a:latin typeface="Cambria Math"/>
                              </a:rPr>
                              <m:t> </m:t>
                            </m:r>
                            <m:r>
                              <m:rPr>
                                <m:sty m:val="p"/>
                              </m:rPr>
                              <a:rPr lang="en-AU" sz="2400">
                                <a:latin typeface="Cambria Math"/>
                              </a:rPr>
                              <m:t>the</m:t>
                            </m:r>
                            <m:r>
                              <a:rPr lang="en-AU" sz="2400">
                                <a:latin typeface="Cambria Math"/>
                              </a:rPr>
                              <m:t> </m:t>
                            </m:r>
                            <m:r>
                              <m:rPr>
                                <m:sty m:val="p"/>
                              </m:rPr>
                              <a:rPr lang="en-AU" sz="2400">
                                <a:latin typeface="Cambria Math"/>
                              </a:rPr>
                              <m:t>URL</m:t>
                            </m:r>
                            <m:r>
                              <a:rPr lang="en-AU" sz="2400">
                                <a:latin typeface="Cambria Math"/>
                              </a:rPr>
                              <m:t> &gt; 7→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GB" sz="240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mc:Choice>
        <mc:Fallback xmlns="">
          <p:sp>
            <p:nvSpPr>
              <p:cNvPr id="7" name="object 3"/>
              <p:cNvSpPr txBox="1">
                <a:spLocks noRot="1" noChangeAspect="1" noMove="1" noResize="1" noEditPoints="1" noAdjustHandles="1" noChangeArrowheads="1" noChangeShapeType="1" noTextEdit="1"/>
              </p:cNvSpPr>
              <p:nvPr/>
            </p:nvSpPr>
            <p:spPr>
              <a:xfrm>
                <a:off x="311605" y="1066800"/>
                <a:ext cx="11651795" cy="5388013"/>
              </a:xfrm>
              <a:prstGeom prst="rect">
                <a:avLst/>
              </a:prstGeom>
              <a:blipFill rotWithShape="1">
                <a:blip r:embed="rId2"/>
                <a:stretch>
                  <a:fillRect l="-1726" t="-1697"/>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23</a:t>
            </a:fld>
            <a:endParaRPr lang="en-GB" dirty="0"/>
          </a:p>
        </p:txBody>
      </p:sp>
    </p:spTree>
    <p:extLst>
      <p:ext uri="{BB962C8B-B14F-4D97-AF65-F5344CB8AC3E}">
        <p14:creationId xmlns:p14="http://schemas.microsoft.com/office/powerpoint/2010/main" val="2749331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3200"/>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 name : </a:t>
            </a:r>
            <a:r>
              <a:rPr lang="en-GB" sz="3600" dirty="0">
                <a:latin typeface="Carlito"/>
                <a:cs typeface="Carlito"/>
              </a:rPr>
              <a:t>Address Bar Feature Extraction</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mc:AlternateContent xmlns:mc="http://schemas.openxmlformats.org/markup-compatibility/2006" xmlns:a14="http://schemas.microsoft.com/office/drawing/2010/main">
        <mc:Choice Requires="a14">
          <p:sp>
            <p:nvSpPr>
              <p:cNvPr id="7" name="object 3"/>
              <p:cNvSpPr txBox="1"/>
              <p:nvPr/>
            </p:nvSpPr>
            <p:spPr>
              <a:xfrm>
                <a:off x="311606" y="1066800"/>
                <a:ext cx="11179672" cy="5388013"/>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GB" sz="2800" b="1" dirty="0">
                    <a:latin typeface="Carlito"/>
                    <a:cs typeface="Carlito"/>
                  </a:rPr>
                  <a:t>6)</a:t>
                </a:r>
                <a:r>
                  <a:rPr lang="en-US" sz="2800" b="1" dirty="0"/>
                  <a:t> Prefix or Suffix Separated by (-) to the Domain</a:t>
                </a:r>
              </a:p>
              <a:p>
                <a:pPr marL="12065" marR="5080" algn="just">
                  <a:lnSpc>
                    <a:spcPts val="3080"/>
                  </a:lnSpc>
                  <a:spcBef>
                    <a:spcPts val="415"/>
                  </a:spcBef>
                  <a:tabLst>
                    <a:tab pos="241935" algn="l"/>
                  </a:tabLst>
                </a:pPr>
                <a:r>
                  <a:rPr lang="en-US" sz="2400" b="1" dirty="0"/>
                  <a:t> </a:t>
                </a:r>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r>
                          <a:rPr lang="en-IN" sz="2400" b="0" i="1" smtClean="0">
                            <a:latin typeface="Cambria Math"/>
                          </a:rPr>
                          <m:t> </m:t>
                        </m:r>
                        <m:eqArr>
                          <m:eqArrPr>
                            <m:ctrlPr>
                              <a:rPr lang="en-IN" sz="2400" i="1">
                                <a:latin typeface="Cambria Math"/>
                              </a:rPr>
                            </m:ctrlPr>
                          </m:eqArrPr>
                          <m:e>
                            <m:r>
                              <m:rPr>
                                <m:sty m:val="p"/>
                              </m:rPr>
                              <a:rPr lang="en-AU" sz="2400">
                                <a:latin typeface="Cambria Math"/>
                              </a:rPr>
                              <m:t>Domain</m:t>
                            </m:r>
                            <m:r>
                              <a:rPr lang="en-AU" sz="2400">
                                <a:latin typeface="Cambria Math"/>
                              </a:rPr>
                              <m:t> </m:t>
                            </m:r>
                            <m:r>
                              <m:rPr>
                                <m:sty m:val="p"/>
                              </m:rPr>
                              <a:rPr lang="en-AU" sz="2400">
                                <a:latin typeface="Cambria Math"/>
                              </a:rPr>
                              <m:t>Name</m:t>
                            </m:r>
                            <m:r>
                              <a:rPr lang="en-AU" sz="2400">
                                <a:latin typeface="Cambria Math"/>
                              </a:rPr>
                              <m:t> </m:t>
                            </m:r>
                            <m:r>
                              <m:rPr>
                                <m:sty m:val="p"/>
                              </m:rPr>
                              <a:rPr lang="en-AU" sz="2400">
                                <a:latin typeface="Cambria Math"/>
                              </a:rPr>
                              <m:t>Part</m:t>
                            </m:r>
                            <m:r>
                              <a:rPr lang="en-AU" sz="2400">
                                <a:latin typeface="Cambria Math"/>
                              </a:rPr>
                              <m:t> </m:t>
                            </m:r>
                            <m:r>
                              <m:rPr>
                                <m:sty m:val="p"/>
                              </m:rPr>
                              <a:rPr lang="en-AU" sz="2400">
                                <a:latin typeface="Cambria Math"/>
                              </a:rPr>
                              <m:t>Includes</m:t>
                            </m:r>
                            <m:r>
                              <a:rPr lang="en-AU" sz="2400">
                                <a:latin typeface="Cambria Math"/>
                              </a:rPr>
                              <m:t> (</m:t>
                            </m:r>
                            <m:r>
                              <a:rPr lang="en-AU" sz="2400" i="1">
                                <a:latin typeface="Cambria Math"/>
                              </a:rPr>
                              <m:t>−</m:t>
                            </m:r>
                            <m:r>
                              <a:rPr lang="en-AU" sz="2400">
                                <a:latin typeface="Cambria Math"/>
                              </a:rPr>
                              <m:t>) </m:t>
                            </m:r>
                            <m:r>
                              <m:rPr>
                                <m:sty m:val="p"/>
                              </m:rPr>
                              <a:rPr lang="en-AU" sz="2400">
                                <a:latin typeface="Cambria Math"/>
                              </a:rPr>
                              <m:t>Symbol</m:t>
                            </m:r>
                            <m:r>
                              <a:rPr lang="en-AU" sz="2400">
                                <a:latin typeface="Cambria Math"/>
                              </a:rPr>
                              <m:t> → </m:t>
                            </m:r>
                            <m:r>
                              <m:rPr>
                                <m:sty m:val="p"/>
                              </m:rPr>
                              <a:rPr lang="en-AU" sz="2400">
                                <a:latin typeface="Cambria Math"/>
                              </a:rPr>
                              <m:t>Phishing</m:t>
                            </m:r>
                          </m:e>
                          <m:e>
                            <m:r>
                              <m:rPr>
                                <m:sty m:val="p"/>
                              </m:rPr>
                              <a:rPr lang="en-AU" sz="2400">
                                <a:latin typeface="Cambria Math"/>
                              </a:rPr>
                              <m:t>Otherwise</m:t>
                            </m:r>
                            <m:r>
                              <a:rPr lang="en-AU" sz="2400">
                                <a:latin typeface="Cambria Math"/>
                              </a:rPr>
                              <m:t> → </m:t>
                            </m:r>
                            <m:r>
                              <m:rPr>
                                <m:sty m:val="p"/>
                              </m:rPr>
                              <a:rPr lang="en-AU" sz="2400">
                                <a:latin typeface="Cambria Math"/>
                              </a:rPr>
                              <m:t>Legitimate</m:t>
                            </m:r>
                          </m:e>
                        </m:eqArr>
                      </m:e>
                    </m:d>
                  </m:oMath>
                </a14:m>
                <a:endParaRPr lang="en-IN" sz="2400" dirty="0"/>
              </a:p>
              <a:p>
                <a:pPr marL="12065" marR="5080" algn="just">
                  <a:lnSpc>
                    <a:spcPts val="3080"/>
                  </a:lnSpc>
                  <a:spcBef>
                    <a:spcPts val="415"/>
                  </a:spcBef>
                  <a:tabLst>
                    <a:tab pos="241935" algn="l"/>
                  </a:tabLst>
                </a:pPr>
                <a:endParaRPr lang="en-GB" sz="2800" b="1" dirty="0">
                  <a:latin typeface="Carlito"/>
                  <a:cs typeface="Carlito"/>
                </a:endParaRPr>
              </a:p>
              <a:p>
                <a:pPr marL="12065" marR="5080" lvl="2" algn="just">
                  <a:lnSpc>
                    <a:spcPts val="3080"/>
                  </a:lnSpc>
                  <a:spcBef>
                    <a:spcPts val="415"/>
                  </a:spcBef>
                  <a:tabLst>
                    <a:tab pos="241935" algn="l"/>
                  </a:tabLst>
                </a:pPr>
                <a:r>
                  <a:rPr lang="en-GB" sz="2800" b="1" dirty="0">
                    <a:latin typeface="Carlito"/>
                    <a:cs typeface="Carlito"/>
                  </a:rPr>
                  <a:t>7)</a:t>
                </a:r>
                <a:r>
                  <a:rPr lang="en-US" b="1" dirty="0"/>
                  <a:t> </a:t>
                </a:r>
                <a:r>
                  <a:rPr lang="en-US" sz="2800" b="1" dirty="0"/>
                  <a:t>Sub Domain and Multi Sub Domains</a:t>
                </a:r>
              </a:p>
              <a:p>
                <a:pPr marL="12065" marR="5080" lvl="2" algn="just">
                  <a:lnSpc>
                    <a:spcPts val="3080"/>
                  </a:lnSpc>
                  <a:spcBef>
                    <a:spcPts val="415"/>
                  </a:spcBef>
                  <a:tabLst>
                    <a:tab pos="241935" algn="l"/>
                  </a:tabLst>
                </a:pPr>
                <a:endParaRPr lang="en-AU" sz="2400" dirty="0"/>
              </a:p>
              <a:p>
                <a:pPr marL="12065" marR="5080" lvl="2" algn="just">
                  <a:lnSpc>
                    <a:spcPts val="3080"/>
                  </a:lnSpc>
                  <a:spcBef>
                    <a:spcPts val="415"/>
                  </a:spcBef>
                  <a:tabLst>
                    <a:tab pos="241935" algn="l"/>
                  </a:tabLst>
                </a:pPr>
                <a:endParaRPr lang="en-AU" sz="2400" dirty="0"/>
              </a:p>
              <a:p>
                <a:pPr marL="12065" marR="5080" lvl="2"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Dots</m:t>
                            </m:r>
                            <m:r>
                              <a:rPr lang="en-AU" sz="2400">
                                <a:latin typeface="Cambria Math"/>
                              </a:rPr>
                              <m:t> </m:t>
                            </m:r>
                            <m:r>
                              <m:rPr>
                                <m:sty m:val="p"/>
                              </m:rPr>
                              <a:rPr lang="en-AU" sz="2400">
                                <a:latin typeface="Cambria Math"/>
                              </a:rPr>
                              <m:t>In</m:t>
                            </m:r>
                            <m:r>
                              <a:rPr lang="en-AU" sz="2400">
                                <a:latin typeface="Cambria Math"/>
                              </a:rPr>
                              <m:t> </m:t>
                            </m:r>
                            <m:r>
                              <m:rPr>
                                <m:sty m:val="p"/>
                              </m:rPr>
                              <a:rPr lang="en-AU" sz="2400">
                                <a:latin typeface="Cambria Math"/>
                              </a:rPr>
                              <m:t>Domain</m:t>
                            </m:r>
                            <m:r>
                              <a:rPr lang="en-AU" sz="2400">
                                <a:latin typeface="Cambria Math"/>
                              </a:rPr>
                              <m:t> </m:t>
                            </m:r>
                            <m:r>
                              <m:rPr>
                                <m:sty m:val="p"/>
                              </m:rPr>
                              <a:rPr lang="en-AU" sz="2400">
                                <a:latin typeface="Cambria Math"/>
                              </a:rPr>
                              <m:t>Part</m:t>
                            </m:r>
                            <m:r>
                              <a:rPr lang="en-AU" sz="2400">
                                <a:latin typeface="Cambria Math"/>
                              </a:rPr>
                              <m:t>=3 → </m:t>
                            </m:r>
                            <m:r>
                              <m:rPr>
                                <m:sty m:val="p"/>
                              </m:rPr>
                              <a:rPr lang="en-AU" sz="2400">
                                <a:latin typeface="Cambria Math"/>
                              </a:rPr>
                              <m:t>Legitimate</m:t>
                            </m:r>
                          </m:e>
                          <m:e>
                            <m:r>
                              <a:rPr lang="en-IN" sz="2400" b="0" i="1" smtClean="0">
                                <a:latin typeface="Cambria Math"/>
                              </a:rPr>
                              <m:t> </m:t>
                            </m:r>
                            <m:r>
                              <m:rPr>
                                <m:sty m:val="p"/>
                              </m:rPr>
                              <a:rPr lang="en-AU" sz="2400">
                                <a:latin typeface="Cambria Math"/>
                              </a:rPr>
                              <m:t>Dots</m:t>
                            </m:r>
                            <m:r>
                              <a:rPr lang="en-AU" sz="2400">
                                <a:latin typeface="Cambria Math"/>
                              </a:rPr>
                              <m:t> </m:t>
                            </m:r>
                            <m:r>
                              <m:rPr>
                                <m:sty m:val="p"/>
                              </m:rPr>
                              <a:rPr lang="en-AU" sz="2400">
                                <a:latin typeface="Cambria Math"/>
                              </a:rPr>
                              <m:t>In</m:t>
                            </m:r>
                            <m:r>
                              <a:rPr lang="en-AU" sz="2400">
                                <a:latin typeface="Cambria Math"/>
                              </a:rPr>
                              <m:t> </m:t>
                            </m:r>
                            <m:r>
                              <m:rPr>
                                <m:sty m:val="p"/>
                              </m:rPr>
                              <a:rPr lang="en-AU" sz="2400">
                                <a:latin typeface="Cambria Math"/>
                              </a:rPr>
                              <m:t>Domain</m:t>
                            </m:r>
                            <m:r>
                              <a:rPr lang="en-AU" sz="2400">
                                <a:latin typeface="Cambria Math"/>
                              </a:rPr>
                              <m:t> </m:t>
                            </m:r>
                            <m:r>
                              <m:rPr>
                                <m:sty m:val="p"/>
                              </m:rPr>
                              <a:rPr lang="en-AU" sz="2400">
                                <a:latin typeface="Cambria Math"/>
                              </a:rPr>
                              <m:t>Part</m:t>
                            </m:r>
                            <m:r>
                              <a:rPr lang="en-AU" sz="2400">
                                <a:latin typeface="Cambria Math"/>
                              </a:rPr>
                              <m:t>=4 → </m:t>
                            </m:r>
                            <m:r>
                              <m:rPr>
                                <m:sty m:val="p"/>
                              </m:rPr>
                              <a:rPr lang="en-AU" sz="2400">
                                <a:latin typeface="Cambria Math"/>
                              </a:rPr>
                              <m:t>Suspicious</m:t>
                            </m:r>
                          </m:e>
                          <m:e>
                            <m:r>
                              <m:rPr>
                                <m:sty m:val="p"/>
                              </m:rPr>
                              <a:rPr lang="en-AU" sz="2400">
                                <a:latin typeface="Cambria Math"/>
                              </a:rPr>
                              <m:t>Otherwise</m:t>
                            </m:r>
                            <m:r>
                              <a:rPr lang="en-AU" sz="2400">
                                <a:latin typeface="Cambria Math"/>
                              </a:rPr>
                              <m:t>→ </m:t>
                            </m:r>
                            <m:r>
                              <m:rPr>
                                <m:sty m:val="p"/>
                              </m:rPr>
                              <a:rPr lang="en-AU" sz="2400">
                                <a:latin typeface="Cambria Math"/>
                              </a:rPr>
                              <m:t>Phishing</m:t>
                            </m:r>
                          </m:e>
                        </m:eqArr>
                      </m:e>
                    </m:d>
                  </m:oMath>
                </a14:m>
                <a:endParaRPr lang="en-IN" sz="2400" dirty="0"/>
              </a:p>
              <a:p>
                <a:pPr marL="12065" marR="5080" lvl="2" algn="just">
                  <a:lnSpc>
                    <a:spcPts val="3080"/>
                  </a:lnSpc>
                  <a:spcBef>
                    <a:spcPts val="415"/>
                  </a:spcBef>
                  <a:tabLst>
                    <a:tab pos="241935" algn="l"/>
                  </a:tabLst>
                </a:pPr>
                <a:endParaRPr lang="en-IN" sz="2400" dirty="0"/>
              </a:p>
              <a:p>
                <a:pPr marL="12065" marR="5080" lvl="2" algn="just">
                  <a:lnSpc>
                    <a:spcPts val="3080"/>
                  </a:lnSpc>
                  <a:spcBef>
                    <a:spcPts val="415"/>
                  </a:spcBef>
                  <a:tabLst>
                    <a:tab pos="241935" algn="l"/>
                  </a:tabLst>
                </a:pPr>
                <a:r>
                  <a:rPr lang="en-IN" sz="2800" b="1" dirty="0"/>
                  <a:t>8)</a:t>
                </a:r>
                <a:r>
                  <a:rPr lang="en-US" sz="2800" b="1" dirty="0"/>
                  <a:t> HTTPS Connection</a:t>
                </a:r>
              </a:p>
              <a:p>
                <a:pPr marL="12065" marR="5080" lvl="2" algn="just">
                  <a:lnSpc>
                    <a:spcPts val="3080"/>
                  </a:lnSpc>
                  <a:spcBef>
                    <a:spcPts val="415"/>
                  </a:spcBef>
                  <a:tabLst>
                    <a:tab pos="241935" algn="l"/>
                  </a:tabLst>
                </a:pPr>
                <a:endParaRPr lang="en-US" sz="2400" b="1" dirty="0"/>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Use</m:t>
                            </m:r>
                            <m:r>
                              <a:rPr lang="en-AU" sz="2400">
                                <a:latin typeface="Cambria Math"/>
                              </a:rPr>
                              <m:t> </m:t>
                            </m:r>
                            <m:r>
                              <m:rPr>
                                <m:sty m:val="p"/>
                              </m:rPr>
                              <a:rPr lang="en-AU" sz="2400">
                                <a:latin typeface="Cambria Math"/>
                              </a:rPr>
                              <m:t>https</m:t>
                            </m:r>
                            <m:r>
                              <a:rPr lang="en-AU" sz="2400">
                                <a:latin typeface="Cambria Math"/>
                              </a:rPr>
                              <m:t> </m:t>
                            </m:r>
                            <m:r>
                              <m:rPr>
                                <m:sty m:val="p"/>
                              </m:rPr>
                              <a:rPr lang="en-AU" sz="2400">
                                <a:latin typeface="Cambria Math"/>
                              </a:rPr>
                              <m:t>and</m:t>
                            </m:r>
                            <m:r>
                              <a:rPr lang="en-AU" sz="2400">
                                <a:latin typeface="Cambria Math"/>
                              </a:rPr>
                              <m:t> </m:t>
                            </m:r>
                            <m:r>
                              <m:rPr>
                                <m:sty m:val="p"/>
                              </m:rPr>
                              <a:rPr lang="en-AU" sz="2400">
                                <a:latin typeface="Cambria Math"/>
                              </a:rPr>
                              <m:t>Issuer</m:t>
                            </m:r>
                            <m:r>
                              <a:rPr lang="en-AU" sz="2400">
                                <a:latin typeface="Cambria Math"/>
                              </a:rPr>
                              <m:t> </m:t>
                            </m:r>
                            <m:r>
                              <m:rPr>
                                <m:sty m:val="p"/>
                              </m:rPr>
                              <a:rPr lang="en-AU" sz="2400">
                                <a:latin typeface="Cambria Math"/>
                              </a:rPr>
                              <m:t>Is</m:t>
                            </m:r>
                            <m:r>
                              <a:rPr lang="en-AU" sz="2400">
                                <a:latin typeface="Cambria Math"/>
                              </a:rPr>
                              <m:t> </m:t>
                            </m:r>
                            <m:r>
                              <m:rPr>
                                <m:sty m:val="p"/>
                              </m:rPr>
                              <a:rPr lang="en-AU" sz="2400">
                                <a:latin typeface="Cambria Math"/>
                              </a:rPr>
                              <m:t>Trusted</m:t>
                            </m:r>
                            <m:r>
                              <a:rPr lang="en-AU" sz="2400">
                                <a:latin typeface="Cambria Math"/>
                              </a:rPr>
                              <m:t> → </m:t>
                            </m:r>
                            <m:r>
                              <m:rPr>
                                <m:sty m:val="p"/>
                              </m:rPr>
                              <a:rPr lang="en-AU" sz="2400">
                                <a:latin typeface="Cambria Math"/>
                              </a:rPr>
                              <m:t>Legitimate</m:t>
                            </m:r>
                            <m:r>
                              <a:rPr lang="en-AU" sz="2400">
                                <a:latin typeface="Cambria Math"/>
                              </a:rPr>
                              <m:t> </m:t>
                            </m:r>
                          </m:e>
                          <m:e>
                            <m:r>
                              <m:rPr>
                                <m:sty m:val="p"/>
                              </m:rPr>
                              <a:rPr lang="en-AU" sz="2400">
                                <a:latin typeface="Cambria Math"/>
                              </a:rPr>
                              <m:t>Otherwise</m:t>
                            </m:r>
                            <m:r>
                              <a:rPr lang="en-AU" sz="2400">
                                <a:latin typeface="Cambria Math"/>
                              </a:rPr>
                              <m:t>→ </m:t>
                            </m:r>
                            <m:r>
                              <m:rPr>
                                <m:sty m:val="p"/>
                              </m:rPr>
                              <a:rPr lang="en-AU" sz="2400">
                                <a:latin typeface="Cambria Math"/>
                              </a:rPr>
                              <m:t>Phishing</m:t>
                            </m:r>
                            <m:r>
                              <a:rPr lang="en-AU" sz="2400">
                                <a:latin typeface="Cambria Math"/>
                              </a:rPr>
                              <m:t> </m:t>
                            </m:r>
                          </m:e>
                        </m:eqArr>
                      </m:e>
                    </m:d>
                  </m:oMath>
                </a14:m>
                <a:endParaRPr lang="en-GB" sz="2800" b="1" dirty="0">
                  <a:latin typeface="Carlito"/>
                  <a:cs typeface="Carlito"/>
                </a:endParaRPr>
              </a:p>
            </p:txBody>
          </p:sp>
        </mc:Choice>
        <mc:Fallback xmlns="">
          <p:sp>
            <p:nvSpPr>
              <p:cNvPr id="7" name="object 3"/>
              <p:cNvSpPr txBox="1">
                <a:spLocks noRot="1" noChangeAspect="1" noMove="1" noResize="1" noEditPoints="1" noAdjustHandles="1" noChangeArrowheads="1" noChangeShapeType="1" noTextEdit="1"/>
              </p:cNvSpPr>
              <p:nvPr/>
            </p:nvSpPr>
            <p:spPr>
              <a:xfrm>
                <a:off x="311606" y="1066800"/>
                <a:ext cx="11179672" cy="5388013"/>
              </a:xfrm>
              <a:prstGeom prst="rect">
                <a:avLst/>
              </a:prstGeom>
              <a:blipFill rotWithShape="1">
                <a:blip r:embed="rId2"/>
                <a:stretch>
                  <a:fillRect l="-1799" t="-1810" b="-905"/>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24</a:t>
            </a:fld>
            <a:endParaRPr lang="en-GB" dirty="0"/>
          </a:p>
        </p:txBody>
      </p:sp>
    </p:spTree>
    <p:extLst>
      <p:ext uri="{BB962C8B-B14F-4D97-AF65-F5344CB8AC3E}">
        <p14:creationId xmlns:p14="http://schemas.microsoft.com/office/powerpoint/2010/main" val="531579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3200"/>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 name : </a:t>
            </a:r>
            <a:r>
              <a:rPr lang="en-GB" sz="3600" dirty="0">
                <a:latin typeface="Carlito"/>
                <a:cs typeface="Carlito"/>
              </a:rPr>
              <a:t>Address Bar Feature Extraction</a:t>
            </a:r>
            <a:endParaRPr sz="3950" dirty="0"/>
          </a:p>
        </p:txBody>
      </p:sp>
      <mc:AlternateContent xmlns:mc="http://schemas.openxmlformats.org/markup-compatibility/2006" xmlns:a14="http://schemas.microsoft.com/office/drawing/2010/main">
        <mc:Choice Requires="a14">
          <p:sp>
            <p:nvSpPr>
              <p:cNvPr id="6" name="object 3"/>
              <p:cNvSpPr txBox="1"/>
              <p:nvPr/>
            </p:nvSpPr>
            <p:spPr>
              <a:xfrm>
                <a:off x="311606" y="1066800"/>
                <a:ext cx="11499394" cy="5388013"/>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IN" sz="2800" b="1" dirty="0">
                    <a:cs typeface="Carlito"/>
                  </a:rPr>
                  <a:t>9) Domain Registration Length</a:t>
                </a:r>
              </a:p>
              <a:p>
                <a:pPr marL="12065" marR="5080" algn="just">
                  <a:lnSpc>
                    <a:spcPts val="3080"/>
                  </a:lnSpc>
                  <a:spcBef>
                    <a:spcPts val="415"/>
                  </a:spcBef>
                  <a:tabLst>
                    <a:tab pos="241935" algn="l"/>
                  </a:tabLst>
                </a:pPr>
                <a:endParaRPr lang="en-IN" sz="2400" b="1" dirty="0">
                  <a:cs typeface="Carlito"/>
                </a:endParaRPr>
              </a:p>
              <a:p>
                <a:pPr marL="12065" marR="5080" algn="just">
                  <a:lnSpc>
                    <a:spcPts val="3080"/>
                  </a:lnSpc>
                  <a:spcBef>
                    <a:spcPts val="415"/>
                  </a:spcBef>
                  <a:tabLst>
                    <a:tab pos="241935" algn="l"/>
                  </a:tabLst>
                </a:pPr>
                <a:r>
                  <a:rPr lang="en-AU" sz="2400" dirty="0"/>
                  <a:t>        </a:t>
                </a:r>
                <a:r>
                  <a:rPr lang="en-AU" sz="2400" u="sng" dirty="0"/>
                  <a:t>Rule</a:t>
                </a:r>
                <a:r>
                  <a:rPr lang="en-AU" sz="2400" dirty="0"/>
                  <a:t>:  IF</a:t>
                </a:r>
                <a14:m>
                  <m:oMath xmlns:m="http://schemas.openxmlformats.org/officeDocument/2006/math">
                    <m:r>
                      <a:rPr lang="en-IN" sz="2400" b="0" i="0" smtClean="0">
                        <a:latin typeface="Cambria Math"/>
                      </a:rPr>
                      <m:t>   </m:t>
                    </m:r>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Domains</m:t>
                            </m:r>
                            <m:r>
                              <a:rPr lang="en-AU" sz="2400">
                                <a:latin typeface="Cambria Math"/>
                              </a:rPr>
                              <m:t> </m:t>
                            </m:r>
                            <m:r>
                              <m:rPr>
                                <m:sty m:val="p"/>
                              </m:rPr>
                              <a:rPr lang="en-AU" sz="2400">
                                <a:latin typeface="Cambria Math"/>
                              </a:rPr>
                              <m:t>Expires</m:t>
                            </m:r>
                            <m:r>
                              <a:rPr lang="en-AU" sz="2400">
                                <a:latin typeface="Cambria Math"/>
                              </a:rPr>
                              <m:t> </m:t>
                            </m:r>
                            <m:r>
                              <m:rPr>
                                <m:sty m:val="p"/>
                              </m:rPr>
                              <a:rPr lang="en-AU" sz="2400">
                                <a:latin typeface="Cambria Math"/>
                              </a:rPr>
                              <m:t>on</m:t>
                            </m:r>
                            <m:r>
                              <a:rPr lang="en-AU" sz="2400">
                                <a:latin typeface="Cambria Math"/>
                              </a:rPr>
                              <m:t>≤ 1 </m:t>
                            </m:r>
                            <m:r>
                              <m:rPr>
                                <m:sty m:val="p"/>
                              </m:rPr>
                              <a:rPr lang="en-AU" sz="2400">
                                <a:latin typeface="Cambria Math"/>
                              </a:rPr>
                              <m:t>years</m:t>
                            </m:r>
                            <m:r>
                              <a:rPr lang="en-AU" sz="2400">
                                <a:latin typeface="Cambria Math"/>
                              </a:rPr>
                              <m:t> →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IN" sz="2400" dirty="0"/>
              </a:p>
              <a:p>
                <a:pPr marL="12065" marR="5080" algn="just">
                  <a:lnSpc>
                    <a:spcPts val="3080"/>
                  </a:lnSpc>
                  <a:spcBef>
                    <a:spcPts val="415"/>
                  </a:spcBef>
                  <a:tabLst>
                    <a:tab pos="241935" algn="l"/>
                  </a:tabLst>
                </a:pPr>
                <a:endParaRPr lang="en-IN" sz="2800" b="1" dirty="0">
                  <a:cs typeface="Carlito"/>
                </a:endParaRPr>
              </a:p>
              <a:p>
                <a:pPr marL="12065" marR="5080" algn="just">
                  <a:lnSpc>
                    <a:spcPts val="3080"/>
                  </a:lnSpc>
                  <a:spcBef>
                    <a:spcPts val="415"/>
                  </a:spcBef>
                  <a:tabLst>
                    <a:tab pos="241935" algn="l"/>
                  </a:tabLst>
                </a:pPr>
                <a:r>
                  <a:rPr lang="en-IN" sz="2800" b="1" dirty="0">
                    <a:cs typeface="Carlito"/>
                  </a:rPr>
                  <a:t>10) Favicon from Another Domain</a:t>
                </a:r>
              </a:p>
              <a:p>
                <a:pPr marL="12065" marR="5080" algn="just">
                  <a:lnSpc>
                    <a:spcPts val="3080"/>
                  </a:lnSpc>
                  <a:spcBef>
                    <a:spcPts val="415"/>
                  </a:spcBef>
                  <a:tabLst>
                    <a:tab pos="241935" algn="l"/>
                  </a:tabLst>
                </a:pPr>
                <a:endParaRPr lang="en-IN" sz="2400" b="1" dirty="0">
                  <a:cs typeface="Carlito"/>
                </a:endParaRPr>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Favicon</m:t>
                            </m:r>
                            <m:r>
                              <a:rPr lang="en-AU" sz="2400">
                                <a:latin typeface="Cambria Math"/>
                              </a:rPr>
                              <m:t> </m:t>
                            </m:r>
                            <m:r>
                              <m:rPr>
                                <m:sty m:val="p"/>
                              </m:rPr>
                              <a:rPr lang="en-AU" sz="2400">
                                <a:latin typeface="Cambria Math"/>
                              </a:rPr>
                              <m:t>Loaded</m:t>
                            </m:r>
                            <m:r>
                              <a:rPr lang="en-AU" sz="2400">
                                <a:latin typeface="Cambria Math"/>
                              </a:rPr>
                              <m:t> </m:t>
                            </m:r>
                            <m:r>
                              <m:rPr>
                                <m:sty m:val="p"/>
                              </m:rPr>
                              <a:rPr lang="en-AU" sz="2400">
                                <a:latin typeface="Cambria Math"/>
                              </a:rPr>
                              <m:t>From</m:t>
                            </m:r>
                            <m:r>
                              <a:rPr lang="en-AU" sz="2400">
                                <a:latin typeface="Cambria Math"/>
                              </a:rPr>
                              <m:t> </m:t>
                            </m:r>
                            <m:r>
                              <m:rPr>
                                <m:sty m:val="p"/>
                              </m:rPr>
                              <a:rPr lang="en-AU" sz="2400">
                                <a:latin typeface="Cambria Math"/>
                              </a:rPr>
                              <m:t>External</m:t>
                            </m:r>
                            <m:r>
                              <a:rPr lang="en-AU" sz="2400">
                                <a:latin typeface="Cambria Math"/>
                              </a:rPr>
                              <m:t> </m:t>
                            </m:r>
                            <m:r>
                              <m:rPr>
                                <m:sty m:val="p"/>
                              </m:rPr>
                              <a:rPr lang="en-AU" sz="2400">
                                <a:latin typeface="Cambria Math"/>
                              </a:rPr>
                              <m:t>Domain</m:t>
                            </m:r>
                            <m:r>
                              <a:rPr lang="en-AU" sz="2400">
                                <a:latin typeface="Cambria Math"/>
                              </a:rPr>
                              <m:t>→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IN" sz="2400" dirty="0"/>
              </a:p>
              <a:p>
                <a:pPr marL="12065" marR="5080" algn="just">
                  <a:lnSpc>
                    <a:spcPts val="3080"/>
                  </a:lnSpc>
                  <a:spcBef>
                    <a:spcPts val="415"/>
                  </a:spcBef>
                  <a:tabLst>
                    <a:tab pos="241935" algn="l"/>
                  </a:tabLst>
                </a:pPr>
                <a:endParaRPr lang="en-IN" sz="2800" b="1" dirty="0">
                  <a:cs typeface="Carlito"/>
                </a:endParaRPr>
              </a:p>
              <a:p>
                <a:pPr marL="12065" marR="5080" algn="just">
                  <a:lnSpc>
                    <a:spcPts val="3080"/>
                  </a:lnSpc>
                  <a:spcBef>
                    <a:spcPts val="415"/>
                  </a:spcBef>
                  <a:tabLst>
                    <a:tab pos="241935" algn="l"/>
                  </a:tabLst>
                </a:pPr>
                <a:r>
                  <a:rPr lang="en-IN" sz="2800" b="1" dirty="0">
                    <a:cs typeface="Carlito"/>
                  </a:rPr>
                  <a:t>11) </a:t>
                </a:r>
                <a:r>
                  <a:rPr lang="en-US" sz="2800" b="1" dirty="0"/>
                  <a:t>The Existence of “HTTPS” Token in the Domain Part </a:t>
                </a:r>
              </a:p>
              <a:p>
                <a:pPr marL="12065" marR="5080" algn="just">
                  <a:lnSpc>
                    <a:spcPts val="3080"/>
                  </a:lnSpc>
                  <a:spcBef>
                    <a:spcPts val="415"/>
                  </a:spcBef>
                  <a:tabLst>
                    <a:tab pos="241935" algn="l"/>
                  </a:tabLst>
                </a:pPr>
                <a:endParaRPr lang="en-US" sz="2400" b="1" dirty="0"/>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nor/>
                              </m:rPr>
                              <a:rPr lang="en-AU" sz="2400"/>
                              <m:t>Using</m:t>
                            </m:r>
                            <m:r>
                              <m:rPr>
                                <m:nor/>
                              </m:rPr>
                              <a:rPr lang="en-AU" sz="2400"/>
                              <m:t> </m:t>
                            </m:r>
                            <m:r>
                              <m:rPr>
                                <m:sty m:val="p"/>
                              </m:rPr>
                              <a:rPr lang="en-AU" sz="2400">
                                <a:latin typeface="Cambria Math"/>
                              </a:rPr>
                              <m:t>HTTP</m:t>
                            </m:r>
                            <m:r>
                              <a:rPr lang="en-AU" sz="2400">
                                <a:latin typeface="Cambria Math"/>
                              </a:rPr>
                              <m:t> </m:t>
                            </m:r>
                            <m:r>
                              <m:rPr>
                                <m:sty m:val="p"/>
                              </m:rPr>
                              <a:rPr lang="en-AU" sz="2400">
                                <a:latin typeface="Cambria Math"/>
                              </a:rPr>
                              <m:t>Token</m:t>
                            </m:r>
                            <m:r>
                              <a:rPr lang="en-AU" sz="2400">
                                <a:latin typeface="Cambria Math"/>
                              </a:rPr>
                              <m:t> </m:t>
                            </m:r>
                            <m:r>
                              <m:rPr>
                                <m:sty m:val="p"/>
                              </m:rPr>
                              <a:rPr lang="en-AU" sz="2400">
                                <a:latin typeface="Cambria Math"/>
                              </a:rPr>
                              <m:t>in</m:t>
                            </m:r>
                            <m:r>
                              <a:rPr lang="en-AU" sz="2400">
                                <a:latin typeface="Cambria Math"/>
                              </a:rPr>
                              <m:t> </m:t>
                            </m:r>
                            <m:r>
                              <m:rPr>
                                <m:sty m:val="p"/>
                              </m:rPr>
                              <a:rPr lang="en-AU" sz="2400">
                                <a:latin typeface="Cambria Math"/>
                              </a:rPr>
                              <m:t>Domain</m:t>
                            </m:r>
                            <m:r>
                              <a:rPr lang="en-AU" sz="2400">
                                <a:latin typeface="Cambria Math"/>
                              </a:rPr>
                              <m:t> </m:t>
                            </m:r>
                            <m:r>
                              <m:rPr>
                                <m:sty m:val="p"/>
                              </m:rPr>
                              <a:rPr lang="en-AU" sz="2400">
                                <a:latin typeface="Cambria Math"/>
                              </a:rPr>
                              <m:t>Part</m:t>
                            </m:r>
                            <m:r>
                              <a:rPr lang="en-AU" sz="2400">
                                <a:latin typeface="Cambria Math"/>
                              </a:rPr>
                              <m:t> </m:t>
                            </m:r>
                            <m:r>
                              <m:rPr>
                                <m:sty m:val="p"/>
                              </m:rPr>
                              <a:rPr lang="en-AU" sz="2400">
                                <a:latin typeface="Cambria Math"/>
                              </a:rPr>
                              <m:t>of</m:t>
                            </m:r>
                            <m:r>
                              <a:rPr lang="en-AU" sz="2400">
                                <a:latin typeface="Cambria Math"/>
                              </a:rPr>
                              <m:t> </m:t>
                            </m:r>
                            <m:r>
                              <m:rPr>
                                <m:sty m:val="p"/>
                              </m:rPr>
                              <a:rPr lang="en-AU" sz="2400">
                                <a:latin typeface="Cambria Math"/>
                              </a:rPr>
                              <m:t>The</m:t>
                            </m:r>
                            <m:r>
                              <a:rPr lang="en-AU" sz="2400">
                                <a:latin typeface="Cambria Math"/>
                              </a:rPr>
                              <m:t> </m:t>
                            </m:r>
                            <m:r>
                              <m:rPr>
                                <m:sty m:val="p"/>
                              </m:rPr>
                              <a:rPr lang="en-AU" sz="2400">
                                <a:latin typeface="Cambria Math"/>
                              </a:rPr>
                              <m:t>URL</m:t>
                            </m:r>
                            <m:r>
                              <a:rPr lang="en-AU" sz="2400">
                                <a:latin typeface="Cambria Math"/>
                              </a:rPr>
                              <m:t>→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IN" sz="2400" dirty="0"/>
              </a:p>
              <a:p>
                <a:pPr marL="12065" marR="5080" algn="just">
                  <a:lnSpc>
                    <a:spcPts val="3080"/>
                  </a:lnSpc>
                  <a:spcBef>
                    <a:spcPts val="415"/>
                  </a:spcBef>
                  <a:tabLst>
                    <a:tab pos="241935" algn="l"/>
                  </a:tabLst>
                </a:pPr>
                <a:endParaRPr sz="2800" b="1" dirty="0">
                  <a:cs typeface="Carlito"/>
                </a:endParaRPr>
              </a:p>
            </p:txBody>
          </p:sp>
        </mc:Choice>
        <mc:Fallback xmlns="">
          <p:sp>
            <p:nvSpPr>
              <p:cNvPr id="6" name="object 3"/>
              <p:cNvSpPr txBox="1">
                <a:spLocks noRot="1" noChangeAspect="1" noMove="1" noResize="1" noEditPoints="1" noAdjustHandles="1" noChangeArrowheads="1" noChangeShapeType="1" noTextEdit="1"/>
              </p:cNvSpPr>
              <p:nvPr/>
            </p:nvSpPr>
            <p:spPr>
              <a:xfrm>
                <a:off x="311606" y="1066800"/>
                <a:ext cx="11499394" cy="5388013"/>
              </a:xfrm>
              <a:prstGeom prst="rect">
                <a:avLst/>
              </a:prstGeom>
              <a:blipFill rotWithShape="1">
                <a:blip r:embed="rId2"/>
                <a:stretch>
                  <a:fillRect l="-1749" t="-1584"/>
                </a:stretch>
              </a:blipFill>
            </p:spPr>
            <p:txBody>
              <a:bodyPr/>
              <a:lstStyle/>
              <a:p>
                <a:r>
                  <a:rPr lang="en-IN">
                    <a:noFill/>
                  </a:rPr>
                  <a:t> </a:t>
                </a:r>
              </a:p>
            </p:txBody>
          </p:sp>
        </mc:Fallback>
      </mc:AlternateContent>
      <p:sp>
        <p:nvSpPr>
          <p:cNvPr id="7" name="object 3"/>
          <p:cNvSpPr txBox="1"/>
          <p:nvPr/>
        </p:nvSpPr>
        <p:spPr>
          <a:xfrm>
            <a:off x="311606" y="1066800"/>
            <a:ext cx="11179672"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lang="en-GB" sz="2800" b="1"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25</a:t>
            </a:fld>
            <a:endParaRPr lang="en-GB" dirty="0"/>
          </a:p>
        </p:txBody>
      </p:sp>
    </p:spTree>
    <p:extLst>
      <p:ext uri="{BB962C8B-B14F-4D97-AF65-F5344CB8AC3E}">
        <p14:creationId xmlns:p14="http://schemas.microsoft.com/office/powerpoint/2010/main" val="1369979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3200"/>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 name : Abnormal based Feature</a:t>
            </a:r>
            <a:endParaRPr sz="3950" dirty="0"/>
          </a:p>
        </p:txBody>
      </p:sp>
      <mc:AlternateContent xmlns:mc="http://schemas.openxmlformats.org/markup-compatibility/2006" xmlns:a14="http://schemas.microsoft.com/office/drawing/2010/main">
        <mc:Choice Requires="a14">
          <p:sp>
            <p:nvSpPr>
              <p:cNvPr id="6" name="object 3"/>
              <p:cNvSpPr txBox="1"/>
              <p:nvPr/>
            </p:nvSpPr>
            <p:spPr>
              <a:xfrm>
                <a:off x="311606" y="838200"/>
                <a:ext cx="11499394" cy="6765314"/>
              </a:xfrm>
              <a:prstGeom prst="rect">
                <a:avLst/>
              </a:prstGeom>
            </p:spPr>
            <p:txBody>
              <a:bodyPr vert="horz" wrap="square" lIns="0" tIns="52705" rIns="0" bIns="0" rtlCol="0">
                <a:spAutoFit/>
              </a:bodyPr>
              <a:lstStyle/>
              <a:p>
                <a:pPr marL="12065" marR="5080" lvl="0" algn="just">
                  <a:lnSpc>
                    <a:spcPct val="200000"/>
                  </a:lnSpc>
                  <a:spcBef>
                    <a:spcPts val="415"/>
                  </a:spcBef>
                  <a:tabLst>
                    <a:tab pos="241935" algn="l"/>
                  </a:tabLst>
                </a:pPr>
                <a:r>
                  <a:rPr lang="en-IN" sz="2800" b="1" dirty="0"/>
                  <a:t>1) </a:t>
                </a:r>
                <a:r>
                  <a:rPr lang="en-US" sz="2800" b="1" dirty="0"/>
                  <a:t>Request URL</a:t>
                </a:r>
                <a:endParaRPr lang="en-US" sz="2300" b="1" dirty="0"/>
              </a:p>
              <a:p>
                <a:pPr marL="12065" marR="5080" lvl="0" algn="just">
                  <a:lnSpc>
                    <a:spcPts val="3080"/>
                  </a:lnSpc>
                  <a:spcBef>
                    <a:spcPts val="415"/>
                  </a:spcBef>
                  <a:tabLst>
                    <a:tab pos="241935" algn="l"/>
                  </a:tabLst>
                </a:pPr>
                <a:endParaRPr lang="en-US" sz="2300" b="1" dirty="0"/>
              </a:p>
              <a:p>
                <a:pPr marL="12065" marR="5080" algn="just">
                  <a:lnSpc>
                    <a:spcPts val="3080"/>
                  </a:lnSpc>
                  <a:spcBef>
                    <a:spcPts val="415"/>
                  </a:spcBef>
                  <a:tabLst>
                    <a:tab pos="241935" algn="l"/>
                  </a:tabLst>
                </a:pPr>
                <a:r>
                  <a:rPr lang="en-AU" sz="2300" dirty="0"/>
                  <a:t>       </a:t>
                </a:r>
                <a:r>
                  <a:rPr lang="en-AU" sz="2300" u="sng" dirty="0"/>
                  <a:t>Rule</a:t>
                </a:r>
                <a:r>
                  <a:rPr lang="en-AU" sz="2300" dirty="0"/>
                  <a:t>:  IF   </a:t>
                </a:r>
                <a14:m>
                  <m:oMath xmlns:m="http://schemas.openxmlformats.org/officeDocument/2006/math">
                    <m:d>
                      <m:dPr>
                        <m:begChr m:val="{"/>
                        <m:endChr m:val=""/>
                        <m:ctrlPr>
                          <a:rPr lang="en-IN" sz="2300" i="1">
                            <a:latin typeface="Cambria Math"/>
                          </a:rPr>
                        </m:ctrlPr>
                      </m:dPr>
                      <m:e>
                        <m:eqArr>
                          <m:eqArrPr>
                            <m:ctrlPr>
                              <a:rPr lang="en-IN" sz="2300" i="1">
                                <a:latin typeface="Cambria Math"/>
                              </a:rPr>
                            </m:ctrlPr>
                          </m:eqArrPr>
                          <m:e>
                            <m:r>
                              <a:rPr lang="en-AU" sz="2300">
                                <a:latin typeface="Cambria Math"/>
                              </a:rPr>
                              <m:t>% </m:t>
                            </m:r>
                            <m:r>
                              <m:rPr>
                                <m:sty m:val="p"/>
                              </m:rPr>
                              <a:rPr lang="en-AU" sz="2300">
                                <a:latin typeface="Cambria Math"/>
                              </a:rPr>
                              <m:t>of</m:t>
                            </m:r>
                            <m:r>
                              <a:rPr lang="en-AU" sz="2300">
                                <a:latin typeface="Cambria Math"/>
                              </a:rPr>
                              <m:t> </m:t>
                            </m:r>
                            <m:r>
                              <m:rPr>
                                <m:sty m:val="p"/>
                              </m:rPr>
                              <a:rPr lang="en-AU" sz="2300">
                                <a:latin typeface="Cambria Math"/>
                              </a:rPr>
                              <m:t>Request</m:t>
                            </m:r>
                            <m:r>
                              <a:rPr lang="en-AU" sz="2300">
                                <a:latin typeface="Cambria Math"/>
                              </a:rPr>
                              <m:t> </m:t>
                            </m:r>
                            <m:r>
                              <m:rPr>
                                <m:sty m:val="p"/>
                              </m:rPr>
                              <a:rPr lang="en-AU" sz="2300">
                                <a:latin typeface="Cambria Math"/>
                              </a:rPr>
                              <m:t>URL</m:t>
                            </m:r>
                            <m:r>
                              <a:rPr lang="en-AU" sz="2300">
                                <a:latin typeface="Cambria Math"/>
                              </a:rPr>
                              <m:t> &lt;22% → </m:t>
                            </m:r>
                            <m:r>
                              <m:rPr>
                                <m:sty m:val="p"/>
                              </m:rPr>
                              <a:rPr lang="en-AU" sz="2300">
                                <a:latin typeface="Cambria Math"/>
                              </a:rPr>
                              <m:t>Legitimate</m:t>
                            </m:r>
                            <m:r>
                              <a:rPr lang="en-AU" sz="2300">
                                <a:latin typeface="Cambria Math"/>
                              </a:rPr>
                              <m:t> </m:t>
                            </m:r>
                          </m:e>
                          <m:e>
                            <m:r>
                              <a:rPr lang="en-AU" sz="2300">
                                <a:latin typeface="Cambria Math"/>
                              </a:rPr>
                              <m:t>%</m:t>
                            </m:r>
                            <m:r>
                              <a:rPr lang="en-IN" sz="2300" b="0" i="0" smtClean="0">
                                <a:latin typeface="Cambria Math"/>
                              </a:rPr>
                              <m:t> </m:t>
                            </m:r>
                            <m:r>
                              <m:rPr>
                                <m:sty m:val="p"/>
                              </m:rPr>
                              <a:rPr lang="en-AU" sz="2300">
                                <a:latin typeface="Cambria Math"/>
                              </a:rPr>
                              <m:t>of</m:t>
                            </m:r>
                            <m:r>
                              <a:rPr lang="en-AU" sz="2300">
                                <a:latin typeface="Cambria Math"/>
                              </a:rPr>
                              <m:t> </m:t>
                            </m:r>
                            <m:r>
                              <m:rPr>
                                <m:sty m:val="p"/>
                              </m:rPr>
                              <a:rPr lang="en-AU" sz="2300">
                                <a:latin typeface="Cambria Math"/>
                              </a:rPr>
                              <m:t>Request</m:t>
                            </m:r>
                            <m:r>
                              <a:rPr lang="en-AU" sz="2300">
                                <a:latin typeface="Cambria Math"/>
                              </a:rPr>
                              <m:t> </m:t>
                            </m:r>
                            <m:r>
                              <m:rPr>
                                <m:sty m:val="p"/>
                              </m:rPr>
                              <a:rPr lang="en-AU" sz="2300">
                                <a:latin typeface="Cambria Math"/>
                              </a:rPr>
                              <m:t>URL</m:t>
                            </m:r>
                            <m:r>
                              <a:rPr lang="en-AU" sz="2300">
                                <a:latin typeface="Cambria Math"/>
                              </a:rPr>
                              <m:t>≥22% </m:t>
                            </m:r>
                            <m:r>
                              <m:rPr>
                                <m:sty m:val="p"/>
                              </m:rPr>
                              <a:rPr lang="en-AU" sz="2300">
                                <a:latin typeface="Cambria Math"/>
                              </a:rPr>
                              <m:t>and</m:t>
                            </m:r>
                            <m:r>
                              <a:rPr lang="en-AU" sz="2300">
                                <a:latin typeface="Cambria Math"/>
                              </a:rPr>
                              <m:t> 61%→ </m:t>
                            </m:r>
                            <m:r>
                              <m:rPr>
                                <m:sty m:val="p"/>
                              </m:rPr>
                              <a:rPr lang="en-AU" sz="2300">
                                <a:latin typeface="Cambria Math"/>
                              </a:rPr>
                              <m:t>Suspicious</m:t>
                            </m:r>
                          </m:e>
                          <m:e>
                            <m:r>
                              <m:rPr>
                                <m:sty m:val="p"/>
                              </m:rPr>
                              <a:rPr lang="en-AU" sz="2300">
                                <a:latin typeface="Cambria Math"/>
                              </a:rPr>
                              <m:t>Otherwise</m:t>
                            </m:r>
                            <m:r>
                              <a:rPr lang="en-AU" sz="2300">
                                <a:latin typeface="Cambria Math"/>
                              </a:rPr>
                              <m:t>→ </m:t>
                            </m:r>
                            <m:r>
                              <m:rPr>
                                <m:sty m:val="p"/>
                              </m:rPr>
                              <a:rPr lang="en-AU" sz="2300">
                                <a:latin typeface="Cambria Math"/>
                              </a:rPr>
                              <m:t>feature</m:t>
                            </m:r>
                            <m:r>
                              <a:rPr lang="en-AU" sz="2300">
                                <a:latin typeface="Cambria Math"/>
                              </a:rPr>
                              <m:t>=</m:t>
                            </m:r>
                            <m:r>
                              <m:rPr>
                                <m:sty m:val="p"/>
                              </m:rPr>
                              <a:rPr lang="en-AU" sz="2300">
                                <a:latin typeface="Cambria Math"/>
                              </a:rPr>
                              <m:t>Phishing</m:t>
                            </m:r>
                            <m:r>
                              <a:rPr lang="en-AU" sz="2300">
                                <a:latin typeface="Cambria Math"/>
                              </a:rPr>
                              <m:t> </m:t>
                            </m:r>
                          </m:e>
                        </m:eqArr>
                      </m:e>
                    </m:d>
                  </m:oMath>
                </a14:m>
                <a:endParaRPr lang="en-IN" sz="2800" b="1" i="1" dirty="0"/>
              </a:p>
              <a:p>
                <a:pPr marL="12065" marR="5080" lvl="0" algn="just">
                  <a:lnSpc>
                    <a:spcPct val="200000"/>
                  </a:lnSpc>
                  <a:spcBef>
                    <a:spcPts val="415"/>
                  </a:spcBef>
                  <a:tabLst>
                    <a:tab pos="241935" algn="l"/>
                  </a:tabLst>
                </a:pPr>
                <a:r>
                  <a:rPr lang="en-IN" sz="2800" b="1" dirty="0"/>
                  <a:t>2) </a:t>
                </a:r>
                <a:r>
                  <a:rPr lang="en-US" sz="2800" b="1" dirty="0"/>
                  <a:t>URL of Anchor</a:t>
                </a:r>
              </a:p>
              <a:p>
                <a:pPr marL="12065" marR="5080" lvl="0" algn="just">
                  <a:lnSpc>
                    <a:spcPts val="3080"/>
                  </a:lnSpc>
                  <a:spcBef>
                    <a:spcPts val="415"/>
                  </a:spcBef>
                  <a:tabLst>
                    <a:tab pos="241935" algn="l"/>
                  </a:tabLst>
                </a:pPr>
                <a:endParaRPr lang="en-US" sz="2300" b="1" dirty="0"/>
              </a:p>
              <a:p>
                <a:pPr marL="12065" marR="5080" algn="just">
                  <a:lnSpc>
                    <a:spcPts val="3080"/>
                  </a:lnSpc>
                  <a:spcBef>
                    <a:spcPts val="415"/>
                  </a:spcBef>
                  <a:tabLst>
                    <a:tab pos="241935" algn="l"/>
                  </a:tabLst>
                </a:pPr>
                <a:r>
                  <a:rPr lang="en-AU" sz="2300" i="1" dirty="0"/>
                  <a:t>      </a:t>
                </a:r>
                <a:r>
                  <a:rPr lang="en-AU" sz="2300" i="1" u="sng" dirty="0"/>
                  <a:t>Rule</a:t>
                </a:r>
                <a:r>
                  <a:rPr lang="en-AU" sz="2300" dirty="0"/>
                  <a:t>:  IF   </a:t>
                </a:r>
                <a14:m>
                  <m:oMath xmlns:m="http://schemas.openxmlformats.org/officeDocument/2006/math">
                    <m:d>
                      <m:dPr>
                        <m:begChr m:val="{"/>
                        <m:endChr m:val=""/>
                        <m:ctrlPr>
                          <a:rPr lang="en-IN" sz="2300" i="1">
                            <a:latin typeface="Cambria Math"/>
                          </a:rPr>
                        </m:ctrlPr>
                      </m:dPr>
                      <m:e>
                        <m:eqArr>
                          <m:eqArrPr>
                            <m:ctrlPr>
                              <a:rPr lang="en-IN" sz="2300" i="1">
                                <a:latin typeface="Cambria Math"/>
                              </a:rPr>
                            </m:ctrlPr>
                          </m:eqArrPr>
                          <m:e>
                            <m:r>
                              <a:rPr lang="en-US" sz="2300">
                                <a:latin typeface="Cambria Math"/>
                              </a:rPr>
                              <m:t>% </m:t>
                            </m:r>
                            <m:r>
                              <m:rPr>
                                <m:sty m:val="p"/>
                              </m:rPr>
                              <a:rPr lang="en-US" sz="2300">
                                <a:latin typeface="Cambria Math"/>
                              </a:rPr>
                              <m:t>of</m:t>
                            </m:r>
                            <m:r>
                              <a:rPr lang="en-US" sz="2300">
                                <a:latin typeface="Cambria Math"/>
                              </a:rPr>
                              <m:t> </m:t>
                            </m:r>
                            <m:r>
                              <m:rPr>
                                <m:sty m:val="p"/>
                              </m:rPr>
                              <a:rPr lang="en-US" sz="2300">
                                <a:latin typeface="Cambria Math"/>
                              </a:rPr>
                              <m:t>URL</m:t>
                            </m:r>
                            <m:r>
                              <a:rPr lang="en-US" sz="2300">
                                <a:latin typeface="Cambria Math"/>
                              </a:rPr>
                              <m:t> </m:t>
                            </m:r>
                            <m:r>
                              <m:rPr>
                                <m:sty m:val="p"/>
                              </m:rPr>
                              <a:rPr lang="en-US" sz="2300">
                                <a:latin typeface="Cambria Math"/>
                              </a:rPr>
                              <m:t>Of</m:t>
                            </m:r>
                            <m:r>
                              <a:rPr lang="en-US" sz="2300">
                                <a:latin typeface="Cambria Math"/>
                              </a:rPr>
                              <m:t> </m:t>
                            </m:r>
                            <m:r>
                              <m:rPr>
                                <m:sty m:val="p"/>
                              </m:rPr>
                              <a:rPr lang="en-US" sz="2300">
                                <a:latin typeface="Cambria Math"/>
                              </a:rPr>
                              <m:t>Anchor</m:t>
                            </m:r>
                            <m:r>
                              <a:rPr lang="en-US" sz="2300">
                                <a:latin typeface="Cambria Math"/>
                              </a:rPr>
                              <m:t> </m:t>
                            </m:r>
                            <m:r>
                              <a:rPr lang="en-US" sz="2300" i="1">
                                <a:latin typeface="Cambria Math"/>
                              </a:rPr>
                              <m:t>&lt;31%  → </m:t>
                            </m:r>
                            <m:r>
                              <a:rPr lang="en-US" sz="2300" i="1">
                                <a:latin typeface="Cambria Math"/>
                              </a:rPr>
                              <m:t>𝐿𝑒𝑔𝑖𝑡𝑖𝑚𝑎𝑡𝑒</m:t>
                            </m:r>
                          </m:e>
                          <m:e>
                            <m:r>
                              <a:rPr lang="en-US" sz="2300">
                                <a:latin typeface="Cambria Math"/>
                              </a:rPr>
                              <m:t>% </m:t>
                            </m:r>
                            <m:r>
                              <m:rPr>
                                <m:sty m:val="p"/>
                              </m:rPr>
                              <a:rPr lang="en-US" sz="2300">
                                <a:latin typeface="Cambria Math"/>
                              </a:rPr>
                              <m:t>of</m:t>
                            </m:r>
                            <m:r>
                              <a:rPr lang="en-US" sz="2300">
                                <a:latin typeface="Cambria Math"/>
                              </a:rPr>
                              <m:t> </m:t>
                            </m:r>
                            <m:r>
                              <m:rPr>
                                <m:sty m:val="p"/>
                              </m:rPr>
                              <a:rPr lang="en-US" sz="2300">
                                <a:latin typeface="Cambria Math"/>
                              </a:rPr>
                              <m:t>URL</m:t>
                            </m:r>
                            <m:r>
                              <a:rPr lang="en-US" sz="2300">
                                <a:latin typeface="Cambria Math"/>
                              </a:rPr>
                              <m:t> </m:t>
                            </m:r>
                            <m:r>
                              <m:rPr>
                                <m:sty m:val="p"/>
                              </m:rPr>
                              <a:rPr lang="en-US" sz="2300">
                                <a:latin typeface="Cambria Math"/>
                              </a:rPr>
                              <m:t>Of</m:t>
                            </m:r>
                            <m:r>
                              <a:rPr lang="en-US" sz="2300">
                                <a:latin typeface="Cambria Math"/>
                              </a:rPr>
                              <m:t> </m:t>
                            </m:r>
                            <m:r>
                              <m:rPr>
                                <m:sty m:val="p"/>
                              </m:rPr>
                              <a:rPr lang="en-US" sz="2300">
                                <a:latin typeface="Cambria Math"/>
                              </a:rPr>
                              <m:t>Anchor</m:t>
                            </m:r>
                            <m:r>
                              <a:rPr lang="en-US" sz="2300">
                                <a:latin typeface="Cambria Math"/>
                              </a:rPr>
                              <m:t> ≥31% </m:t>
                            </m:r>
                            <m:r>
                              <m:rPr>
                                <m:sty m:val="p"/>
                              </m:rPr>
                              <a:rPr lang="en-US" sz="2300">
                                <a:latin typeface="Cambria Math"/>
                              </a:rPr>
                              <m:t>And</m:t>
                            </m:r>
                            <m:r>
                              <a:rPr lang="en-US" sz="2300">
                                <a:latin typeface="Cambria Math"/>
                              </a:rPr>
                              <m:t>≤67% → </m:t>
                            </m:r>
                            <m:r>
                              <m:rPr>
                                <m:sty m:val="p"/>
                              </m:rPr>
                              <a:rPr lang="en-US" sz="2300">
                                <a:latin typeface="Cambria Math"/>
                              </a:rPr>
                              <m:t>Suspicious</m:t>
                            </m:r>
                            <m:r>
                              <a:rPr lang="en-US" sz="2300">
                                <a:latin typeface="Cambria Math"/>
                              </a:rPr>
                              <m:t> </m:t>
                            </m:r>
                          </m:e>
                          <m:e>
                            <m:r>
                              <m:rPr>
                                <m:sty m:val="p"/>
                              </m:rPr>
                              <a:rPr lang="en-US" sz="2300">
                                <a:latin typeface="Cambria Math"/>
                              </a:rPr>
                              <m:t>Otherwise</m:t>
                            </m:r>
                            <m:r>
                              <a:rPr lang="en-US" sz="2300">
                                <a:latin typeface="Cambria Math"/>
                              </a:rPr>
                              <m:t>→ </m:t>
                            </m:r>
                            <m:r>
                              <m:rPr>
                                <m:sty m:val="p"/>
                              </m:rPr>
                              <a:rPr lang="en-US" sz="2300">
                                <a:latin typeface="Cambria Math"/>
                              </a:rPr>
                              <m:t>Phishing</m:t>
                            </m:r>
                          </m:e>
                        </m:eqArr>
                      </m:e>
                    </m:d>
                  </m:oMath>
                </a14:m>
                <a:endParaRPr lang="en-IN" sz="2300" dirty="0"/>
              </a:p>
              <a:p>
                <a:pPr marL="12065" marR="5080" lvl="0" algn="just">
                  <a:lnSpc>
                    <a:spcPts val="3080"/>
                  </a:lnSpc>
                  <a:spcBef>
                    <a:spcPts val="415"/>
                  </a:spcBef>
                  <a:tabLst>
                    <a:tab pos="241935" algn="l"/>
                  </a:tabLst>
                </a:pPr>
                <a:endParaRPr lang="en-IN" sz="2800" b="1" i="1" dirty="0"/>
              </a:p>
              <a:p>
                <a:pPr marL="12065" marR="5080" lvl="0" algn="just">
                  <a:lnSpc>
                    <a:spcPts val="3080"/>
                  </a:lnSpc>
                  <a:spcBef>
                    <a:spcPts val="415"/>
                  </a:spcBef>
                  <a:tabLst>
                    <a:tab pos="241935" algn="l"/>
                  </a:tabLst>
                </a:pPr>
                <a:r>
                  <a:rPr lang="en-IN" sz="2800" b="1" dirty="0"/>
                  <a:t>3) </a:t>
                </a:r>
                <a:r>
                  <a:rPr lang="en-US" sz="2800" b="1" dirty="0"/>
                  <a:t>Abnormal URL</a:t>
                </a:r>
              </a:p>
              <a:p>
                <a:pPr marL="12065" marR="5080" lvl="0" algn="just">
                  <a:lnSpc>
                    <a:spcPts val="3080"/>
                  </a:lnSpc>
                  <a:spcBef>
                    <a:spcPts val="415"/>
                  </a:spcBef>
                  <a:tabLst>
                    <a:tab pos="241935" algn="l"/>
                  </a:tabLst>
                </a:pPr>
                <a:endParaRPr lang="en-US" sz="2400" b="1" dirty="0"/>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300" i="1">
                            <a:latin typeface="Cambria Math"/>
                          </a:rPr>
                        </m:ctrlPr>
                      </m:dPr>
                      <m:e>
                        <m:eqArr>
                          <m:eqArrPr>
                            <m:ctrlPr>
                              <a:rPr lang="en-IN" sz="2300" i="1">
                                <a:latin typeface="Cambria Math"/>
                              </a:rPr>
                            </m:ctrlPr>
                          </m:eqArrPr>
                          <m:e>
                            <m:r>
                              <a:rPr lang="en-IN" sz="2300" b="0" i="0" smtClean="0">
                                <a:latin typeface="Cambria Math"/>
                              </a:rPr>
                              <m:t> </m:t>
                            </m:r>
                            <m:r>
                              <m:rPr>
                                <m:sty m:val="p"/>
                              </m:rPr>
                              <a:rPr lang="en-AU" sz="2300">
                                <a:latin typeface="Cambria Math"/>
                              </a:rPr>
                              <m:t>The</m:t>
                            </m:r>
                            <m:r>
                              <a:rPr lang="en-AU" sz="2300">
                                <a:latin typeface="Cambria Math"/>
                              </a:rPr>
                              <m:t> </m:t>
                            </m:r>
                            <m:r>
                              <m:rPr>
                                <m:sty m:val="p"/>
                              </m:rPr>
                              <a:rPr lang="en-AU" sz="2300">
                                <a:latin typeface="Cambria Math"/>
                              </a:rPr>
                              <m:t>Host</m:t>
                            </m:r>
                            <m:r>
                              <a:rPr lang="en-AU" sz="2300">
                                <a:latin typeface="Cambria Math"/>
                              </a:rPr>
                              <m:t> </m:t>
                            </m:r>
                            <m:r>
                              <m:rPr>
                                <m:sty m:val="p"/>
                              </m:rPr>
                              <a:rPr lang="en-AU" sz="2300">
                                <a:latin typeface="Cambria Math"/>
                              </a:rPr>
                              <m:t>Name</m:t>
                            </m:r>
                            <m:r>
                              <a:rPr lang="en-AU" sz="2300">
                                <a:latin typeface="Cambria Math"/>
                              </a:rPr>
                              <m:t> </m:t>
                            </m:r>
                            <m:r>
                              <m:rPr>
                                <m:sty m:val="p"/>
                              </m:rPr>
                              <a:rPr lang="en-AU" sz="2300">
                                <a:latin typeface="Cambria Math"/>
                              </a:rPr>
                              <m:t>Is</m:t>
                            </m:r>
                            <m:r>
                              <a:rPr lang="en-AU" sz="2300">
                                <a:latin typeface="Cambria Math"/>
                              </a:rPr>
                              <m:t> </m:t>
                            </m:r>
                            <m:r>
                              <m:rPr>
                                <m:sty m:val="p"/>
                              </m:rPr>
                              <a:rPr lang="en-AU" sz="2300">
                                <a:latin typeface="Cambria Math"/>
                              </a:rPr>
                              <m:t>Not</m:t>
                            </m:r>
                            <m:r>
                              <a:rPr lang="en-AU" sz="2300">
                                <a:latin typeface="Cambria Math"/>
                              </a:rPr>
                              <m:t> </m:t>
                            </m:r>
                            <m:r>
                              <m:rPr>
                                <m:sty m:val="p"/>
                              </m:rPr>
                              <a:rPr lang="en-AU" sz="2300">
                                <a:latin typeface="Cambria Math"/>
                              </a:rPr>
                              <m:t>Included</m:t>
                            </m:r>
                            <m:r>
                              <a:rPr lang="en-AU" sz="2300">
                                <a:latin typeface="Cambria Math"/>
                              </a:rPr>
                              <m:t> </m:t>
                            </m:r>
                            <m:r>
                              <m:rPr>
                                <m:sty m:val="p"/>
                              </m:rPr>
                              <a:rPr lang="en-AU" sz="2300">
                                <a:latin typeface="Cambria Math"/>
                              </a:rPr>
                              <m:t>In</m:t>
                            </m:r>
                            <m:r>
                              <a:rPr lang="en-AU" sz="2300">
                                <a:latin typeface="Cambria Math"/>
                              </a:rPr>
                              <m:t> </m:t>
                            </m:r>
                            <m:r>
                              <m:rPr>
                                <m:sty m:val="p"/>
                              </m:rPr>
                              <a:rPr lang="en-AU" sz="2300">
                                <a:latin typeface="Cambria Math"/>
                              </a:rPr>
                              <m:t>URL</m:t>
                            </m:r>
                            <m:r>
                              <a:rPr lang="en-AU" sz="2300">
                                <a:latin typeface="Cambria Math"/>
                              </a:rPr>
                              <m:t> → </m:t>
                            </m:r>
                            <m:r>
                              <m:rPr>
                                <m:sty m:val="p"/>
                              </m:rPr>
                              <a:rPr lang="en-AU" sz="2300">
                                <a:latin typeface="Cambria Math"/>
                              </a:rPr>
                              <m:t>Phishing</m:t>
                            </m:r>
                            <m:r>
                              <a:rPr lang="en-AU" sz="2300">
                                <a:latin typeface="Cambria Math"/>
                              </a:rPr>
                              <m:t> </m:t>
                            </m:r>
                          </m:e>
                          <m:e>
                            <m:r>
                              <m:rPr>
                                <m:sty m:val="p"/>
                              </m:rPr>
                              <a:rPr lang="en-AU" sz="2300">
                                <a:latin typeface="Cambria Math"/>
                              </a:rPr>
                              <m:t>Otherwise</m:t>
                            </m:r>
                            <m:r>
                              <a:rPr lang="en-AU" sz="2300">
                                <a:latin typeface="Cambria Math"/>
                              </a:rPr>
                              <m:t>→ </m:t>
                            </m:r>
                            <m:r>
                              <m:rPr>
                                <m:sty m:val="p"/>
                              </m:rPr>
                              <a:rPr lang="en-AU" sz="2300">
                                <a:latin typeface="Cambria Math"/>
                              </a:rPr>
                              <m:t>Legitimate</m:t>
                            </m:r>
                          </m:e>
                        </m:eqArr>
                      </m:e>
                    </m:d>
                  </m:oMath>
                </a14:m>
                <a:endParaRPr lang="en-IN" sz="2300" dirty="0"/>
              </a:p>
              <a:p>
                <a:pPr marL="12065" marR="5080" lvl="0" algn="just">
                  <a:lnSpc>
                    <a:spcPts val="3080"/>
                  </a:lnSpc>
                  <a:spcBef>
                    <a:spcPts val="415"/>
                  </a:spcBef>
                  <a:tabLst>
                    <a:tab pos="241935" algn="l"/>
                  </a:tabLst>
                </a:pPr>
                <a:endParaRPr lang="en-IN" sz="2800" b="1" i="1" dirty="0"/>
              </a:p>
              <a:p>
                <a:pPr marL="12065" marR="5080" algn="just">
                  <a:lnSpc>
                    <a:spcPts val="3080"/>
                  </a:lnSpc>
                  <a:spcBef>
                    <a:spcPts val="415"/>
                  </a:spcBef>
                  <a:tabLst>
                    <a:tab pos="241935" algn="l"/>
                  </a:tabLst>
                </a:pPr>
                <a:endParaRPr lang="en-IN" sz="2400" dirty="0"/>
              </a:p>
              <a:p>
                <a:pPr marL="12065" marR="5080" algn="just">
                  <a:lnSpc>
                    <a:spcPts val="3080"/>
                  </a:lnSpc>
                  <a:spcBef>
                    <a:spcPts val="415"/>
                  </a:spcBef>
                  <a:tabLst>
                    <a:tab pos="241935" algn="l"/>
                  </a:tabLst>
                </a:pPr>
                <a:endParaRPr sz="2800" b="1" dirty="0">
                  <a:cs typeface="Carlito"/>
                </a:endParaRPr>
              </a:p>
            </p:txBody>
          </p:sp>
        </mc:Choice>
        <mc:Fallback xmlns="">
          <p:sp>
            <p:nvSpPr>
              <p:cNvPr id="6" name="object 3"/>
              <p:cNvSpPr txBox="1">
                <a:spLocks noRot="1" noChangeAspect="1" noMove="1" noResize="1" noEditPoints="1" noAdjustHandles="1" noChangeArrowheads="1" noChangeShapeType="1" noTextEdit="1"/>
              </p:cNvSpPr>
              <p:nvPr/>
            </p:nvSpPr>
            <p:spPr>
              <a:xfrm>
                <a:off x="311606" y="838200"/>
                <a:ext cx="11499394" cy="6765314"/>
              </a:xfrm>
              <a:prstGeom prst="rect">
                <a:avLst/>
              </a:prstGeom>
              <a:blipFill rotWithShape="1">
                <a:blip r:embed="rId2"/>
                <a:stretch>
                  <a:fillRect l="-1749"/>
                </a:stretch>
              </a:blipFill>
            </p:spPr>
            <p:txBody>
              <a:bodyPr/>
              <a:lstStyle/>
              <a:p>
                <a:r>
                  <a:rPr lang="en-IN">
                    <a:noFill/>
                  </a:rPr>
                  <a:t> </a:t>
                </a:r>
              </a:p>
            </p:txBody>
          </p:sp>
        </mc:Fallback>
      </mc:AlternateContent>
      <p:sp>
        <p:nvSpPr>
          <p:cNvPr id="7" name="object 3"/>
          <p:cNvSpPr txBox="1"/>
          <p:nvPr/>
        </p:nvSpPr>
        <p:spPr>
          <a:xfrm>
            <a:off x="311606" y="1066800"/>
            <a:ext cx="11179672"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lang="en-GB" sz="2800" b="1"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26</a:t>
            </a:fld>
            <a:endParaRPr lang="en-GB" dirty="0"/>
          </a:p>
        </p:txBody>
      </p:sp>
    </p:spTree>
    <p:extLst>
      <p:ext uri="{BB962C8B-B14F-4D97-AF65-F5344CB8AC3E}">
        <p14:creationId xmlns:p14="http://schemas.microsoft.com/office/powerpoint/2010/main" val="231764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553200"/>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 name : Abnormal based Feature</a:t>
            </a:r>
            <a:endParaRPr sz="3950" dirty="0"/>
          </a:p>
        </p:txBody>
      </p:sp>
      <mc:AlternateContent xmlns:mc="http://schemas.openxmlformats.org/markup-compatibility/2006" xmlns:a14="http://schemas.microsoft.com/office/drawing/2010/main">
        <mc:Choice Requires="a14">
          <p:sp>
            <p:nvSpPr>
              <p:cNvPr id="6" name="object 3"/>
              <p:cNvSpPr txBox="1"/>
              <p:nvPr/>
            </p:nvSpPr>
            <p:spPr>
              <a:xfrm>
                <a:off x="322044" y="990600"/>
                <a:ext cx="11641356" cy="5491760"/>
              </a:xfrm>
              <a:prstGeom prst="rect">
                <a:avLst/>
              </a:prstGeom>
            </p:spPr>
            <p:txBody>
              <a:bodyPr vert="horz" wrap="square" lIns="0" tIns="52705" rIns="0" bIns="0" rtlCol="0">
                <a:spAutoFit/>
              </a:bodyPr>
              <a:lstStyle/>
              <a:p>
                <a:pPr marL="12065" marR="5080" lvl="0" algn="just">
                  <a:spcBef>
                    <a:spcPts val="415"/>
                  </a:spcBef>
                  <a:tabLst>
                    <a:tab pos="241935" algn="l"/>
                  </a:tabLst>
                </a:pPr>
                <a:r>
                  <a:rPr lang="en-IN" sz="2800" b="1" dirty="0"/>
                  <a:t>4) </a:t>
                </a:r>
                <a:r>
                  <a:rPr lang="en-US" sz="2800" b="1" dirty="0"/>
                  <a:t>Links in &lt;Meta&gt;, &lt;Script&gt; and &lt;Link&gt; tags</a:t>
                </a:r>
                <a:endParaRPr lang="en-IN" sz="2800" b="1" dirty="0"/>
              </a:p>
              <a:p>
                <a:pPr marL="12065" marR="5080" algn="just">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AU" sz="2400">
                                <a:latin typeface="Cambria Math"/>
                              </a:rPr>
                              <m:t>% </m:t>
                            </m:r>
                            <m:r>
                              <m:rPr>
                                <m:sty m:val="p"/>
                              </m:rPr>
                              <a:rPr lang="en-AU" sz="2400">
                                <a:latin typeface="Cambria Math"/>
                              </a:rPr>
                              <m:t>of</m:t>
                            </m:r>
                            <m:r>
                              <a:rPr lang="en-AU" sz="2400">
                                <a:latin typeface="Cambria Math"/>
                              </a:rPr>
                              <m:t> </m:t>
                            </m:r>
                            <m:r>
                              <m:rPr>
                                <m:sty m:val="p"/>
                              </m:rPr>
                              <a:rPr lang="en-AU" sz="2400">
                                <a:latin typeface="Cambria Math"/>
                              </a:rPr>
                              <m:t>Links</m:t>
                            </m:r>
                            <m:r>
                              <a:rPr lang="en-AU" sz="2400">
                                <a:latin typeface="Cambria Math"/>
                              </a:rPr>
                              <m:t> </m:t>
                            </m:r>
                            <m:r>
                              <m:rPr>
                                <m:sty m:val="p"/>
                              </m:rPr>
                              <a:rPr lang="en-AU" sz="2400">
                                <a:latin typeface="Cambria Math"/>
                              </a:rPr>
                              <m:t>in</m:t>
                            </m:r>
                            <m:r>
                              <a:rPr lang="en-AU" sz="2400">
                                <a:latin typeface="Cambria Math"/>
                              </a:rPr>
                              <m:t> &lt;</m:t>
                            </m:r>
                            <m:r>
                              <m:rPr>
                                <m:sty m:val="p"/>
                              </m:rPr>
                              <a:rPr lang="en-AU" sz="2400">
                                <a:latin typeface="Cambria Math"/>
                              </a:rPr>
                              <m:t>Meta</m:t>
                            </m:r>
                            <m:r>
                              <a:rPr lang="en-AU" sz="2400">
                                <a:latin typeface="Cambria Math"/>
                              </a:rPr>
                              <m:t>&gt;&lt;</m:t>
                            </m:r>
                            <m:r>
                              <m:rPr>
                                <m:sty m:val="p"/>
                              </m:rPr>
                              <a:rPr lang="en-AU" sz="2400">
                                <a:latin typeface="Cambria Math"/>
                              </a:rPr>
                              <m:t>Script</m:t>
                            </m:r>
                            <m:r>
                              <a:rPr lang="en-AU" sz="2400">
                                <a:latin typeface="Cambria Math"/>
                              </a:rPr>
                              <m:t>&gt;&lt;</m:t>
                            </m:r>
                            <m:r>
                              <m:rPr>
                                <m:nor/>
                              </m:rPr>
                              <a:rPr lang="en-AU" sz="2400"/>
                              <m:t>Link</m:t>
                            </m:r>
                            <m:r>
                              <m:rPr>
                                <m:nor/>
                              </m:rPr>
                              <a:rPr lang="en-AU" sz="2400"/>
                              <m:t>&gt;</m:t>
                            </m:r>
                            <m:r>
                              <a:rPr lang="en-AU" sz="2400">
                                <a:latin typeface="Cambria Math"/>
                              </a:rPr>
                              <m:t>&lt;17%  → </m:t>
                            </m:r>
                            <m:r>
                              <m:rPr>
                                <m:sty m:val="p"/>
                              </m:rPr>
                              <a:rPr lang="en-AU" sz="2400">
                                <a:latin typeface="Cambria Math"/>
                              </a:rPr>
                              <m:t>Legitimate</m:t>
                            </m:r>
                          </m:e>
                          <m:e>
                            <m:r>
                              <a:rPr lang="en-AU" sz="2400">
                                <a:latin typeface="Cambria Math"/>
                              </a:rPr>
                              <m:t>% </m:t>
                            </m:r>
                            <m:r>
                              <m:rPr>
                                <m:sty m:val="p"/>
                              </m:rPr>
                              <a:rPr lang="en-AU" sz="2400">
                                <a:latin typeface="Cambria Math"/>
                              </a:rPr>
                              <m:t>of</m:t>
                            </m:r>
                            <m:r>
                              <a:rPr lang="en-AU" sz="2400">
                                <a:latin typeface="Cambria Math"/>
                              </a:rPr>
                              <m:t> </m:t>
                            </m:r>
                            <m:r>
                              <m:rPr>
                                <m:sty m:val="p"/>
                              </m:rPr>
                              <a:rPr lang="en-AU" sz="2400">
                                <a:latin typeface="Cambria Math"/>
                              </a:rPr>
                              <m:t>Links</m:t>
                            </m:r>
                            <m:r>
                              <a:rPr lang="en-AU" sz="2400">
                                <a:latin typeface="Cambria Math"/>
                              </a:rPr>
                              <m:t> </m:t>
                            </m:r>
                            <m:r>
                              <m:rPr>
                                <m:sty m:val="p"/>
                              </m:rPr>
                              <a:rPr lang="en-AU" sz="2400">
                                <a:latin typeface="Cambria Math"/>
                              </a:rPr>
                              <m:t>in</m:t>
                            </m:r>
                            <m:r>
                              <a:rPr lang="en-AU" sz="2400">
                                <a:latin typeface="Cambria Math"/>
                              </a:rPr>
                              <m:t> &lt;</m:t>
                            </m:r>
                            <m:r>
                              <m:rPr>
                                <m:sty m:val="p"/>
                              </m:rPr>
                              <a:rPr lang="en-AU" sz="2400">
                                <a:latin typeface="Cambria Math"/>
                              </a:rPr>
                              <m:t>Meta</m:t>
                            </m:r>
                            <m:r>
                              <a:rPr lang="en-AU" sz="2400">
                                <a:latin typeface="Cambria Math"/>
                              </a:rPr>
                              <m:t>&gt;&lt;</m:t>
                            </m:r>
                            <m:r>
                              <m:rPr>
                                <m:sty m:val="p"/>
                              </m:rPr>
                              <a:rPr lang="en-AU" sz="2400">
                                <a:latin typeface="Cambria Math"/>
                              </a:rPr>
                              <m:t>Script</m:t>
                            </m:r>
                            <m:r>
                              <a:rPr lang="en-AU" sz="2400">
                                <a:latin typeface="Cambria Math"/>
                              </a:rPr>
                              <m:t>&gt;&lt;</m:t>
                            </m:r>
                            <m:r>
                              <m:rPr>
                                <m:nor/>
                              </m:rPr>
                              <a:rPr lang="en-AU" sz="2400"/>
                              <m:t>Link</m:t>
                            </m:r>
                            <m:r>
                              <m:rPr>
                                <m:nor/>
                              </m:rPr>
                              <a:rPr lang="en-AU" sz="2400"/>
                              <m:t>&gt;</m:t>
                            </m:r>
                            <m:r>
                              <a:rPr lang="en-AU" sz="2400">
                                <a:latin typeface="Cambria Math"/>
                              </a:rPr>
                              <m:t> ≥17% </m:t>
                            </m:r>
                            <m:r>
                              <m:rPr>
                                <m:sty m:val="p"/>
                              </m:rPr>
                              <a:rPr lang="en-AU" sz="2400">
                                <a:latin typeface="Cambria Math"/>
                              </a:rPr>
                              <m:t>And</m:t>
                            </m:r>
                            <m:r>
                              <a:rPr lang="en-AU" sz="2400">
                                <a:latin typeface="Cambria Math"/>
                              </a:rPr>
                              <m:t>≤81% → </m:t>
                            </m:r>
                            <m:r>
                              <m:rPr>
                                <m:sty m:val="p"/>
                              </m:rPr>
                              <a:rPr lang="en-AU" sz="2400">
                                <a:latin typeface="Cambria Math"/>
                              </a:rPr>
                              <m:t>Suspicious</m:t>
                            </m:r>
                            <m:r>
                              <a:rPr lang="en-AU" sz="2400">
                                <a:latin typeface="Cambria Math"/>
                              </a:rPr>
                              <m:t> </m:t>
                            </m:r>
                          </m:e>
                          <m:e>
                            <m:r>
                              <m:rPr>
                                <m:sty m:val="p"/>
                              </m:rPr>
                              <a:rPr lang="en-AU" sz="2400">
                                <a:latin typeface="Cambria Math"/>
                              </a:rPr>
                              <m:t>Otherwise</m:t>
                            </m:r>
                            <m:r>
                              <a:rPr lang="en-AU" sz="2400">
                                <a:latin typeface="Cambria Math"/>
                              </a:rPr>
                              <m:t>→ </m:t>
                            </m:r>
                            <m:r>
                              <m:rPr>
                                <m:sty m:val="p"/>
                              </m:rPr>
                              <a:rPr lang="en-AU" sz="2400">
                                <a:latin typeface="Cambria Math"/>
                              </a:rPr>
                              <m:t>Phishing</m:t>
                            </m:r>
                          </m:e>
                        </m:eqArr>
                      </m:e>
                    </m:d>
                  </m:oMath>
                </a14:m>
                <a:endParaRPr lang="en-IN" sz="2400" dirty="0"/>
              </a:p>
              <a:p>
                <a:pPr marL="12065" marR="5080" lvl="0" algn="just">
                  <a:spcBef>
                    <a:spcPts val="415"/>
                  </a:spcBef>
                  <a:tabLst>
                    <a:tab pos="241935" algn="l"/>
                  </a:tabLst>
                </a:pPr>
                <a:endParaRPr lang="en-IN" sz="2000" dirty="0"/>
              </a:p>
              <a:p>
                <a:pPr marL="12065" marR="5080" algn="just">
                  <a:spcBef>
                    <a:spcPts val="415"/>
                  </a:spcBef>
                  <a:tabLst>
                    <a:tab pos="241935" algn="l"/>
                  </a:tabLst>
                </a:pPr>
                <a:r>
                  <a:rPr lang="en-IN" sz="2800" b="1" dirty="0"/>
                  <a:t>5)</a:t>
                </a:r>
                <a:r>
                  <a:rPr lang="en-US" sz="2800" b="1" dirty="0"/>
                  <a:t> Server Form Handler (SFH)</a:t>
                </a:r>
                <a:endParaRPr lang="en-IN" sz="2800" b="1" i="1" dirty="0"/>
              </a:p>
              <a:p>
                <a:pPr marL="12065" marR="5080" algn="just">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SFH</m:t>
                            </m:r>
                            <m:r>
                              <a:rPr lang="en-AU" sz="2400">
                                <a:latin typeface="Cambria Math"/>
                              </a:rPr>
                              <m:t> </m:t>
                            </m:r>
                            <m:r>
                              <m:rPr>
                                <m:sty m:val="p"/>
                              </m:rPr>
                              <a:rPr lang="en-AU" sz="2400">
                                <a:latin typeface="Cambria Math"/>
                              </a:rPr>
                              <m:t>is</m:t>
                            </m:r>
                            <m:r>
                              <a:rPr lang="en-AU" sz="2400">
                                <a:latin typeface="Cambria Math"/>
                              </a:rPr>
                              <m:t> "</m:t>
                            </m:r>
                            <m:r>
                              <m:rPr>
                                <m:nor/>
                              </m:rPr>
                              <a:rPr lang="en-AU" sz="2400"/>
                              <m:t>about</m:t>
                            </m:r>
                            <m:r>
                              <m:rPr>
                                <m:nor/>
                              </m:rPr>
                              <a:rPr lang="en-AU" sz="2400"/>
                              <m:t>: </m:t>
                            </m:r>
                            <m:r>
                              <m:rPr>
                                <m:nor/>
                              </m:rPr>
                              <a:rPr lang="en-AU" sz="2400"/>
                              <m:t>blank</m:t>
                            </m:r>
                            <m:r>
                              <m:rPr>
                                <m:nor/>
                              </m:rPr>
                              <a:rPr lang="en-AU" sz="2400"/>
                              <m:t>"</m:t>
                            </m:r>
                            <m:r>
                              <a:rPr lang="en-AU" sz="2400">
                                <a:latin typeface="Cambria Math"/>
                              </a:rPr>
                              <m:t> </m:t>
                            </m:r>
                            <m:r>
                              <m:rPr>
                                <m:sty m:val="p"/>
                              </m:rPr>
                              <a:rPr lang="en-AU" sz="2400">
                                <a:latin typeface="Cambria Math"/>
                              </a:rPr>
                              <m:t>Or</m:t>
                            </m:r>
                            <m:r>
                              <a:rPr lang="en-AU" sz="2400">
                                <a:latin typeface="Cambria Math"/>
                              </a:rPr>
                              <m:t> </m:t>
                            </m:r>
                            <m:r>
                              <m:rPr>
                                <m:sty m:val="p"/>
                              </m:rPr>
                              <a:rPr lang="en-AU" sz="2400">
                                <a:latin typeface="Cambria Math"/>
                              </a:rPr>
                              <m:t>Is</m:t>
                            </m:r>
                            <m:r>
                              <a:rPr lang="en-AU" sz="2400">
                                <a:latin typeface="Cambria Math"/>
                              </a:rPr>
                              <m:t> </m:t>
                            </m:r>
                            <m:r>
                              <m:rPr>
                                <m:sty m:val="p"/>
                              </m:rPr>
                              <a:rPr lang="en-AU" sz="2400">
                                <a:latin typeface="Cambria Math"/>
                              </a:rPr>
                              <m:t>Empty</m:t>
                            </m:r>
                            <m:r>
                              <a:rPr lang="en-AU" sz="2400">
                                <a:latin typeface="Cambria Math"/>
                              </a:rPr>
                              <m:t> → </m:t>
                            </m:r>
                            <m:r>
                              <m:rPr>
                                <m:sty m:val="p"/>
                              </m:rPr>
                              <a:rPr lang="en-AU" sz="2400">
                                <a:latin typeface="Cambria Math"/>
                              </a:rPr>
                              <m:t>Phishing</m:t>
                            </m:r>
                          </m:e>
                          <m:e>
                            <m:r>
                              <a:rPr lang="en-AU" sz="2400">
                                <a:latin typeface="Cambria Math"/>
                              </a:rPr>
                              <m:t> </m:t>
                            </m:r>
                            <m:r>
                              <m:rPr>
                                <m:sty m:val="p"/>
                              </m:rPr>
                              <a:rPr lang="en-AU" sz="2400">
                                <a:latin typeface="Cambria Math"/>
                              </a:rPr>
                              <m:t>SFH</m:t>
                            </m:r>
                            <m:r>
                              <a:rPr lang="en-AU" sz="2400">
                                <a:latin typeface="Cambria Math"/>
                              </a:rPr>
                              <m:t> </m:t>
                            </m:r>
                            <m:r>
                              <m:rPr>
                                <m:nor/>
                              </m:rPr>
                              <a:rPr lang="en-AU" sz="2400"/>
                              <m:t>Refers</m:t>
                            </m:r>
                            <m:r>
                              <m:rPr>
                                <m:nor/>
                              </m:rPr>
                              <a:rPr lang="en-AU" sz="2400"/>
                              <m:t> </m:t>
                            </m:r>
                            <m:r>
                              <m:rPr>
                                <m:nor/>
                              </m:rPr>
                              <a:rPr lang="en-AU" sz="2400"/>
                              <m:t>To</m:t>
                            </m:r>
                            <m:r>
                              <m:rPr>
                                <m:nor/>
                              </m:rPr>
                              <a:rPr lang="en-AU" sz="2400"/>
                              <m:t> </m:t>
                            </m:r>
                            <m:r>
                              <m:rPr>
                                <m:sty m:val="p"/>
                              </m:rPr>
                              <a:rPr lang="en-AU" sz="2400">
                                <a:latin typeface="Cambria Math"/>
                              </a:rPr>
                              <m:t>A</m:t>
                            </m:r>
                            <m:r>
                              <a:rPr lang="en-AU" sz="2400">
                                <a:latin typeface="Cambria Math"/>
                              </a:rPr>
                              <m:t> </m:t>
                            </m:r>
                            <m:r>
                              <m:rPr>
                                <m:sty m:val="p"/>
                              </m:rPr>
                              <a:rPr lang="en-AU" sz="2400">
                                <a:latin typeface="Cambria Math"/>
                              </a:rPr>
                              <m:t>Different</m:t>
                            </m:r>
                            <m:r>
                              <a:rPr lang="en-AU" sz="2400">
                                <a:latin typeface="Cambria Math"/>
                              </a:rPr>
                              <m:t> </m:t>
                            </m:r>
                            <m:r>
                              <m:rPr>
                                <m:sty m:val="p"/>
                              </m:rPr>
                              <a:rPr lang="en-AU" sz="2400">
                                <a:latin typeface="Cambria Math"/>
                              </a:rPr>
                              <m:t>Domain</m:t>
                            </m:r>
                            <m:r>
                              <a:rPr lang="en-AU" sz="2400">
                                <a:latin typeface="Cambria Math"/>
                              </a:rPr>
                              <m:t>→ </m:t>
                            </m:r>
                            <m:r>
                              <m:rPr>
                                <m:sty m:val="p"/>
                              </m:rPr>
                              <a:rPr lang="en-AU" sz="2400">
                                <a:latin typeface="Cambria Math"/>
                              </a:rPr>
                              <m:t>Suspicious</m:t>
                            </m:r>
                          </m:e>
                          <m:e>
                            <m:r>
                              <m:rPr>
                                <m:sty m:val="p"/>
                              </m:rPr>
                              <a:rPr lang="en-AU" sz="2400">
                                <a:latin typeface="Cambria Math"/>
                              </a:rPr>
                              <m:t>Otherwise</m:t>
                            </m:r>
                            <m:r>
                              <a:rPr lang="en-AU" sz="2400">
                                <a:latin typeface="Cambria Math"/>
                              </a:rPr>
                              <m:t>  → </m:t>
                            </m:r>
                            <m:r>
                              <m:rPr>
                                <m:sty m:val="p"/>
                              </m:rPr>
                              <a:rPr lang="en-AU" sz="2400">
                                <a:latin typeface="Cambria Math"/>
                              </a:rPr>
                              <m:t>Legitimate</m:t>
                            </m:r>
                          </m:e>
                        </m:eqArr>
                      </m:e>
                    </m:d>
                  </m:oMath>
                </a14:m>
                <a:endParaRPr lang="en-IN" sz="2400" dirty="0"/>
              </a:p>
              <a:p>
                <a:pPr marL="12065" marR="5080" lvl="0" algn="just">
                  <a:spcBef>
                    <a:spcPts val="415"/>
                  </a:spcBef>
                  <a:tabLst>
                    <a:tab pos="241935" algn="l"/>
                  </a:tabLst>
                </a:pPr>
                <a:endParaRPr lang="en-IN" sz="2000" dirty="0"/>
              </a:p>
              <a:p>
                <a:pPr marL="12065" marR="5080" algn="just">
                  <a:lnSpc>
                    <a:spcPts val="3080"/>
                  </a:lnSpc>
                  <a:spcBef>
                    <a:spcPts val="415"/>
                  </a:spcBef>
                  <a:tabLst>
                    <a:tab pos="241935" algn="l"/>
                  </a:tabLst>
                </a:pPr>
                <a:r>
                  <a:rPr lang="en-IN" sz="2800" b="1" i="1" dirty="0"/>
                  <a:t>6) </a:t>
                </a:r>
                <a:r>
                  <a:rPr lang="en-US" sz="2800" b="1" dirty="0"/>
                  <a:t>Submitting Information to Email</a:t>
                </a:r>
              </a:p>
              <a:p>
                <a:pPr marL="12065" marR="5080" algn="just">
                  <a:lnSpc>
                    <a:spcPts val="3080"/>
                  </a:lnSpc>
                  <a:spcBef>
                    <a:spcPts val="415"/>
                  </a:spcBef>
                  <a:tabLst>
                    <a:tab pos="241935" algn="l"/>
                  </a:tabLst>
                </a:pPr>
                <a:endParaRPr lang="en-IN" sz="2800" b="1" i="1" dirty="0"/>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Using</m:t>
                            </m:r>
                            <m:r>
                              <m:rPr>
                                <m:nor/>
                              </m:rPr>
                              <a:rPr lang="en-AU" sz="2400"/>
                              <m:t> "</m:t>
                            </m:r>
                            <m:r>
                              <m:rPr>
                                <m:nor/>
                              </m:rPr>
                              <a:rPr lang="en-AU" sz="2400"/>
                              <m:t>mailto</m:t>
                            </m:r>
                            <m:r>
                              <m:rPr>
                                <m:nor/>
                              </m:rPr>
                              <a:rPr lang="en-AU" sz="2400"/>
                              <m:t>:" </m:t>
                            </m:r>
                            <m:r>
                              <m:rPr>
                                <m:nor/>
                              </m:rPr>
                              <a:rPr lang="en-AU" sz="2400"/>
                              <m:t>Function</m:t>
                            </m:r>
                            <m:r>
                              <m:rPr>
                                <m:nor/>
                              </m:rPr>
                              <a:rPr lang="en-AU" sz="2400"/>
                              <m:t> </m:t>
                            </m:r>
                            <m:r>
                              <m:rPr>
                                <m:nor/>
                              </m:rPr>
                              <a:rPr lang="en-AU" sz="2400"/>
                              <m:t>to</m:t>
                            </m:r>
                            <m:r>
                              <m:rPr>
                                <m:nor/>
                              </m:rPr>
                              <a:rPr lang="en-AU" sz="2400"/>
                              <m:t> </m:t>
                            </m:r>
                            <m:r>
                              <m:rPr>
                                <m:nor/>
                              </m:rPr>
                              <a:rPr lang="en-AU" sz="2400"/>
                              <m:t>Submit</m:t>
                            </m:r>
                            <m:r>
                              <m:rPr>
                                <m:nor/>
                              </m:rPr>
                              <a:rPr lang="en-AU" sz="2400"/>
                              <m:t>  </m:t>
                            </m:r>
                            <m:r>
                              <m:rPr>
                                <m:nor/>
                              </m:rPr>
                              <a:rPr lang="en-AU" sz="2400"/>
                              <m:t>Information</m:t>
                            </m:r>
                            <m:r>
                              <a:rPr lang="en-AU" sz="2400">
                                <a:latin typeface="Cambria Math"/>
                              </a:rPr>
                              <m:t>→ </m:t>
                            </m:r>
                            <m:r>
                              <m:rPr>
                                <m:sty m:val="p"/>
                              </m:rPr>
                              <a:rPr lang="en-AU" sz="2400">
                                <a:latin typeface="Cambria Math"/>
                              </a:rPr>
                              <m:t>Phishing</m:t>
                            </m:r>
                          </m:e>
                          <m:e>
                            <m:r>
                              <m:rPr>
                                <m:sty m:val="p"/>
                              </m:rPr>
                              <a:rPr lang="en-AU" sz="2400">
                                <a:latin typeface="Cambria Math"/>
                              </a:rPr>
                              <m:t>Otherwise</m:t>
                            </m:r>
                            <m:r>
                              <a:rPr lang="en-AU" sz="2400">
                                <a:latin typeface="Cambria Math"/>
                              </a:rPr>
                              <m:t>  → </m:t>
                            </m:r>
                            <m:r>
                              <m:rPr>
                                <m:sty m:val="p"/>
                              </m:rPr>
                              <a:rPr lang="en-AU" sz="2400">
                                <a:latin typeface="Cambria Math"/>
                              </a:rPr>
                              <m:t>Legitimate</m:t>
                            </m:r>
                          </m:e>
                        </m:eqArr>
                      </m:e>
                    </m:d>
                  </m:oMath>
                </a14:m>
                <a:endParaRPr lang="en-IN" sz="2400" dirty="0"/>
              </a:p>
            </p:txBody>
          </p:sp>
        </mc:Choice>
        <mc:Fallback xmlns="">
          <p:sp>
            <p:nvSpPr>
              <p:cNvPr id="6" name="object 3"/>
              <p:cNvSpPr txBox="1">
                <a:spLocks noRot="1" noChangeAspect="1" noMove="1" noResize="1" noEditPoints="1" noAdjustHandles="1" noChangeArrowheads="1" noChangeShapeType="1" noTextEdit="1"/>
              </p:cNvSpPr>
              <p:nvPr/>
            </p:nvSpPr>
            <p:spPr>
              <a:xfrm>
                <a:off x="322044" y="990600"/>
                <a:ext cx="11641356" cy="5491760"/>
              </a:xfrm>
              <a:prstGeom prst="rect">
                <a:avLst/>
              </a:prstGeom>
              <a:blipFill rotWithShape="1">
                <a:blip r:embed="rId2"/>
                <a:stretch>
                  <a:fillRect l="-1780" t="-889" b="-1000"/>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27</a:t>
            </a:fld>
            <a:endParaRPr lang="en-GB" dirty="0"/>
          </a:p>
        </p:txBody>
      </p:sp>
    </p:spTree>
    <p:extLst>
      <p:ext uri="{BB962C8B-B14F-4D97-AF65-F5344CB8AC3E}">
        <p14:creationId xmlns:p14="http://schemas.microsoft.com/office/powerpoint/2010/main" val="399246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2008"/>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spcBef>
                <a:spcPts val="780"/>
              </a:spcBef>
            </a:pPr>
            <a:r>
              <a:rPr lang="en-GB" sz="3950" spc="-95" dirty="0"/>
              <a:t>Module name : </a:t>
            </a:r>
            <a:r>
              <a:rPr lang="en-GB" sz="4000" dirty="0">
                <a:latin typeface="Carlito"/>
              </a:rPr>
              <a:t>HTML &amp;</a:t>
            </a:r>
            <a:r>
              <a:rPr lang="en-GB" sz="4000" dirty="0">
                <a:latin typeface="Carlito"/>
                <a:cs typeface="Carlito"/>
              </a:rPr>
              <a:t> JS Feature Extraction</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mc:AlternateContent xmlns:mc="http://schemas.openxmlformats.org/markup-compatibility/2006" xmlns:a14="http://schemas.microsoft.com/office/drawing/2010/main">
        <mc:Choice Requires="a14">
          <p:sp>
            <p:nvSpPr>
              <p:cNvPr id="7" name="object 3"/>
              <p:cNvSpPr txBox="1"/>
              <p:nvPr/>
            </p:nvSpPr>
            <p:spPr>
              <a:xfrm>
                <a:off x="306386" y="914400"/>
                <a:ext cx="11428414" cy="5885522"/>
              </a:xfrm>
              <a:prstGeom prst="rect">
                <a:avLst/>
              </a:prstGeom>
            </p:spPr>
            <p:txBody>
              <a:bodyPr vert="horz" wrap="square" lIns="0" tIns="52705" rIns="0" bIns="0" rtlCol="0">
                <a:spAutoFit/>
              </a:bodyPr>
              <a:lstStyle/>
              <a:p>
                <a:pPr marL="469265" marR="5080" indent="-457200" algn="just">
                  <a:lnSpc>
                    <a:spcPts val="3080"/>
                  </a:lnSpc>
                  <a:spcBef>
                    <a:spcPts val="415"/>
                  </a:spcBef>
                  <a:buFont typeface="Arial" pitchFamily="34" charset="0"/>
                  <a:buChar char="•"/>
                  <a:tabLst>
                    <a:tab pos="241935" algn="l"/>
                  </a:tabLst>
                </a:pPr>
                <a:r>
                  <a:rPr lang="en-IN" sz="2600" dirty="0">
                    <a:cs typeface="Carlito"/>
                  </a:rPr>
                  <a:t>In this module, we shed light on the importance of webpage contents in the form of HTML and JavaScript code</a:t>
                </a:r>
                <a:r>
                  <a:rPr lang="en-GB" sz="2600" dirty="0">
                    <a:cs typeface="Carlito"/>
                  </a:rPr>
                  <a:t>.</a:t>
                </a:r>
              </a:p>
              <a:p>
                <a:pPr marL="469265" marR="5080" indent="-457200" algn="just">
                  <a:lnSpc>
                    <a:spcPts val="3080"/>
                  </a:lnSpc>
                  <a:spcBef>
                    <a:spcPts val="415"/>
                  </a:spcBef>
                  <a:buFont typeface="Arial" pitchFamily="34" charset="0"/>
                  <a:buChar char="•"/>
                  <a:tabLst>
                    <a:tab pos="241935" algn="l"/>
                  </a:tabLst>
                </a:pPr>
                <a:r>
                  <a:rPr lang="en-GB" sz="2600" dirty="0">
                    <a:cs typeface="Carlito"/>
                  </a:rPr>
                  <a:t>We have put forward </a:t>
                </a:r>
                <a:r>
                  <a:rPr lang="en-GB" sz="2600" b="1" dirty="0">
                    <a:cs typeface="Carlito"/>
                  </a:rPr>
                  <a:t>4 important features</a:t>
                </a:r>
                <a:r>
                  <a:rPr lang="en-GB" sz="2600" dirty="0">
                    <a:cs typeface="Carlito"/>
                  </a:rPr>
                  <a:t> and have given weights on those in the range {-1,0,1} with certain criteria.</a:t>
                </a:r>
              </a:p>
              <a:p>
                <a:pPr marL="469265" marR="5080" indent="-457200" algn="just">
                  <a:lnSpc>
                    <a:spcPts val="3080"/>
                  </a:lnSpc>
                  <a:spcBef>
                    <a:spcPts val="415"/>
                  </a:spcBef>
                  <a:buFont typeface="Arial" pitchFamily="34" charset="0"/>
                  <a:buChar char="•"/>
                  <a:tabLst>
                    <a:tab pos="241935" algn="l"/>
                  </a:tabLst>
                </a:pPr>
                <a:endParaRPr lang="en-GB" sz="2800" dirty="0">
                  <a:cs typeface="Carlito"/>
                </a:endParaRPr>
              </a:p>
              <a:p>
                <a:pPr marL="526415" marR="5080" lvl="0" indent="-514350" algn="just">
                  <a:lnSpc>
                    <a:spcPts val="3080"/>
                  </a:lnSpc>
                  <a:spcBef>
                    <a:spcPts val="415"/>
                  </a:spcBef>
                  <a:buFontTx/>
                  <a:buAutoNum type="arabicParenR"/>
                  <a:tabLst>
                    <a:tab pos="241935" algn="l"/>
                  </a:tabLst>
                </a:pPr>
                <a:r>
                  <a:rPr lang="en-US" sz="2800" b="1" dirty="0"/>
                  <a:t>Website Forwarding</a:t>
                </a:r>
                <a:r>
                  <a:rPr lang="en-GB" sz="2800" b="1" dirty="0">
                    <a:cs typeface="Carlito"/>
                  </a:rPr>
                  <a:t>:	</a:t>
                </a:r>
              </a:p>
              <a:p>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AU" sz="2400">
                                <a:latin typeface="Cambria Math"/>
                              </a:rPr>
                              <m:t>#</m:t>
                            </m:r>
                            <m:r>
                              <m:rPr>
                                <m:sty m:val="p"/>
                              </m:rPr>
                              <a:rPr lang="en-AU" sz="2400">
                                <a:latin typeface="Cambria Math"/>
                              </a:rPr>
                              <m:t>of</m:t>
                            </m:r>
                            <m:r>
                              <a:rPr lang="en-IN" sz="2400" b="0" i="0" smtClean="0">
                                <a:latin typeface="Cambria Math"/>
                              </a:rPr>
                              <m:t> </m:t>
                            </m:r>
                            <m:r>
                              <m:rPr>
                                <m:sty m:val="p"/>
                              </m:rPr>
                              <a:rPr lang="en-AU" sz="2400">
                                <a:latin typeface="Cambria Math"/>
                              </a:rPr>
                              <m:t>Redirect</m:t>
                            </m:r>
                            <m:r>
                              <a:rPr lang="en-AU" sz="2400">
                                <a:latin typeface="Cambria Math"/>
                              </a:rPr>
                              <m:t> </m:t>
                            </m:r>
                            <m:r>
                              <m:rPr>
                                <m:sty m:val="p"/>
                              </m:rPr>
                              <a:rPr lang="en-AU" sz="2400">
                                <a:latin typeface="Cambria Math"/>
                              </a:rPr>
                              <m:t>Page</m:t>
                            </m:r>
                            <m:r>
                              <a:rPr lang="en-AU" sz="2400">
                                <a:latin typeface="Cambria Math"/>
                              </a:rPr>
                              <m:t>≤1 → </m:t>
                            </m:r>
                            <m:r>
                              <m:rPr>
                                <m:sty m:val="p"/>
                              </m:rPr>
                              <a:rPr lang="en-AU" sz="2400">
                                <a:latin typeface="Cambria Math"/>
                              </a:rPr>
                              <m:t>Legitimate</m:t>
                            </m:r>
                          </m:e>
                          <m:e>
                            <m:r>
                              <a:rPr lang="en-AU" sz="2400">
                                <a:latin typeface="Cambria Math"/>
                              </a:rPr>
                              <m:t>#</m:t>
                            </m:r>
                            <m:r>
                              <m:rPr>
                                <m:sty m:val="p"/>
                              </m:rPr>
                              <a:rPr lang="en-AU" sz="2400">
                                <a:latin typeface="Cambria Math"/>
                              </a:rPr>
                              <m:t>of</m:t>
                            </m:r>
                            <m:r>
                              <a:rPr lang="en-AU" sz="2400">
                                <a:latin typeface="Cambria Math"/>
                              </a:rPr>
                              <m:t> </m:t>
                            </m:r>
                            <m:r>
                              <m:rPr>
                                <m:sty m:val="p"/>
                              </m:rPr>
                              <a:rPr lang="en-AU" sz="2400">
                                <a:latin typeface="Cambria Math"/>
                              </a:rPr>
                              <m:t>Redirect</m:t>
                            </m:r>
                            <m:r>
                              <a:rPr lang="en-AU" sz="2400">
                                <a:latin typeface="Cambria Math"/>
                              </a:rPr>
                              <m:t> </m:t>
                            </m:r>
                            <m:r>
                              <m:rPr>
                                <m:sty m:val="p"/>
                              </m:rPr>
                              <a:rPr lang="en-AU" sz="2400">
                                <a:latin typeface="Cambria Math"/>
                              </a:rPr>
                              <m:t>Page</m:t>
                            </m:r>
                            <m:r>
                              <a:rPr lang="en-AU" sz="2400">
                                <a:latin typeface="Cambria Math"/>
                              </a:rPr>
                              <m:t>≥2 &amp;</m:t>
                            </m:r>
                            <m:r>
                              <m:rPr>
                                <m:sty m:val="p"/>
                              </m:rPr>
                              <a:rPr lang="en-AU" sz="2400">
                                <a:latin typeface="Cambria Math"/>
                              </a:rPr>
                              <m:t>And</m:t>
                            </m:r>
                            <m:r>
                              <a:rPr lang="en-AU" sz="2400">
                                <a:latin typeface="Cambria Math"/>
                              </a:rPr>
                              <m:t>&lt;4→ </m:t>
                            </m:r>
                            <m:r>
                              <m:rPr>
                                <m:sty m:val="p"/>
                              </m:rPr>
                              <a:rPr lang="en-AU" sz="2400">
                                <a:latin typeface="Cambria Math"/>
                              </a:rPr>
                              <m:t>Suspicious</m:t>
                            </m:r>
                          </m:e>
                          <m:e>
                            <m:r>
                              <m:rPr>
                                <m:sty m:val="p"/>
                              </m:rPr>
                              <a:rPr lang="en-AU" sz="2400">
                                <a:latin typeface="Cambria Math"/>
                              </a:rPr>
                              <m:t>Otherwise</m:t>
                            </m:r>
                            <m:r>
                              <a:rPr lang="en-AU" sz="2400">
                                <a:latin typeface="Cambria Math"/>
                              </a:rPr>
                              <m:t> → </m:t>
                            </m:r>
                            <m:r>
                              <m:rPr>
                                <m:sty m:val="p"/>
                              </m:rPr>
                              <a:rPr lang="en-AU" sz="2400">
                                <a:latin typeface="Cambria Math"/>
                              </a:rPr>
                              <m:t>Phishing</m:t>
                            </m:r>
                          </m:e>
                        </m:eqArr>
                      </m:e>
                    </m:d>
                  </m:oMath>
                </a14:m>
                <a:endParaRPr lang="en-IN" sz="2400" dirty="0"/>
              </a:p>
              <a:p>
                <a:pPr marL="12065" marR="5080" algn="just">
                  <a:lnSpc>
                    <a:spcPts val="3080"/>
                  </a:lnSpc>
                  <a:spcBef>
                    <a:spcPts val="415"/>
                  </a:spcBef>
                  <a:tabLst>
                    <a:tab pos="241935" algn="l"/>
                  </a:tabLst>
                </a:pPr>
                <a:endParaRPr lang="en-GB" sz="2750" dirty="0">
                  <a:latin typeface="Carlito"/>
                </a:endParaRPr>
              </a:p>
              <a:p>
                <a:pPr lvl="0"/>
                <a:r>
                  <a:rPr lang="en-GB" sz="2800" b="1" dirty="0">
                    <a:latin typeface="Carlito"/>
                  </a:rPr>
                  <a:t>2) </a:t>
                </a:r>
                <a:r>
                  <a:rPr lang="en-US" sz="2800" b="1" dirty="0"/>
                  <a:t>Status Bar Customization:</a:t>
                </a:r>
              </a:p>
              <a:p>
                <a:r>
                  <a:rPr lang="en-AU" sz="2400" i="1"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onMouseOver</m:t>
                            </m:r>
                            <m:r>
                              <a:rPr lang="en-AU" sz="2400">
                                <a:latin typeface="Cambria Math"/>
                              </a:rPr>
                              <m:t> </m:t>
                            </m:r>
                            <m:r>
                              <m:rPr>
                                <m:sty m:val="p"/>
                              </m:rPr>
                              <a:rPr lang="en-AU" sz="2400">
                                <a:latin typeface="Cambria Math"/>
                              </a:rPr>
                              <m:t>Changes</m:t>
                            </m:r>
                            <m:r>
                              <a:rPr lang="en-AU" sz="2400">
                                <a:latin typeface="Cambria Math"/>
                              </a:rPr>
                              <m:t> </m:t>
                            </m:r>
                            <m:r>
                              <m:rPr>
                                <m:sty m:val="p"/>
                              </m:rPr>
                              <a:rPr lang="en-AU" sz="2400">
                                <a:latin typeface="Cambria Math"/>
                              </a:rPr>
                              <m:t>Status</m:t>
                            </m:r>
                            <m:r>
                              <a:rPr lang="en-AU" sz="2400">
                                <a:latin typeface="Cambria Math"/>
                              </a:rPr>
                              <m:t> </m:t>
                            </m:r>
                            <m:r>
                              <m:rPr>
                                <m:sty m:val="p"/>
                              </m:rPr>
                              <a:rPr lang="en-AU" sz="2400">
                                <a:latin typeface="Cambria Math"/>
                              </a:rPr>
                              <m:t>Bar</m:t>
                            </m:r>
                            <m:r>
                              <a:rPr lang="en-AU" sz="2400">
                                <a:latin typeface="Cambria Math"/>
                              </a:rPr>
                              <m:t>→ </m:t>
                            </m:r>
                            <m:r>
                              <m:rPr>
                                <m:sty m:val="p"/>
                              </m:rPr>
                              <a:rPr lang="en-AU" sz="2400">
                                <a:latin typeface="Cambria Math"/>
                              </a:rPr>
                              <m:t>Phishing</m:t>
                            </m:r>
                          </m:e>
                          <m:e>
                            <m:r>
                              <m:rPr>
                                <m:sty m:val="p"/>
                              </m:rPr>
                              <a:rPr lang="en-AU" sz="2400">
                                <a:latin typeface="Cambria Math"/>
                              </a:rPr>
                              <m:t>It</m:t>
                            </m:r>
                            <m:r>
                              <a:rPr lang="en-AU" sz="2400">
                                <a:latin typeface="Cambria Math"/>
                              </a:rPr>
                              <m:t> </m:t>
                            </m:r>
                            <m:r>
                              <m:rPr>
                                <m:sty m:val="p"/>
                              </m:rPr>
                              <a:rPr lang="en-AU" sz="2400">
                                <a:latin typeface="Cambria Math"/>
                              </a:rPr>
                              <m:t>Does</m:t>
                            </m:r>
                            <m:r>
                              <a:rPr lang="en-AU" sz="2400" i="1">
                                <a:latin typeface="Cambria Math"/>
                              </a:rPr>
                              <m:t>′</m:t>
                            </m:r>
                            <m:r>
                              <m:rPr>
                                <m:sty m:val="p"/>
                              </m:rPr>
                              <a:rPr lang="en-AU" sz="2400">
                                <a:latin typeface="Cambria Math"/>
                              </a:rPr>
                              <m:t>t</m:t>
                            </m:r>
                            <m:r>
                              <a:rPr lang="en-AU" sz="2400">
                                <a:latin typeface="Cambria Math"/>
                              </a:rPr>
                              <m:t> </m:t>
                            </m:r>
                            <m:r>
                              <m:rPr>
                                <m:sty m:val="p"/>
                              </m:rPr>
                              <a:rPr lang="en-AU" sz="2400">
                                <a:latin typeface="Cambria Math"/>
                              </a:rPr>
                              <m:t>Change</m:t>
                            </m:r>
                            <m:r>
                              <a:rPr lang="en-AU" sz="2400">
                                <a:latin typeface="Cambria Math"/>
                              </a:rPr>
                              <m:t> </m:t>
                            </m:r>
                            <m:r>
                              <m:rPr>
                                <m:sty m:val="p"/>
                              </m:rPr>
                              <a:rPr lang="en-AU" sz="2400">
                                <a:latin typeface="Cambria Math"/>
                              </a:rPr>
                              <m:t>Status</m:t>
                            </m:r>
                            <m:r>
                              <a:rPr lang="en-AU" sz="2400">
                                <a:latin typeface="Cambria Math"/>
                              </a:rPr>
                              <m:t> </m:t>
                            </m:r>
                            <m:r>
                              <m:rPr>
                                <m:sty m:val="p"/>
                              </m:rPr>
                              <a:rPr lang="en-AU" sz="2400">
                                <a:latin typeface="Cambria Math"/>
                              </a:rPr>
                              <m:t>Bar</m:t>
                            </m:r>
                            <m:r>
                              <a:rPr lang="en-AU" sz="2400">
                                <a:latin typeface="Cambria Math"/>
                              </a:rPr>
                              <m:t>→</m:t>
                            </m:r>
                            <m:r>
                              <m:rPr>
                                <m:sty m:val="p"/>
                              </m:rPr>
                              <a:rPr lang="en-AU" sz="2400">
                                <a:latin typeface="Cambria Math"/>
                              </a:rPr>
                              <m:t>Legitimate</m:t>
                            </m:r>
                          </m:e>
                        </m:eqArr>
                      </m:e>
                    </m:d>
                  </m:oMath>
                </a14:m>
                <a:endParaRPr lang="en-IN" sz="2400" dirty="0"/>
              </a:p>
              <a:p>
                <a:endParaRPr lang="en-IN" sz="2500" b="1" i="1" dirty="0"/>
              </a:p>
            </p:txBody>
          </p:sp>
        </mc:Choice>
        <mc:Fallback xmlns="">
          <p:sp>
            <p:nvSpPr>
              <p:cNvPr id="7" name="object 3"/>
              <p:cNvSpPr txBox="1">
                <a:spLocks noRot="1" noChangeAspect="1" noMove="1" noResize="1" noEditPoints="1" noAdjustHandles="1" noChangeArrowheads="1" noChangeShapeType="1" noTextEdit="1"/>
              </p:cNvSpPr>
              <p:nvPr/>
            </p:nvSpPr>
            <p:spPr>
              <a:xfrm>
                <a:off x="306386" y="914400"/>
                <a:ext cx="11428414" cy="5885522"/>
              </a:xfrm>
              <a:prstGeom prst="rect">
                <a:avLst/>
              </a:prstGeom>
              <a:blipFill rotWithShape="1">
                <a:blip r:embed="rId2"/>
                <a:stretch>
                  <a:fillRect l="-1867" t="-829" r="-1760"/>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28</a:t>
            </a:fld>
            <a:endParaRPr lang="en-GB" dirty="0"/>
          </a:p>
        </p:txBody>
      </p:sp>
    </p:spTree>
    <p:extLst>
      <p:ext uri="{BB962C8B-B14F-4D97-AF65-F5344CB8AC3E}">
        <p14:creationId xmlns:p14="http://schemas.microsoft.com/office/powerpoint/2010/main" val="1895990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2008"/>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spcBef>
                <a:spcPts val="780"/>
              </a:spcBef>
            </a:pPr>
            <a:r>
              <a:rPr lang="en-GB" sz="3950" spc="-95" dirty="0"/>
              <a:t>Module name : </a:t>
            </a:r>
            <a:r>
              <a:rPr lang="en-GB" sz="4000" dirty="0">
                <a:latin typeface="Carlito"/>
              </a:rPr>
              <a:t>HTML &amp;</a:t>
            </a:r>
            <a:r>
              <a:rPr lang="en-GB" sz="4000" dirty="0">
                <a:latin typeface="Carlito"/>
                <a:cs typeface="Carlito"/>
              </a:rPr>
              <a:t> JS Feature Extraction</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mc:AlternateContent xmlns:mc="http://schemas.openxmlformats.org/markup-compatibility/2006" xmlns:a14="http://schemas.microsoft.com/office/drawing/2010/main">
        <mc:Choice Requires="a14">
          <p:sp>
            <p:nvSpPr>
              <p:cNvPr id="7" name="object 3"/>
              <p:cNvSpPr txBox="1"/>
              <p:nvPr/>
            </p:nvSpPr>
            <p:spPr>
              <a:xfrm>
                <a:off x="306386" y="1066800"/>
                <a:ext cx="11428414" cy="4916474"/>
              </a:xfrm>
              <a:prstGeom prst="rect">
                <a:avLst/>
              </a:prstGeom>
            </p:spPr>
            <p:txBody>
              <a:bodyPr vert="horz" wrap="square" lIns="0" tIns="52705" rIns="0" bIns="0" rtlCol="0">
                <a:spAutoFit/>
              </a:bodyPr>
              <a:lstStyle/>
              <a:p>
                <a:pPr lvl="0"/>
                <a:r>
                  <a:rPr lang="en-IN" sz="2800" b="1" i="1" dirty="0">
                    <a:latin typeface="Carlito"/>
                  </a:rPr>
                  <a:t>3)</a:t>
                </a:r>
                <a:r>
                  <a:rPr lang="en-US" sz="2800" b="1" dirty="0">
                    <a:latin typeface="Carlito"/>
                  </a:rPr>
                  <a:t> </a:t>
                </a:r>
                <a:r>
                  <a:rPr lang="en-US" sz="2800" b="1" dirty="0"/>
                  <a:t>Disabling Right Click </a:t>
                </a:r>
              </a:p>
              <a:p>
                <a:pPr lvl="0"/>
                <a:endParaRPr lang="en-US" sz="2800" b="1" dirty="0"/>
              </a:p>
              <a:p>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Right</m:t>
                            </m:r>
                            <m:r>
                              <a:rPr lang="en-AU" sz="2400">
                                <a:latin typeface="Cambria Math"/>
                              </a:rPr>
                              <m:t> </m:t>
                            </m:r>
                            <m:r>
                              <m:rPr>
                                <m:sty m:val="p"/>
                              </m:rPr>
                              <a:rPr lang="en-AU" sz="2400">
                                <a:latin typeface="Cambria Math"/>
                              </a:rPr>
                              <m:t>Click</m:t>
                            </m:r>
                            <m:r>
                              <a:rPr lang="en-AU" sz="2400">
                                <a:latin typeface="Cambria Math"/>
                              </a:rPr>
                              <m:t> </m:t>
                            </m:r>
                            <m:r>
                              <m:rPr>
                                <m:sty m:val="p"/>
                              </m:rPr>
                              <a:rPr lang="en-AU" sz="2400">
                                <a:latin typeface="Cambria Math"/>
                              </a:rPr>
                              <m:t>Disabled</m:t>
                            </m:r>
                            <m:r>
                              <a:rPr lang="en-AU" sz="2400">
                                <a:latin typeface="Cambria Math"/>
                              </a:rPr>
                              <m:t> → </m:t>
                            </m:r>
                            <m:r>
                              <m:rPr>
                                <m:sty m:val="p"/>
                              </m:rPr>
                              <a:rPr lang="en-AU" sz="2400">
                                <a:latin typeface="Cambria Math"/>
                              </a:rPr>
                              <m:t>Phishing</m:t>
                            </m:r>
                            <m:r>
                              <a:rPr lang="en-AU" sz="2400">
                                <a:latin typeface="Cambria Math"/>
                              </a:rPr>
                              <m:t> </m:t>
                            </m:r>
                          </m:e>
                          <m:e>
                            <m:r>
                              <m:rPr>
                                <m:sty m:val="p"/>
                              </m:rPr>
                              <a:rPr lang="en-AU" sz="2400">
                                <a:latin typeface="Cambria Math"/>
                              </a:rPr>
                              <m:t>Otherwise</m:t>
                            </m:r>
                            <m:r>
                              <a:rPr lang="en-AU" sz="2400">
                                <a:latin typeface="Cambria Math"/>
                              </a:rPr>
                              <m:t>→</m:t>
                            </m:r>
                            <m:r>
                              <m:rPr>
                                <m:sty m:val="p"/>
                              </m:rPr>
                              <a:rPr lang="en-AU" sz="2400">
                                <a:latin typeface="Cambria Math"/>
                              </a:rPr>
                              <m:t>Legitimate</m:t>
                            </m:r>
                          </m:e>
                        </m:eqArr>
                      </m:e>
                    </m:d>
                  </m:oMath>
                </a14:m>
                <a:endParaRPr lang="en-IN" sz="2400" dirty="0"/>
              </a:p>
              <a:p>
                <a:endParaRPr lang="en-IN" sz="2800" b="1" i="1" dirty="0"/>
              </a:p>
              <a:p>
                <a:pPr lvl="0"/>
                <a:r>
                  <a:rPr lang="en-IN" sz="2800" b="1" i="1" dirty="0"/>
                  <a:t>4) </a:t>
                </a:r>
                <a:r>
                  <a:rPr lang="en-US" sz="2800" b="1" dirty="0" err="1"/>
                  <a:t>IFrame</a:t>
                </a:r>
                <a:r>
                  <a:rPr lang="en-US" sz="2800" b="1" dirty="0"/>
                  <a:t> Redirection</a:t>
                </a:r>
              </a:p>
              <a:p>
                <a:pPr lvl="0"/>
                <a:endParaRPr lang="en-US" sz="2800" b="1" dirty="0"/>
              </a:p>
              <a:p>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m:rPr>
                                <m:sty m:val="p"/>
                              </m:rPr>
                              <a:rPr lang="en-AU" sz="2400">
                                <a:latin typeface="Cambria Math"/>
                              </a:rPr>
                              <m:t>Using</m:t>
                            </m:r>
                            <m:r>
                              <a:rPr lang="en-AU" sz="2400">
                                <a:latin typeface="Cambria Math"/>
                              </a:rPr>
                              <m:t> </m:t>
                            </m:r>
                            <m:r>
                              <m:rPr>
                                <m:sty m:val="p"/>
                              </m:rPr>
                              <a:rPr lang="en-AU" sz="2400">
                                <a:latin typeface="Cambria Math"/>
                              </a:rPr>
                              <m:t>iframe</m:t>
                            </m:r>
                            <m:r>
                              <a:rPr lang="en-AU" sz="2400">
                                <a:latin typeface="Cambria Math"/>
                              </a:rPr>
                              <m:t>→ </m:t>
                            </m:r>
                            <m:r>
                              <m:rPr>
                                <m:sty m:val="p"/>
                              </m:rPr>
                              <a:rPr lang="en-AU" sz="2400">
                                <a:latin typeface="Cambria Math"/>
                              </a:rPr>
                              <m:t>Phishing</m:t>
                            </m:r>
                          </m:e>
                          <m:e>
                            <m:r>
                              <m:rPr>
                                <m:sty m:val="p"/>
                              </m:rPr>
                              <a:rPr lang="en-AU" sz="2400">
                                <a:latin typeface="Cambria Math"/>
                              </a:rPr>
                              <m:t>Otherwise</m:t>
                            </m:r>
                            <m:r>
                              <a:rPr lang="en-AU" sz="2400">
                                <a:latin typeface="Cambria Math"/>
                              </a:rPr>
                              <m:t> → </m:t>
                            </m:r>
                            <m:r>
                              <m:rPr>
                                <m:sty m:val="p"/>
                              </m:rPr>
                              <a:rPr lang="en-AU" sz="2400">
                                <a:latin typeface="Cambria Math"/>
                              </a:rPr>
                              <m:t>Legitimate</m:t>
                            </m:r>
                          </m:e>
                        </m:eqArr>
                      </m:e>
                    </m:d>
                  </m:oMath>
                </a14:m>
                <a:endParaRPr lang="en-IN" sz="2400" dirty="0"/>
              </a:p>
              <a:p>
                <a:pPr lvl="0"/>
                <a:endParaRPr lang="en-IN" sz="2800" b="1" i="1" dirty="0"/>
              </a:p>
              <a:p>
                <a:endParaRPr lang="en-IN" sz="2800" b="1" i="1" dirty="0"/>
              </a:p>
              <a:p>
                <a:endParaRPr lang="en-IN" sz="2800" b="1" i="1" dirty="0"/>
              </a:p>
            </p:txBody>
          </p:sp>
        </mc:Choice>
        <mc:Fallback xmlns="">
          <p:sp>
            <p:nvSpPr>
              <p:cNvPr id="7" name="object 3"/>
              <p:cNvSpPr txBox="1">
                <a:spLocks noRot="1" noChangeAspect="1" noMove="1" noResize="1" noEditPoints="1" noAdjustHandles="1" noChangeArrowheads="1" noChangeShapeType="1" noTextEdit="1"/>
              </p:cNvSpPr>
              <p:nvPr/>
            </p:nvSpPr>
            <p:spPr>
              <a:xfrm>
                <a:off x="306386" y="1066800"/>
                <a:ext cx="11428414" cy="4916474"/>
              </a:xfrm>
              <a:prstGeom prst="rect">
                <a:avLst/>
              </a:prstGeom>
              <a:blipFill rotWithShape="1">
                <a:blip r:embed="rId2"/>
                <a:stretch>
                  <a:fillRect l="-1867" t="-1363"/>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29</a:t>
            </a:fld>
            <a:endParaRPr lang="en-GB" dirty="0"/>
          </a:p>
        </p:txBody>
      </p:sp>
    </p:spTree>
    <p:extLst>
      <p:ext uri="{BB962C8B-B14F-4D97-AF65-F5344CB8AC3E}">
        <p14:creationId xmlns:p14="http://schemas.microsoft.com/office/powerpoint/2010/main" val="162596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 y="219075"/>
            <a:ext cx="11811000" cy="790575"/>
          </a:xfrm>
          <a:prstGeom prst="rect">
            <a:avLst/>
          </a:prstGeom>
          <a:solidFill>
            <a:srgbClr val="000000"/>
          </a:solidFill>
        </p:spPr>
        <p:txBody>
          <a:bodyPr vert="horz" wrap="square" lIns="0" tIns="0" rIns="0" bIns="0" rtlCol="0">
            <a:spAutoFit/>
          </a:bodyPr>
          <a:lstStyle/>
          <a:p>
            <a:pPr marL="95885">
              <a:lnSpc>
                <a:spcPts val="5230"/>
              </a:lnSpc>
            </a:pPr>
            <a:r>
              <a:rPr spc="-409" dirty="0"/>
              <a:t>Base</a:t>
            </a:r>
            <a:r>
              <a:rPr spc="-325" dirty="0"/>
              <a:t> </a:t>
            </a:r>
            <a:r>
              <a:rPr spc="-260" dirty="0"/>
              <a:t>Paper:</a:t>
            </a:r>
          </a:p>
        </p:txBody>
      </p:sp>
      <p:sp>
        <p:nvSpPr>
          <p:cNvPr id="3" name="object 3"/>
          <p:cNvSpPr txBox="1"/>
          <p:nvPr/>
        </p:nvSpPr>
        <p:spPr>
          <a:xfrm>
            <a:off x="245110" y="1297939"/>
            <a:ext cx="6460490" cy="5025350"/>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sz="2750" b="1" spc="5" dirty="0">
                <a:solidFill>
                  <a:srgbClr val="6F2F9F"/>
                </a:solidFill>
                <a:latin typeface="Carlito"/>
                <a:cs typeface="Carlito"/>
              </a:rPr>
              <a:t>TITLE:</a:t>
            </a:r>
            <a:r>
              <a:rPr lang="en-IN" sz="2750" b="1" spc="5" dirty="0">
                <a:solidFill>
                  <a:srgbClr val="6F2F9F"/>
                </a:solidFill>
                <a:latin typeface="Carlito"/>
                <a:cs typeface="Carlito"/>
              </a:rPr>
              <a:t> </a:t>
            </a:r>
            <a:r>
              <a:rPr lang="en-IN" sz="2750" dirty="0" err="1" smtClean="0">
                <a:latin typeface="Carlito"/>
              </a:rPr>
              <a:t>PhishHaven</a:t>
            </a:r>
            <a:r>
              <a:rPr lang="en-IN" sz="2750" dirty="0" smtClean="0">
                <a:latin typeface="Carlito"/>
              </a:rPr>
              <a:t> - An </a:t>
            </a:r>
            <a:r>
              <a:rPr lang="en-IN" sz="2750" dirty="0">
                <a:latin typeface="Carlito"/>
              </a:rPr>
              <a:t>Efficient </a:t>
            </a:r>
            <a:r>
              <a:rPr lang="en-IN" sz="2750" dirty="0" smtClean="0">
                <a:latin typeface="Carlito"/>
              </a:rPr>
              <a:t>Real-Time </a:t>
            </a:r>
            <a:r>
              <a:rPr lang="en-IN" sz="2750" dirty="0">
                <a:latin typeface="Carlito"/>
              </a:rPr>
              <a:t>AI </a:t>
            </a:r>
            <a:r>
              <a:rPr lang="en-IN" sz="2750" dirty="0" smtClean="0">
                <a:latin typeface="Carlito"/>
              </a:rPr>
              <a:t>Phishing URLs </a:t>
            </a:r>
            <a:r>
              <a:rPr lang="en-IN" sz="2750" dirty="0">
                <a:latin typeface="Carlito"/>
              </a:rPr>
              <a:t>Detection System</a:t>
            </a:r>
            <a:endParaRPr lang="en-IN" sz="2750" dirty="0">
              <a:latin typeface="Carlito"/>
            </a:endParaRPr>
          </a:p>
          <a:p>
            <a:pPr marL="241300" marR="5080" indent="-229235" algn="just">
              <a:lnSpc>
                <a:spcPts val="3080"/>
              </a:lnSpc>
              <a:spcBef>
                <a:spcPts val="415"/>
              </a:spcBef>
              <a:buFont typeface="Arial"/>
              <a:buChar char="•"/>
              <a:tabLst>
                <a:tab pos="241935" algn="l"/>
              </a:tabLst>
            </a:pPr>
            <a:endParaRPr sz="2750" dirty="0">
              <a:latin typeface="Carlito"/>
              <a:cs typeface="Carlito"/>
            </a:endParaRPr>
          </a:p>
          <a:p>
            <a:pPr marL="241300" marR="328930" indent="-229235" algn="just">
              <a:lnSpc>
                <a:spcPct val="92200"/>
              </a:lnSpc>
              <a:spcBef>
                <a:spcPts val="869"/>
              </a:spcBef>
              <a:buFont typeface="Arial"/>
              <a:buChar char="•"/>
              <a:tabLst>
                <a:tab pos="241935" algn="l"/>
              </a:tabLst>
            </a:pPr>
            <a:r>
              <a:rPr sz="2750" b="1" dirty="0" smtClean="0">
                <a:solidFill>
                  <a:srgbClr val="1F3863"/>
                </a:solidFill>
                <a:latin typeface="Carlito"/>
                <a:cs typeface="Carlito"/>
              </a:rPr>
              <a:t>Authors:</a:t>
            </a:r>
            <a:r>
              <a:rPr lang="en-IN" sz="2750" b="1" dirty="0">
                <a:solidFill>
                  <a:srgbClr val="1F3863"/>
                </a:solidFill>
                <a:latin typeface="Carlito"/>
                <a:cs typeface="Carlito"/>
              </a:rPr>
              <a:t> </a:t>
            </a:r>
            <a:r>
              <a:rPr lang="en-IN" sz="2800" dirty="0" smtClean="0">
                <a:latin typeface="Carlito"/>
              </a:rPr>
              <a:t>Maria </a:t>
            </a:r>
            <a:r>
              <a:rPr lang="en-IN" sz="2800" dirty="0" err="1" smtClean="0">
                <a:latin typeface="Carlito"/>
              </a:rPr>
              <a:t>Sameen</a:t>
            </a:r>
            <a:r>
              <a:rPr lang="en-IN" sz="2800" dirty="0" smtClean="0">
                <a:latin typeface="Carlito"/>
              </a:rPr>
              <a:t>, </a:t>
            </a:r>
            <a:r>
              <a:rPr lang="en-IN" sz="2800" dirty="0" err="1" smtClean="0">
                <a:latin typeface="Carlito"/>
              </a:rPr>
              <a:t>Kyunghyun</a:t>
            </a:r>
            <a:r>
              <a:rPr lang="en-IN" sz="2800" dirty="0" smtClean="0">
                <a:latin typeface="Carlito"/>
              </a:rPr>
              <a:t> Han  and </a:t>
            </a:r>
            <a:r>
              <a:rPr lang="en-IN" sz="2800" dirty="0" err="1" smtClean="0">
                <a:latin typeface="Carlito"/>
              </a:rPr>
              <a:t>Seong</a:t>
            </a:r>
            <a:r>
              <a:rPr lang="en-IN" sz="2800" dirty="0" smtClean="0">
                <a:latin typeface="Carlito"/>
              </a:rPr>
              <a:t> </a:t>
            </a:r>
            <a:r>
              <a:rPr lang="en-IN" sz="2800" dirty="0" err="1" smtClean="0">
                <a:latin typeface="Carlito"/>
              </a:rPr>
              <a:t>Oun</a:t>
            </a:r>
            <a:r>
              <a:rPr lang="en-IN" sz="2800" dirty="0" smtClean="0">
                <a:latin typeface="Carlito"/>
              </a:rPr>
              <a:t> Hwang</a:t>
            </a:r>
          </a:p>
          <a:p>
            <a:pPr marL="12065" marR="328930" algn="just">
              <a:lnSpc>
                <a:spcPct val="92200"/>
              </a:lnSpc>
              <a:spcBef>
                <a:spcPts val="869"/>
              </a:spcBef>
              <a:tabLst>
                <a:tab pos="241935" algn="l"/>
              </a:tabLst>
            </a:pPr>
            <a:endParaRPr lang="en-IN" sz="2750" dirty="0" smtClean="0">
              <a:latin typeface="Carlito"/>
            </a:endParaRPr>
          </a:p>
          <a:p>
            <a:pPr marL="241300" marR="328930" indent="-229235" algn="just">
              <a:lnSpc>
                <a:spcPct val="92200"/>
              </a:lnSpc>
              <a:spcBef>
                <a:spcPts val="869"/>
              </a:spcBef>
              <a:buFont typeface="Arial"/>
              <a:buChar char="•"/>
              <a:tabLst>
                <a:tab pos="241935" algn="l"/>
              </a:tabLst>
            </a:pPr>
            <a:r>
              <a:rPr sz="2750" b="1" spc="10" dirty="0" smtClean="0">
                <a:solidFill>
                  <a:srgbClr val="001F5F"/>
                </a:solidFill>
                <a:latin typeface="Carlito"/>
                <a:cs typeface="Carlito"/>
              </a:rPr>
              <a:t>Publication</a:t>
            </a:r>
            <a:r>
              <a:rPr sz="2750" b="1" spc="10" dirty="0">
                <a:solidFill>
                  <a:srgbClr val="001F5F"/>
                </a:solidFill>
                <a:latin typeface="Carlito"/>
                <a:cs typeface="Carlito"/>
              </a:rPr>
              <a:t>:</a:t>
            </a:r>
            <a:r>
              <a:rPr lang="en-IN" sz="2750" b="1" spc="10" dirty="0">
                <a:solidFill>
                  <a:srgbClr val="001F5F"/>
                </a:solidFill>
                <a:latin typeface="Carlito"/>
                <a:cs typeface="Carlito"/>
              </a:rPr>
              <a:t> </a:t>
            </a:r>
            <a:r>
              <a:rPr lang="en-IN" sz="2750" spc="10" dirty="0">
                <a:latin typeface="Carlito"/>
                <a:cs typeface="Carlito"/>
              </a:rPr>
              <a:t>IEEE Access (Vol. </a:t>
            </a:r>
            <a:r>
              <a:rPr lang="en-IN" sz="2750" spc="10" dirty="0" smtClean="0">
                <a:latin typeface="Carlito"/>
                <a:cs typeface="Carlito"/>
              </a:rPr>
              <a:t>8), </a:t>
            </a:r>
            <a:r>
              <a:rPr lang="en-IN" sz="2800" dirty="0">
                <a:latin typeface="Carlito"/>
              </a:rPr>
              <a:t>30 April </a:t>
            </a:r>
            <a:r>
              <a:rPr lang="en-IN" sz="2800" dirty="0" smtClean="0">
                <a:latin typeface="Carlito"/>
              </a:rPr>
              <a:t>2020</a:t>
            </a:r>
          </a:p>
          <a:p>
            <a:pPr marL="241300" marR="328930" indent="-229235" algn="just">
              <a:lnSpc>
                <a:spcPct val="92200"/>
              </a:lnSpc>
              <a:spcBef>
                <a:spcPts val="869"/>
              </a:spcBef>
              <a:buFont typeface="Arial"/>
              <a:buChar char="•"/>
              <a:tabLst>
                <a:tab pos="241935" algn="l"/>
              </a:tabLst>
            </a:pPr>
            <a:endParaRPr lang="en-IN" sz="2800" dirty="0">
              <a:latin typeface="Carlito"/>
              <a:cs typeface="Carlito"/>
            </a:endParaRPr>
          </a:p>
          <a:p>
            <a:pPr marL="12065" marR="328930" algn="just">
              <a:lnSpc>
                <a:spcPct val="92200"/>
              </a:lnSpc>
              <a:spcBef>
                <a:spcPts val="869"/>
              </a:spcBef>
              <a:tabLst>
                <a:tab pos="241935" algn="l"/>
              </a:tabLst>
            </a:pPr>
            <a:endParaRPr lang="en-GB" sz="2750" dirty="0">
              <a:latin typeface="Carlito"/>
              <a:cs typeface="Carlito"/>
            </a:endParaRPr>
          </a:p>
        </p:txBody>
      </p:sp>
      <p:sp>
        <p:nvSpPr>
          <p:cNvPr id="5" name="object 5"/>
          <p:cNvSpPr txBox="1">
            <a:spLocks noGrp="1"/>
          </p:cNvSpPr>
          <p:nvPr>
            <p:ph type="ftr" sz="quarter" idx="5"/>
          </p:nvPr>
        </p:nvSpPr>
        <p:spPr>
          <a:xfrm>
            <a:off x="5562600" y="6472554"/>
            <a:ext cx="824865" cy="156846"/>
          </a:xfrm>
          <a:prstGeom prst="rect">
            <a:avLst/>
          </a:prstGeom>
        </p:spPr>
        <p:txBody>
          <a:bodyPr vert="horz" wrap="square" lIns="0" tIns="0" rIns="0" bIns="0" rtlCol="0">
            <a:spAutoFit/>
          </a:bodyPr>
          <a:lstStyle/>
          <a:p>
            <a:pPr marL="12700">
              <a:lnSpc>
                <a:spcPts val="1240"/>
              </a:lnSpc>
            </a:pPr>
            <a:r>
              <a:rPr dirty="0"/>
              <a:t>Review</a:t>
            </a:r>
            <a:r>
              <a:rPr spc="-130" dirty="0"/>
              <a:t> </a:t>
            </a:r>
            <a:r>
              <a:rPr lang="en-IN" dirty="0"/>
              <a:t> </a:t>
            </a:r>
            <a:r>
              <a:rPr lang="en-IN" dirty="0" smtClean="0"/>
              <a:t>2</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495" y="1065489"/>
            <a:ext cx="502920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198" y="6552008"/>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spcBef>
                <a:spcPts val="780"/>
              </a:spcBef>
            </a:pPr>
            <a:r>
              <a:rPr lang="en-GB" sz="3950" spc="-95" dirty="0"/>
              <a:t>Module name : Domain Based </a:t>
            </a:r>
            <a:r>
              <a:rPr lang="en-GB" sz="4000" dirty="0">
                <a:latin typeface="Carlito"/>
                <a:cs typeface="Carlito"/>
              </a:rPr>
              <a:t>Feature Extraction</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mc:AlternateContent xmlns:mc="http://schemas.openxmlformats.org/markup-compatibility/2006" xmlns:a14="http://schemas.microsoft.com/office/drawing/2010/main">
        <mc:Choice Requires="a14">
          <p:sp>
            <p:nvSpPr>
              <p:cNvPr id="7" name="object 3"/>
              <p:cNvSpPr txBox="1"/>
              <p:nvPr/>
            </p:nvSpPr>
            <p:spPr>
              <a:xfrm>
                <a:off x="306386" y="914400"/>
                <a:ext cx="11428414" cy="5257593"/>
              </a:xfrm>
              <a:prstGeom prst="rect">
                <a:avLst/>
              </a:prstGeom>
            </p:spPr>
            <p:txBody>
              <a:bodyPr vert="horz" wrap="square" lIns="0" tIns="52705" rIns="0" bIns="0" rtlCol="0">
                <a:spAutoFit/>
              </a:bodyPr>
              <a:lstStyle/>
              <a:p>
                <a:pPr marL="469265" marR="5080" indent="-457200" algn="just">
                  <a:lnSpc>
                    <a:spcPts val="3080"/>
                  </a:lnSpc>
                  <a:spcBef>
                    <a:spcPts val="415"/>
                  </a:spcBef>
                  <a:buFont typeface="Arial" pitchFamily="34" charset="0"/>
                  <a:buChar char="•"/>
                  <a:tabLst>
                    <a:tab pos="241935" algn="l"/>
                  </a:tabLst>
                </a:pPr>
                <a:r>
                  <a:rPr lang="en-IN" sz="2600" dirty="0">
                    <a:cs typeface="Carlito"/>
                  </a:rPr>
                  <a:t>In this module, we shed light on the importance of domain based features such as age, traffic and indexing with the help of </a:t>
                </a:r>
                <a:r>
                  <a:rPr lang="en-IN" sz="2600" b="1" dirty="0">
                    <a:cs typeface="Carlito"/>
                  </a:rPr>
                  <a:t>WHOIS</a:t>
                </a:r>
                <a:r>
                  <a:rPr lang="en-IN" sz="2600" dirty="0">
                    <a:cs typeface="Carlito"/>
                  </a:rPr>
                  <a:t> Database.</a:t>
                </a:r>
                <a:endParaRPr lang="en-GB" sz="2600" dirty="0">
                  <a:cs typeface="Carlito"/>
                </a:endParaRPr>
              </a:p>
              <a:p>
                <a:pPr marL="469265" marR="5080" indent="-457200" algn="just">
                  <a:lnSpc>
                    <a:spcPts val="3080"/>
                  </a:lnSpc>
                  <a:spcBef>
                    <a:spcPts val="415"/>
                  </a:spcBef>
                  <a:buFont typeface="Arial" pitchFamily="34" charset="0"/>
                  <a:buChar char="•"/>
                  <a:tabLst>
                    <a:tab pos="241935" algn="l"/>
                  </a:tabLst>
                </a:pPr>
                <a:r>
                  <a:rPr lang="en-GB" sz="2600" dirty="0">
                    <a:cs typeface="Carlito"/>
                  </a:rPr>
                  <a:t>We have put forward </a:t>
                </a:r>
                <a:r>
                  <a:rPr lang="en-GB" sz="2600" b="1" dirty="0">
                    <a:cs typeface="Carlito"/>
                  </a:rPr>
                  <a:t>5 important features</a:t>
                </a:r>
                <a:r>
                  <a:rPr lang="en-GB" sz="2600" dirty="0">
                    <a:cs typeface="Carlito"/>
                  </a:rPr>
                  <a:t> and have given weights on those in the range {-1,0,1} with certain criteria.</a:t>
                </a:r>
              </a:p>
              <a:p>
                <a:pPr marL="469265" marR="5080" indent="-457200" algn="just">
                  <a:lnSpc>
                    <a:spcPts val="3080"/>
                  </a:lnSpc>
                  <a:spcBef>
                    <a:spcPts val="415"/>
                  </a:spcBef>
                  <a:buFont typeface="Arial" pitchFamily="34" charset="0"/>
                  <a:buChar char="•"/>
                  <a:tabLst>
                    <a:tab pos="241935" algn="l"/>
                  </a:tabLst>
                </a:pPr>
                <a:endParaRPr lang="en-GB" sz="2800" dirty="0">
                  <a:cs typeface="Carlito"/>
                </a:endParaRPr>
              </a:p>
              <a:p>
                <a:pPr marL="526415" marR="5080" indent="-514350" algn="just">
                  <a:lnSpc>
                    <a:spcPts val="3080"/>
                  </a:lnSpc>
                  <a:spcBef>
                    <a:spcPts val="415"/>
                  </a:spcBef>
                  <a:buFontTx/>
                  <a:buAutoNum type="arabicParenR"/>
                  <a:tabLst>
                    <a:tab pos="241935" algn="l"/>
                  </a:tabLst>
                </a:pPr>
                <a:r>
                  <a:rPr lang="en-US" sz="2800" b="1" dirty="0"/>
                  <a:t>Age of Domain</a:t>
                </a:r>
                <a:r>
                  <a:rPr lang="en-GB" sz="2800" b="1" dirty="0">
                    <a:cs typeface="Carlito"/>
                  </a:rPr>
                  <a:t>:	</a:t>
                </a:r>
              </a:p>
              <a:p>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Age</m:t>
                            </m:r>
                            <m:r>
                              <a:rPr lang="en-AU" sz="2400">
                                <a:latin typeface="Cambria Math"/>
                              </a:rPr>
                              <m:t> </m:t>
                            </m:r>
                            <m:r>
                              <m:rPr>
                                <m:sty m:val="p"/>
                              </m:rPr>
                              <a:rPr lang="en-AU" sz="2400">
                                <a:latin typeface="Cambria Math"/>
                              </a:rPr>
                              <m:t>Of</m:t>
                            </m:r>
                            <m:r>
                              <a:rPr lang="en-AU" sz="2400">
                                <a:latin typeface="Cambria Math"/>
                              </a:rPr>
                              <m:t> </m:t>
                            </m:r>
                            <m:r>
                              <m:rPr>
                                <m:sty m:val="p"/>
                              </m:rPr>
                              <a:rPr lang="en-AU" sz="2400">
                                <a:latin typeface="Cambria Math"/>
                              </a:rPr>
                              <m:t>Domain</m:t>
                            </m:r>
                            <m:r>
                              <a:rPr lang="en-AU" sz="2400">
                                <a:latin typeface="Cambria Math"/>
                              </a:rPr>
                              <m:t>≥6 </m:t>
                            </m:r>
                            <m:r>
                              <m:rPr>
                                <m:sty m:val="p"/>
                              </m:rPr>
                              <a:rPr lang="en-AU" sz="2400">
                                <a:latin typeface="Cambria Math"/>
                              </a:rPr>
                              <m:t>months</m:t>
                            </m:r>
                            <m:r>
                              <a:rPr lang="en-AU" sz="2400">
                                <a:latin typeface="Cambria Math"/>
                              </a:rPr>
                              <m:t> → </m:t>
                            </m:r>
                            <m:r>
                              <m:rPr>
                                <m:sty m:val="p"/>
                              </m:rPr>
                              <a:rPr lang="en-AU" sz="2400">
                                <a:latin typeface="Cambria Math"/>
                              </a:rPr>
                              <m:t>Legitimate</m:t>
                            </m:r>
                          </m:e>
                          <m:e>
                            <m:r>
                              <m:rPr>
                                <m:sty m:val="p"/>
                              </m:rPr>
                              <a:rPr lang="en-AU" sz="2400">
                                <a:latin typeface="Cambria Math"/>
                              </a:rPr>
                              <m:t>Otherwise</m:t>
                            </m:r>
                            <m:r>
                              <a:rPr lang="en-AU" sz="2400">
                                <a:latin typeface="Cambria Math"/>
                              </a:rPr>
                              <m:t> → </m:t>
                            </m:r>
                            <m:r>
                              <m:rPr>
                                <m:sty m:val="p"/>
                              </m:rPr>
                              <a:rPr lang="en-AU" sz="2400">
                                <a:latin typeface="Cambria Math"/>
                              </a:rPr>
                              <m:t>Phishing</m:t>
                            </m:r>
                          </m:e>
                        </m:eqArr>
                      </m:e>
                    </m:d>
                  </m:oMath>
                </a14:m>
                <a:endParaRPr lang="en-IN" sz="2400" dirty="0"/>
              </a:p>
              <a:p>
                <a:pPr marL="12065" marR="5080" algn="just">
                  <a:lnSpc>
                    <a:spcPts val="3080"/>
                  </a:lnSpc>
                  <a:spcBef>
                    <a:spcPts val="415"/>
                  </a:spcBef>
                  <a:tabLst>
                    <a:tab pos="241935" algn="l"/>
                  </a:tabLst>
                </a:pPr>
                <a:endParaRPr lang="en-GB" sz="2750" dirty="0">
                  <a:latin typeface="Carlito"/>
                </a:endParaRPr>
              </a:p>
              <a:p>
                <a:r>
                  <a:rPr lang="en-GB" sz="2800" b="1" dirty="0">
                    <a:latin typeface="Carlito"/>
                  </a:rPr>
                  <a:t>2) </a:t>
                </a:r>
                <a:r>
                  <a:rPr lang="en-US" sz="2800" b="1" dirty="0"/>
                  <a:t>DNS Record:</a:t>
                </a:r>
              </a:p>
              <a:p>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r>
                          <a:rPr lang="en-IN" sz="2400" b="0" i="1" smtClean="0">
                            <a:latin typeface="Cambria Math"/>
                          </a:rPr>
                          <m:t> </m:t>
                        </m:r>
                        <m:eqArr>
                          <m:eqArrPr>
                            <m:ctrlPr>
                              <a:rPr lang="en-IN" sz="2400" i="1">
                                <a:latin typeface="Cambria Math"/>
                              </a:rPr>
                            </m:ctrlPr>
                          </m:eqArrPr>
                          <m:e>
                            <m:r>
                              <m:rPr>
                                <m:sty m:val="p"/>
                              </m:rPr>
                              <a:rPr lang="en-AU" sz="2400">
                                <a:latin typeface="Cambria Math"/>
                              </a:rPr>
                              <m:t>no</m:t>
                            </m:r>
                            <m:r>
                              <a:rPr lang="en-AU" sz="2400">
                                <a:latin typeface="Cambria Math"/>
                              </a:rPr>
                              <m:t> </m:t>
                            </m:r>
                            <m:r>
                              <m:rPr>
                                <m:sty m:val="p"/>
                              </m:rPr>
                              <a:rPr lang="en-AU" sz="2400">
                                <a:latin typeface="Cambria Math"/>
                              </a:rPr>
                              <m:t>DNS</m:t>
                            </m:r>
                            <m:r>
                              <a:rPr lang="en-AU" sz="2400">
                                <a:latin typeface="Cambria Math"/>
                              </a:rPr>
                              <m:t> </m:t>
                            </m:r>
                            <m:r>
                              <m:rPr>
                                <m:sty m:val="p"/>
                              </m:rPr>
                              <a:rPr lang="en-AU" sz="2400">
                                <a:latin typeface="Cambria Math"/>
                              </a:rPr>
                              <m:t>Record</m:t>
                            </m:r>
                            <m:r>
                              <a:rPr lang="en-AU" sz="2400">
                                <a:latin typeface="Cambria Math"/>
                              </a:rPr>
                              <m:t> </m:t>
                            </m:r>
                            <m:r>
                              <m:rPr>
                                <m:sty m:val="p"/>
                              </m:rPr>
                              <a:rPr lang="en-AU" sz="2400">
                                <a:latin typeface="Cambria Math"/>
                              </a:rPr>
                              <m:t>For</m:t>
                            </m:r>
                            <m:r>
                              <a:rPr lang="en-AU" sz="2400">
                                <a:latin typeface="Cambria Math"/>
                              </a:rPr>
                              <m:t> </m:t>
                            </m:r>
                            <m:r>
                              <m:rPr>
                                <m:sty m:val="p"/>
                              </m:rPr>
                              <a:rPr lang="en-AU" sz="2400">
                                <a:latin typeface="Cambria Math"/>
                              </a:rPr>
                              <m:t>The</m:t>
                            </m:r>
                            <m:r>
                              <a:rPr lang="en-AU" sz="2400">
                                <a:latin typeface="Cambria Math"/>
                              </a:rPr>
                              <m:t> </m:t>
                            </m:r>
                            <m:r>
                              <m:rPr>
                                <m:sty m:val="p"/>
                              </m:rPr>
                              <a:rPr lang="en-AU" sz="2400">
                                <a:latin typeface="Cambria Math"/>
                              </a:rPr>
                              <m:t>Domain</m:t>
                            </m:r>
                            <m:r>
                              <a:rPr lang="en-AU" sz="2400">
                                <a:latin typeface="Cambria Math"/>
                              </a:rPr>
                              <m:t> → </m:t>
                            </m:r>
                            <m:r>
                              <m:rPr>
                                <m:sty m:val="p"/>
                              </m:rPr>
                              <a:rPr lang="en-AU" sz="2400">
                                <a:latin typeface="Cambria Math"/>
                              </a:rPr>
                              <m:t>Phishing</m:t>
                            </m:r>
                          </m:e>
                          <m:e>
                            <m:r>
                              <m:rPr>
                                <m:sty m:val="p"/>
                              </m:rPr>
                              <a:rPr lang="en-AU" sz="2400">
                                <a:latin typeface="Cambria Math"/>
                              </a:rPr>
                              <m:t>Otherwise</m:t>
                            </m:r>
                            <m:r>
                              <a:rPr lang="en-AU" sz="2400">
                                <a:latin typeface="Cambria Math"/>
                              </a:rPr>
                              <m:t>→ </m:t>
                            </m:r>
                            <m:r>
                              <m:rPr>
                                <m:sty m:val="p"/>
                              </m:rPr>
                              <a:rPr lang="en-AU" sz="2400">
                                <a:latin typeface="Cambria Math"/>
                              </a:rPr>
                              <m:t>Legitimate</m:t>
                            </m:r>
                          </m:e>
                        </m:eqArr>
                      </m:e>
                    </m:d>
                  </m:oMath>
                </a14:m>
                <a:endParaRPr lang="en-IN" sz="2400" dirty="0"/>
              </a:p>
              <a:p>
                <a:endParaRPr lang="en-IN" sz="2400" dirty="0"/>
              </a:p>
            </p:txBody>
          </p:sp>
        </mc:Choice>
        <mc:Fallback xmlns="">
          <p:sp>
            <p:nvSpPr>
              <p:cNvPr id="7" name="object 3"/>
              <p:cNvSpPr txBox="1">
                <a:spLocks noRot="1" noChangeAspect="1" noMove="1" noResize="1" noEditPoints="1" noAdjustHandles="1" noChangeArrowheads="1" noChangeShapeType="1" noTextEdit="1"/>
              </p:cNvSpPr>
              <p:nvPr/>
            </p:nvSpPr>
            <p:spPr>
              <a:xfrm>
                <a:off x="306386" y="914400"/>
                <a:ext cx="11428414" cy="5257593"/>
              </a:xfrm>
              <a:prstGeom prst="rect">
                <a:avLst/>
              </a:prstGeom>
              <a:blipFill rotWithShape="1">
                <a:blip r:embed="rId2"/>
                <a:stretch>
                  <a:fillRect l="-1867" t="-928" r="-1760"/>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30</a:t>
            </a:fld>
            <a:endParaRPr lang="en-GB" dirty="0"/>
          </a:p>
        </p:txBody>
      </p:sp>
    </p:spTree>
    <p:extLst>
      <p:ext uri="{BB962C8B-B14F-4D97-AF65-F5344CB8AC3E}">
        <p14:creationId xmlns:p14="http://schemas.microsoft.com/office/powerpoint/2010/main" val="28311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553200"/>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228600" y="152400"/>
            <a:ext cx="11658600" cy="715581"/>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 name : </a:t>
            </a:r>
            <a:r>
              <a:rPr lang="en-GB" sz="3600" spc="-95" dirty="0"/>
              <a:t>Domain Based </a:t>
            </a:r>
            <a:r>
              <a:rPr lang="en-GB" sz="3600" dirty="0">
                <a:latin typeface="Carlito"/>
                <a:cs typeface="Carlito"/>
              </a:rPr>
              <a:t>Feature Extraction</a:t>
            </a:r>
            <a:endParaRPr sz="3950" dirty="0"/>
          </a:p>
        </p:txBody>
      </p:sp>
      <mc:AlternateContent xmlns:mc="http://schemas.openxmlformats.org/markup-compatibility/2006" xmlns:a14="http://schemas.microsoft.com/office/drawing/2010/main">
        <mc:Choice Requires="a14">
          <p:sp>
            <p:nvSpPr>
              <p:cNvPr id="6" name="object 3"/>
              <p:cNvSpPr txBox="1"/>
              <p:nvPr/>
            </p:nvSpPr>
            <p:spPr>
              <a:xfrm>
                <a:off x="322044" y="990600"/>
                <a:ext cx="11641356" cy="5241563"/>
              </a:xfrm>
              <a:prstGeom prst="rect">
                <a:avLst/>
              </a:prstGeom>
            </p:spPr>
            <p:txBody>
              <a:bodyPr vert="horz" wrap="square" lIns="0" tIns="52705" rIns="0" bIns="0" rtlCol="0">
                <a:spAutoFit/>
              </a:bodyPr>
              <a:lstStyle/>
              <a:p>
                <a:pPr lvl="0"/>
                <a:r>
                  <a:rPr lang="en-IN" sz="2800" b="1" dirty="0"/>
                  <a:t>3) </a:t>
                </a:r>
                <a:r>
                  <a:rPr lang="en-US" sz="2800" b="1" dirty="0"/>
                  <a:t>Website Traffic </a:t>
                </a:r>
                <a:endParaRPr lang="en-IN" sz="2800" b="1" i="1" dirty="0"/>
              </a:p>
              <a:p>
                <a:pPr marL="12065" marR="5080" algn="just">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r>
                          <a:rPr lang="en-IN" sz="2400" b="0" i="1" smtClean="0">
                            <a:latin typeface="Cambria Math"/>
                          </a:rPr>
                          <m:t>  </m:t>
                        </m:r>
                        <m:eqArr>
                          <m:eqArrPr>
                            <m:ctrlPr>
                              <a:rPr lang="en-IN" sz="2400" i="1">
                                <a:latin typeface="Cambria Math"/>
                              </a:rPr>
                            </m:ctrlPr>
                          </m:eqArrPr>
                          <m:e>
                            <m:r>
                              <m:rPr>
                                <m:sty m:val="p"/>
                              </m:rPr>
                              <a:rPr lang="en-AU" sz="2400">
                                <a:latin typeface="Cambria Math"/>
                              </a:rPr>
                              <m:t>Website</m:t>
                            </m:r>
                            <m:r>
                              <a:rPr lang="en-AU" sz="2400">
                                <a:latin typeface="Cambria Math"/>
                              </a:rPr>
                              <m:t> </m:t>
                            </m:r>
                            <m:r>
                              <m:rPr>
                                <m:sty m:val="p"/>
                              </m:rPr>
                              <a:rPr lang="en-AU" sz="2400">
                                <a:latin typeface="Cambria Math"/>
                              </a:rPr>
                              <m:t>Rank</m:t>
                            </m:r>
                            <m:r>
                              <a:rPr lang="en-AU" sz="2400">
                                <a:latin typeface="Cambria Math"/>
                              </a:rPr>
                              <m:t>&lt;100,000 → </m:t>
                            </m:r>
                            <m:r>
                              <m:rPr>
                                <m:sty m:val="p"/>
                              </m:rPr>
                              <a:rPr lang="en-AU" sz="2400">
                                <a:latin typeface="Cambria Math"/>
                              </a:rPr>
                              <m:t>Legitimate</m:t>
                            </m:r>
                          </m:e>
                          <m:e>
                            <m:r>
                              <m:rPr>
                                <m:sty m:val="p"/>
                              </m:rPr>
                              <a:rPr lang="en-AU" sz="2400">
                                <a:latin typeface="Cambria Math"/>
                              </a:rPr>
                              <m:t>Website</m:t>
                            </m:r>
                            <m:r>
                              <a:rPr lang="en-AU" sz="2400">
                                <a:latin typeface="Cambria Math"/>
                              </a:rPr>
                              <m:t> </m:t>
                            </m:r>
                            <m:r>
                              <m:rPr>
                                <m:sty m:val="p"/>
                              </m:rPr>
                              <a:rPr lang="en-AU" sz="2400">
                                <a:latin typeface="Cambria Math"/>
                              </a:rPr>
                              <m:t>Rank</m:t>
                            </m:r>
                            <m:r>
                              <a:rPr lang="en-AU" sz="2400">
                                <a:latin typeface="Cambria Math"/>
                              </a:rPr>
                              <m:t>&gt;100,000 →</m:t>
                            </m:r>
                            <m:r>
                              <m:rPr>
                                <m:sty m:val="p"/>
                              </m:rPr>
                              <a:rPr lang="en-AU" sz="2400">
                                <a:latin typeface="Cambria Math"/>
                              </a:rPr>
                              <m:t>Suspicious</m:t>
                            </m:r>
                          </m:e>
                          <m:e>
                            <m:r>
                              <m:rPr>
                                <m:sty m:val="p"/>
                              </m:rPr>
                              <a:rPr lang="en-AU" sz="2400">
                                <a:latin typeface="Cambria Math"/>
                              </a:rPr>
                              <m:t>Otherwise</m:t>
                            </m:r>
                            <m:r>
                              <a:rPr lang="en-AU" sz="2400">
                                <a:latin typeface="Cambria Math"/>
                              </a:rPr>
                              <m:t> → </m:t>
                            </m:r>
                            <m:r>
                              <m:rPr>
                                <m:sty m:val="p"/>
                              </m:rPr>
                              <a:rPr lang="en-AU" sz="2400">
                                <a:latin typeface="Cambria Math"/>
                              </a:rPr>
                              <m:t>Phish</m:t>
                            </m:r>
                          </m:e>
                        </m:eqArr>
                      </m:e>
                    </m:d>
                  </m:oMath>
                </a14:m>
                <a:endParaRPr lang="en-IN" sz="2400" dirty="0"/>
              </a:p>
              <a:p>
                <a:pPr marL="12065" marR="5080" lvl="0" algn="just">
                  <a:spcBef>
                    <a:spcPts val="415"/>
                  </a:spcBef>
                  <a:tabLst>
                    <a:tab pos="241935" algn="l"/>
                  </a:tabLst>
                </a:pPr>
                <a:endParaRPr lang="en-IN" sz="2000" dirty="0"/>
              </a:p>
              <a:p>
                <a:pPr lvl="0"/>
                <a:r>
                  <a:rPr lang="en-IN" sz="2800" b="1" dirty="0"/>
                  <a:t>4)</a:t>
                </a:r>
                <a:r>
                  <a:rPr lang="en-US" sz="2800" b="1" dirty="0"/>
                  <a:t> Google Index</a:t>
                </a:r>
                <a:endParaRPr lang="en-IN" sz="2800" b="1" i="1" dirty="0"/>
              </a:p>
              <a:p>
                <a:pPr marL="12065" marR="5080" algn="just">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Webpage</m:t>
                            </m:r>
                            <m:r>
                              <a:rPr lang="en-AU" sz="2400">
                                <a:latin typeface="Cambria Math"/>
                              </a:rPr>
                              <m:t> </m:t>
                            </m:r>
                            <m:r>
                              <m:rPr>
                                <m:sty m:val="p"/>
                              </m:rPr>
                              <a:rPr lang="en-AU" sz="2400">
                                <a:latin typeface="Cambria Math"/>
                              </a:rPr>
                              <m:t>Indexed</m:t>
                            </m:r>
                            <m:r>
                              <a:rPr lang="en-AU" sz="2400">
                                <a:latin typeface="Cambria Math"/>
                              </a:rPr>
                              <m:t> </m:t>
                            </m:r>
                            <m:r>
                              <m:rPr>
                                <m:sty m:val="p"/>
                              </m:rPr>
                              <a:rPr lang="en-AU" sz="2400">
                                <a:latin typeface="Cambria Math"/>
                              </a:rPr>
                              <m:t>by</m:t>
                            </m:r>
                            <m:r>
                              <a:rPr lang="en-AU" sz="2400">
                                <a:latin typeface="Cambria Math"/>
                              </a:rPr>
                              <m:t> </m:t>
                            </m:r>
                            <m:r>
                              <m:rPr>
                                <m:sty m:val="p"/>
                              </m:rPr>
                              <a:rPr lang="en-AU" sz="2400">
                                <a:latin typeface="Cambria Math"/>
                              </a:rPr>
                              <m:t>Google</m:t>
                            </m:r>
                            <m:r>
                              <a:rPr lang="en-AU" sz="2400">
                                <a:latin typeface="Cambria Math"/>
                              </a:rPr>
                              <m:t> → </m:t>
                            </m:r>
                            <m:r>
                              <m:rPr>
                                <m:sty m:val="p"/>
                              </m:rPr>
                              <a:rPr lang="en-AU" sz="2400">
                                <a:latin typeface="Cambria Math"/>
                              </a:rPr>
                              <m:t>Legitimate</m:t>
                            </m:r>
                          </m:e>
                          <m:e>
                            <m:r>
                              <m:rPr>
                                <m:sty m:val="p"/>
                              </m:rPr>
                              <a:rPr lang="en-AU" sz="2400">
                                <a:latin typeface="Cambria Math"/>
                              </a:rPr>
                              <m:t>Otherwise</m:t>
                            </m:r>
                            <m:r>
                              <a:rPr lang="en-AU" sz="2400">
                                <a:latin typeface="Cambria Math"/>
                              </a:rPr>
                              <m:t> → </m:t>
                            </m:r>
                            <m:r>
                              <m:rPr>
                                <m:sty m:val="p"/>
                              </m:rPr>
                              <a:rPr lang="en-AU" sz="2400">
                                <a:latin typeface="Cambria Math"/>
                              </a:rPr>
                              <m:t>Phishing</m:t>
                            </m:r>
                          </m:e>
                        </m:eqArr>
                      </m:e>
                    </m:d>
                  </m:oMath>
                </a14:m>
                <a:endParaRPr lang="en-IN" sz="2400" dirty="0"/>
              </a:p>
              <a:p>
                <a:pPr marL="12065" marR="5080" lvl="0" algn="just">
                  <a:spcBef>
                    <a:spcPts val="415"/>
                  </a:spcBef>
                  <a:tabLst>
                    <a:tab pos="241935" algn="l"/>
                  </a:tabLst>
                </a:pPr>
                <a:endParaRPr lang="en-IN" sz="2000" dirty="0"/>
              </a:p>
              <a:p>
                <a:pPr lvl="0"/>
                <a:r>
                  <a:rPr lang="en-IN" sz="2800" b="1" i="1" dirty="0"/>
                  <a:t>6) </a:t>
                </a:r>
                <a:r>
                  <a:rPr lang="en-US" sz="2800" b="1" dirty="0"/>
                  <a:t>Statistical-Reports Based Feature</a:t>
                </a:r>
                <a:endParaRPr lang="en-IN" sz="2800" b="1" i="1" dirty="0"/>
              </a:p>
              <a:p>
                <a:pPr marL="12065" marR="5080" algn="just">
                  <a:lnSpc>
                    <a:spcPts val="3080"/>
                  </a:lnSpc>
                  <a:spcBef>
                    <a:spcPts val="415"/>
                  </a:spcBef>
                  <a:tabLst>
                    <a:tab pos="241935" algn="l"/>
                  </a:tabLst>
                </a:pPr>
                <a:endParaRPr lang="en-IN" sz="2800" b="1" i="1" dirty="0"/>
              </a:p>
              <a:p>
                <a:pPr marL="12065" marR="5080" algn="just">
                  <a:lnSpc>
                    <a:spcPts val="3080"/>
                  </a:lnSpc>
                  <a:spcBef>
                    <a:spcPts val="415"/>
                  </a:spcBef>
                  <a:tabLst>
                    <a:tab pos="241935" algn="l"/>
                  </a:tabLst>
                </a:pPr>
                <a:r>
                  <a:rPr lang="en-AU" sz="2400" dirty="0"/>
                  <a:t>      </a:t>
                </a:r>
                <a:r>
                  <a:rPr lang="en-AU" sz="2400" u="sng" dirty="0"/>
                  <a:t>Rule</a:t>
                </a:r>
                <a:r>
                  <a:rPr lang="en-AU" sz="2400" dirty="0"/>
                  <a:t>:    IF      </a:t>
                </a:r>
                <a14:m>
                  <m:oMath xmlns:m="http://schemas.openxmlformats.org/officeDocument/2006/math">
                    <m:d>
                      <m:dPr>
                        <m:begChr m:val="{"/>
                        <m:endChr m:val=""/>
                        <m:ctrlPr>
                          <a:rPr lang="en-IN" sz="2400" i="1">
                            <a:latin typeface="Cambria Math"/>
                          </a:rPr>
                        </m:ctrlPr>
                      </m:dPr>
                      <m:e>
                        <m:eqArr>
                          <m:eqArrPr>
                            <m:ctrlPr>
                              <a:rPr lang="en-IN" sz="2400" i="1">
                                <a:latin typeface="Cambria Math"/>
                              </a:rPr>
                            </m:ctrlPr>
                          </m:eqArrPr>
                          <m:e>
                            <m:r>
                              <a:rPr lang="en-IN" sz="2400" b="0" i="0" smtClean="0">
                                <a:latin typeface="Cambria Math"/>
                              </a:rPr>
                              <m:t>  </m:t>
                            </m:r>
                            <m:r>
                              <m:rPr>
                                <m:sty m:val="p"/>
                              </m:rPr>
                              <a:rPr lang="en-AU" sz="2400">
                                <a:latin typeface="Cambria Math"/>
                              </a:rPr>
                              <m:t>Host</m:t>
                            </m:r>
                            <m:r>
                              <a:rPr lang="en-AU" sz="2400">
                                <a:latin typeface="Cambria Math"/>
                              </a:rPr>
                              <m:t> </m:t>
                            </m:r>
                            <m:r>
                              <m:rPr>
                                <m:sty m:val="p"/>
                              </m:rPr>
                              <a:rPr lang="en-AU" sz="2400">
                                <a:latin typeface="Cambria Math"/>
                              </a:rPr>
                              <m:t>Belongs</m:t>
                            </m:r>
                            <m:r>
                              <a:rPr lang="en-AU" sz="2400">
                                <a:latin typeface="Cambria Math"/>
                              </a:rPr>
                              <m:t> </m:t>
                            </m:r>
                            <m:r>
                              <m:rPr>
                                <m:sty m:val="p"/>
                              </m:rPr>
                              <a:rPr lang="en-AU" sz="2400">
                                <a:latin typeface="Cambria Math"/>
                              </a:rPr>
                              <m:t>to</m:t>
                            </m:r>
                            <m:r>
                              <a:rPr lang="en-AU" sz="2400">
                                <a:latin typeface="Cambria Math"/>
                              </a:rPr>
                              <m:t> </m:t>
                            </m:r>
                            <m:r>
                              <m:rPr>
                                <m:sty m:val="p"/>
                              </m:rPr>
                              <a:rPr lang="en-AU" sz="2400">
                                <a:latin typeface="Cambria Math"/>
                              </a:rPr>
                              <m:t>Top</m:t>
                            </m:r>
                            <m:r>
                              <a:rPr lang="en-AU" sz="2400">
                                <a:latin typeface="Cambria Math"/>
                              </a:rPr>
                              <m:t> </m:t>
                            </m:r>
                            <m:r>
                              <m:rPr>
                                <m:sty m:val="p"/>
                              </m:rPr>
                              <a:rPr lang="en-AU" sz="2400">
                                <a:latin typeface="Cambria Math"/>
                              </a:rPr>
                              <m:t>Phishing</m:t>
                            </m:r>
                            <m:r>
                              <a:rPr lang="en-AU" sz="2400">
                                <a:latin typeface="Cambria Math"/>
                              </a:rPr>
                              <m:t> </m:t>
                            </m:r>
                            <m:r>
                              <m:rPr>
                                <m:sty m:val="p"/>
                              </m:rPr>
                              <a:rPr lang="en-AU" sz="2400">
                                <a:latin typeface="Cambria Math"/>
                              </a:rPr>
                              <m:t>IPs</m:t>
                            </m:r>
                            <m:r>
                              <a:rPr lang="en-AU" sz="2400">
                                <a:latin typeface="Cambria Math"/>
                              </a:rPr>
                              <m:t> </m:t>
                            </m:r>
                            <m:r>
                              <m:rPr>
                                <m:sty m:val="p"/>
                              </m:rPr>
                              <a:rPr lang="en-AU" sz="2400">
                                <a:latin typeface="Cambria Math"/>
                              </a:rPr>
                              <m:t>or</m:t>
                            </m:r>
                            <m:r>
                              <a:rPr lang="en-AU" sz="2400">
                                <a:latin typeface="Cambria Math"/>
                              </a:rPr>
                              <m:t> </m:t>
                            </m:r>
                            <m:r>
                              <m:rPr>
                                <m:sty m:val="p"/>
                              </m:rPr>
                              <a:rPr lang="en-AU" sz="2400">
                                <a:latin typeface="Cambria Math"/>
                              </a:rPr>
                              <m:t>Top</m:t>
                            </m:r>
                            <m:r>
                              <a:rPr lang="en-AU" sz="2400">
                                <a:latin typeface="Cambria Math"/>
                              </a:rPr>
                              <m:t> </m:t>
                            </m:r>
                            <m:r>
                              <m:rPr>
                                <m:sty m:val="p"/>
                              </m:rPr>
                              <a:rPr lang="en-AU" sz="2400">
                                <a:latin typeface="Cambria Math"/>
                              </a:rPr>
                              <m:t>Phishing</m:t>
                            </m:r>
                            <m:r>
                              <a:rPr lang="en-AU" sz="2400">
                                <a:latin typeface="Cambria Math"/>
                              </a:rPr>
                              <m:t> </m:t>
                            </m:r>
                            <m:r>
                              <m:rPr>
                                <m:sty m:val="p"/>
                              </m:rPr>
                              <a:rPr lang="en-AU" sz="2400">
                                <a:latin typeface="Cambria Math"/>
                              </a:rPr>
                              <m:t>Domains</m:t>
                            </m:r>
                            <m:r>
                              <a:rPr lang="en-AU" sz="2400">
                                <a:latin typeface="Cambria Math"/>
                              </a:rPr>
                              <m:t> → </m:t>
                            </m:r>
                            <m:r>
                              <m:rPr>
                                <m:sty m:val="p"/>
                              </m:rPr>
                              <a:rPr lang="en-AU" sz="2400">
                                <a:latin typeface="Cambria Math"/>
                              </a:rPr>
                              <m:t>Phishing</m:t>
                            </m:r>
                          </m:e>
                          <m:e>
                            <m:r>
                              <m:rPr>
                                <m:sty m:val="p"/>
                              </m:rPr>
                              <a:rPr lang="en-AU" sz="2400">
                                <a:latin typeface="Cambria Math"/>
                              </a:rPr>
                              <m:t>Otherwise</m:t>
                            </m:r>
                            <m:r>
                              <a:rPr lang="en-AU" sz="2400">
                                <a:latin typeface="Cambria Math"/>
                              </a:rPr>
                              <m:t> → </m:t>
                            </m:r>
                            <m:r>
                              <m:rPr>
                                <m:sty m:val="p"/>
                              </m:rPr>
                              <a:rPr lang="en-AU" sz="2400">
                                <a:latin typeface="Cambria Math"/>
                              </a:rPr>
                              <m:t>Legitimate</m:t>
                            </m:r>
                          </m:e>
                        </m:eqArr>
                      </m:e>
                    </m:d>
                  </m:oMath>
                </a14:m>
                <a:endParaRPr lang="en-IN" sz="2400" dirty="0"/>
              </a:p>
              <a:p>
                <a:pPr marL="12065" marR="5080" algn="just">
                  <a:lnSpc>
                    <a:spcPts val="3080"/>
                  </a:lnSpc>
                  <a:spcBef>
                    <a:spcPts val="415"/>
                  </a:spcBef>
                  <a:tabLst>
                    <a:tab pos="241935" algn="l"/>
                  </a:tabLst>
                </a:pPr>
                <a:endParaRPr lang="en-IN" sz="2400" dirty="0"/>
              </a:p>
            </p:txBody>
          </p:sp>
        </mc:Choice>
        <mc:Fallback xmlns="">
          <p:sp>
            <p:nvSpPr>
              <p:cNvPr id="6" name="object 3"/>
              <p:cNvSpPr txBox="1">
                <a:spLocks noRot="1" noChangeAspect="1" noMove="1" noResize="1" noEditPoints="1" noAdjustHandles="1" noChangeArrowheads="1" noChangeShapeType="1" noTextEdit="1"/>
              </p:cNvSpPr>
              <p:nvPr/>
            </p:nvSpPr>
            <p:spPr>
              <a:xfrm>
                <a:off x="322044" y="990600"/>
                <a:ext cx="11641356" cy="5241563"/>
              </a:xfrm>
              <a:prstGeom prst="rect">
                <a:avLst/>
              </a:prstGeom>
              <a:blipFill rotWithShape="1">
                <a:blip r:embed="rId2"/>
                <a:stretch>
                  <a:fillRect l="-1885" t="-931"/>
                </a:stretch>
              </a:blipFill>
            </p:spPr>
            <p:txBody>
              <a:bodyPr/>
              <a:lstStyle/>
              <a:p>
                <a:r>
                  <a:rPr lang="en-IN">
                    <a:noFill/>
                  </a:rPr>
                  <a:t> </a:t>
                </a:r>
              </a:p>
            </p:txBody>
          </p:sp>
        </mc:Fallback>
      </mc:AlternateContent>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31</a:t>
            </a:fld>
            <a:endParaRPr lang="en-GB" dirty="0"/>
          </a:p>
        </p:txBody>
      </p:sp>
    </p:spTree>
    <p:extLst>
      <p:ext uri="{BB962C8B-B14F-4D97-AF65-F5344CB8AC3E}">
        <p14:creationId xmlns:p14="http://schemas.microsoft.com/office/powerpoint/2010/main" val="2976689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228600" y="152400"/>
            <a:ext cx="11658600"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Sample output:</a:t>
            </a:r>
            <a:endParaRPr sz="3950" dirty="0"/>
          </a:p>
        </p:txBody>
      </p:sp>
      <p:sp>
        <p:nvSpPr>
          <p:cNvPr id="6" name="object 3"/>
          <p:cNvSpPr txBox="1"/>
          <p:nvPr/>
        </p:nvSpPr>
        <p:spPr>
          <a:xfrm>
            <a:off x="0" y="2158283"/>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306386" y="1676400"/>
            <a:ext cx="11184891" cy="1348446"/>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32</a:t>
            </a:fld>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10439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613735" y="5821564"/>
            <a:ext cx="2570191" cy="369332"/>
          </a:xfrm>
          <a:prstGeom prst="rect">
            <a:avLst/>
          </a:prstGeom>
          <a:noFill/>
        </p:spPr>
        <p:txBody>
          <a:bodyPr wrap="none" rtlCol="0">
            <a:spAutoFit/>
          </a:bodyPr>
          <a:lstStyle/>
          <a:p>
            <a:r>
              <a:rPr lang="en-IN" dirty="0"/>
              <a:t>Feature Extraction of URL</a:t>
            </a:r>
          </a:p>
        </p:txBody>
      </p:sp>
    </p:spTree>
    <p:extLst>
      <p:ext uri="{BB962C8B-B14F-4D97-AF65-F5344CB8AC3E}">
        <p14:creationId xmlns:p14="http://schemas.microsoft.com/office/powerpoint/2010/main" val="2985922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ftr" sz="quarter" idx="5"/>
          </p:nvPr>
        </p:nvSpPr>
        <p:spPr>
          <a:xfrm>
            <a:off x="5257800" y="6472554"/>
            <a:ext cx="11296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400050" y="266700"/>
            <a:ext cx="11506200" cy="1066800"/>
          </a:xfrm>
          <a:prstGeom prst="rect">
            <a:avLst/>
          </a:prstGeom>
          <a:solidFill>
            <a:srgbClr val="000000"/>
          </a:solidFill>
        </p:spPr>
        <p:txBody>
          <a:bodyPr vert="horz" wrap="square" lIns="0" tIns="128905" rIns="0" bIns="0" rtlCol="0">
            <a:spAutoFit/>
          </a:bodyPr>
          <a:lstStyle/>
          <a:p>
            <a:pPr marL="90170">
              <a:lnSpc>
                <a:spcPct val="100000"/>
              </a:lnSpc>
              <a:spcBef>
                <a:spcPts val="1015"/>
              </a:spcBef>
            </a:pPr>
            <a:r>
              <a:rPr spc="-270" dirty="0"/>
              <a:t>Reference:</a:t>
            </a:r>
          </a:p>
        </p:txBody>
      </p:sp>
      <p:sp>
        <p:nvSpPr>
          <p:cNvPr id="3" name="object 3"/>
          <p:cNvSpPr txBox="1"/>
          <p:nvPr/>
        </p:nvSpPr>
        <p:spPr>
          <a:xfrm>
            <a:off x="478155" y="1409699"/>
            <a:ext cx="11428095" cy="5250796"/>
          </a:xfrm>
          <a:prstGeom prst="rect">
            <a:avLst/>
          </a:prstGeom>
        </p:spPr>
        <p:txBody>
          <a:bodyPr vert="horz" wrap="square" lIns="0" tIns="170815" rIns="0" bIns="0" rtlCol="0">
            <a:spAutoFit/>
          </a:bodyPr>
          <a:lstStyle/>
          <a:p>
            <a:pPr marL="457200" indent="-457200" algn="just">
              <a:lnSpc>
                <a:spcPct val="150000"/>
              </a:lnSpc>
              <a:buFont typeface="+mj-lt"/>
              <a:buAutoNum type="arabicPeriod"/>
            </a:pPr>
            <a:r>
              <a:rPr lang="en-IN" sz="2000" dirty="0"/>
              <a:t>A. K. Jain and B. B. Gupta, “</a:t>
            </a:r>
            <a:r>
              <a:rPr lang="en-IN" sz="2000" b="1" dirty="0"/>
              <a:t>A novel approach to protect against phishing attacks at client side using auto-  </a:t>
            </a:r>
          </a:p>
          <a:p>
            <a:pPr algn="just">
              <a:lnSpc>
                <a:spcPct val="150000"/>
              </a:lnSpc>
            </a:pPr>
            <a:r>
              <a:rPr lang="en-IN" sz="2000" b="1" dirty="0"/>
              <a:t>        updated white-list</a:t>
            </a:r>
            <a:r>
              <a:rPr lang="en-IN" sz="2000" dirty="0"/>
              <a:t>,” EURASIP Journal on Information Security, vol. 2016, no. 1, p. 9, 2016. </a:t>
            </a:r>
          </a:p>
          <a:p>
            <a:pPr algn="just">
              <a:lnSpc>
                <a:spcPct val="150000"/>
              </a:lnSpc>
            </a:pPr>
            <a:r>
              <a:rPr lang="en-IN" sz="2000" dirty="0"/>
              <a:t>2.    A. Blum, B. </a:t>
            </a:r>
            <a:r>
              <a:rPr lang="en-IN" sz="2000" dirty="0" err="1"/>
              <a:t>Wardman</a:t>
            </a:r>
            <a:r>
              <a:rPr lang="en-IN" sz="2000" dirty="0"/>
              <a:t>, T. </a:t>
            </a:r>
            <a:r>
              <a:rPr lang="en-IN" sz="2000" dirty="0" err="1"/>
              <a:t>Solorio</a:t>
            </a:r>
            <a:r>
              <a:rPr lang="en-IN" sz="2000" dirty="0"/>
              <a:t>, and G. Warner, ‘‘</a:t>
            </a:r>
            <a:r>
              <a:rPr lang="en-IN" sz="2000" b="1" dirty="0"/>
              <a:t>Lexical feature based phishing URL detection using      </a:t>
            </a:r>
          </a:p>
          <a:p>
            <a:pPr algn="just">
              <a:lnSpc>
                <a:spcPct val="150000"/>
              </a:lnSpc>
            </a:pPr>
            <a:r>
              <a:rPr lang="en-IN" sz="2000" b="1" dirty="0"/>
              <a:t>       online learning</a:t>
            </a:r>
            <a:r>
              <a:rPr lang="en-IN" sz="2000" dirty="0"/>
              <a:t>,’’ in Proc. 3rd ACM Workshop </a:t>
            </a:r>
            <a:r>
              <a:rPr lang="en-IN" sz="2000" dirty="0" err="1"/>
              <a:t>Artif</a:t>
            </a:r>
            <a:r>
              <a:rPr lang="en-IN" sz="2000" dirty="0"/>
              <a:t>. </a:t>
            </a:r>
            <a:r>
              <a:rPr lang="en-IN" sz="2000" dirty="0" err="1"/>
              <a:t>Intell</a:t>
            </a:r>
            <a:r>
              <a:rPr lang="en-IN" sz="2000" dirty="0"/>
              <a:t>. </a:t>
            </a:r>
            <a:r>
              <a:rPr lang="en-IN" sz="2000" dirty="0" err="1"/>
              <a:t>Secur</a:t>
            </a:r>
            <a:r>
              <a:rPr lang="en-IN" sz="2000" dirty="0"/>
              <a:t>., 2010, pp. 54–60.</a:t>
            </a:r>
          </a:p>
          <a:p>
            <a:pPr marL="457200" indent="-457200" algn="just">
              <a:lnSpc>
                <a:spcPct val="150000"/>
              </a:lnSpc>
              <a:buAutoNum type="arabicPeriod" startAt="3"/>
            </a:pPr>
            <a:r>
              <a:rPr lang="en-IN" sz="2000" dirty="0"/>
              <a:t>B. B. Gupta, A. </a:t>
            </a:r>
            <a:r>
              <a:rPr lang="en-IN" sz="2000" dirty="0" err="1"/>
              <a:t>Tewari</a:t>
            </a:r>
            <a:r>
              <a:rPr lang="en-IN" sz="2000" dirty="0"/>
              <a:t>, A. K. Jain, and D. P. </a:t>
            </a:r>
            <a:r>
              <a:rPr lang="en-IN" sz="2000" dirty="0" err="1"/>
              <a:t>Agrawal</a:t>
            </a:r>
            <a:r>
              <a:rPr lang="en-IN" sz="2000" dirty="0"/>
              <a:t>, ‘‘</a:t>
            </a:r>
            <a:r>
              <a:rPr lang="en-IN" sz="2000" b="1" dirty="0"/>
              <a:t>Fighting against phishing attacks: State of the art and future challenges</a:t>
            </a:r>
            <a:r>
              <a:rPr lang="en-IN" sz="2000" dirty="0"/>
              <a:t>,’’ Neural </a:t>
            </a:r>
            <a:r>
              <a:rPr lang="en-IN" sz="2000" dirty="0" err="1"/>
              <a:t>Comput</a:t>
            </a:r>
            <a:r>
              <a:rPr lang="en-IN" sz="2000" dirty="0"/>
              <a:t>. Appl., vol. 28, no. 12, pp. 3629–3654, 2016.</a:t>
            </a:r>
          </a:p>
          <a:p>
            <a:pPr marL="457200" indent="-457200" algn="just">
              <a:lnSpc>
                <a:spcPct val="150000"/>
              </a:lnSpc>
              <a:buAutoNum type="arabicPeriod" startAt="3"/>
            </a:pPr>
            <a:r>
              <a:rPr lang="en-IN" sz="2000" dirty="0" err="1"/>
              <a:t>Che</a:t>
            </a:r>
            <a:r>
              <a:rPr lang="en-IN" sz="2000" dirty="0"/>
              <a:t>-Yu Wu, Cheng-Chung </a:t>
            </a:r>
            <a:r>
              <a:rPr lang="en-IN" sz="2000" dirty="0" err="1"/>
              <a:t>Kuo</a:t>
            </a:r>
            <a:r>
              <a:rPr lang="en-IN" sz="2000" dirty="0"/>
              <a:t> , Chu-Sing Yang, ”</a:t>
            </a:r>
            <a:r>
              <a:rPr lang="en-IN" sz="2000" b="1" dirty="0"/>
              <a:t>A Phishing Detection System Based on Machine Learning</a:t>
            </a:r>
            <a:r>
              <a:rPr lang="en-IN" sz="2000" dirty="0"/>
              <a:t>”, International conference on Intelligent Computing and its Emerging Applications (ICEA) 2019.</a:t>
            </a:r>
          </a:p>
          <a:p>
            <a:pPr marL="457200" indent="-457200" algn="just">
              <a:lnSpc>
                <a:spcPct val="150000"/>
              </a:lnSpc>
              <a:buAutoNum type="arabicPeriod" startAt="3"/>
            </a:pPr>
            <a:r>
              <a:rPr lang="en-IN" sz="2000" dirty="0"/>
              <a:t>H. Yuan, X. Chen, Y. Li, Z. Yang, and W. Liu, ‘</a:t>
            </a:r>
            <a:r>
              <a:rPr lang="en-IN" sz="2000" b="1" dirty="0"/>
              <a:t>Detecting Phishing Websites and Targets Based on URLs and   </a:t>
            </a:r>
          </a:p>
          <a:p>
            <a:pPr algn="just">
              <a:lnSpc>
                <a:spcPct val="150000"/>
              </a:lnSpc>
            </a:pPr>
            <a:r>
              <a:rPr lang="en-IN" sz="2000" b="1" dirty="0"/>
              <a:t>       Webpage Links</a:t>
            </a:r>
            <a:r>
              <a:rPr lang="en-IN" sz="2000" dirty="0"/>
              <a:t>’, in 2018 24th International Conference on Pattern Recognition (ICPR), 2018.</a:t>
            </a:r>
          </a:p>
          <a:p>
            <a:pPr algn="just">
              <a:lnSpc>
                <a:spcPct val="150000"/>
              </a:lnSpc>
            </a:pPr>
            <a:r>
              <a:rPr lang="en-IN" sz="2000" b="1" dirty="0"/>
              <a:t>	</a:t>
            </a:r>
            <a:endParaRPr lang="en-GB" sz="2000" b="1"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33</a:t>
            </a:fld>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ftr" sz="quarter" idx="5"/>
          </p:nvPr>
        </p:nvSpPr>
        <p:spPr>
          <a:xfrm>
            <a:off x="5257800" y="6472554"/>
            <a:ext cx="11296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400050" y="266700"/>
            <a:ext cx="11506200" cy="1066800"/>
          </a:xfrm>
          <a:prstGeom prst="rect">
            <a:avLst/>
          </a:prstGeom>
          <a:solidFill>
            <a:srgbClr val="000000"/>
          </a:solidFill>
        </p:spPr>
        <p:txBody>
          <a:bodyPr vert="horz" wrap="square" lIns="0" tIns="128905" rIns="0" bIns="0" rtlCol="0">
            <a:spAutoFit/>
          </a:bodyPr>
          <a:lstStyle/>
          <a:p>
            <a:pPr marL="90170">
              <a:lnSpc>
                <a:spcPct val="100000"/>
              </a:lnSpc>
              <a:spcBef>
                <a:spcPts val="1015"/>
              </a:spcBef>
            </a:pPr>
            <a:r>
              <a:rPr spc="-270" dirty="0"/>
              <a:t>Reference:</a:t>
            </a:r>
          </a:p>
        </p:txBody>
      </p:sp>
      <p:sp>
        <p:nvSpPr>
          <p:cNvPr id="3" name="object 3"/>
          <p:cNvSpPr txBox="1"/>
          <p:nvPr/>
        </p:nvSpPr>
        <p:spPr>
          <a:xfrm>
            <a:off x="478155" y="1409699"/>
            <a:ext cx="11485245" cy="3865802"/>
          </a:xfrm>
          <a:prstGeom prst="rect">
            <a:avLst/>
          </a:prstGeom>
        </p:spPr>
        <p:txBody>
          <a:bodyPr vert="horz" wrap="square" lIns="0" tIns="170815" rIns="0" bIns="0" rtlCol="0">
            <a:spAutoFit/>
          </a:bodyPr>
          <a:lstStyle/>
          <a:p>
            <a:pPr algn="just">
              <a:lnSpc>
                <a:spcPct val="150000"/>
              </a:lnSpc>
            </a:pPr>
            <a:r>
              <a:rPr lang="en-IN" sz="2000" dirty="0"/>
              <a:t>6.    </a:t>
            </a:r>
            <a:r>
              <a:rPr lang="en-IN" sz="2000" dirty="0" err="1"/>
              <a:t>Peng</a:t>
            </a:r>
            <a:r>
              <a:rPr lang="en-IN" sz="2000" dirty="0"/>
              <a:t> Yang, </a:t>
            </a:r>
            <a:r>
              <a:rPr lang="en-IN" sz="2000" dirty="0" err="1"/>
              <a:t>Guangzhen</a:t>
            </a:r>
            <a:r>
              <a:rPr lang="en-IN" sz="2000" dirty="0"/>
              <a:t>  Zhao , And </a:t>
            </a:r>
            <a:r>
              <a:rPr lang="en-IN" sz="2000" dirty="0" err="1"/>
              <a:t>Peng</a:t>
            </a:r>
            <a:r>
              <a:rPr lang="en-IN" sz="2000" dirty="0"/>
              <a:t> </a:t>
            </a:r>
            <a:r>
              <a:rPr lang="en-IN" sz="2000" dirty="0" err="1"/>
              <a:t>Zeng</a:t>
            </a:r>
            <a:r>
              <a:rPr lang="en-IN" sz="2000" dirty="0"/>
              <a:t>, “</a:t>
            </a:r>
            <a:r>
              <a:rPr lang="en-IN" sz="2000" b="1" dirty="0"/>
              <a:t>Phishing Website Detection Based on Multidimensional     </a:t>
            </a:r>
          </a:p>
          <a:p>
            <a:pPr algn="just">
              <a:lnSpc>
                <a:spcPct val="150000"/>
              </a:lnSpc>
            </a:pPr>
            <a:r>
              <a:rPr lang="en-IN" sz="2000" b="1" dirty="0"/>
              <a:t>        Features Driven by Deep Learning”, </a:t>
            </a:r>
            <a:r>
              <a:rPr lang="en-IN" sz="2000" dirty="0"/>
              <a:t>date of publication January 11, 2019.</a:t>
            </a:r>
          </a:p>
          <a:p>
            <a:pPr algn="just">
              <a:lnSpc>
                <a:spcPct val="150000"/>
              </a:lnSpc>
            </a:pPr>
            <a:r>
              <a:rPr lang="en-IN" sz="2000" dirty="0"/>
              <a:t>7.    </a:t>
            </a:r>
            <a:r>
              <a:rPr lang="en-IN" sz="2000" dirty="0" err="1"/>
              <a:t>PhishTank</a:t>
            </a:r>
            <a:r>
              <a:rPr lang="en-IN" sz="2000" dirty="0"/>
              <a:t> Website URL : </a:t>
            </a:r>
            <a:r>
              <a:rPr lang="en-IN" sz="2000" b="1" dirty="0"/>
              <a:t>http://phishtank.org/</a:t>
            </a:r>
          </a:p>
          <a:p>
            <a:pPr algn="just">
              <a:lnSpc>
                <a:spcPct val="150000"/>
              </a:lnSpc>
            </a:pPr>
            <a:r>
              <a:rPr lang="en-IN" sz="2000" dirty="0"/>
              <a:t>8.    </a:t>
            </a:r>
            <a:r>
              <a:rPr lang="en-IN" sz="2000" dirty="0" err="1"/>
              <a:t>Smita</a:t>
            </a:r>
            <a:r>
              <a:rPr lang="en-IN" sz="2000" dirty="0"/>
              <a:t> </a:t>
            </a:r>
            <a:r>
              <a:rPr lang="en-IN" sz="2000" dirty="0" err="1"/>
              <a:t>Sindhu</a:t>
            </a:r>
            <a:r>
              <a:rPr lang="en-IN" sz="2000" dirty="0"/>
              <a:t>, Sunil </a:t>
            </a:r>
            <a:r>
              <a:rPr lang="en-IN" sz="2000" dirty="0" err="1"/>
              <a:t>Parameshwar</a:t>
            </a:r>
            <a:r>
              <a:rPr lang="en-IN" sz="2000" dirty="0"/>
              <a:t> </a:t>
            </a:r>
            <a:r>
              <a:rPr lang="en-IN" sz="2000" dirty="0" err="1"/>
              <a:t>Patil</a:t>
            </a:r>
            <a:r>
              <a:rPr lang="en-IN" sz="2000" dirty="0"/>
              <a:t>, </a:t>
            </a:r>
            <a:r>
              <a:rPr lang="en-IN" sz="2000" dirty="0" err="1"/>
              <a:t>Arya</a:t>
            </a:r>
            <a:r>
              <a:rPr lang="en-IN" sz="2000" dirty="0"/>
              <a:t> </a:t>
            </a:r>
            <a:r>
              <a:rPr lang="en-IN" sz="2000" dirty="0" err="1"/>
              <a:t>Sreevalsan</a:t>
            </a:r>
            <a:r>
              <a:rPr lang="en-IN" sz="2000" dirty="0"/>
              <a:t>, </a:t>
            </a:r>
            <a:r>
              <a:rPr lang="en-IN" sz="2000" dirty="0" err="1"/>
              <a:t>Faiz</a:t>
            </a:r>
            <a:r>
              <a:rPr lang="en-IN" sz="2000" dirty="0"/>
              <a:t> </a:t>
            </a:r>
            <a:r>
              <a:rPr lang="en-IN" sz="2000" dirty="0" err="1"/>
              <a:t>Rahman</a:t>
            </a:r>
            <a:r>
              <a:rPr lang="en-IN" sz="2000" dirty="0"/>
              <a:t>, “</a:t>
            </a:r>
            <a:r>
              <a:rPr lang="en-IN" sz="2000" b="1" dirty="0"/>
              <a:t>Phishing Detection using Random   </a:t>
            </a:r>
          </a:p>
          <a:p>
            <a:pPr algn="just">
              <a:lnSpc>
                <a:spcPct val="150000"/>
              </a:lnSpc>
            </a:pPr>
            <a:r>
              <a:rPr lang="en-IN" sz="2000" b="1" dirty="0"/>
              <a:t>        Forest, SVM and Neural Network with </a:t>
            </a:r>
            <a:r>
              <a:rPr lang="en-IN" sz="2000" b="1" dirty="0" err="1"/>
              <a:t>Backpropagation</a:t>
            </a:r>
            <a:r>
              <a:rPr lang="en-IN" sz="2000" dirty="0"/>
              <a:t>”, December 19,2020 from IEEE </a:t>
            </a:r>
            <a:r>
              <a:rPr lang="en-IN" sz="2000" dirty="0" err="1"/>
              <a:t>Xplore</a:t>
            </a:r>
            <a:r>
              <a:rPr lang="en-IN" sz="2000" dirty="0"/>
              <a:t>.</a:t>
            </a:r>
          </a:p>
          <a:p>
            <a:pPr marL="457200" indent="-457200" algn="just">
              <a:lnSpc>
                <a:spcPct val="150000"/>
              </a:lnSpc>
              <a:buAutoNum type="arabicPeriod" startAt="9"/>
            </a:pPr>
            <a:r>
              <a:rPr lang="en-IN" sz="2000" dirty="0"/>
              <a:t>UCI Dataset Link : </a:t>
            </a:r>
            <a:r>
              <a:rPr lang="en-IN" sz="2000" b="1" dirty="0"/>
              <a:t>https://archive.ics.uci.edu/ml/datasets/phishing+websites.</a:t>
            </a:r>
            <a:endParaRPr lang="en-IN" sz="2000" dirty="0"/>
          </a:p>
          <a:p>
            <a:pPr marL="457200" indent="-457200" algn="just">
              <a:lnSpc>
                <a:spcPct val="150000"/>
              </a:lnSpc>
              <a:buAutoNum type="arabicPeriod" startAt="9"/>
            </a:pPr>
            <a:r>
              <a:rPr lang="en-IN" sz="2000" dirty="0"/>
              <a:t> </a:t>
            </a:r>
            <a:r>
              <a:rPr lang="en-IN" sz="2000" b="1" dirty="0"/>
              <a:t>https://www.hackerearth.com/practice/machine-learning/machine-learning-algorithms/beginners-tutorial-on-xgboost-parameter-tuning-r/tutorial/</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34</a:t>
            </a:fld>
            <a:endParaRPr lang="en-GB" dirty="0"/>
          </a:p>
        </p:txBody>
      </p:sp>
    </p:spTree>
    <p:extLst>
      <p:ext uri="{BB962C8B-B14F-4D97-AF65-F5344CB8AC3E}">
        <p14:creationId xmlns:p14="http://schemas.microsoft.com/office/powerpoint/2010/main" val="3633605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743200"/>
            <a:ext cx="4724400" cy="923330"/>
          </a:xfrm>
        </p:spPr>
        <p:txBody>
          <a:bodyPr/>
          <a:lstStyle/>
          <a:p>
            <a:r>
              <a:rPr lang="en-GB" sz="6000" b="1" dirty="0">
                <a:solidFill>
                  <a:schemeClr val="tx2"/>
                </a:solidFill>
              </a:rPr>
              <a:t>THANK YOU</a:t>
            </a:r>
          </a:p>
        </p:txBody>
      </p:sp>
      <p:sp>
        <p:nvSpPr>
          <p:cNvPr id="3" name="Footer Placeholder 2"/>
          <p:cNvSpPr>
            <a:spLocks noGrp="1"/>
          </p:cNvSpPr>
          <p:nvPr>
            <p:ph type="ftr" sz="quarter" idx="5"/>
          </p:nvPr>
        </p:nvSpPr>
        <p:spPr>
          <a:xfrm>
            <a:off x="5808344" y="6472554"/>
            <a:ext cx="1354455" cy="177800"/>
          </a:xfrm>
        </p:spPr>
        <p:txBody>
          <a:bodyPr/>
          <a:lstStyle/>
          <a:p>
            <a:pPr marL="12700">
              <a:lnSpc>
                <a:spcPts val="1240"/>
              </a:lnSpc>
            </a:pPr>
            <a:r>
              <a:rPr lang="en-GB" dirty="0"/>
              <a:t>Review 2</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35</a:t>
            </a:fld>
            <a:endParaRPr lang="en-GB" dirty="0"/>
          </a:p>
        </p:txBody>
      </p:sp>
    </p:spTree>
    <p:extLst>
      <p:ext uri="{BB962C8B-B14F-4D97-AF65-F5344CB8AC3E}">
        <p14:creationId xmlns:p14="http://schemas.microsoft.com/office/powerpoint/2010/main" val="370368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 y="161018"/>
            <a:ext cx="11811000" cy="666849"/>
          </a:xfrm>
          <a:prstGeom prst="rect">
            <a:avLst/>
          </a:prstGeom>
          <a:solidFill>
            <a:srgbClr val="000000"/>
          </a:solidFill>
        </p:spPr>
        <p:txBody>
          <a:bodyPr vert="horz" wrap="square" lIns="0" tIns="0" rIns="0" bIns="0" rtlCol="0">
            <a:spAutoFit/>
          </a:bodyPr>
          <a:lstStyle/>
          <a:p>
            <a:pPr marL="95885">
              <a:lnSpc>
                <a:spcPts val="5230"/>
              </a:lnSpc>
            </a:pPr>
            <a:r>
              <a:rPr lang="en-GB" dirty="0"/>
              <a:t>Proposed title</a:t>
            </a:r>
            <a:r>
              <a:rPr dirty="0"/>
              <a:t>:</a:t>
            </a:r>
          </a:p>
        </p:txBody>
      </p:sp>
      <p:sp>
        <p:nvSpPr>
          <p:cNvPr id="3" name="object 3"/>
          <p:cNvSpPr txBox="1"/>
          <p:nvPr/>
        </p:nvSpPr>
        <p:spPr>
          <a:xfrm>
            <a:off x="245109" y="1297939"/>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IN" sz="2750" dirty="0">
                <a:latin typeface="Carlito"/>
                <a:cs typeface="Carlito"/>
              </a:rPr>
              <a:t>Detection of Phishing website using Extreme Gradient Boost Algorithm </a:t>
            </a:r>
            <a:endParaRPr sz="2750" dirty="0">
              <a:latin typeface="Carlito"/>
              <a:cs typeface="Carlito"/>
            </a:endParaRPr>
          </a:p>
        </p:txBody>
      </p:sp>
      <p:sp>
        <p:nvSpPr>
          <p:cNvPr id="5" name="object 5"/>
          <p:cNvSpPr txBox="1">
            <a:spLocks noGrp="1"/>
          </p:cNvSpPr>
          <p:nvPr>
            <p:ph type="ftr" sz="quarter" idx="5"/>
          </p:nvPr>
        </p:nvSpPr>
        <p:spPr>
          <a:xfrm>
            <a:off x="5808344" y="6472554"/>
            <a:ext cx="1049655" cy="153888"/>
          </a:xfrm>
          <a:prstGeom prst="rect">
            <a:avLst/>
          </a:prstGeom>
        </p:spPr>
        <p:txBody>
          <a:bodyPr vert="horz" wrap="square" lIns="0" tIns="0" rIns="0" bIns="0" rtlCol="0">
            <a:spAutoFit/>
          </a:bodyPr>
          <a:lstStyle/>
          <a:p>
            <a:pPr marL="12700">
              <a:lnSpc>
                <a:spcPts val="1240"/>
              </a:lnSpc>
            </a:pPr>
            <a:r>
              <a:rPr dirty="0"/>
              <a:t>Review</a:t>
            </a:r>
            <a:r>
              <a:rPr spc="-130" dirty="0"/>
              <a:t> </a:t>
            </a:r>
            <a:r>
              <a:rPr lang="en-IN" dirty="0"/>
              <a:t>2</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7" name="object 2"/>
          <p:cNvSpPr txBox="1">
            <a:spLocks/>
          </p:cNvSpPr>
          <p:nvPr/>
        </p:nvSpPr>
        <p:spPr>
          <a:xfrm>
            <a:off x="344714" y="3352800"/>
            <a:ext cx="11811000" cy="666849"/>
          </a:xfrm>
          <a:prstGeom prst="rect">
            <a:avLst/>
          </a:prstGeom>
          <a:solidFill>
            <a:srgbClr val="000000"/>
          </a:solidFill>
        </p:spPr>
        <p:txBody>
          <a:bodyPr vert="horz" wrap="square" lIns="0" tIns="0" rIns="0" bIns="0" rtlCol="0">
            <a:spAutoFit/>
          </a:bodyPr>
          <a:lstStyle>
            <a:lvl1pPr>
              <a:defRPr sz="4400" b="0" i="0">
                <a:solidFill>
                  <a:srgbClr val="FFFF00"/>
                </a:solidFill>
                <a:latin typeface="Arial"/>
                <a:ea typeface="+mj-ea"/>
                <a:cs typeface="Arial"/>
              </a:defRPr>
            </a:lvl1pPr>
          </a:lstStyle>
          <a:p>
            <a:pPr marL="95885">
              <a:lnSpc>
                <a:spcPts val="5230"/>
              </a:lnSpc>
            </a:pPr>
            <a:r>
              <a:rPr lang="en-GB" kern="0" dirty="0"/>
              <a:t>Base paper title:</a:t>
            </a:r>
          </a:p>
        </p:txBody>
      </p:sp>
      <p:sp>
        <p:nvSpPr>
          <p:cNvPr id="8" name="object 3"/>
          <p:cNvSpPr txBox="1"/>
          <p:nvPr/>
        </p:nvSpPr>
        <p:spPr>
          <a:xfrm>
            <a:off x="344714" y="4612819"/>
            <a:ext cx="11635197"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IN" sz="2750" dirty="0" err="1">
                <a:latin typeface="Carlito"/>
              </a:rPr>
              <a:t>PhishHaven</a:t>
            </a:r>
            <a:r>
              <a:rPr lang="en-IN" sz="2750" dirty="0">
                <a:latin typeface="Carlito"/>
              </a:rPr>
              <a:t> - An Efficient Real-Time AI Phishing URLs Detection System</a:t>
            </a:r>
            <a:endParaRPr lang="en-IN" sz="2750" dirty="0">
              <a:latin typeface="Carlito"/>
            </a:endParaRPr>
          </a:p>
        </p:txBody>
      </p:sp>
    </p:spTree>
    <p:extLst>
      <p:ext uri="{BB962C8B-B14F-4D97-AF65-F5344CB8AC3E}">
        <p14:creationId xmlns:p14="http://schemas.microsoft.com/office/powerpoint/2010/main" val="369352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6B99947D-68FA-4684-A51D-2A3574589F7F}"/>
              </a:ext>
            </a:extLst>
          </p:cNvPr>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5" name="object 3">
            <a:extLst>
              <a:ext uri="{FF2B5EF4-FFF2-40B4-BE49-F238E27FC236}">
                <a16:creationId xmlns:a16="http://schemas.microsoft.com/office/drawing/2014/main" xmlns="" id="{AB6E9ECC-4D02-4819-8930-40C128049B5F}"/>
              </a:ext>
            </a:extLst>
          </p:cNvPr>
          <p:cNvSpPr txBox="1">
            <a:spLocks/>
          </p:cNvSpPr>
          <p:nvPr/>
        </p:nvSpPr>
        <p:spPr>
          <a:xfrm>
            <a:off x="278447" y="266382"/>
            <a:ext cx="11033824" cy="693780"/>
          </a:xfrm>
          <a:prstGeom prst="rect">
            <a:avLst/>
          </a:prstGeom>
        </p:spPr>
        <p:txBody>
          <a:bodyPr vert="horz" wrap="square" lIns="0" tIns="16510" rIns="0" bIns="0" rtlCol="0">
            <a:spAutoFit/>
          </a:bodyPr>
          <a:lstStyle>
            <a:lvl1pPr>
              <a:defRPr sz="4400" b="0" i="0">
                <a:solidFill>
                  <a:srgbClr val="FFFF00"/>
                </a:solidFill>
                <a:latin typeface="Arial"/>
                <a:ea typeface="+mj-ea"/>
                <a:cs typeface="Arial"/>
              </a:defRPr>
            </a:lvl1pPr>
          </a:lstStyle>
          <a:p>
            <a:pPr marL="12700">
              <a:spcBef>
                <a:spcPts val="130"/>
              </a:spcBef>
            </a:pPr>
            <a:r>
              <a:rPr lang="en-GB" kern="0"/>
              <a:t>Literature Survey (1):</a:t>
            </a:r>
            <a:endParaRPr lang="en-GB" kern="0" dirty="0"/>
          </a:p>
        </p:txBody>
      </p:sp>
      <p:sp>
        <p:nvSpPr>
          <p:cNvPr id="6" name="object 5">
            <a:extLst>
              <a:ext uri="{FF2B5EF4-FFF2-40B4-BE49-F238E27FC236}">
                <a16:creationId xmlns:a16="http://schemas.microsoft.com/office/drawing/2014/main" xmlns="" id="{B4056D53-2F69-4088-BC5B-B3FA724F0475}"/>
              </a:ext>
            </a:extLst>
          </p:cNvPr>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a:extLst>
              <a:ext uri="{FF2B5EF4-FFF2-40B4-BE49-F238E27FC236}">
                <a16:creationId xmlns:a16="http://schemas.microsoft.com/office/drawing/2014/main" xmlns="" id="{4BA3127D-B696-4F94-B94A-6E7FA943BEFE}"/>
              </a:ext>
            </a:extLst>
          </p:cNvPr>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8" name="Table 7">
            <a:extLst>
              <a:ext uri="{FF2B5EF4-FFF2-40B4-BE49-F238E27FC236}">
                <a16:creationId xmlns:a16="http://schemas.microsoft.com/office/drawing/2014/main" xmlns="" id="{C736824C-17D6-4A85-9C8C-A7815B13E547}"/>
              </a:ext>
            </a:extLst>
          </p:cNvPr>
          <p:cNvGraphicFramePr>
            <a:graphicFrameLocks noGrp="1"/>
          </p:cNvGraphicFramePr>
          <p:nvPr>
            <p:extLst>
              <p:ext uri="{D42A27DB-BD31-4B8C-83A1-F6EECF244321}">
                <p14:modId xmlns:p14="http://schemas.microsoft.com/office/powerpoint/2010/main" val="1523715577"/>
              </p:ext>
            </p:extLst>
          </p:nvPr>
        </p:nvGraphicFramePr>
        <p:xfrm>
          <a:off x="271140" y="1295400"/>
          <a:ext cx="11692260" cy="5066096"/>
        </p:xfrm>
        <a:graphic>
          <a:graphicData uri="http://schemas.openxmlformats.org/drawingml/2006/table">
            <a:tbl>
              <a:tblPr firstRow="1" bandRow="1">
                <a:tableStyleId>{073A0DAA-6AF3-43AB-8588-CEC1D06C72B9}</a:tableStyleId>
              </a:tblPr>
              <a:tblGrid>
                <a:gridCol w="3691260">
                  <a:extLst>
                    <a:ext uri="{9D8B030D-6E8A-4147-A177-3AD203B41FA5}">
                      <a16:colId xmlns:a16="http://schemas.microsoft.com/office/drawing/2014/main" xmlns="" val="20000"/>
                    </a:ext>
                  </a:extLst>
                </a:gridCol>
                <a:gridCol w="4103580">
                  <a:extLst>
                    <a:ext uri="{9D8B030D-6E8A-4147-A177-3AD203B41FA5}">
                      <a16:colId xmlns:a16="http://schemas.microsoft.com/office/drawing/2014/main" xmlns="" val="20001"/>
                    </a:ext>
                  </a:extLst>
                </a:gridCol>
                <a:gridCol w="3897420">
                  <a:extLst>
                    <a:ext uri="{9D8B030D-6E8A-4147-A177-3AD203B41FA5}">
                      <a16:colId xmlns:a16="http://schemas.microsoft.com/office/drawing/2014/main" xmlns=""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US" sz="1800" b="0" i="0" u="none" strike="noStrike" baseline="0" dirty="0">
                          <a:solidFill>
                            <a:schemeClr val="dk1"/>
                          </a:solidFill>
                          <a:latin typeface="+mn-lt"/>
                          <a:ea typeface="+mn-ea"/>
                          <a:cs typeface="+mn-cs"/>
                        </a:rPr>
                        <a:t>S. </a:t>
                      </a:r>
                      <a:r>
                        <a:rPr lang="en-US" sz="1800" b="0" i="0" u="none" strike="noStrike" baseline="0" dirty="0" err="1">
                          <a:solidFill>
                            <a:schemeClr val="dk1"/>
                          </a:solidFill>
                          <a:latin typeface="+mn-lt"/>
                          <a:ea typeface="+mn-ea"/>
                          <a:cs typeface="+mn-cs"/>
                        </a:rPr>
                        <a:t>Marchal</a:t>
                      </a:r>
                      <a:r>
                        <a:rPr lang="en-US" sz="1800" b="0" i="0" u="none" strike="noStrike" baseline="0" dirty="0">
                          <a:solidFill>
                            <a:schemeClr val="dk1"/>
                          </a:solidFill>
                          <a:latin typeface="+mn-lt"/>
                          <a:ea typeface="+mn-ea"/>
                          <a:cs typeface="+mn-cs"/>
                        </a:rPr>
                        <a:t>, K. </a:t>
                      </a:r>
                      <a:r>
                        <a:rPr lang="en-US" sz="1800" b="0" i="0" u="none" strike="noStrike" baseline="0" dirty="0" err="1">
                          <a:solidFill>
                            <a:schemeClr val="dk1"/>
                          </a:solidFill>
                          <a:latin typeface="+mn-lt"/>
                          <a:ea typeface="+mn-ea"/>
                          <a:cs typeface="+mn-cs"/>
                        </a:rPr>
                        <a:t>Saari</a:t>
                      </a:r>
                      <a:r>
                        <a:rPr lang="en-US" sz="1800" b="0" i="0" u="none" strike="noStrike" baseline="0" dirty="0">
                          <a:solidFill>
                            <a:schemeClr val="dk1"/>
                          </a:solidFill>
                          <a:latin typeface="+mn-lt"/>
                          <a:ea typeface="+mn-ea"/>
                          <a:cs typeface="+mn-cs"/>
                        </a:rPr>
                        <a:t>, N. Singh, and N. </a:t>
                      </a:r>
                      <a:r>
                        <a:rPr lang="en-US" sz="1800" b="0" i="0" u="none" strike="noStrike" baseline="0" dirty="0" err="1">
                          <a:solidFill>
                            <a:schemeClr val="dk1"/>
                          </a:solidFill>
                          <a:latin typeface="+mn-lt"/>
                          <a:ea typeface="+mn-ea"/>
                          <a:cs typeface="+mn-cs"/>
                        </a:rPr>
                        <a:t>Asokan</a:t>
                      </a:r>
                      <a:r>
                        <a:rPr lang="en-US" sz="1800" b="0" i="0" u="none" strike="noStrike" baseline="0" dirty="0">
                          <a:solidFill>
                            <a:schemeClr val="dk1"/>
                          </a:solidFill>
                          <a:latin typeface="+mn-lt"/>
                          <a:ea typeface="+mn-ea"/>
                          <a:cs typeface="+mn-cs"/>
                        </a:rPr>
                        <a:t>, </a:t>
                      </a:r>
                    </a:p>
                    <a:p>
                      <a:endParaRPr lang="en-US" sz="1800" b="0" i="0" u="none" strike="noStrike" baseline="0" dirty="0">
                        <a:solidFill>
                          <a:schemeClr val="dk1"/>
                        </a:solidFill>
                        <a:latin typeface="+mn-lt"/>
                        <a:ea typeface="+mn-ea"/>
                        <a:cs typeface="+mn-cs"/>
                      </a:endParaRPr>
                    </a:p>
                    <a:p>
                      <a:r>
                        <a:rPr lang="en-US" sz="1800" b="1" i="0" u="none" strike="noStrike" baseline="0" dirty="0">
                          <a:solidFill>
                            <a:schemeClr val="dk1"/>
                          </a:solidFill>
                          <a:latin typeface="+mn-lt"/>
                          <a:ea typeface="+mn-ea"/>
                          <a:cs typeface="+mn-cs"/>
                        </a:rPr>
                        <a:t>``Know your phish: Novel techniques for detecting phishing sites and their targets,‘’ </a:t>
                      </a:r>
                    </a:p>
                    <a:p>
                      <a:endParaRPr lang="en-US" sz="1800" b="0" i="0" u="none" strike="noStrike" baseline="0" dirty="0">
                        <a:solidFill>
                          <a:schemeClr val="dk1"/>
                        </a:solidFill>
                        <a:latin typeface="+mn-lt"/>
                        <a:ea typeface="+mn-ea"/>
                        <a:cs typeface="+mn-cs"/>
                      </a:endParaRPr>
                    </a:p>
                    <a:p>
                      <a:r>
                        <a:rPr lang="en-US" sz="1800" b="0" i="0" u="none" strike="noStrike" baseline="0" dirty="0">
                          <a:solidFill>
                            <a:schemeClr val="dk1"/>
                          </a:solidFill>
                          <a:latin typeface="+mn-lt"/>
                          <a:ea typeface="+mn-ea"/>
                          <a:cs typeface="+mn-cs"/>
                        </a:rPr>
                        <a:t>in </a:t>
                      </a:r>
                      <a:r>
                        <a:rPr lang="en-US" sz="1800" b="0" i="1" u="none" strike="noStrike" baseline="0" dirty="0">
                          <a:solidFill>
                            <a:schemeClr val="dk1"/>
                          </a:solidFill>
                          <a:latin typeface="+mn-lt"/>
                          <a:ea typeface="+mn-ea"/>
                          <a:cs typeface="+mn-cs"/>
                        </a:rPr>
                        <a:t>Proc. IEEE 36th Int. Conf. </a:t>
                      </a:r>
                      <a:r>
                        <a:rPr lang="en-US" sz="1800" b="0" i="1" u="none" strike="noStrike" baseline="0" dirty="0" err="1">
                          <a:solidFill>
                            <a:schemeClr val="dk1"/>
                          </a:solidFill>
                          <a:latin typeface="+mn-lt"/>
                          <a:ea typeface="+mn-ea"/>
                          <a:cs typeface="+mn-cs"/>
                        </a:rPr>
                        <a:t>Distrib</a:t>
                      </a:r>
                      <a:r>
                        <a:rPr lang="en-US" sz="1800" b="0" i="1" u="none" strike="noStrike" baseline="0" dirty="0">
                          <a:solidFill>
                            <a:schemeClr val="dk1"/>
                          </a:solidFill>
                          <a:latin typeface="+mn-lt"/>
                          <a:ea typeface="+mn-ea"/>
                          <a:cs typeface="+mn-cs"/>
                        </a:rPr>
                        <a:t>. </a:t>
                      </a:r>
                      <a:r>
                        <a:rPr lang="en-US" sz="1800" b="0" i="1" u="none" strike="noStrike" baseline="0" dirty="0" err="1">
                          <a:solidFill>
                            <a:schemeClr val="dk1"/>
                          </a:solidFill>
                          <a:latin typeface="+mn-lt"/>
                          <a:ea typeface="+mn-ea"/>
                          <a:cs typeface="+mn-cs"/>
                        </a:rPr>
                        <a:t>Comput</a:t>
                      </a:r>
                      <a:r>
                        <a:rPr lang="en-US" sz="1800" b="0" i="1" u="none" strike="noStrike" baseline="0" dirty="0">
                          <a:solidFill>
                            <a:schemeClr val="dk1"/>
                          </a:solidFill>
                          <a:latin typeface="+mn-lt"/>
                          <a:ea typeface="+mn-ea"/>
                          <a:cs typeface="+mn-cs"/>
                        </a:rPr>
                        <a:t>. Syst. (ICDCS)</a:t>
                      </a:r>
                      <a:r>
                        <a:rPr lang="en-US" sz="1800" b="0" i="0" u="none" strike="noStrike" baseline="0" dirty="0">
                          <a:solidFill>
                            <a:schemeClr val="dk1"/>
                          </a:solidFill>
                          <a:latin typeface="+mn-lt"/>
                          <a:ea typeface="+mn-ea"/>
                          <a:cs typeface="+mn-cs"/>
                        </a:rPr>
                        <a:t>, Jun. 2016, pp. 323333.</a:t>
                      </a:r>
                      <a:endParaRPr lang="en-GB" sz="1800" b="0" i="0" u="none" strike="noStrike" baseline="0" dirty="0">
                        <a:solidFill>
                          <a:schemeClr val="dk1"/>
                        </a:solidFill>
                        <a:latin typeface="Book Antiqua" panose="02040602050305030304" pitchFamily="18" charset="0"/>
                        <a:ea typeface="+mn-ea"/>
                        <a:cs typeface="+mn-cs"/>
                      </a:endParaRPr>
                    </a:p>
                    <a:p>
                      <a:endParaRPr lang="en-GB" dirty="0"/>
                    </a:p>
                  </a:txBody>
                  <a:tcPr/>
                </a:tc>
                <a:tc>
                  <a:txBody>
                    <a:bodyPr/>
                    <a:lstStyle/>
                    <a:p>
                      <a:r>
                        <a:rPr lang="en-US" dirty="0" smtClean="0"/>
                        <a:t>They</a:t>
                      </a:r>
                      <a:r>
                        <a:rPr lang="en-US" baseline="0" dirty="0" smtClean="0"/>
                        <a:t> </a:t>
                      </a:r>
                      <a:r>
                        <a:rPr lang="en-US" dirty="0" smtClean="0"/>
                        <a:t>proposed </a:t>
                      </a:r>
                      <a:r>
                        <a:rPr lang="en-US" dirty="0"/>
                        <a:t>a scalable and language independent phishing website detection method. In terms of URL and HTML, 212 features were chosen and Gradient Boosting was used to detect phishing websites and produced a high accuracy. Phishing detection based on the </a:t>
                      </a:r>
                      <a:r>
                        <a:rPr lang="en-US" dirty="0" smtClean="0"/>
                        <a:t>combined</a:t>
                      </a:r>
                      <a:r>
                        <a:rPr lang="en-US" baseline="0" dirty="0" smtClean="0"/>
                        <a:t> </a:t>
                      </a:r>
                      <a:r>
                        <a:rPr lang="en-US" dirty="0" smtClean="0"/>
                        <a:t>features </a:t>
                      </a:r>
                      <a:r>
                        <a:rPr lang="en-US" dirty="0"/>
                        <a:t>majorly represents the website, hence, the detection effect is better. However, it is required to download a webpage or gather data from a third-party website, and few issues persist there, particularly, that the feature extraction is arduous, and real-time detection cannot be fulfilled.</a:t>
                      </a:r>
                      <a:endParaRPr lang="en-GB" dirty="0"/>
                    </a:p>
                  </a:txBody>
                  <a:tcPr/>
                </a:tc>
                <a:tc>
                  <a:txBody>
                    <a:bodyPr/>
                    <a:lstStyle/>
                    <a:p>
                      <a:r>
                        <a:rPr lang="en-GB" b="1" dirty="0"/>
                        <a:t>Pros:</a:t>
                      </a:r>
                    </a:p>
                    <a:p>
                      <a:pPr marL="285750" indent="-285750">
                        <a:buFont typeface="Arial" panose="020B0604020202020204" pitchFamily="34" charset="0"/>
                        <a:buChar char="•"/>
                      </a:pPr>
                      <a:r>
                        <a:rPr lang="en-US" dirty="0"/>
                        <a:t>Phishing detection based on the combined features more fully represents the website, and therefore, the detection effect is better.</a:t>
                      </a:r>
                      <a:endParaRPr lang="en-GB" dirty="0"/>
                    </a:p>
                    <a:p>
                      <a:endParaRPr lang="en-GB" dirty="0"/>
                    </a:p>
                    <a:p>
                      <a:r>
                        <a:rPr lang="en-GB" b="1" dirty="0"/>
                        <a:t>Cons:</a:t>
                      </a:r>
                    </a:p>
                    <a:p>
                      <a:pPr marL="285750" indent="-285750">
                        <a:buFont typeface="Arial" panose="020B0604020202020204" pitchFamily="34" charset="0"/>
                        <a:buChar char="•"/>
                      </a:pPr>
                      <a:r>
                        <a:rPr lang="en-US" dirty="0"/>
                        <a:t>Necessary to download a webpage or obtain data from a third-party website.</a:t>
                      </a:r>
                    </a:p>
                    <a:p>
                      <a:pPr marL="285750" indent="-285750">
                        <a:buFont typeface="Arial" panose="020B0604020202020204" pitchFamily="34" charset="0"/>
                        <a:buChar char="•"/>
                      </a:pPr>
                      <a:r>
                        <a:rPr lang="en-US" dirty="0"/>
                        <a:t>Feature extraction is complicated.</a:t>
                      </a:r>
                    </a:p>
                    <a:p>
                      <a:pPr marL="285750" indent="-285750">
                        <a:buFont typeface="Arial" panose="020B0604020202020204" pitchFamily="34" charset="0"/>
                        <a:buChar char="•"/>
                      </a:pPr>
                      <a:r>
                        <a:rPr lang="en-US" dirty="0"/>
                        <a:t>Real-time detection cannot be satisfied.</a:t>
                      </a:r>
                      <a:endParaRPr lang="en-GB" dirty="0"/>
                    </a:p>
                  </a:txBody>
                  <a:tcPr/>
                </a:tc>
                <a:extLst>
                  <a:ext uri="{0D108BD9-81ED-4DB2-BD59-A6C34878D82A}">
                    <a16:rowId xmlns:a16="http://schemas.microsoft.com/office/drawing/2014/main" xmlns="" val="10001"/>
                  </a:ext>
                </a:extLst>
              </a:tr>
            </a:tbl>
          </a:graphicData>
        </a:graphic>
      </p:graphicFrame>
      <p:sp>
        <p:nvSpPr>
          <p:cNvPr id="9" name="Slide Number Placeholder 5">
            <a:extLst>
              <a:ext uri="{FF2B5EF4-FFF2-40B4-BE49-F238E27FC236}">
                <a16:creationId xmlns:a16="http://schemas.microsoft.com/office/drawing/2014/main" xmlns="" id="{BAA2AD3C-941A-4A35-B882-82ABE9052113}"/>
              </a:ext>
            </a:extLst>
          </p:cNvPr>
          <p:cNvSpPr>
            <a:spLocks noGrp="1"/>
          </p:cNvSpPr>
          <p:nvPr>
            <p:ph type="sldNum" sz="quarter" idx="7"/>
          </p:nvPr>
        </p:nvSpPr>
        <p:spPr>
          <a:xfrm>
            <a:off x="11082401" y="6472554"/>
            <a:ext cx="229870" cy="177800"/>
          </a:xfrm>
        </p:spPr>
        <p:txBody>
          <a:bodyPr/>
          <a:lstStyle/>
          <a:p>
            <a:pPr marL="38100">
              <a:lnSpc>
                <a:spcPts val="1240"/>
              </a:lnSpc>
            </a:pPr>
            <a:fld id="{81D60167-4931-47E6-BA6A-407CBD079E47}" type="slidenum">
              <a:rPr lang="en-GB" smtClean="0"/>
              <a:t>5</a:t>
            </a:fld>
            <a:endParaRPr lang="en-GB" dirty="0"/>
          </a:p>
        </p:txBody>
      </p:sp>
    </p:spTree>
    <p:extLst>
      <p:ext uri="{BB962C8B-B14F-4D97-AF65-F5344CB8AC3E}">
        <p14:creationId xmlns:p14="http://schemas.microsoft.com/office/powerpoint/2010/main" val="119848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(2):</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1682066005"/>
              </p:ext>
            </p:extLst>
          </p:nvPr>
        </p:nvGraphicFramePr>
        <p:xfrm>
          <a:off x="270508" y="1371600"/>
          <a:ext cx="11654792" cy="4724400"/>
        </p:xfrm>
        <a:graphic>
          <a:graphicData uri="http://schemas.openxmlformats.org/drawingml/2006/table">
            <a:tbl>
              <a:tblPr firstRow="1" bandRow="1">
                <a:tableStyleId>{073A0DAA-6AF3-43AB-8588-CEC1D06C72B9}</a:tableStyleId>
              </a:tblPr>
              <a:tblGrid>
                <a:gridCol w="3738710">
                  <a:extLst>
                    <a:ext uri="{9D8B030D-6E8A-4147-A177-3AD203B41FA5}">
                      <a16:colId xmlns:a16="http://schemas.microsoft.com/office/drawing/2014/main" xmlns="" val="20000"/>
                    </a:ext>
                  </a:extLst>
                </a:gridCol>
                <a:gridCol w="4263002">
                  <a:extLst>
                    <a:ext uri="{9D8B030D-6E8A-4147-A177-3AD203B41FA5}">
                      <a16:colId xmlns:a16="http://schemas.microsoft.com/office/drawing/2014/main" xmlns="" val="20001"/>
                    </a:ext>
                  </a:extLst>
                </a:gridCol>
                <a:gridCol w="3653080">
                  <a:extLst>
                    <a:ext uri="{9D8B030D-6E8A-4147-A177-3AD203B41FA5}">
                      <a16:colId xmlns:a16="http://schemas.microsoft.com/office/drawing/2014/main" xmlns="" val="20002"/>
                    </a:ext>
                  </a:extLst>
                </a:gridCol>
              </a:tblGrid>
              <a:tr h="89924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3825154">
                <a:tc>
                  <a:txBody>
                    <a:bodyPr/>
                    <a:lstStyle/>
                    <a:p>
                      <a:r>
                        <a:rPr lang="en-IN" sz="1800" b="0" i="0" u="none" strike="noStrike" baseline="0" dirty="0" err="1">
                          <a:solidFill>
                            <a:schemeClr val="dk1"/>
                          </a:solidFill>
                          <a:latin typeface="+mn-lt"/>
                          <a:ea typeface="+mn-ea"/>
                          <a:cs typeface="+mn-cs"/>
                        </a:rPr>
                        <a:t>Ozgur</a:t>
                      </a:r>
                      <a:r>
                        <a:rPr lang="en-IN" sz="1800" b="0" i="0" u="none" strike="noStrike" baseline="0" dirty="0">
                          <a:solidFill>
                            <a:schemeClr val="dk1"/>
                          </a:solidFill>
                          <a:latin typeface="+mn-lt"/>
                          <a:ea typeface="+mn-ea"/>
                          <a:cs typeface="+mn-cs"/>
                        </a:rPr>
                        <a:t> </a:t>
                      </a:r>
                      <a:r>
                        <a:rPr lang="en-IN" sz="1800" b="0" i="0" u="none" strike="noStrike" baseline="0" dirty="0" err="1">
                          <a:solidFill>
                            <a:schemeClr val="dk1"/>
                          </a:solidFill>
                          <a:latin typeface="+mn-lt"/>
                          <a:ea typeface="+mn-ea"/>
                          <a:cs typeface="+mn-cs"/>
                        </a:rPr>
                        <a:t>Koray</a:t>
                      </a:r>
                      <a:r>
                        <a:rPr lang="en-IN" sz="1800" b="0" i="0" u="none" strike="noStrike" baseline="0" dirty="0">
                          <a:solidFill>
                            <a:schemeClr val="dk1"/>
                          </a:solidFill>
                          <a:latin typeface="+mn-lt"/>
                          <a:ea typeface="+mn-ea"/>
                          <a:cs typeface="+mn-cs"/>
                        </a:rPr>
                        <a:t> </a:t>
                      </a:r>
                      <a:r>
                        <a:rPr lang="en-IN" sz="1800" b="0" i="0" u="none" strike="noStrike" baseline="0" dirty="0" err="1">
                          <a:solidFill>
                            <a:schemeClr val="dk1"/>
                          </a:solidFill>
                          <a:latin typeface="+mn-lt"/>
                          <a:ea typeface="+mn-ea"/>
                          <a:cs typeface="+mn-cs"/>
                        </a:rPr>
                        <a:t>Sahingoz</a:t>
                      </a:r>
                      <a:r>
                        <a:rPr lang="en-IN" sz="1800" b="0" i="0" u="none" strike="noStrike" baseline="0" dirty="0">
                          <a:solidFill>
                            <a:schemeClr val="dk1"/>
                          </a:solidFill>
                          <a:latin typeface="+mn-lt"/>
                          <a:ea typeface="+mn-ea"/>
                          <a:cs typeface="+mn-cs"/>
                        </a:rPr>
                        <a:t>, </a:t>
                      </a:r>
                      <a:r>
                        <a:rPr lang="en-IN" sz="1800" b="0" i="0" u="none" strike="noStrike" baseline="0" dirty="0" err="1">
                          <a:solidFill>
                            <a:schemeClr val="dk1"/>
                          </a:solidFill>
                          <a:latin typeface="+mn-lt"/>
                          <a:ea typeface="+mn-ea"/>
                          <a:cs typeface="+mn-cs"/>
                        </a:rPr>
                        <a:t>Saide</a:t>
                      </a:r>
                      <a:r>
                        <a:rPr lang="en-IN" sz="1800" b="0" i="0" u="none" strike="noStrike" baseline="0" dirty="0">
                          <a:solidFill>
                            <a:schemeClr val="dk1"/>
                          </a:solidFill>
                          <a:latin typeface="+mn-lt"/>
                          <a:ea typeface="+mn-ea"/>
                          <a:cs typeface="+mn-cs"/>
                        </a:rPr>
                        <a:t> </a:t>
                      </a:r>
                      <a:r>
                        <a:rPr lang="en-IN" sz="1800" b="0" i="0" u="none" strike="noStrike" baseline="0" dirty="0" err="1">
                          <a:solidFill>
                            <a:schemeClr val="dk1"/>
                          </a:solidFill>
                          <a:latin typeface="+mn-lt"/>
                          <a:ea typeface="+mn-ea"/>
                          <a:cs typeface="+mn-cs"/>
                        </a:rPr>
                        <a:t>Işilay</a:t>
                      </a:r>
                      <a:r>
                        <a:rPr lang="en-IN" sz="1800" b="0" i="0" u="none" strike="noStrike" baseline="0" dirty="0">
                          <a:solidFill>
                            <a:schemeClr val="dk1"/>
                          </a:solidFill>
                          <a:latin typeface="+mn-lt"/>
                          <a:ea typeface="+mn-ea"/>
                          <a:cs typeface="+mn-cs"/>
                        </a:rPr>
                        <a:t> Baykal and Deniz </a:t>
                      </a:r>
                      <a:r>
                        <a:rPr lang="en-IN" sz="1800" b="0" i="0" u="none" strike="noStrike" baseline="0" dirty="0" err="1">
                          <a:solidFill>
                            <a:schemeClr val="dk1"/>
                          </a:solidFill>
                          <a:latin typeface="+mn-lt"/>
                          <a:ea typeface="+mn-ea"/>
                          <a:cs typeface="+mn-cs"/>
                        </a:rPr>
                        <a:t>Bulut</a:t>
                      </a:r>
                      <a:r>
                        <a:rPr lang="en-IN" sz="1800" b="0" i="0" u="none" strike="noStrike" baseline="0" dirty="0">
                          <a:solidFill>
                            <a:schemeClr val="dk1"/>
                          </a:solidFill>
                          <a:latin typeface="+mn-lt"/>
                          <a:ea typeface="+mn-ea"/>
                          <a:cs typeface="+mn-cs"/>
                        </a:rPr>
                        <a:t>, </a:t>
                      </a:r>
                    </a:p>
                    <a:p>
                      <a:endParaRPr lang="en-IN" sz="1800" b="1" i="0" u="none" strike="noStrike" baseline="0" dirty="0">
                        <a:solidFill>
                          <a:schemeClr val="dk1"/>
                        </a:solidFill>
                        <a:latin typeface="+mn-lt"/>
                        <a:ea typeface="+mn-ea"/>
                        <a:cs typeface="+mn-cs"/>
                      </a:endParaRPr>
                    </a:p>
                    <a:p>
                      <a:r>
                        <a:rPr lang="en-IN" sz="1800" b="1" i="0" u="none" strike="noStrike" baseline="0" dirty="0">
                          <a:solidFill>
                            <a:schemeClr val="dk1"/>
                          </a:solidFill>
                          <a:latin typeface="+mn-lt"/>
                          <a:ea typeface="+mn-ea"/>
                          <a:cs typeface="+mn-cs"/>
                        </a:rPr>
                        <a:t>“ Phishing </a:t>
                      </a:r>
                      <a:r>
                        <a:rPr lang="en-US" sz="1800" b="1" i="0" u="none" strike="noStrike" baseline="0" dirty="0">
                          <a:solidFill>
                            <a:schemeClr val="dk1"/>
                          </a:solidFill>
                          <a:latin typeface="+mn-lt"/>
                          <a:ea typeface="+mn-ea"/>
                          <a:cs typeface="+mn-cs"/>
                        </a:rPr>
                        <a:t>Detection from URLs by using Neural Networks”, </a:t>
                      </a:r>
                    </a:p>
                    <a:p>
                      <a:endParaRPr lang="en-US" sz="1800" b="0" i="0" u="none" strike="noStrike" baseline="0" dirty="0">
                        <a:solidFill>
                          <a:schemeClr val="dk1"/>
                        </a:solidFill>
                        <a:latin typeface="+mn-lt"/>
                        <a:ea typeface="+mn-ea"/>
                        <a:cs typeface="+mn-cs"/>
                      </a:endParaRPr>
                    </a:p>
                    <a:p>
                      <a:r>
                        <a:rPr lang="en-US" sz="1800" b="0" i="0" u="none" strike="noStrike" baseline="0" dirty="0">
                          <a:solidFill>
                            <a:schemeClr val="dk1"/>
                          </a:solidFill>
                          <a:latin typeface="+mn-lt"/>
                          <a:ea typeface="+mn-ea"/>
                          <a:cs typeface="+mn-cs"/>
                        </a:rPr>
                        <a:t>International Conference on Computer Science engineering and Applications, 2018</a:t>
                      </a:r>
                      <a:endParaRPr lang="en-GB" sz="1800" b="0" i="0" u="none" strike="noStrike" baseline="0" dirty="0">
                        <a:solidFill>
                          <a:schemeClr val="dk1"/>
                        </a:solidFill>
                        <a:latin typeface="Book Antiqua" panose="02040602050305030304" pitchFamily="18" charset="0"/>
                        <a:ea typeface="+mn-ea"/>
                        <a:cs typeface="+mn-cs"/>
                      </a:endParaRPr>
                    </a:p>
                  </a:txBody>
                  <a:tcPr/>
                </a:tc>
                <a:tc>
                  <a:txBody>
                    <a:bodyPr/>
                    <a:lstStyle/>
                    <a:p>
                      <a:pPr lvl="0" algn="l"/>
                      <a:r>
                        <a:rPr lang="en-US" dirty="0"/>
                        <a:t>In the paper “Phishing Detection from URLs by using Neural Networks” [9], two classification methods specifically Artificial Neural Network and Deep Neural Network are considered. </a:t>
                      </a:r>
                      <a:r>
                        <a:rPr lang="en-US" dirty="0" smtClean="0"/>
                        <a:t>An</a:t>
                      </a:r>
                      <a:r>
                        <a:rPr lang="en-US" baseline="0" dirty="0" smtClean="0"/>
                        <a:t> </a:t>
                      </a:r>
                      <a:r>
                        <a:rPr lang="en-US" dirty="0" smtClean="0"/>
                        <a:t>overall </a:t>
                      </a:r>
                      <a:r>
                        <a:rPr lang="en-US" dirty="0"/>
                        <a:t>of 27 features are taken comprising of length of URL </a:t>
                      </a:r>
                      <a:r>
                        <a:rPr lang="en-US" sz="1800" b="0" i="0" u="none" strike="noStrike" baseline="0" dirty="0">
                          <a:solidFill>
                            <a:schemeClr val="dk1"/>
                          </a:solidFill>
                          <a:latin typeface="+mn-lt"/>
                          <a:ea typeface="+mn-ea"/>
                          <a:cs typeface="+mn-cs"/>
                        </a:rPr>
                        <a:t>and subdomain number. 10-fold cross validation was employed where original dataset was split into 10 parts</a:t>
                      </a:r>
                      <a:r>
                        <a:rPr lang="en-US" sz="1800" b="0" i="0" u="none" strike="noStrike" baseline="0" dirty="0" smtClean="0">
                          <a:solidFill>
                            <a:schemeClr val="dk1"/>
                          </a:solidFill>
                          <a:latin typeface="+mn-lt"/>
                          <a:ea typeface="+mn-ea"/>
                          <a:cs typeface="+mn-cs"/>
                        </a:rPr>
                        <a:t>. </a:t>
                      </a:r>
                      <a:r>
                        <a:rPr lang="en-US" sz="1800" b="0" i="0" u="none" strike="noStrike" baseline="0" dirty="0">
                          <a:solidFill>
                            <a:schemeClr val="dk1"/>
                          </a:solidFill>
                          <a:latin typeface="+mn-lt"/>
                          <a:ea typeface="+mn-ea"/>
                          <a:cs typeface="+mn-cs"/>
                        </a:rPr>
                        <a:t>In Artificial Neural Network, one hidden layer framework was used. The accuracy achieved using this classification algorithm </a:t>
                      </a:r>
                      <a:r>
                        <a:rPr lang="en-IN" sz="1800" b="0" i="0" u="none" strike="noStrike" baseline="0" dirty="0">
                          <a:solidFill>
                            <a:schemeClr val="dk1"/>
                          </a:solidFill>
                          <a:latin typeface="+mn-lt"/>
                          <a:ea typeface="+mn-ea"/>
                          <a:cs typeface="+mn-cs"/>
                        </a:rPr>
                        <a:t>is 91</a:t>
                      </a:r>
                      <a:r>
                        <a:rPr lang="en-IN" sz="1800" b="0" i="0" u="none" strike="noStrike" baseline="0" dirty="0" smtClean="0">
                          <a:solidFill>
                            <a:schemeClr val="dk1"/>
                          </a:solidFill>
                          <a:latin typeface="+mn-lt"/>
                          <a:ea typeface="+mn-ea"/>
                          <a:cs typeface="+mn-cs"/>
                        </a:rPr>
                        <a:t>%.</a:t>
                      </a:r>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b="1" dirty="0"/>
                        <a:t>Pros: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chemeClr val="dk1"/>
                          </a:solidFill>
                          <a:latin typeface="+mn-lt"/>
                          <a:ea typeface="+mn-ea"/>
                          <a:cs typeface="+mn-cs"/>
                        </a:rPr>
                        <a:t>The accuracy achieved using this classification algorithm </a:t>
                      </a:r>
                      <a:r>
                        <a:rPr lang="en-IN" sz="1800" b="0" i="0" u="none" strike="noStrike" baseline="0" dirty="0">
                          <a:solidFill>
                            <a:schemeClr val="dk1"/>
                          </a:solidFill>
                          <a:latin typeface="+mn-lt"/>
                          <a:ea typeface="+mn-ea"/>
                          <a:cs typeface="+mn-cs"/>
                        </a:rPr>
                        <a:t>is 91%.</a:t>
                      </a:r>
                      <a:endParaRPr lang="en-GB" b="1" dirty="0"/>
                    </a:p>
                    <a:p>
                      <a:pPr marL="0" marR="0" lvl="0" indent="0" defTabSz="914400" eaLnBrk="1" fontAlgn="auto" latinLnBrk="0" hangingPunct="1">
                        <a:lnSpc>
                          <a:spcPct val="100000"/>
                        </a:lnSpc>
                        <a:spcBef>
                          <a:spcPts val="0"/>
                        </a:spcBef>
                        <a:spcAft>
                          <a:spcPts val="0"/>
                        </a:spcAft>
                        <a:buClrTx/>
                        <a:buSzTx/>
                        <a:buFontTx/>
                        <a:buNone/>
                        <a:tabLst/>
                        <a:defRPr/>
                      </a:pPr>
                      <a:r>
                        <a:rPr lang="en-GB" b="1" dirty="0"/>
                        <a:t>Cons:</a:t>
                      </a:r>
                    </a:p>
                    <a:p>
                      <a:pPr marL="285750" indent="-285750">
                        <a:buFont typeface="Arial" pitchFamily="34" charset="0"/>
                        <a:buChar char="•"/>
                      </a:pPr>
                      <a:r>
                        <a:rPr lang="en-GB" dirty="0" smtClean="0"/>
                        <a:t>Artificial neural</a:t>
                      </a:r>
                      <a:r>
                        <a:rPr lang="en-GB" baseline="0" dirty="0" smtClean="0"/>
                        <a:t> network training time will take long.</a:t>
                      </a:r>
                      <a:endParaRPr lang="en-GB" dirty="0"/>
                    </a:p>
                  </a:txBody>
                  <a:tcPr/>
                </a:tc>
                <a:extLst>
                  <a:ext uri="{0D108BD9-81ED-4DB2-BD59-A6C34878D82A}">
                    <a16:rowId xmlns:a16="http://schemas.microsoft.com/office/drawing/2014/main" xmlns=""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6</a:t>
            </a:fld>
            <a:endParaRPr lang="en-GB" dirty="0"/>
          </a:p>
        </p:txBody>
      </p:sp>
    </p:spTree>
    <p:extLst>
      <p:ext uri="{BB962C8B-B14F-4D97-AF65-F5344CB8AC3E}">
        <p14:creationId xmlns:p14="http://schemas.microsoft.com/office/powerpoint/2010/main" val="332531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(3):</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1103187684"/>
              </p:ext>
            </p:extLst>
          </p:nvPr>
        </p:nvGraphicFramePr>
        <p:xfrm>
          <a:off x="210635" y="1524000"/>
          <a:ext cx="11676564" cy="4791776"/>
        </p:xfrm>
        <a:graphic>
          <a:graphicData uri="http://schemas.openxmlformats.org/drawingml/2006/table">
            <a:tbl>
              <a:tblPr firstRow="1" bandRow="1">
                <a:tableStyleId>{073A0DAA-6AF3-43AB-8588-CEC1D06C72B9}</a:tableStyleId>
              </a:tblPr>
              <a:tblGrid>
                <a:gridCol w="3892188">
                  <a:extLst>
                    <a:ext uri="{9D8B030D-6E8A-4147-A177-3AD203B41FA5}">
                      <a16:colId xmlns:a16="http://schemas.microsoft.com/office/drawing/2014/main" xmlns="" val="20000"/>
                    </a:ext>
                  </a:extLst>
                </a:gridCol>
                <a:gridCol w="3892188">
                  <a:extLst>
                    <a:ext uri="{9D8B030D-6E8A-4147-A177-3AD203B41FA5}">
                      <a16:colId xmlns:a16="http://schemas.microsoft.com/office/drawing/2014/main" xmlns="" val="20001"/>
                    </a:ext>
                  </a:extLst>
                </a:gridCol>
                <a:gridCol w="3892188">
                  <a:extLst>
                    <a:ext uri="{9D8B030D-6E8A-4147-A177-3AD203B41FA5}">
                      <a16:colId xmlns:a16="http://schemas.microsoft.com/office/drawing/2014/main" xmlns=""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IN" dirty="0" smtClean="0"/>
                        <a:t>PENG YANG, GUANGZHEN ZHAO , AND PENG ZENG</a:t>
                      </a:r>
                    </a:p>
                    <a:p>
                      <a:endParaRPr lang="en-IN" sz="1800" b="0" i="0" u="none" strike="noStrike" baseline="0" dirty="0" smtClean="0">
                        <a:solidFill>
                          <a:schemeClr val="dk1"/>
                        </a:solidFill>
                        <a:latin typeface="+mn-lt"/>
                        <a:ea typeface="+mn-ea"/>
                        <a:cs typeface="+mn-cs"/>
                      </a:endParaRPr>
                    </a:p>
                    <a:p>
                      <a:r>
                        <a:rPr lang="en-IN" sz="1800" b="1" i="0" u="none" strike="noStrike" baseline="0" dirty="0" smtClean="0">
                          <a:solidFill>
                            <a:schemeClr val="dk1"/>
                          </a:solidFill>
                          <a:latin typeface="+mn-lt"/>
                          <a:ea typeface="+mn-ea"/>
                          <a:cs typeface="+mn-cs"/>
                        </a:rPr>
                        <a:t>“Phishing Website Detection Based on</a:t>
                      </a:r>
                    </a:p>
                    <a:p>
                      <a:r>
                        <a:rPr lang="en-IN" sz="1800" b="1" i="0" u="none" strike="noStrike" baseline="0" dirty="0" smtClean="0">
                          <a:solidFill>
                            <a:schemeClr val="dk1"/>
                          </a:solidFill>
                          <a:latin typeface="+mn-lt"/>
                          <a:ea typeface="+mn-ea"/>
                          <a:cs typeface="+mn-cs"/>
                        </a:rPr>
                        <a:t>Multidimensional Features Driven</a:t>
                      </a:r>
                    </a:p>
                    <a:p>
                      <a:r>
                        <a:rPr lang="en-IN" sz="1800" b="1" i="0" u="none" strike="noStrike" baseline="0" dirty="0" smtClean="0">
                          <a:solidFill>
                            <a:schemeClr val="dk1"/>
                          </a:solidFill>
                          <a:latin typeface="+mn-lt"/>
                          <a:ea typeface="+mn-ea"/>
                          <a:cs typeface="+mn-cs"/>
                        </a:rPr>
                        <a:t>by Deep Learning</a:t>
                      </a:r>
                      <a:r>
                        <a:rPr lang="en-US" sz="1800" b="1" i="0" u="none" strike="noStrike" baseline="0" dirty="0" smtClean="0">
                          <a:solidFill>
                            <a:schemeClr val="dk1"/>
                          </a:solidFill>
                          <a:latin typeface="+mn-lt"/>
                          <a:ea typeface="+mn-ea"/>
                          <a:cs typeface="+mn-cs"/>
                        </a:rPr>
                        <a:t>”, </a:t>
                      </a:r>
                      <a:endParaRPr lang="en-US" sz="1800" b="1" i="0" u="none" strike="noStrike" baseline="0" dirty="0">
                        <a:solidFill>
                          <a:schemeClr val="dk1"/>
                        </a:solidFill>
                        <a:latin typeface="+mn-lt"/>
                        <a:ea typeface="+mn-ea"/>
                        <a:cs typeface="+mn-cs"/>
                      </a:endParaRPr>
                    </a:p>
                    <a:p>
                      <a:endParaRPr lang="en-US" sz="1800" b="0" i="0" u="none" strike="noStrike" baseline="0" dirty="0">
                        <a:solidFill>
                          <a:schemeClr val="dk1"/>
                        </a:solidFill>
                        <a:latin typeface="+mn-lt"/>
                        <a:ea typeface="+mn-ea"/>
                        <a:cs typeface="+mn-cs"/>
                      </a:endParaRPr>
                    </a:p>
                    <a:p>
                      <a:r>
                        <a:rPr lang="en-GB" sz="1800" b="0" i="0" u="none" strike="noStrike" baseline="0" dirty="0" smtClean="0">
                          <a:solidFill>
                            <a:schemeClr val="dk1"/>
                          </a:solidFill>
                          <a:latin typeface="+mn-lt"/>
                          <a:ea typeface="+mn-ea"/>
                          <a:cs typeface="+mn-cs"/>
                        </a:rPr>
                        <a:t>IEE Access ( Volume 7 )</a:t>
                      </a:r>
                      <a:r>
                        <a:rPr lang="en-GB" sz="1800" b="0" i="0" u="none" strike="noStrike" baseline="0" dirty="0" smtClean="0">
                          <a:solidFill>
                            <a:schemeClr val="dk1"/>
                          </a:solidFill>
                          <a:latin typeface="Book Antiqua" panose="02040602050305030304" pitchFamily="18" charset="0"/>
                          <a:ea typeface="+mn-ea"/>
                          <a:cs typeface="+mn-cs"/>
                        </a:rPr>
                        <a:t>,</a:t>
                      </a:r>
                      <a:r>
                        <a:rPr lang="en-IN" dirty="0" smtClean="0"/>
                        <a:t> </a:t>
                      </a:r>
                    </a:p>
                    <a:p>
                      <a:r>
                        <a:rPr lang="en-IN" dirty="0" smtClean="0"/>
                        <a:t>Date of publication January 11, 2019,</a:t>
                      </a:r>
                      <a:r>
                        <a:rPr lang="en-GB" sz="1800" b="0" i="0" u="none" strike="noStrike" baseline="0" dirty="0">
                          <a:solidFill>
                            <a:schemeClr val="dk1"/>
                          </a:solidFill>
                          <a:latin typeface="Book Antiqua" panose="02040602050305030304" pitchFamily="18" charset="0"/>
                          <a:ea typeface="+mn-ea"/>
                          <a:cs typeface="+mn-cs"/>
                        </a:rPr>
                        <a:t>	</a:t>
                      </a:r>
                    </a:p>
                    <a:p>
                      <a:endParaRPr lang="en-GB" dirty="0"/>
                    </a:p>
                  </a:txBody>
                  <a:tcPr/>
                </a:tc>
                <a:tc>
                  <a:txBody>
                    <a:bodyPr/>
                    <a:lstStyle/>
                    <a:p>
                      <a:r>
                        <a:rPr lang="en-IN" dirty="0" smtClean="0"/>
                        <a:t>They proposed a multidimensional feature phishing detection approach based on a fast detection method by using deep learning. In the first step, character sequence features of the given URL are extracted and used for quick classification by deep learning. In the second step, we combine URL statistical features, webpage code features, webpage text features, and the quick classification result of deep learning into multidimensional features.</a:t>
                      </a:r>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b="1" dirty="0"/>
                        <a:t>Pros:</a:t>
                      </a:r>
                    </a:p>
                    <a:p>
                      <a:pPr marL="285750" indent="-285750">
                        <a:buFont typeface="Arial" panose="020B0604020202020204" pitchFamily="34" charset="0"/>
                        <a:buChar char="•"/>
                      </a:pPr>
                      <a:r>
                        <a:rPr lang="en-US" dirty="0"/>
                        <a:t>Detection accuracy of </a:t>
                      </a:r>
                      <a:r>
                        <a:rPr lang="en-US" dirty="0" smtClean="0"/>
                        <a:t>98% </a:t>
                      </a:r>
                      <a:r>
                        <a:rPr lang="en-US" dirty="0"/>
                        <a:t>.</a:t>
                      </a:r>
                    </a:p>
                    <a:p>
                      <a:pPr marL="285750" indent="-285750">
                        <a:buFont typeface="Arial" panose="020B0604020202020204" pitchFamily="34" charset="0"/>
                        <a:buChar char="•"/>
                      </a:pPr>
                      <a:r>
                        <a:rPr lang="en-US" dirty="0" smtClean="0"/>
                        <a:t>Both</a:t>
                      </a:r>
                      <a:r>
                        <a:rPr lang="en-US" baseline="0" dirty="0" smtClean="0"/>
                        <a:t> character sequence and URL features were used</a:t>
                      </a:r>
                      <a:r>
                        <a:rPr lang="en-US" dirty="0" smtClean="0"/>
                        <a:t>.</a:t>
                      </a:r>
                      <a:endParaRPr lang="en-GB" dirty="0"/>
                    </a:p>
                    <a:p>
                      <a:pPr marL="0" marR="0" lvl="0" indent="0" defTabSz="914400" eaLnBrk="1" fontAlgn="auto" latinLnBrk="0" hangingPunct="1">
                        <a:lnSpc>
                          <a:spcPct val="100000"/>
                        </a:lnSpc>
                        <a:spcBef>
                          <a:spcPts val="0"/>
                        </a:spcBef>
                        <a:spcAft>
                          <a:spcPts val="0"/>
                        </a:spcAft>
                        <a:buClrTx/>
                        <a:buSzTx/>
                        <a:buFontTx/>
                        <a:buNone/>
                        <a:tabLst/>
                        <a:defRPr/>
                      </a:pPr>
                      <a:endParaRPr lang="en-GB" b="1" dirty="0"/>
                    </a:p>
                    <a:p>
                      <a:pPr marL="0" marR="0" lvl="0" indent="0" defTabSz="914400" eaLnBrk="1" fontAlgn="auto" latinLnBrk="0" hangingPunct="1">
                        <a:lnSpc>
                          <a:spcPct val="100000"/>
                        </a:lnSpc>
                        <a:spcBef>
                          <a:spcPts val="0"/>
                        </a:spcBef>
                        <a:spcAft>
                          <a:spcPts val="0"/>
                        </a:spcAft>
                        <a:buClrTx/>
                        <a:buSzTx/>
                        <a:buFontTx/>
                        <a:buNone/>
                        <a:tabLst/>
                        <a:defRPr/>
                      </a:pPr>
                      <a:r>
                        <a:rPr lang="en-GB" b="1" dirty="0"/>
                        <a:t>Cons:</a:t>
                      </a:r>
                    </a:p>
                    <a:p>
                      <a:pPr marL="285750" indent="-285750">
                        <a:buFont typeface="Arial" pitchFamily="34" charset="0"/>
                        <a:buChar char="•"/>
                      </a:pPr>
                      <a:r>
                        <a:rPr lang="en-GB" dirty="0" smtClean="0"/>
                        <a:t>They</a:t>
                      </a:r>
                      <a:r>
                        <a:rPr lang="en-GB" baseline="0" dirty="0" smtClean="0"/>
                        <a:t> used both CNN and XG boost which takes long time to predict.</a:t>
                      </a:r>
                      <a:endParaRPr lang="en-GB" dirty="0"/>
                    </a:p>
                  </a:txBody>
                  <a:tcPr/>
                </a:tc>
                <a:extLst>
                  <a:ext uri="{0D108BD9-81ED-4DB2-BD59-A6C34878D82A}">
                    <a16:rowId xmlns:a16="http://schemas.microsoft.com/office/drawing/2014/main" xmlns=""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7</a:t>
            </a:fld>
            <a:endParaRPr lang="en-GB" dirty="0"/>
          </a:p>
        </p:txBody>
      </p:sp>
    </p:spTree>
    <p:extLst>
      <p:ext uri="{BB962C8B-B14F-4D97-AF65-F5344CB8AC3E}">
        <p14:creationId xmlns:p14="http://schemas.microsoft.com/office/powerpoint/2010/main" val="304949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(4):</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3558584399"/>
              </p:ext>
            </p:extLst>
          </p:nvPr>
        </p:nvGraphicFramePr>
        <p:xfrm>
          <a:off x="210637" y="1524000"/>
          <a:ext cx="11457942" cy="479177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xmlns="" val="20000"/>
                    </a:ext>
                  </a:extLst>
                </a:gridCol>
                <a:gridCol w="3819314">
                  <a:extLst>
                    <a:ext uri="{9D8B030D-6E8A-4147-A177-3AD203B41FA5}">
                      <a16:colId xmlns:a16="http://schemas.microsoft.com/office/drawing/2014/main" xmlns="" val="20001"/>
                    </a:ext>
                  </a:extLst>
                </a:gridCol>
                <a:gridCol w="3819314">
                  <a:extLst>
                    <a:ext uri="{9D8B030D-6E8A-4147-A177-3AD203B41FA5}">
                      <a16:colId xmlns:a16="http://schemas.microsoft.com/office/drawing/2014/main" xmlns=""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US" sz="1800" b="0" i="0" u="none" strike="noStrike" baseline="0" dirty="0">
                          <a:solidFill>
                            <a:schemeClr val="dk1"/>
                          </a:solidFill>
                          <a:latin typeface="+mn-lt"/>
                          <a:ea typeface="+mn-ea"/>
                          <a:cs typeface="+mn-cs"/>
                        </a:rPr>
                        <a:t>M. </a:t>
                      </a:r>
                      <a:r>
                        <a:rPr lang="en-US" sz="1800" b="0" i="0" u="none" strike="noStrike" baseline="0" dirty="0" err="1">
                          <a:solidFill>
                            <a:schemeClr val="dk1"/>
                          </a:solidFill>
                          <a:latin typeface="+mn-lt"/>
                          <a:ea typeface="+mn-ea"/>
                          <a:cs typeface="+mn-cs"/>
                        </a:rPr>
                        <a:t>Zouina</a:t>
                      </a:r>
                      <a:r>
                        <a:rPr lang="en-US" sz="1800" b="0" i="0" u="none" strike="noStrike" baseline="0" dirty="0">
                          <a:solidFill>
                            <a:schemeClr val="dk1"/>
                          </a:solidFill>
                          <a:latin typeface="+mn-lt"/>
                          <a:ea typeface="+mn-ea"/>
                          <a:cs typeface="+mn-cs"/>
                        </a:rPr>
                        <a:t> and B. </a:t>
                      </a:r>
                      <a:r>
                        <a:rPr lang="en-US" sz="1800" b="0" i="0" u="none" strike="noStrike" baseline="0" dirty="0" err="1">
                          <a:solidFill>
                            <a:schemeClr val="dk1"/>
                          </a:solidFill>
                          <a:latin typeface="+mn-lt"/>
                          <a:ea typeface="+mn-ea"/>
                          <a:cs typeface="+mn-cs"/>
                        </a:rPr>
                        <a:t>Outtaj</a:t>
                      </a:r>
                      <a:r>
                        <a:rPr lang="en-US" sz="1800" b="0" i="0" u="none" strike="noStrike" baseline="0" dirty="0">
                          <a:solidFill>
                            <a:schemeClr val="dk1"/>
                          </a:solidFill>
                          <a:latin typeface="+mn-lt"/>
                          <a:ea typeface="+mn-ea"/>
                          <a:cs typeface="+mn-cs"/>
                        </a:rPr>
                        <a:t>, </a:t>
                      </a:r>
                    </a:p>
                    <a:p>
                      <a:endParaRPr lang="en-US" sz="1800" b="0" i="0" u="none" strike="noStrike" baseline="0" dirty="0">
                        <a:solidFill>
                          <a:schemeClr val="dk1"/>
                        </a:solidFill>
                        <a:latin typeface="+mn-lt"/>
                        <a:ea typeface="+mn-ea"/>
                        <a:cs typeface="+mn-cs"/>
                      </a:endParaRPr>
                    </a:p>
                    <a:p>
                      <a:r>
                        <a:rPr lang="en-US" sz="1800" b="1" i="0" u="none" strike="noStrike" baseline="0" dirty="0">
                          <a:solidFill>
                            <a:schemeClr val="dk1"/>
                          </a:solidFill>
                          <a:latin typeface="+mn-lt"/>
                          <a:ea typeface="+mn-ea"/>
                          <a:cs typeface="+mn-cs"/>
                        </a:rPr>
                        <a:t>”A novel lightweight URL phishing detection system using SVM and similarity index”, </a:t>
                      </a:r>
                    </a:p>
                    <a:p>
                      <a:endParaRPr lang="en-US" sz="1800" b="0" i="0" u="none" strike="noStrike" baseline="0" dirty="0">
                        <a:solidFill>
                          <a:schemeClr val="dk1"/>
                        </a:solidFill>
                        <a:latin typeface="+mn-lt"/>
                        <a:ea typeface="+mn-ea"/>
                        <a:cs typeface="+mn-cs"/>
                      </a:endParaRPr>
                    </a:p>
                    <a:p>
                      <a:r>
                        <a:rPr lang="en-US" sz="1800" b="0" i="1" u="none" strike="noStrike" baseline="0" dirty="0">
                          <a:solidFill>
                            <a:schemeClr val="dk1"/>
                          </a:solidFill>
                          <a:latin typeface="+mn-lt"/>
                          <a:ea typeface="+mn-ea"/>
                          <a:cs typeface="+mn-cs"/>
                        </a:rPr>
                        <a:t>Hum.-Centric </a:t>
                      </a:r>
                      <a:r>
                        <a:rPr lang="en-US" sz="1800" b="0" i="1" u="none" strike="noStrike" baseline="0" dirty="0" err="1">
                          <a:solidFill>
                            <a:schemeClr val="dk1"/>
                          </a:solidFill>
                          <a:latin typeface="+mn-lt"/>
                          <a:ea typeface="+mn-ea"/>
                          <a:cs typeface="+mn-cs"/>
                        </a:rPr>
                        <a:t>Comput</a:t>
                      </a:r>
                      <a:r>
                        <a:rPr lang="en-US" sz="1800" b="0" i="1" u="none" strike="noStrike" baseline="0" dirty="0">
                          <a:solidFill>
                            <a:schemeClr val="dk1"/>
                          </a:solidFill>
                          <a:latin typeface="+mn-lt"/>
                          <a:ea typeface="+mn-ea"/>
                          <a:cs typeface="+mn-cs"/>
                        </a:rPr>
                        <a:t>. Inf. Sci.</a:t>
                      </a:r>
                      <a:r>
                        <a:rPr lang="en-US" sz="1800" b="0" i="0" u="none" strike="noStrike" baseline="0" dirty="0">
                          <a:solidFill>
                            <a:schemeClr val="dk1"/>
                          </a:solidFill>
                          <a:latin typeface="+mn-lt"/>
                          <a:ea typeface="+mn-ea"/>
                          <a:cs typeface="+mn-cs"/>
                        </a:rPr>
                        <a:t>, </a:t>
                      </a:r>
                      <a:r>
                        <a:rPr lang="pt-BR" sz="1800" b="0" i="0" u="none" strike="noStrike" baseline="0" dirty="0">
                          <a:solidFill>
                            <a:schemeClr val="dk1"/>
                          </a:solidFill>
                          <a:latin typeface="+mn-lt"/>
                          <a:ea typeface="+mn-ea"/>
                          <a:cs typeface="+mn-cs"/>
                        </a:rPr>
                        <a:t>vol. 7, no. 1, p. 17, Jun. 2017.</a:t>
                      </a:r>
                      <a:endParaRPr lang="en-GB" dirty="0"/>
                    </a:p>
                  </a:txBody>
                  <a:tcPr/>
                </a:tc>
                <a:tc>
                  <a:txBody>
                    <a:bodyPr/>
                    <a:lstStyle/>
                    <a:p>
                      <a:r>
                        <a:rPr lang="en-US" sz="1800" b="0" i="0" u="none" strike="noStrike" baseline="0" dirty="0" smtClean="0">
                          <a:solidFill>
                            <a:schemeClr val="dk1"/>
                          </a:solidFill>
                          <a:latin typeface="+mn-lt"/>
                          <a:ea typeface="+mn-ea"/>
                          <a:cs typeface="+mn-cs"/>
                        </a:rPr>
                        <a:t>The Approach </a:t>
                      </a:r>
                      <a:r>
                        <a:rPr lang="en-US" sz="1800" b="0" i="0" u="none" strike="noStrike" baseline="0" dirty="0" err="1" smtClean="0">
                          <a:solidFill>
                            <a:schemeClr val="dk1"/>
                          </a:solidFill>
                          <a:latin typeface="+mn-lt"/>
                          <a:ea typeface="+mn-ea"/>
                          <a:cs typeface="+mn-cs"/>
                        </a:rPr>
                        <a:t>utilised</a:t>
                      </a:r>
                      <a:r>
                        <a:rPr lang="en-US" sz="1800" b="0" i="0" u="none" strike="noStrike" baseline="0" dirty="0" smtClean="0">
                          <a:solidFill>
                            <a:schemeClr val="dk1"/>
                          </a:solidFill>
                          <a:latin typeface="+mn-lt"/>
                          <a:ea typeface="+mn-ea"/>
                          <a:cs typeface="+mn-cs"/>
                        </a:rPr>
                        <a:t> </a:t>
                      </a:r>
                      <a:r>
                        <a:rPr lang="en-US" sz="1800" b="0" i="0" u="none" strike="noStrike" baseline="0" dirty="0">
                          <a:solidFill>
                            <a:schemeClr val="dk1"/>
                          </a:solidFill>
                          <a:latin typeface="+mn-lt"/>
                          <a:ea typeface="+mn-ea"/>
                          <a:cs typeface="+mn-cs"/>
                        </a:rPr>
                        <a:t>only six URL </a:t>
                      </a:r>
                      <a:r>
                        <a:rPr lang="en-US" sz="1800" b="0" i="0" u="none" strike="noStrike" baseline="0" dirty="0" smtClean="0">
                          <a:solidFill>
                            <a:schemeClr val="dk1"/>
                          </a:solidFill>
                          <a:latin typeface="+mn-lt"/>
                          <a:ea typeface="+mn-ea"/>
                          <a:cs typeface="+mn-cs"/>
                        </a:rPr>
                        <a:t>features respectively</a:t>
                      </a:r>
                      <a:r>
                        <a:rPr lang="en-US" sz="1800" b="0" i="0" u="none" strike="noStrike" baseline="0" dirty="0">
                          <a:solidFill>
                            <a:schemeClr val="dk1"/>
                          </a:solidFill>
                          <a:latin typeface="+mn-lt"/>
                          <a:ea typeface="+mn-ea"/>
                          <a:cs typeface="+mn-cs"/>
                        </a:rPr>
                        <a:t>, the URL size, the number of hyphens, the number</a:t>
                      </a:r>
                    </a:p>
                    <a:p>
                      <a:r>
                        <a:rPr lang="en-US" sz="1800" b="0" i="0" u="none" strike="noStrike" baseline="0" dirty="0">
                          <a:solidFill>
                            <a:schemeClr val="dk1"/>
                          </a:solidFill>
                          <a:latin typeface="+mn-lt"/>
                          <a:ea typeface="+mn-ea"/>
                          <a:cs typeface="+mn-cs"/>
                        </a:rPr>
                        <a:t>of dots, the number of numeric characters plus a discrete</a:t>
                      </a:r>
                    </a:p>
                    <a:p>
                      <a:r>
                        <a:rPr lang="en-US" sz="1800" b="0" i="0" u="none" strike="noStrike" baseline="0" dirty="0">
                          <a:solidFill>
                            <a:schemeClr val="dk1"/>
                          </a:solidFill>
                          <a:latin typeface="+mn-lt"/>
                          <a:ea typeface="+mn-ea"/>
                          <a:cs typeface="+mn-cs"/>
                        </a:rPr>
                        <a:t>variable that corresponds to the existence of an IP address</a:t>
                      </a:r>
                    </a:p>
                    <a:p>
                      <a:r>
                        <a:rPr lang="en-US" sz="1800" b="0" i="0" u="none" strike="noStrike" baseline="0" dirty="0">
                          <a:solidFill>
                            <a:schemeClr val="dk1"/>
                          </a:solidFill>
                          <a:latin typeface="+mn-lt"/>
                          <a:ea typeface="+mn-ea"/>
                          <a:cs typeface="+mn-cs"/>
                        </a:rPr>
                        <a:t>in the URL, and </a:t>
                      </a:r>
                      <a:r>
                        <a:rPr lang="en-US" sz="1800" b="0" i="0" u="none" strike="noStrike" baseline="0" dirty="0" smtClean="0">
                          <a:solidFill>
                            <a:schemeClr val="dk1"/>
                          </a:solidFill>
                          <a:latin typeface="+mn-lt"/>
                          <a:ea typeface="+mn-ea"/>
                          <a:cs typeface="+mn-cs"/>
                        </a:rPr>
                        <a:t>the </a:t>
                      </a:r>
                      <a:r>
                        <a:rPr lang="en-US" sz="1800" b="0" i="0" u="none" strike="noStrike" baseline="0" dirty="0">
                          <a:solidFill>
                            <a:schemeClr val="dk1"/>
                          </a:solidFill>
                          <a:latin typeface="+mn-lt"/>
                          <a:ea typeface="+mn-ea"/>
                          <a:cs typeface="+mn-cs"/>
                        </a:rPr>
                        <a:t>similarity index. The features extracted are completely based on URLs, and because of their low features, the detection speed is swift. Anyhow, the amount of experimental data was relatively small</a:t>
                      </a:r>
                      <a:r>
                        <a:rPr lang="en-US" sz="1800" b="0" i="0" u="none" strike="noStrike" baseline="0" dirty="0" smtClean="0">
                          <a:solidFill>
                            <a:schemeClr val="dk1"/>
                          </a:solidFill>
                          <a:latin typeface="+mn-lt"/>
                          <a:ea typeface="+mn-ea"/>
                          <a:cs typeface="+mn-cs"/>
                        </a:rPr>
                        <a:t>.</a:t>
                      </a:r>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b="1" dirty="0"/>
                        <a:t>Pros: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solidFill>
                            <a:schemeClr val="dk1"/>
                          </a:solidFill>
                          <a:latin typeface="+mn-lt"/>
                          <a:ea typeface="+mn-ea"/>
                          <a:cs typeface="+mn-cs"/>
                        </a:rPr>
                        <a:t>Detection speed is fast</a:t>
                      </a:r>
                      <a:r>
                        <a:rPr lang="en-US" sz="1800" b="0" i="0" u="none" strike="noStrike" baseline="0" dirty="0" smtClean="0">
                          <a:solidFill>
                            <a:schemeClr val="dk1"/>
                          </a:solidFill>
                          <a:latin typeface="+mn-lt"/>
                          <a:ea typeface="+mn-ea"/>
                          <a:cs typeface="+mn-cs"/>
                        </a:rPr>
                        <a: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GB" b="1" dirty="0"/>
                    </a:p>
                    <a:p>
                      <a:pPr marL="0" marR="0" lvl="0" indent="0" defTabSz="914400" eaLnBrk="1" fontAlgn="auto" latinLnBrk="0" hangingPunct="1">
                        <a:lnSpc>
                          <a:spcPct val="100000"/>
                        </a:lnSpc>
                        <a:spcBef>
                          <a:spcPts val="0"/>
                        </a:spcBef>
                        <a:spcAft>
                          <a:spcPts val="0"/>
                        </a:spcAft>
                        <a:buClrTx/>
                        <a:buSzTx/>
                        <a:buFontTx/>
                        <a:buNone/>
                        <a:tabLst/>
                        <a:defRPr/>
                      </a:pPr>
                      <a:r>
                        <a:rPr lang="en-GB" b="1" dirty="0"/>
                        <a:t>Cons:</a:t>
                      </a:r>
                    </a:p>
                    <a:p>
                      <a:pPr marL="285750" indent="-285750">
                        <a:buFont typeface="Arial" panose="020B0604020202020204" pitchFamily="34" charset="0"/>
                        <a:buChar char="•"/>
                      </a:pPr>
                      <a:r>
                        <a:rPr lang="en-US" sz="1800" b="0" i="0" u="none" strike="noStrike" baseline="0" dirty="0">
                          <a:solidFill>
                            <a:schemeClr val="dk1"/>
                          </a:solidFill>
                          <a:latin typeface="+mn-lt"/>
                          <a:ea typeface="+mn-ea"/>
                          <a:cs typeface="+mn-cs"/>
                        </a:rPr>
                        <a:t>The amount of experimental data was relatively small</a:t>
                      </a:r>
                      <a:r>
                        <a:rPr lang="en-US" sz="1800" b="0" i="0" u="none" strike="noStrike" baseline="0" dirty="0" smtClean="0">
                          <a:solidFill>
                            <a:schemeClr val="dk1"/>
                          </a:solidFill>
                          <a:latin typeface="+mn-lt"/>
                          <a:ea typeface="+mn-ea"/>
                          <a:cs typeface="+mn-cs"/>
                        </a:rPr>
                        <a:t>.</a:t>
                      </a:r>
                    </a:p>
                    <a:p>
                      <a:pPr marL="285750" indent="-285750">
                        <a:buFont typeface="Arial" panose="020B0604020202020204" pitchFamily="34" charset="0"/>
                        <a:buChar char="•"/>
                      </a:pPr>
                      <a:r>
                        <a:rPr lang="en-US" sz="1800" b="0" i="0" u="none" strike="noStrike" baseline="0" dirty="0" smtClean="0">
                          <a:solidFill>
                            <a:schemeClr val="dk1"/>
                          </a:solidFill>
                          <a:latin typeface="+mn-lt"/>
                          <a:ea typeface="+mn-ea"/>
                          <a:cs typeface="+mn-cs"/>
                        </a:rPr>
                        <a:t>Very less features.</a:t>
                      </a:r>
                      <a:endParaRPr lang="en-GB" dirty="0"/>
                    </a:p>
                    <a:p>
                      <a:pPr marL="0" marR="0" lvl="0" indent="0" defTabSz="914400" eaLnBrk="1" fontAlgn="auto" latinLnBrk="0" hangingPunct="1">
                        <a:lnSpc>
                          <a:spcPct val="100000"/>
                        </a:lnSpc>
                        <a:spcBef>
                          <a:spcPts val="0"/>
                        </a:spcBef>
                        <a:spcAft>
                          <a:spcPts val="0"/>
                        </a:spcAft>
                        <a:buClrTx/>
                        <a:buSzTx/>
                        <a:buFontTx/>
                        <a:buNone/>
                        <a:tabLst/>
                        <a:defRPr/>
                      </a:pPr>
                      <a:endParaRPr lang="en-GB" b="1" dirty="0"/>
                    </a:p>
                    <a:p>
                      <a:endParaRPr lang="en-GB" dirty="0"/>
                    </a:p>
                  </a:txBody>
                  <a:tcPr/>
                </a:tc>
                <a:extLst>
                  <a:ext uri="{0D108BD9-81ED-4DB2-BD59-A6C34878D82A}">
                    <a16:rowId xmlns:a16="http://schemas.microsoft.com/office/drawing/2014/main" xmlns=""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8</a:t>
            </a:fld>
            <a:endParaRPr lang="en-GB" dirty="0"/>
          </a:p>
        </p:txBody>
      </p:sp>
    </p:spTree>
    <p:extLst>
      <p:ext uri="{BB962C8B-B14F-4D97-AF65-F5344CB8AC3E}">
        <p14:creationId xmlns:p14="http://schemas.microsoft.com/office/powerpoint/2010/main" val="110064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(5):</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621952112"/>
              </p:ext>
            </p:extLst>
          </p:nvPr>
        </p:nvGraphicFramePr>
        <p:xfrm>
          <a:off x="210637" y="1524000"/>
          <a:ext cx="11457942" cy="479177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xmlns="" val="20000"/>
                    </a:ext>
                  </a:extLst>
                </a:gridCol>
                <a:gridCol w="3819314">
                  <a:extLst>
                    <a:ext uri="{9D8B030D-6E8A-4147-A177-3AD203B41FA5}">
                      <a16:colId xmlns:a16="http://schemas.microsoft.com/office/drawing/2014/main" xmlns="" val="20001"/>
                    </a:ext>
                  </a:extLst>
                </a:gridCol>
                <a:gridCol w="3819314">
                  <a:extLst>
                    <a:ext uri="{9D8B030D-6E8A-4147-A177-3AD203B41FA5}">
                      <a16:colId xmlns:a16="http://schemas.microsoft.com/office/drawing/2014/main" xmlns=""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xmlns="" val="10000"/>
                  </a:ext>
                </a:extLst>
              </a:tr>
              <a:tr h="2305678">
                <a:tc>
                  <a:txBody>
                    <a:bodyPr/>
                    <a:lstStyle/>
                    <a:p>
                      <a:r>
                        <a:rPr lang="en-US" sz="1800" b="0" i="0" u="none" strike="noStrike" baseline="0" dirty="0">
                          <a:solidFill>
                            <a:schemeClr val="dk1"/>
                          </a:solidFill>
                          <a:latin typeface="+mn-lt"/>
                          <a:ea typeface="+mn-ea"/>
                          <a:cs typeface="+mn-cs"/>
                        </a:rPr>
                        <a:t>G. Xiang, J. Hong, C. P. Rose, and L. </a:t>
                      </a:r>
                      <a:r>
                        <a:rPr lang="en-US" sz="1800" b="0" i="0" u="none" strike="noStrike" baseline="0" dirty="0" err="1">
                          <a:solidFill>
                            <a:schemeClr val="dk1"/>
                          </a:solidFill>
                          <a:latin typeface="+mn-lt"/>
                          <a:ea typeface="+mn-ea"/>
                          <a:cs typeface="+mn-cs"/>
                        </a:rPr>
                        <a:t>Cranor</a:t>
                      </a:r>
                      <a:r>
                        <a:rPr lang="en-US" sz="1800" b="0" i="0" u="none" strike="noStrike" baseline="0" dirty="0">
                          <a:solidFill>
                            <a:schemeClr val="dk1"/>
                          </a:solidFill>
                          <a:latin typeface="+mn-lt"/>
                          <a:ea typeface="+mn-ea"/>
                          <a:cs typeface="+mn-cs"/>
                        </a:rPr>
                        <a:t>, </a:t>
                      </a:r>
                    </a:p>
                    <a:p>
                      <a:endParaRPr lang="en-US" sz="1800" b="1" i="0" u="none" strike="noStrike" baseline="0" dirty="0">
                        <a:solidFill>
                          <a:schemeClr val="dk1"/>
                        </a:solidFill>
                        <a:latin typeface="+mn-lt"/>
                        <a:ea typeface="+mn-ea"/>
                        <a:cs typeface="+mn-cs"/>
                      </a:endParaRPr>
                    </a:p>
                    <a:p>
                      <a:r>
                        <a:rPr lang="en-US" sz="1800" b="1" i="0" u="none" strike="noStrike" baseline="0" dirty="0">
                          <a:solidFill>
                            <a:schemeClr val="dk1"/>
                          </a:solidFill>
                          <a:latin typeface="+mn-lt"/>
                          <a:ea typeface="+mn-ea"/>
                          <a:cs typeface="+mn-cs"/>
                        </a:rPr>
                        <a:t>”CANTINAC: A </a:t>
                      </a:r>
                      <a:r>
                        <a:rPr lang="en-US" sz="1800" b="1" i="0" u="none" strike="noStrike" baseline="0" dirty="0" smtClean="0">
                          <a:solidFill>
                            <a:schemeClr val="dk1"/>
                          </a:solidFill>
                          <a:latin typeface="+mn-lt"/>
                          <a:ea typeface="+mn-ea"/>
                          <a:cs typeface="+mn-cs"/>
                        </a:rPr>
                        <a:t>feature rich</a:t>
                      </a:r>
                      <a:endParaRPr lang="en-US" sz="1800" b="1" i="0" u="none" strike="noStrike" baseline="0" dirty="0">
                        <a:solidFill>
                          <a:schemeClr val="dk1"/>
                        </a:solidFill>
                        <a:latin typeface="+mn-lt"/>
                        <a:ea typeface="+mn-ea"/>
                        <a:cs typeface="+mn-cs"/>
                      </a:endParaRPr>
                    </a:p>
                    <a:p>
                      <a:r>
                        <a:rPr lang="en-US" sz="1800" b="1" i="0" u="none" strike="noStrike" baseline="0" dirty="0">
                          <a:solidFill>
                            <a:schemeClr val="dk1"/>
                          </a:solidFill>
                          <a:latin typeface="+mn-lt"/>
                          <a:ea typeface="+mn-ea"/>
                          <a:cs typeface="+mn-cs"/>
                        </a:rPr>
                        <a:t>machine learning framework for detecting phishing Web sites”, </a:t>
                      </a:r>
                    </a:p>
                    <a:p>
                      <a:endParaRPr lang="en-US" sz="1800" b="0" i="0" u="none" strike="noStrike" baseline="0" dirty="0">
                        <a:solidFill>
                          <a:schemeClr val="dk1"/>
                        </a:solidFill>
                        <a:latin typeface="+mn-lt"/>
                        <a:ea typeface="+mn-ea"/>
                        <a:cs typeface="+mn-cs"/>
                      </a:endParaRPr>
                    </a:p>
                    <a:p>
                      <a:r>
                        <a:rPr lang="en-US" sz="1800" b="0" i="1" u="none" strike="noStrike" baseline="0" dirty="0">
                          <a:solidFill>
                            <a:schemeClr val="dk1"/>
                          </a:solidFill>
                          <a:latin typeface="+mn-lt"/>
                          <a:ea typeface="+mn-ea"/>
                          <a:cs typeface="+mn-cs"/>
                        </a:rPr>
                        <a:t>ACM </a:t>
                      </a:r>
                      <a:r>
                        <a:rPr lang="en-IN" sz="1800" b="0" i="1" u="none" strike="noStrike" baseline="0" dirty="0">
                          <a:solidFill>
                            <a:schemeClr val="dk1"/>
                          </a:solidFill>
                          <a:latin typeface="+mn-lt"/>
                          <a:ea typeface="+mn-ea"/>
                          <a:cs typeface="+mn-cs"/>
                        </a:rPr>
                        <a:t>Trans. Inf. Syst. </a:t>
                      </a:r>
                      <a:r>
                        <a:rPr lang="en-IN" sz="1800" b="0" i="1" u="none" strike="noStrike" baseline="0" dirty="0" err="1">
                          <a:solidFill>
                            <a:schemeClr val="dk1"/>
                          </a:solidFill>
                          <a:latin typeface="+mn-lt"/>
                          <a:ea typeface="+mn-ea"/>
                          <a:cs typeface="+mn-cs"/>
                        </a:rPr>
                        <a:t>Secur</a:t>
                      </a:r>
                      <a:r>
                        <a:rPr lang="en-IN" sz="1800" b="0" i="1" u="none" strike="noStrike" baseline="0" dirty="0">
                          <a:solidFill>
                            <a:schemeClr val="dk1"/>
                          </a:solidFill>
                          <a:latin typeface="+mn-lt"/>
                          <a:ea typeface="+mn-ea"/>
                          <a:cs typeface="+mn-cs"/>
                        </a:rPr>
                        <a:t>.</a:t>
                      </a:r>
                      <a:r>
                        <a:rPr lang="en-IN" sz="1800" b="0" i="0" u="none" strike="noStrike" baseline="0" dirty="0">
                          <a:solidFill>
                            <a:schemeClr val="dk1"/>
                          </a:solidFill>
                          <a:latin typeface="+mn-lt"/>
                          <a:ea typeface="+mn-ea"/>
                          <a:cs typeface="+mn-cs"/>
                        </a:rPr>
                        <a:t>, vol. 14, no. 2, p. 21, Sep. 2011.</a:t>
                      </a:r>
                      <a:endParaRPr lang="en-GB" sz="1800" b="0" i="0" u="none" strike="noStrike" baseline="0" dirty="0">
                        <a:solidFill>
                          <a:schemeClr val="dk1"/>
                        </a:solidFill>
                        <a:latin typeface="Book Antiqua" panose="02040602050305030304" pitchFamily="18" charset="0"/>
                        <a:ea typeface="+mn-ea"/>
                        <a:cs typeface="+mn-cs"/>
                      </a:endParaRPr>
                    </a:p>
                    <a:p>
                      <a:r>
                        <a:rPr lang="en-GB" sz="1800" b="0" i="0" u="none" strike="noStrike" baseline="0" dirty="0">
                          <a:solidFill>
                            <a:schemeClr val="dk1"/>
                          </a:solidFill>
                          <a:latin typeface="Book Antiqua" panose="02040602050305030304" pitchFamily="18" charset="0"/>
                          <a:ea typeface="+mn-ea"/>
                          <a:cs typeface="+mn-cs"/>
                        </a:rPr>
                        <a:t>	</a:t>
                      </a:r>
                    </a:p>
                    <a:p>
                      <a:endParaRPr lang="en-GB" dirty="0"/>
                    </a:p>
                  </a:txBody>
                  <a:tcPr/>
                </a:tc>
                <a:tc>
                  <a:txBody>
                    <a:bodyPr/>
                    <a:lstStyle/>
                    <a:p>
                      <a:r>
                        <a:rPr lang="en-US" dirty="0"/>
                        <a:t>Xiang et al. [19] conferred the CANTINAC phishing website</a:t>
                      </a:r>
                    </a:p>
                    <a:p>
                      <a:r>
                        <a:rPr lang="en-US" dirty="0"/>
                        <a:t>detection framework based on CANTINA. The </a:t>
                      </a:r>
                      <a:r>
                        <a:rPr lang="en-US" dirty="0" smtClean="0"/>
                        <a:t>method</a:t>
                      </a:r>
                      <a:r>
                        <a:rPr lang="en-US" baseline="0" dirty="0" smtClean="0"/>
                        <a:t> u</a:t>
                      </a:r>
                      <a:r>
                        <a:rPr lang="en-US" dirty="0" smtClean="0"/>
                        <a:t>sed</a:t>
                      </a:r>
                      <a:r>
                        <a:rPr lang="en-US" baseline="0" dirty="0" smtClean="0"/>
                        <a:t> </a:t>
                      </a:r>
                      <a:r>
                        <a:rPr lang="en-US" dirty="0" smtClean="0"/>
                        <a:t>highly </a:t>
                      </a:r>
                      <a:r>
                        <a:rPr lang="en-US" dirty="0"/>
                        <a:t>identical phishing websites and </a:t>
                      </a:r>
                      <a:r>
                        <a:rPr lang="en-US" dirty="0" smtClean="0"/>
                        <a:t>webpages</a:t>
                      </a:r>
                      <a:r>
                        <a:rPr lang="en-US" baseline="0" dirty="0" smtClean="0"/>
                        <a:t>, </a:t>
                      </a:r>
                      <a:r>
                        <a:rPr lang="en-US" dirty="0" smtClean="0"/>
                        <a:t>Left </a:t>
                      </a:r>
                      <a:r>
                        <a:rPr lang="en-US" dirty="0"/>
                        <a:t>out login forms and then extracted 15 highly differentiated</a:t>
                      </a:r>
                    </a:p>
                    <a:p>
                      <a:r>
                        <a:rPr lang="en-US" dirty="0"/>
                        <a:t>features from URL vocabulary, HTML DOM, WHOIS information and search engine information, </a:t>
                      </a:r>
                      <a:r>
                        <a:rPr lang="en-US" dirty="0" smtClean="0"/>
                        <a:t>thus implementing </a:t>
                      </a:r>
                      <a:r>
                        <a:rPr lang="en-US" dirty="0"/>
                        <a:t>phishing website prediction using a </a:t>
                      </a:r>
                      <a:r>
                        <a:rPr lang="en-US" dirty="0" smtClean="0"/>
                        <a:t>machine</a:t>
                      </a:r>
                      <a:r>
                        <a:rPr lang="en-US" baseline="0" dirty="0" smtClean="0"/>
                        <a:t> </a:t>
                      </a:r>
                      <a:r>
                        <a:rPr lang="en-US" dirty="0" smtClean="0"/>
                        <a:t>learning </a:t>
                      </a:r>
                      <a:r>
                        <a:rPr lang="en-US" dirty="0"/>
                        <a:t>algorithm</a:t>
                      </a:r>
                      <a:r>
                        <a:rPr lang="en-US" dirty="0" smtClean="0"/>
                        <a:t>.</a:t>
                      </a:r>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b="1" dirty="0"/>
                        <a:t>Pros</a:t>
                      </a:r>
                      <a:r>
                        <a:rPr lang="en-GB" b="1" dirty="0" smtClean="0"/>
                        <a:t>:</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lang="en-GB" b="0" dirty="0" smtClean="0"/>
                        <a:t>Less</a:t>
                      </a:r>
                      <a:r>
                        <a:rPr lang="en-GB" b="0" baseline="0" dirty="0" smtClean="0"/>
                        <a:t> time consuming</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lang="en-GB" b="0" baseline="0" dirty="0" smtClean="0"/>
                        <a:t>No computation overhead since only less features are used.</a:t>
                      </a:r>
                    </a:p>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lang="en-GB" b="1" dirty="0"/>
                    </a:p>
                    <a:p>
                      <a:pPr marL="0" marR="0" lvl="0" indent="0" defTabSz="914400" eaLnBrk="1" fontAlgn="auto" latinLnBrk="0" hangingPunct="1">
                        <a:lnSpc>
                          <a:spcPct val="100000"/>
                        </a:lnSpc>
                        <a:spcBef>
                          <a:spcPts val="0"/>
                        </a:spcBef>
                        <a:spcAft>
                          <a:spcPts val="0"/>
                        </a:spcAft>
                        <a:buClrTx/>
                        <a:buSzTx/>
                        <a:buFontTx/>
                        <a:buNone/>
                        <a:tabLst/>
                        <a:defRPr/>
                      </a:pPr>
                      <a:r>
                        <a:rPr lang="en-GB" b="1" dirty="0"/>
                        <a:t>Cons</a:t>
                      </a:r>
                      <a:r>
                        <a:rPr lang="en-GB" b="1" dirty="0" smtClean="0"/>
                        <a:t>:</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lang="en-GB" b="0" dirty="0" smtClean="0"/>
                        <a:t>Missed out other important features to</a:t>
                      </a:r>
                      <a:r>
                        <a:rPr lang="en-GB" b="0" baseline="0" dirty="0" smtClean="0"/>
                        <a:t> classify websites.</a:t>
                      </a:r>
                      <a:endParaRPr lang="en-GB" b="0" dirty="0"/>
                    </a:p>
                    <a:p>
                      <a:endParaRPr lang="en-GB" dirty="0"/>
                    </a:p>
                  </a:txBody>
                  <a:tcPr/>
                </a:tc>
                <a:extLst>
                  <a:ext uri="{0D108BD9-81ED-4DB2-BD59-A6C34878D82A}">
                    <a16:rowId xmlns:a16="http://schemas.microsoft.com/office/drawing/2014/main" xmlns=""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9</a:t>
            </a:fld>
            <a:endParaRPr lang="en-GB" dirty="0"/>
          </a:p>
        </p:txBody>
      </p:sp>
    </p:spTree>
    <p:extLst>
      <p:ext uri="{BB962C8B-B14F-4D97-AF65-F5344CB8AC3E}">
        <p14:creationId xmlns:p14="http://schemas.microsoft.com/office/powerpoint/2010/main" val="3226530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3472</Words>
  <Application>Microsoft Office PowerPoint</Application>
  <PresentationFormat>Custom</PresentationFormat>
  <Paragraphs>488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Candidate Details:</vt:lpstr>
      <vt:lpstr>Base Paper:</vt:lpstr>
      <vt:lpstr>Proposed title:</vt:lpstr>
      <vt:lpstr>PowerPoint Presentation</vt:lpstr>
      <vt:lpstr>Literature Survey (2):</vt:lpstr>
      <vt:lpstr>Literature Survey (3):</vt:lpstr>
      <vt:lpstr>Literature Survey (4):</vt:lpstr>
      <vt:lpstr>Literature Survey (5):</vt:lpstr>
      <vt:lpstr>Literature Survey (6):</vt:lpstr>
      <vt:lpstr>Literature Survey (7):</vt:lpstr>
      <vt:lpstr>Literature Survey (8):</vt:lpstr>
      <vt:lpstr>Existing system</vt:lpstr>
      <vt:lpstr>Disadvantages of the existing system:</vt:lpstr>
      <vt:lpstr>Proposed system:</vt:lpstr>
      <vt:lpstr>Proposed system:</vt:lpstr>
      <vt:lpstr>Advantages of Proposed system:</vt:lpstr>
      <vt:lpstr>System requirements</vt:lpstr>
      <vt:lpstr>Architecture diagram:</vt:lpstr>
      <vt:lpstr>System flow:</vt:lpstr>
      <vt:lpstr>Modules:</vt:lpstr>
      <vt:lpstr>Module name : Address Bar Feature Extraction</vt:lpstr>
      <vt:lpstr>Module name : Address Bar Feature Extraction</vt:lpstr>
      <vt:lpstr>Module name : Address Bar Feature Extraction</vt:lpstr>
      <vt:lpstr>Module name : Address Bar Feature Extraction</vt:lpstr>
      <vt:lpstr>Module name : Abnormal based Feature</vt:lpstr>
      <vt:lpstr>Module name : Abnormal based Feature</vt:lpstr>
      <vt:lpstr>Module name : HTML &amp; JS Feature Extraction</vt:lpstr>
      <vt:lpstr>Module name : HTML &amp; JS Feature Extraction</vt:lpstr>
      <vt:lpstr>Module name : Domain Based Feature Extraction</vt:lpstr>
      <vt:lpstr>Module name : Domain Based Feature Extraction</vt:lpstr>
      <vt:lpstr>Sample output:</vt:lpstr>
      <vt:lpstr>Reference: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Joseph’s College of Engineering Department of CSE Batch : 2017 – 2021  Project Review 0</dc:title>
  <dc:creator>Ranch</dc:creator>
  <cp:lastModifiedBy>USER</cp:lastModifiedBy>
  <cp:revision>26</cp:revision>
  <dcterms:created xsi:type="dcterms:W3CDTF">2021-02-18T13:53:43Z</dcterms:created>
  <dcterms:modified xsi:type="dcterms:W3CDTF">2021-03-10T16:54:31Z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2020-10-17T00:00:00Z</vt:filetime>
  </property>
  <property fmtid="{D5CDD505-2E9C-101B-9397-08002B2CF9AE}" pid="3" name="Creator">
    <vt:lpwstr>Microsoft® PowerPoint® 2013</vt:lpwstr>
  </property>
  <property fmtid="{D5CDD505-2E9C-101B-9397-08002B2CF9AE}" pid="4" name="LastSaved">
    <vt:filetime>2021-02-18T00:00:00Z</vt:filetime>
  </property>
</Properties>
</file>