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425" r:id="rId2"/>
    <p:sldId id="464" r:id="rId3"/>
    <p:sldId id="471" r:id="rId4"/>
    <p:sldId id="465" r:id="rId5"/>
    <p:sldId id="466" r:id="rId6"/>
    <p:sldId id="467" r:id="rId7"/>
    <p:sldId id="468" r:id="rId8"/>
    <p:sldId id="469" r:id="rId9"/>
    <p:sldId id="472" r:id="rId10"/>
    <p:sldId id="470" r:id="rId11"/>
    <p:sldId id="442" r:id="rId12"/>
  </p:sldIdLst>
  <p:sldSz cx="9144000" cy="6858000" type="screen4x3"/>
  <p:notesSz cx="6731000" cy="9867900"/>
  <p:defaultTextStyle>
    <a:defPPr>
      <a:defRPr lang="en-US"/>
    </a:defPPr>
    <a:lvl1pPr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761"/>
    <a:srgbClr val="C0B893"/>
    <a:srgbClr val="A14054"/>
    <a:srgbClr val="6D1A32"/>
    <a:srgbClr val="00553D"/>
    <a:srgbClr val="91B59E"/>
    <a:srgbClr val="649785"/>
    <a:srgbClr val="B9EC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80462" autoAdjust="0"/>
  </p:normalViewPr>
  <p:slideViewPr>
    <p:cSldViewPr snapToGrid="0" snapToObjects="1">
      <p:cViewPr varScale="1">
        <p:scale>
          <a:sx n="62" d="100"/>
          <a:sy n="62" d="100"/>
        </p:scale>
        <p:origin x="-16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notesViewPr>
    <p:cSldViewPr snapToGrid="0" snapToObjects="1">
      <p:cViewPr varScale="1">
        <p:scale>
          <a:sx n="82" d="100"/>
          <a:sy n="82" d="100"/>
        </p:scale>
        <p:origin x="-2454" y="-84"/>
      </p:cViewPr>
      <p:guideLst>
        <p:guide orient="horz" pos="3108"/>
        <p:guide pos="21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02788"/>
            <a:ext cx="29400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/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0950" y="9602788"/>
            <a:ext cx="29400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7B51A950-38D7-4B9C-B00E-1DC7282B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848725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3" rIns="91427" bIns="45713" anchor="b"/>
          <a:lstStyle/>
          <a:p>
            <a:pPr algn="l">
              <a:lnSpc>
                <a:spcPct val="100000"/>
              </a:lnSpc>
              <a:defRPr/>
            </a:pPr>
            <a:endParaRPr lang="en-GB" sz="800" b="0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3" rIns="91427" bIns="45713" anchor="b"/>
          <a:lstStyle/>
          <a:p>
            <a:pPr algn="r">
              <a:lnSpc>
                <a:spcPct val="100000"/>
              </a:lnSpc>
              <a:defRPr/>
            </a:pPr>
            <a:endParaRPr lang="en-GB" sz="800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0000" y="0"/>
            <a:ext cx="29146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/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4763" y="0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2950"/>
            <a:ext cx="4929188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/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854679FE-F1A2-4C76-82CF-390B91ECC9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8625" y="4724400"/>
            <a:ext cx="59245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1ED0D9-81F1-4067-B266-8680A445B33E}" type="slidenum">
              <a:rPr lang="en-GB" smtClean="0"/>
              <a:pPr/>
              <a:t>0</a:t>
            </a:fld>
            <a:endParaRPr lang="en-GB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42950"/>
            <a:ext cx="4930775" cy="3697288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79950"/>
            <a:ext cx="5956300" cy="4441825"/>
          </a:xfrm>
          <a:noFill/>
          <a:ln/>
        </p:spPr>
        <p:txBody>
          <a:bodyPr lIns="90872" tIns="45436" rIns="90872" bIns="45436"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Ver 1.0   © 2006 Capgemini - All rights reserved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A3A34-715A-4A71-BFA1-D41660393D80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41363"/>
            <a:ext cx="4933950" cy="3700462"/>
          </a:xfrm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384800" cy="44386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Ver 1.0   © 2006 Capgemini - All rights reserved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372F6B-64B4-47F8-8BB4-D8952335B943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41363"/>
            <a:ext cx="4933950" cy="3700462"/>
          </a:xfrm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384800" cy="44386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You may ask participants to explain these key words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13237-4D17-4E39-867B-62B0FA9318DB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2006 Capgemini - All rights reserved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1E25D1-C5FF-45E3-A997-53FBCE41E003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42950"/>
            <a:ext cx="4930775" cy="3697288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79950"/>
            <a:ext cx="5956300" cy="4441825"/>
          </a:xfrm>
          <a:noFill/>
          <a:ln/>
        </p:spPr>
        <p:txBody>
          <a:bodyPr lIns="90872" tIns="45436" rIns="90872" bIns="45436"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 userDrawn="1"/>
        </p:nvSpPr>
        <p:spPr bwMode="gray">
          <a:xfrm>
            <a:off x="-14288" y="-14288"/>
            <a:ext cx="9158288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5915025"/>
            <a:ext cx="9144000" cy="942975"/>
            <a:chOff x="0" y="5915025"/>
            <a:chExt cx="9144000" cy="942975"/>
          </a:xfrm>
        </p:grpSpPr>
        <p:grpSp>
          <p:nvGrpSpPr>
            <p:cNvPr id="4" name="Group 13"/>
            <p:cNvGrpSpPr>
              <a:grpSpLocks/>
            </p:cNvGrpSpPr>
            <p:nvPr userDrawn="1"/>
          </p:nvGrpSpPr>
          <p:grpSpPr bwMode="auto">
            <a:xfrm>
              <a:off x="0" y="5915025"/>
              <a:ext cx="9144000" cy="942975"/>
              <a:chOff x="0" y="5915025"/>
              <a:chExt cx="9144000" cy="942975"/>
            </a:xfrm>
          </p:grpSpPr>
          <p:sp>
            <p:nvSpPr>
              <p:cNvPr id="6" name="Rectangle 5"/>
              <p:cNvSpPr>
                <a:spLocks noChangeArrowheads="1"/>
              </p:cNvSpPr>
              <p:nvPr userDrawn="1"/>
            </p:nvSpPr>
            <p:spPr bwMode="gray">
              <a:xfrm>
                <a:off x="0" y="6353175"/>
                <a:ext cx="9144000" cy="5048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Oval 6"/>
              <p:cNvSpPr>
                <a:spLocks noChangeArrowheads="1"/>
              </p:cNvSpPr>
              <p:nvPr userDrawn="1"/>
            </p:nvSpPr>
            <p:spPr bwMode="gray">
              <a:xfrm>
                <a:off x="7808913" y="5915025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" name="Picture 16" descr="CBE_CMJN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7877175" y="5981700"/>
                <a:ext cx="768350" cy="744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" name="Image 7" descr="Capgemini_Slogan_RGB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571" y="6426559"/>
              <a:ext cx="2852934" cy="294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2" descr="C:\CreativeServices\07_PowerPoint\2010\Images\sea_gulls_4277787-2161x3300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3"/>
          <p:cNvSpPr>
            <a:spLocks/>
          </p:cNvSpPr>
          <p:nvPr userDrawn="1"/>
        </p:nvSpPr>
        <p:spPr bwMode="gray">
          <a:xfrm>
            <a:off x="-14288" y="-14288"/>
            <a:ext cx="9158288" cy="5929313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241CA-31D9-4007-ABA4-1F64B57EC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8588"/>
            <a:ext cx="228600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8588"/>
            <a:ext cx="6705600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6B0C1-7DA5-4B6D-B836-D3DE1B56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xfrm>
            <a:off x="7150100" y="6719888"/>
            <a:ext cx="1808163" cy="1031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95685-EEE9-4449-99B8-C7048CF63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4B2A-DAC2-4528-A9F8-4F62124AE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262063"/>
            <a:ext cx="42418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262063"/>
            <a:ext cx="424338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E284D-8C3D-49BF-A272-D33D50233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8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9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CD72A-2E61-404F-9A56-F6B7A634C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0C651-2843-4912-9BBD-BBFA1E369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3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B00F9-1FB7-4A72-A163-3F3850E57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F8E66-0BC3-4D53-8DC0-A32F594CE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2F29E-394D-45B8-8DD7-A879E3452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285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4000" tIns="36000" rIns="43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 Du Masque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262063"/>
            <a:ext cx="863758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0" rIns="180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34388" y="6719888"/>
            <a:ext cx="5238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5158" name="Rectangle 10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51525" y="6719888"/>
            <a:ext cx="401638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8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719888"/>
            <a:ext cx="19685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2C29F65-5E76-4C3D-8E49-959C39748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rgbClr val="DFDBC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176" name="Rectangle 120"/>
          <p:cNvSpPr>
            <a:spLocks noChangeArrowheads="1"/>
          </p:cNvSpPr>
          <p:nvPr/>
        </p:nvSpPr>
        <p:spPr bwMode="auto">
          <a:xfrm>
            <a:off x="7670800" y="6307138"/>
            <a:ext cx="148113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>
              <a:lnSpc>
                <a:spcPct val="100000"/>
              </a:lnSpc>
              <a:spcBef>
                <a:spcPct val="10000"/>
              </a:spcBef>
              <a:defRPr/>
            </a:pPr>
            <a:r>
              <a:rPr lang="en-GB" altLang="en-US" sz="1200">
                <a:solidFill>
                  <a:srgbClr val="00553D"/>
                </a:solidFill>
              </a:rPr>
              <a:t>Learning &amp; Culture</a:t>
            </a:r>
          </a:p>
        </p:txBody>
      </p:sp>
      <p:pic>
        <p:nvPicPr>
          <p:cNvPr id="1033" name="Picture 124" descr="OK_Capgemin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8900" y="642461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187" name="Rectangle 131"/>
          <p:cNvSpPr>
            <a:spLocks noChangeArrowheads="1"/>
          </p:cNvSpPr>
          <p:nvPr/>
        </p:nvSpPr>
        <p:spPr bwMode="auto">
          <a:xfrm>
            <a:off x="5765800" y="6572250"/>
            <a:ext cx="3292475" cy="10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36000" tIns="0" rIns="0" bIns="0" anchor="ctr">
            <a:spAutoFit/>
          </a:bodyPr>
          <a:lstStyle/>
          <a:p>
            <a:pPr algn="r">
              <a:defRPr/>
            </a:pPr>
            <a:r>
              <a:rPr lang="en-US" sz="800" b="0" i="1">
                <a:solidFill>
                  <a:srgbClr val="00553D"/>
                </a:solidFill>
              </a:rPr>
              <a:t>All work described was performed by Capgemini or a Capgemini affiliate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2pPr>
      <a:lvl3pPr marL="938213" indent="-176213" algn="l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Symbol" pitchFamily="18" charset="2"/>
        <a:buChar char="-"/>
        <a:defRPr>
          <a:solidFill>
            <a:schemeClr val="tx1"/>
          </a:solidFill>
          <a:latin typeface="+mn-lt"/>
        </a:defRPr>
      </a:lvl3pPr>
      <a:lvl4pPr marL="1547813" indent="-2286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4pPr>
      <a:lvl5pPr marL="19669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4241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8813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3385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7957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15875" y="1308100"/>
            <a:ext cx="8966200" cy="919163"/>
          </a:xfrm>
        </p:spPr>
        <p:txBody>
          <a:bodyPr/>
          <a:lstStyle/>
          <a:p>
            <a:r>
              <a:rPr lang="en-US" sz="3600" smtClean="0"/>
              <a:t>Core Java – Getting Started (Java-basic)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87875" y="3184525"/>
            <a:ext cx="4572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Fresher Learning Program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January, </a:t>
            </a:r>
            <a:r>
              <a:rPr lang="en-US" dirty="0" smtClean="0">
                <a:solidFill>
                  <a:schemeClr val="bg1"/>
                </a:solidFill>
              </a:rPr>
              <a:t>2013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  (Keywords)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122363"/>
            <a:ext cx="8408988" cy="49244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Starting point</a:t>
            </a:r>
            <a:r>
              <a:rPr lang="en-US" sz="2800" dirty="0" smtClean="0"/>
              <a:t>				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				</a:t>
            </a:r>
            <a:r>
              <a:rPr lang="en-US" sz="2800" dirty="0" smtClean="0">
                <a:solidFill>
                  <a:srgbClr val="988761"/>
                </a:solidFill>
              </a:rPr>
              <a:t>Java class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 		</a:t>
            </a:r>
            <a:r>
              <a:rPr lang="en-US" sz="2800" dirty="0" smtClean="0">
                <a:solidFill>
                  <a:srgbClr val="C0B893"/>
                </a:solidFill>
              </a:rPr>
              <a:t>   RUN a java program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			</a:t>
            </a:r>
            <a:r>
              <a:rPr lang="en-US" sz="2800" dirty="0" smtClean="0">
                <a:solidFill>
                  <a:srgbClr val="00B0F0"/>
                </a:solidFill>
              </a:rPr>
              <a:t>Platform independence 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JVM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	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How to compile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Run time argument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68325" y="1930400"/>
            <a:ext cx="6310313" cy="996950"/>
          </a:xfrm>
          <a:noFill/>
        </p:spPr>
        <p:txBody>
          <a:bodyPr lIns="45720" rIns="360000"/>
          <a:lstStyle/>
          <a:p>
            <a:pPr>
              <a:buFont typeface="Wingdings" pitchFamily="2" charset="2"/>
              <a:buNone/>
            </a:pPr>
            <a:r>
              <a:rPr lang="en-US" sz="2800" smtClean="0"/>
              <a:t>Thank You For Your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 of Java-basic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850900"/>
            <a:ext cx="8637587" cy="5413375"/>
          </a:xfrm>
        </p:spPr>
        <p:txBody>
          <a:bodyPr/>
          <a:lstStyle/>
          <a:p>
            <a:r>
              <a:rPr lang="en-US" sz="2000" smtClean="0"/>
              <a:t>Purpose:</a:t>
            </a:r>
          </a:p>
          <a:p>
            <a:pPr lvl="1"/>
            <a:r>
              <a:rPr lang="en-US" smtClean="0"/>
              <a:t>Basic understanding of Java as a programming language and JVM </a:t>
            </a:r>
          </a:p>
          <a:p>
            <a:pPr lvl="1"/>
            <a:r>
              <a:rPr lang="en-US" smtClean="0"/>
              <a:t>To understand benefit of Java </a:t>
            </a:r>
          </a:p>
          <a:p>
            <a:pPr lvl="1">
              <a:buFontTx/>
              <a:buNone/>
            </a:pPr>
            <a:endParaRPr lang="en-US" smtClean="0"/>
          </a:p>
          <a:p>
            <a:r>
              <a:rPr lang="en-US" sz="2000" smtClean="0"/>
              <a:t>Product:</a:t>
            </a:r>
          </a:p>
          <a:p>
            <a:pPr lvl="1"/>
            <a:r>
              <a:rPr lang="en-US" smtClean="0"/>
              <a:t>To be able to write a java program</a:t>
            </a:r>
          </a:p>
          <a:p>
            <a:pPr lvl="1"/>
            <a:r>
              <a:rPr lang="en-US" smtClean="0"/>
              <a:t>Understand java source file, how to compile and run java program</a:t>
            </a:r>
          </a:p>
          <a:p>
            <a:pPr lvl="1"/>
            <a:r>
              <a:rPr lang="en-US" smtClean="0"/>
              <a:t>Starting point of a java program</a:t>
            </a:r>
          </a:p>
          <a:p>
            <a:pPr lvl="1"/>
            <a:r>
              <a:rPr lang="en-US" smtClean="0"/>
              <a:t>How to comment in Java</a:t>
            </a:r>
          </a:p>
          <a:p>
            <a:pPr lvl="1"/>
            <a:r>
              <a:rPr lang="en-US" smtClean="0"/>
              <a:t>How to pass run time arguments</a:t>
            </a:r>
          </a:p>
          <a:p>
            <a:pPr lvl="1"/>
            <a:endParaRPr lang="en-US" smtClean="0"/>
          </a:p>
          <a:p>
            <a:r>
              <a:rPr lang="en-US" sz="2000" smtClean="0"/>
              <a:t>Process:</a:t>
            </a:r>
          </a:p>
          <a:p>
            <a:pPr lvl="1"/>
            <a:r>
              <a:rPr lang="en-US" smtClean="0"/>
              <a:t>Theory Sessions followed by couple of assignments</a:t>
            </a:r>
          </a:p>
          <a:p>
            <a:pPr lvl="1"/>
            <a:r>
              <a:rPr lang="en-US" smtClean="0"/>
              <a:t>A review at the end of the session and a Quiz.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of Java-basic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063625"/>
            <a:ext cx="8637587" cy="4773613"/>
          </a:xfrm>
        </p:spPr>
        <p:txBody>
          <a:bodyPr/>
          <a:lstStyle/>
          <a:p>
            <a:r>
              <a:rPr lang="en-US" sz="2000" smtClean="0"/>
              <a:t>Introduction of Java</a:t>
            </a:r>
          </a:p>
          <a:p>
            <a:endParaRPr lang="en-US" sz="2000" smtClean="0"/>
          </a:p>
          <a:p>
            <a:r>
              <a:rPr lang="en-US" sz="2000" smtClean="0"/>
              <a:t>Java Class</a:t>
            </a:r>
          </a:p>
          <a:p>
            <a:endParaRPr lang="en-US" sz="2000" smtClean="0"/>
          </a:p>
          <a:p>
            <a:r>
              <a:rPr lang="en-US" sz="2000" smtClean="0"/>
              <a:t>JVM</a:t>
            </a:r>
          </a:p>
          <a:p>
            <a:endParaRPr lang="en-US" sz="2000" smtClean="0"/>
          </a:p>
          <a:p>
            <a:r>
              <a:rPr lang="en-US" sz="2000" smtClean="0"/>
              <a:t>About the Java Program</a:t>
            </a:r>
          </a:p>
          <a:p>
            <a:endParaRPr lang="en-US" sz="2000" smtClean="0"/>
          </a:p>
          <a:p>
            <a:r>
              <a:rPr lang="en-US" sz="2000" smtClean="0"/>
              <a:t>Advantages</a:t>
            </a:r>
          </a:p>
          <a:p>
            <a:endParaRPr lang="en-US" sz="2000" smtClean="0"/>
          </a:p>
          <a:p>
            <a:r>
              <a:rPr lang="en-US" sz="2000" smtClean="0"/>
              <a:t>Recap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312863"/>
            <a:ext cx="8216900" cy="4865687"/>
          </a:xfrm>
        </p:spPr>
        <p:txBody>
          <a:bodyPr/>
          <a:lstStyle/>
          <a:p>
            <a:r>
              <a:rPr lang="en-US" sz="2000" dirty="0" smtClean="0"/>
              <a:t>Java is a simple and yet powerful object oriented programming language and it is in many respects similar to C++.</a:t>
            </a:r>
          </a:p>
          <a:p>
            <a:endParaRPr lang="en-US" sz="2000" dirty="0" smtClean="0"/>
          </a:p>
          <a:p>
            <a:r>
              <a:rPr lang="en-US" sz="2000" dirty="0" smtClean="0"/>
              <a:t>Java originated at Sun Microsystems, Inc. in 1991.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was conceived by James Gosling at Sun Microsystems, Inc. </a:t>
            </a:r>
          </a:p>
          <a:p>
            <a:endParaRPr lang="en-US" sz="2000" dirty="0" smtClean="0"/>
          </a:p>
          <a:p>
            <a:r>
              <a:rPr lang="en-US" sz="2000" dirty="0" smtClean="0"/>
              <a:t>It was developed to provide a platform-independent programming language. </a:t>
            </a:r>
            <a:endParaRPr lang="en-IN" sz="20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3</a:t>
            </a:fld>
            <a:endParaRPr lang="en-US" dirty="0" smtClean="0"/>
          </a:p>
        </p:txBody>
      </p:sp>
      <p:pic>
        <p:nvPicPr>
          <p:cNvPr id="11266" name="Picture 2" descr="James Gosling - founder of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2763" y="1861503"/>
            <a:ext cx="2019300" cy="22669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Class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01725" y="1293813"/>
            <a:ext cx="74993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/**  The HelloWorldApp class implements an application that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  * simply displays "Hello World!" to the standard output.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  */ 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class HelloWorldApp { 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	public static void main(String[] args) {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	String hello = "Hello World!";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	System.out.println( hello ); //Display the string.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	}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 }</a:t>
            </a:r>
          </a:p>
          <a:p>
            <a:pPr algn="l" eaLnBrk="1" hangingPunct="1">
              <a:lnSpc>
                <a:spcPct val="100000"/>
              </a:lnSpc>
            </a:pPr>
            <a:endParaRPr lang="en-US" sz="2000" b="0">
              <a:latin typeface="Avenir 65" pitchFamily="2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(General discussion) 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179513" y="2730500"/>
            <a:ext cx="1562100" cy="212725"/>
          </a:xfrm>
          <a:prstGeom prst="wedgeRectCallout">
            <a:avLst>
              <a:gd name="adj1" fmla="val 65954"/>
              <a:gd name="adj2" fmla="val 15447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endParaRPr lang="en-US" b="0">
              <a:latin typeface="Avenir 65" pitchFamily="2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209675" y="2686050"/>
            <a:ext cx="165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reserved word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901700" y="3444875"/>
            <a:ext cx="1071563" cy="279400"/>
          </a:xfrm>
          <a:prstGeom prst="wedgeRectCallout">
            <a:avLst>
              <a:gd name="adj1" fmla="val 143481"/>
              <a:gd name="adj2" fmla="val 61366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identifier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822825" y="2332038"/>
            <a:ext cx="982663" cy="292100"/>
          </a:xfrm>
          <a:prstGeom prst="wedgeRectCallout">
            <a:avLst>
              <a:gd name="adj1" fmla="val -78273"/>
              <a:gd name="adj2" fmla="val 23152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method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2119313" y="2012950"/>
            <a:ext cx="835025" cy="212725"/>
          </a:xfrm>
          <a:prstGeom prst="wedgeRectCallout">
            <a:avLst>
              <a:gd name="adj1" fmla="val -65588"/>
              <a:gd name="adj2" fmla="val 178356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class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477838" y="2039938"/>
            <a:ext cx="1060450" cy="450850"/>
          </a:xfrm>
          <a:prstGeom prst="wedgeRectCallout">
            <a:avLst>
              <a:gd name="adj1" fmla="val 36676"/>
              <a:gd name="adj2" fmla="val -169718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multi-line comment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6454775" y="3511550"/>
            <a:ext cx="1325563" cy="503238"/>
          </a:xfrm>
          <a:prstGeom prst="wedgeRectCallout">
            <a:avLst>
              <a:gd name="adj1" fmla="val -128204"/>
              <a:gd name="adj2" fmla="val 107097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en-US" sz="1600" b="0">
                <a:latin typeface="Avenir 65" pitchFamily="2" charset="0"/>
              </a:rPr>
              <a:t>Single line comment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jv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8963" y="2360613"/>
            <a:ext cx="8293100" cy="2200275"/>
          </a:xfrm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JVM Introduction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10800000">
            <a:off x="5740400" y="5067300"/>
            <a:ext cx="1358900" cy="635000"/>
          </a:xfrm>
          <a:prstGeom prst="wedgeRectCallout">
            <a:avLst>
              <a:gd name="adj1" fmla="val -22898"/>
              <a:gd name="adj2" fmla="val 351995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0" u="sng">
                <a:latin typeface="Avenir 65" pitchFamily="2" charset="0"/>
              </a:rPr>
              <a:t>Machine code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6604000" y="1295400"/>
            <a:ext cx="1282700" cy="584200"/>
          </a:xfrm>
          <a:prstGeom prst="wedgeRoundRectCallout">
            <a:avLst>
              <a:gd name="adj1" fmla="val -102102"/>
              <a:gd name="adj2" fmla="val 133153"/>
              <a:gd name="adj3" fmla="val 16667"/>
            </a:avLst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anchor="ctr">
            <a:flatTx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0" u="sng">
                <a:latin typeface="Avenir 65" pitchFamily="2" charset="0"/>
              </a:rPr>
              <a:t>JVM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java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rot="10800000">
            <a:off x="3200400" y="5092700"/>
            <a:ext cx="1358900" cy="635000"/>
          </a:xfrm>
          <a:prstGeom prst="wedgeRectCallout">
            <a:avLst>
              <a:gd name="adj1" fmla="val -35051"/>
              <a:gd name="adj2" fmla="val 137995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0" u="sng">
                <a:latin typeface="Avenir 65" pitchFamily="2" charset="0"/>
              </a:rPr>
              <a:t>Java Bytecode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 rot="10800000">
            <a:off x="203200" y="4902200"/>
            <a:ext cx="1358900" cy="673100"/>
          </a:xfrm>
          <a:prstGeom prst="wedgeRoundRectCallout">
            <a:avLst>
              <a:gd name="adj1" fmla="val -49537"/>
              <a:gd name="adj2" fmla="val 113440"/>
              <a:gd name="adj3" fmla="val 16667"/>
            </a:avLst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rot="10800000" anchor="ctr">
            <a:flatTx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0">
                <a:latin typeface="Avenir 65" pitchFamily="2" charset="0"/>
              </a:rPr>
              <a:t>javac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JVM Introduction….contn…</a:t>
            </a:r>
          </a:p>
        </p:txBody>
      </p:sp>
      <p:pic>
        <p:nvPicPr>
          <p:cNvPr id="10243" name="Picture 3" descr="jvm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3413" y="1492250"/>
            <a:ext cx="4718050" cy="3660775"/>
          </a:xfrm>
          <a:noFill/>
        </p:spPr>
      </p:pic>
      <p:pic>
        <p:nvPicPr>
          <p:cNvPr id="10244" name="Picture 4" descr="javapla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45163" y="2138363"/>
            <a:ext cx="3149600" cy="1949450"/>
          </a:xfrm>
          <a:noFill/>
        </p:spPr>
      </p:pic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the Java Program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22363"/>
            <a:ext cx="8027988" cy="4924425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smtClean="0"/>
              <a:t>public- main(..) is the first method called by java environment when a program is executed so it has to accessible from java environment. Hence the access specifier has to be public.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endParaRPr lang="en-IN" sz="2000" smtClean="0"/>
          </a:p>
          <a:p>
            <a:pPr>
              <a:lnSpc>
                <a:spcPts val="2400"/>
              </a:lnSpc>
            </a:pPr>
            <a:r>
              <a:rPr lang="en-US" sz="2000" smtClean="0"/>
              <a:t>static: Java environment should be able to call this method without creating an instance of the class , so this method must be declared as static.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endParaRPr lang="en-IN" sz="2000" smtClean="0"/>
          </a:p>
          <a:p>
            <a:pPr>
              <a:lnSpc>
                <a:spcPts val="2400"/>
              </a:lnSpc>
            </a:pPr>
            <a:r>
              <a:rPr lang="en-US" sz="2000" smtClean="0"/>
              <a:t>void: main does not return anything so the return type must be void</a:t>
            </a:r>
          </a:p>
          <a:p>
            <a:pPr>
              <a:lnSpc>
                <a:spcPts val="2400"/>
              </a:lnSpc>
              <a:buFont typeface="Wingdings" pitchFamily="2" charset="2"/>
              <a:buNone/>
            </a:pPr>
            <a:endParaRPr lang="en-IN" sz="2000" smtClean="0"/>
          </a:p>
          <a:p>
            <a:pPr>
              <a:lnSpc>
                <a:spcPts val="2400"/>
              </a:lnSpc>
            </a:pPr>
            <a:r>
              <a:rPr lang="en-US" sz="2000" smtClean="0"/>
              <a:t>The argument String indicates the argument type which is given at the command line and arg is an array for string given during command line.</a:t>
            </a:r>
            <a:endParaRPr lang="en-IN" sz="2000" smtClean="0"/>
          </a:p>
          <a:p>
            <a:pPr lvl="4">
              <a:lnSpc>
                <a:spcPct val="90000"/>
              </a:lnSpc>
            </a:pPr>
            <a:endParaRPr lang="en-US" smtClean="0"/>
          </a:p>
          <a:p>
            <a:pPr lvl="4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47150" y="6719888"/>
            <a:ext cx="196850" cy="103187"/>
          </a:xfrm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Java features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6388" y="1017588"/>
            <a:ext cx="8637587" cy="4838700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IN" sz="2000" b="1" u="sng" smtClean="0"/>
              <a:t>The following are some of them:-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IN" sz="2000" smtClean="0"/>
              <a:t>	Simple</a:t>
            </a:r>
            <a:br>
              <a:rPr lang="en-IN" sz="2000" smtClean="0"/>
            </a:br>
            <a:r>
              <a:rPr lang="en-IN" sz="2000" smtClean="0"/>
              <a:t>Reusable</a:t>
            </a:r>
            <a:br>
              <a:rPr lang="en-IN" sz="2000" smtClean="0"/>
            </a:br>
            <a:r>
              <a:rPr lang="en-IN" sz="2000" smtClean="0"/>
              <a:t>Portable (Platform Independent)</a:t>
            </a:r>
            <a:br>
              <a:rPr lang="en-IN" sz="2000" smtClean="0"/>
            </a:br>
            <a:r>
              <a:rPr lang="en-IN" sz="2000" smtClean="0"/>
              <a:t>Distributed</a:t>
            </a:r>
            <a:br>
              <a:rPr lang="en-IN" sz="2000" smtClean="0"/>
            </a:br>
            <a:r>
              <a:rPr lang="en-IN" sz="2000" smtClean="0"/>
              <a:t>Robust</a:t>
            </a:r>
            <a:br>
              <a:rPr lang="en-IN" sz="2000" smtClean="0"/>
            </a:br>
            <a:r>
              <a:rPr lang="en-IN" sz="2000" smtClean="0"/>
              <a:t>Secure</a:t>
            </a:r>
            <a:br>
              <a:rPr lang="en-IN" sz="2000" smtClean="0"/>
            </a:br>
            <a:r>
              <a:rPr lang="en-IN" sz="2000" smtClean="0"/>
              <a:t>High Performance</a:t>
            </a:r>
            <a:endParaRPr lang="en-US" sz="2000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66D68-D749-4B07-A5B0-8A02BA37DDF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165833" y="6719160"/>
            <a:ext cx="1807670" cy="104644"/>
          </a:xfrm>
          <a:noFill/>
        </p:spPr>
        <p:txBody>
          <a:bodyPr/>
          <a:lstStyle/>
          <a:p>
            <a:r>
              <a:rPr lang="fr-FR" dirty="0" smtClean="0"/>
              <a:t>© 2013 Capgemini - All rights reserved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apgemini_FS SBU Print">
  <a:themeElements>
    <a:clrScheme name="Capgemini_FS SBU Print 2">
      <a:dk1>
        <a:srgbClr val="000000"/>
      </a:dk1>
      <a:lt1>
        <a:srgbClr val="FFFFFF"/>
      </a:lt1>
      <a:dk2>
        <a:srgbClr val="E65A0F"/>
      </a:dk2>
      <a:lt2>
        <a:srgbClr val="FFFFFF"/>
      </a:lt2>
      <a:accent1>
        <a:srgbClr val="D4CDB8"/>
      </a:accent1>
      <a:accent2>
        <a:srgbClr val="FFBC1D"/>
      </a:accent2>
      <a:accent3>
        <a:srgbClr val="FFFFFF"/>
      </a:accent3>
      <a:accent4>
        <a:srgbClr val="000000"/>
      </a:accent4>
      <a:accent5>
        <a:srgbClr val="E6E3D8"/>
      </a:accent5>
      <a:accent6>
        <a:srgbClr val="E7AA19"/>
      </a:accent6>
      <a:hlink>
        <a:srgbClr val="C8BB00"/>
      </a:hlink>
      <a:folHlink>
        <a:srgbClr val="C42F36"/>
      </a:folHlink>
    </a:clrScheme>
    <a:fontScheme name="Capgemini_FS SBU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FS SBU Print 1">
        <a:dk1>
          <a:srgbClr val="000000"/>
        </a:dk1>
        <a:lt1>
          <a:srgbClr val="FFFFFF"/>
        </a:lt1>
        <a:dk2>
          <a:srgbClr val="9E9E9E"/>
        </a:dk2>
        <a:lt2>
          <a:srgbClr val="F8F8F8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FS SBU Print 2">
        <a:dk1>
          <a:srgbClr val="000000"/>
        </a:dk1>
        <a:lt1>
          <a:srgbClr val="FFFFFF"/>
        </a:lt1>
        <a:dk2>
          <a:srgbClr val="E65A0F"/>
        </a:dk2>
        <a:lt2>
          <a:srgbClr val="FFFFFF"/>
        </a:lt2>
        <a:accent1>
          <a:srgbClr val="D4CDB8"/>
        </a:accent1>
        <a:accent2>
          <a:srgbClr val="FFBC1D"/>
        </a:accent2>
        <a:accent3>
          <a:srgbClr val="FFFFFF"/>
        </a:accent3>
        <a:accent4>
          <a:srgbClr val="000000"/>
        </a:accent4>
        <a:accent5>
          <a:srgbClr val="E6E3D8"/>
        </a:accent5>
        <a:accent6>
          <a:srgbClr val="E7AA19"/>
        </a:accent6>
        <a:hlink>
          <a:srgbClr val="C8BB00"/>
        </a:hlink>
        <a:folHlink>
          <a:srgbClr val="C42F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Capgemini_FS SBU Print</Template>
  <TotalTime>1751</TotalTime>
  <Words>467</Words>
  <Application>Microsoft Office PowerPoint</Application>
  <PresentationFormat>On-screen Show (4:3)</PresentationFormat>
  <Paragraphs>121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Capgemini_FS SBU Print</vt:lpstr>
      <vt:lpstr>Core Java – Getting Started (Java-basic)</vt:lpstr>
      <vt:lpstr>Objectives of Java-basic</vt:lpstr>
      <vt:lpstr>Topics of Java-basic</vt:lpstr>
      <vt:lpstr>Introduction</vt:lpstr>
      <vt:lpstr>Java Class</vt:lpstr>
      <vt:lpstr>JVM Introduction</vt:lpstr>
      <vt:lpstr>JVM Introduction….contn…</vt:lpstr>
      <vt:lpstr>About the Java Program</vt:lpstr>
      <vt:lpstr>Java features</vt:lpstr>
      <vt:lpstr>Recap  (Keywords) </vt:lpstr>
      <vt:lpstr>Slide 10</vt:lpstr>
    </vt:vector>
  </TitlesOfParts>
  <Company>Kanbay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Financial Services Overview Deck - Print</dc:title>
  <dc:subject>White background</dc:subject>
  <dc:creator>Stacy Prassas</dc:creator>
  <cp:lastModifiedBy>vidavid</cp:lastModifiedBy>
  <cp:revision>82</cp:revision>
  <cp:lastPrinted>2001-10-18T16:19:51Z</cp:lastPrinted>
  <dcterms:created xsi:type="dcterms:W3CDTF">2007-07-25T19:19:09Z</dcterms:created>
  <dcterms:modified xsi:type="dcterms:W3CDTF">2014-04-08T04:52:30Z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actice2">
    <vt:lpwstr>Global Financial Services</vt:lpwstr>
  </property>
  <property fmtid="{D5CDD505-2E9C-101B-9397-08002B2CF9AE}" pid="3" name="Solutions">
    <vt:lpwstr>Other</vt:lpwstr>
  </property>
  <property fmtid="{D5CDD505-2E9C-101B-9397-08002B2CF9AE}" pid="4" name="Collateral Type">
    <vt:lpwstr>Sales deck or kit</vt:lpwstr>
  </property>
  <property fmtid="{D5CDD505-2E9C-101B-9397-08002B2CF9AE}" pid="5" name="Industry">
    <vt:lpwstr>Financial Services</vt:lpwstr>
  </property>
  <property fmtid="{D5CDD505-2E9C-101B-9397-08002B2CF9AE}" pid="6" name="Practice">
    <vt:lpwstr>Financial Services</vt:lpwstr>
  </property>
  <property fmtid="{D5CDD505-2E9C-101B-9397-08002B2CF9AE}" pid="7" name="Author0">
    <vt:lpwstr>Larry Gordon and Karen Cohen</vt:lpwstr>
  </property>
</Properties>
</file>