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34"/>
  </p:notesMasterIdLst>
  <p:handoutMasterIdLst>
    <p:handoutMasterId r:id="rId35"/>
  </p:handoutMasterIdLst>
  <p:sldIdLst>
    <p:sldId id="425" r:id="rId2"/>
    <p:sldId id="443" r:id="rId3"/>
    <p:sldId id="463" r:id="rId4"/>
    <p:sldId id="492" r:id="rId5"/>
    <p:sldId id="464" r:id="rId6"/>
    <p:sldId id="481" r:id="rId7"/>
    <p:sldId id="494" r:id="rId8"/>
    <p:sldId id="465" r:id="rId9"/>
    <p:sldId id="466" r:id="rId10"/>
    <p:sldId id="467" r:id="rId11"/>
    <p:sldId id="468" r:id="rId12"/>
    <p:sldId id="469" r:id="rId13"/>
    <p:sldId id="472" r:id="rId14"/>
    <p:sldId id="474" r:id="rId15"/>
    <p:sldId id="495" r:id="rId16"/>
    <p:sldId id="471" r:id="rId17"/>
    <p:sldId id="475" r:id="rId18"/>
    <p:sldId id="476" r:id="rId19"/>
    <p:sldId id="477" r:id="rId20"/>
    <p:sldId id="478" r:id="rId21"/>
    <p:sldId id="501" r:id="rId22"/>
    <p:sldId id="496" r:id="rId23"/>
    <p:sldId id="485" r:id="rId24"/>
    <p:sldId id="486" r:id="rId25"/>
    <p:sldId id="487" r:id="rId26"/>
    <p:sldId id="488" r:id="rId27"/>
    <p:sldId id="497" r:id="rId28"/>
    <p:sldId id="498" r:id="rId29"/>
    <p:sldId id="499" r:id="rId30"/>
    <p:sldId id="500" r:id="rId31"/>
    <p:sldId id="462" r:id="rId32"/>
    <p:sldId id="442" r:id="rId33"/>
  </p:sldIdLst>
  <p:sldSz cx="9144000" cy="6858000" type="screen4x3"/>
  <p:notesSz cx="6731000" cy="9867900"/>
  <p:defaultTextStyle>
    <a:defPPr>
      <a:defRPr lang="en-US"/>
    </a:defPPr>
    <a:lvl1pPr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1pPr>
    <a:lvl2pPr marL="4572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2pPr>
    <a:lvl3pPr marL="9144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3pPr>
    <a:lvl4pPr marL="13716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4pPr>
    <a:lvl5pPr marL="1828800" algn="ctr" rtl="0" eaLnBrk="0" fontAlgn="base" hangingPunct="0">
      <a:lnSpc>
        <a:spcPct val="85000"/>
      </a:lnSpc>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4054"/>
    <a:srgbClr val="6D1A32"/>
    <a:srgbClr val="C0B893"/>
    <a:srgbClr val="00553D"/>
    <a:srgbClr val="988761"/>
    <a:srgbClr val="91B59E"/>
    <a:srgbClr val="649785"/>
    <a:srgbClr val="B9ECA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0" autoAdjust="0"/>
    <p:restoredTop sz="80462" autoAdjust="0"/>
  </p:normalViewPr>
  <p:slideViewPr>
    <p:cSldViewPr snapToGrid="0" snapToObjects="1">
      <p:cViewPr varScale="1">
        <p:scale>
          <a:sx n="62" d="100"/>
          <a:sy n="62" d="100"/>
        </p:scale>
        <p:origin x="-1632"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84"/>
    </p:cViewPr>
  </p:sorterViewPr>
  <p:notesViewPr>
    <p:cSldViewPr snapToGrid="0" snapToObjects="1">
      <p:cViewPr varScale="1">
        <p:scale>
          <a:sx n="82" d="100"/>
          <a:sy n="82" d="100"/>
        </p:scale>
        <p:origin x="-2454" y="-84"/>
      </p:cViewPr>
      <p:guideLst>
        <p:guide orient="horz" pos="3108"/>
        <p:guide pos="212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602788"/>
            <a:ext cx="2940050" cy="25558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lnSpc>
                <a:spcPct val="100000"/>
              </a:lnSpc>
              <a:defRPr sz="800" b="0"/>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790950" y="9602788"/>
            <a:ext cx="2940050" cy="2540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defRPr sz="800"/>
            </a:lvl1pPr>
          </a:lstStyle>
          <a:p>
            <a:pPr>
              <a:defRPr/>
            </a:pPr>
            <a:fld id="{9EFD1956-C62F-4AC2-A024-F3F5D0433B56}" type="slidenum">
              <a:rPr lang="en-US"/>
              <a:pPr>
                <a:defRPr/>
              </a:pPr>
              <a:t>‹#›</a:t>
            </a:fld>
            <a:endParaRPr lang="en-US"/>
          </a:p>
        </p:txBody>
      </p:sp>
      <p:sp>
        <p:nvSpPr>
          <p:cNvPr id="81927" name="Rectangle 7"/>
          <p:cNvSpPr>
            <a:spLocks noChangeArrowheads="1"/>
          </p:cNvSpPr>
          <p:nvPr/>
        </p:nvSpPr>
        <p:spPr bwMode="auto">
          <a:xfrm>
            <a:off x="0" y="8848725"/>
            <a:ext cx="2916238" cy="492125"/>
          </a:xfrm>
          <a:prstGeom prst="rect">
            <a:avLst/>
          </a:prstGeom>
          <a:noFill/>
          <a:ln w="9525">
            <a:noFill/>
            <a:miter lim="800000"/>
            <a:headEnd/>
            <a:tailEnd/>
          </a:ln>
          <a:effectLst/>
        </p:spPr>
        <p:txBody>
          <a:bodyPr lIns="91427" tIns="45713" rIns="91427" bIns="45713" anchor="b"/>
          <a:lstStyle/>
          <a:p>
            <a:pPr algn="l">
              <a:lnSpc>
                <a:spcPct val="100000"/>
              </a:lnSpc>
              <a:defRPr/>
            </a:pPr>
            <a:endParaRPr lang="en-GB" sz="800" b="0"/>
          </a:p>
        </p:txBody>
      </p:sp>
      <p:sp>
        <p:nvSpPr>
          <p:cNvPr id="81928" name="Rectangle 8"/>
          <p:cNvSpPr>
            <a:spLocks noChangeArrowheads="1"/>
          </p:cNvSpPr>
          <p:nvPr/>
        </p:nvSpPr>
        <p:spPr bwMode="auto">
          <a:xfrm>
            <a:off x="3814763" y="9371013"/>
            <a:ext cx="2916237" cy="492125"/>
          </a:xfrm>
          <a:prstGeom prst="rect">
            <a:avLst/>
          </a:prstGeom>
          <a:noFill/>
          <a:ln w="9525">
            <a:noFill/>
            <a:miter lim="800000"/>
            <a:headEnd/>
            <a:tailEnd/>
          </a:ln>
          <a:effectLst/>
        </p:spPr>
        <p:txBody>
          <a:bodyPr lIns="91427" tIns="45713" rIns="91427" bIns="45713" anchor="b"/>
          <a:lstStyle/>
          <a:p>
            <a:pPr algn="r">
              <a:lnSpc>
                <a:spcPct val="100000"/>
              </a:lnSpc>
              <a:defRPr/>
            </a:pPr>
            <a:endParaRPr lang="en-GB" sz="800"/>
          </a:p>
        </p:txBody>
      </p:sp>
      <p:sp>
        <p:nvSpPr>
          <p:cNvPr id="81929" name="Rectangle 9"/>
          <p:cNvSpPr>
            <a:spLocks noGrp="1" noChangeArrowheads="1"/>
          </p:cNvSpPr>
          <p:nvPr>
            <p:ph type="hdr" sz="quarter"/>
          </p:nvPr>
        </p:nvSpPr>
        <p:spPr bwMode="auto">
          <a:xfrm>
            <a:off x="3810000" y="0"/>
            <a:ext cx="2914650" cy="492125"/>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lnSpc>
                <a:spcPct val="100000"/>
              </a:lnSpc>
              <a:defRPr sz="1400"/>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814763" y="0"/>
            <a:ext cx="2916237" cy="492125"/>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lnSpc>
                <a:spcPct val="100000"/>
              </a:lnSpc>
              <a:defRPr sz="1400"/>
            </a:lvl1pPr>
          </a:lstStyle>
          <a:p>
            <a:pPr>
              <a:defRPr/>
            </a:pPr>
            <a:endParaRPr lang="en-GB"/>
          </a:p>
        </p:txBody>
      </p:sp>
      <p:sp>
        <p:nvSpPr>
          <p:cNvPr id="10243" name="Rectangle 4"/>
          <p:cNvSpPr>
            <a:spLocks noGrp="1" noRot="1" noChangeAspect="1" noChangeArrowheads="1" noTextEdit="1"/>
          </p:cNvSpPr>
          <p:nvPr>
            <p:ph type="sldImg" idx="2"/>
          </p:nvPr>
        </p:nvSpPr>
        <p:spPr bwMode="auto">
          <a:xfrm>
            <a:off x="904875" y="742950"/>
            <a:ext cx="4929188" cy="3697288"/>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9371013"/>
            <a:ext cx="2916238" cy="492125"/>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lnSpc>
                <a:spcPct val="100000"/>
              </a:lnSpc>
              <a:defRPr sz="800" b="0"/>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814763" y="9371013"/>
            <a:ext cx="2916237" cy="492125"/>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lnSpc>
                <a:spcPct val="100000"/>
              </a:lnSpc>
              <a:defRPr sz="800"/>
            </a:lvl1pPr>
          </a:lstStyle>
          <a:p>
            <a:pPr>
              <a:defRPr/>
            </a:pPr>
            <a:fld id="{4CBF826C-6F57-4729-B7AF-2894FF79BAA9}" type="slidenum">
              <a:rPr lang="en-GB"/>
              <a:pPr>
                <a:defRPr/>
              </a:pPr>
              <a:t>‹#›</a:t>
            </a:fld>
            <a:endParaRPr lang="en-GB"/>
          </a:p>
        </p:txBody>
      </p:sp>
      <p:sp>
        <p:nvSpPr>
          <p:cNvPr id="3083" name="Rectangle 11"/>
          <p:cNvSpPr>
            <a:spLocks noGrp="1" noChangeArrowheads="1"/>
          </p:cNvSpPr>
          <p:nvPr>
            <p:ph type="body" sz="quarter" idx="3"/>
          </p:nvPr>
        </p:nvSpPr>
        <p:spPr bwMode="auto">
          <a:xfrm>
            <a:off x="428625" y="4724400"/>
            <a:ext cx="592455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Grp="1" noChangeArrowheads="1"/>
          </p:cNvSpPr>
          <p:nvPr>
            <p:ph type="ftr" sz="quarter" idx="4"/>
          </p:nvPr>
        </p:nvSpPr>
        <p:spPr>
          <a:noFill/>
        </p:spPr>
        <p:txBody>
          <a:bodyPr/>
          <a:lstStyle/>
          <a:p>
            <a:r>
              <a:rPr lang="en-GB" dirty="0" smtClean="0"/>
              <a:t>© 2006 Capgemini - All rights reserved</a:t>
            </a:r>
          </a:p>
        </p:txBody>
      </p:sp>
      <p:sp>
        <p:nvSpPr>
          <p:cNvPr id="11267" name="Rectangle 10"/>
          <p:cNvSpPr>
            <a:spLocks noGrp="1" noChangeArrowheads="1"/>
          </p:cNvSpPr>
          <p:nvPr>
            <p:ph type="sldNum" sz="quarter" idx="5"/>
          </p:nvPr>
        </p:nvSpPr>
        <p:spPr>
          <a:noFill/>
        </p:spPr>
        <p:txBody>
          <a:bodyPr/>
          <a:lstStyle/>
          <a:p>
            <a:fld id="{4DA422E8-6DEE-42E0-A269-0CA73DEB499E}" type="slidenum">
              <a:rPr lang="en-GB" smtClean="0"/>
              <a:pPr/>
              <a:t>0</a:t>
            </a:fld>
            <a:endParaRPr lang="en-GB" dirty="0" smtClean="0"/>
          </a:p>
        </p:txBody>
      </p:sp>
      <p:sp>
        <p:nvSpPr>
          <p:cNvPr id="11268" name="Rectangle 2"/>
          <p:cNvSpPr>
            <a:spLocks noGrp="1" noRot="1" noChangeAspect="1" noChangeArrowheads="1" noTextEdit="1"/>
          </p:cNvSpPr>
          <p:nvPr>
            <p:ph type="sldImg"/>
          </p:nvPr>
        </p:nvSpPr>
        <p:spPr>
          <a:xfrm>
            <a:off x="903288" y="742950"/>
            <a:ext cx="4930775" cy="3697288"/>
          </a:xfrm>
          <a:ln/>
        </p:spPr>
      </p:sp>
      <p:sp>
        <p:nvSpPr>
          <p:cNvPr id="11269" name="Rectangle 3"/>
          <p:cNvSpPr>
            <a:spLocks noGrp="1" noChangeArrowheads="1"/>
          </p:cNvSpPr>
          <p:nvPr>
            <p:ph type="body" idx="1"/>
          </p:nvPr>
        </p:nvSpPr>
        <p:spPr>
          <a:xfrm>
            <a:off x="387350" y="4679950"/>
            <a:ext cx="5956300" cy="4441825"/>
          </a:xfrm>
          <a:noFill/>
          <a:ln/>
        </p:spPr>
        <p:txBody>
          <a:bodyPr lIns="90872" tIns="45436" rIns="90872" bIns="45436"/>
          <a:lstStyle/>
          <a:p>
            <a:pPr eaLnBrk="1" hangingPunct="1"/>
            <a:endParaRPr lang="es-E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GB" smtClean="0"/>
              <a:t>© 2006 Capgemini - All rights reserved</a:t>
            </a:r>
            <a:endParaRPr lang="en-GB"/>
          </a:p>
        </p:txBody>
      </p:sp>
      <p:sp>
        <p:nvSpPr>
          <p:cNvPr id="5" name="Slide Number Placeholder 4"/>
          <p:cNvSpPr>
            <a:spLocks noGrp="1"/>
          </p:cNvSpPr>
          <p:nvPr>
            <p:ph type="sldNum" sz="quarter" idx="11"/>
          </p:nvPr>
        </p:nvSpPr>
        <p:spPr/>
        <p:txBody>
          <a:bodyPr/>
          <a:lstStyle/>
          <a:p>
            <a:pPr>
              <a:defRPr/>
            </a:pPr>
            <a:fld id="{4CBF826C-6F57-4729-B7AF-2894FF79BAA9}" type="slidenum">
              <a:rPr lang="en-GB" smtClean="0"/>
              <a:pPr>
                <a:defRPr/>
              </a:pPr>
              <a:t>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p:spPr>
        <p:txBody>
          <a:bodyPr/>
          <a:lstStyle/>
          <a:p>
            <a:r>
              <a:rPr lang="en-US" smtClean="0"/>
              <a:t>Recap – tips :  To make it further lighter, many facilitator ask participant that they were allow to leave only if they will answer say 12 correct answers out of 15 questions. And then produce all recaps as questions.</a:t>
            </a:r>
          </a:p>
          <a:p>
            <a:endParaRPr lang="en-US" smtClean="0"/>
          </a:p>
        </p:txBody>
      </p:sp>
      <p:sp>
        <p:nvSpPr>
          <p:cNvPr id="12292" name="Footer Placeholder 3"/>
          <p:cNvSpPr>
            <a:spLocks noGrp="1"/>
          </p:cNvSpPr>
          <p:nvPr>
            <p:ph type="ftr" sz="quarter" idx="4"/>
          </p:nvPr>
        </p:nvSpPr>
        <p:spPr>
          <a:noFill/>
        </p:spPr>
        <p:txBody>
          <a:bodyPr/>
          <a:lstStyle/>
          <a:p>
            <a:r>
              <a:rPr lang="en-GB" smtClean="0"/>
              <a:t>© 2006 Capgemini - All rights reserved</a:t>
            </a:r>
          </a:p>
        </p:txBody>
      </p:sp>
      <p:sp>
        <p:nvSpPr>
          <p:cNvPr id="12293" name="Slide Number Placeholder 4"/>
          <p:cNvSpPr>
            <a:spLocks noGrp="1"/>
          </p:cNvSpPr>
          <p:nvPr>
            <p:ph type="sldNum" sz="quarter" idx="5"/>
          </p:nvPr>
        </p:nvSpPr>
        <p:spPr>
          <a:noFill/>
        </p:spPr>
        <p:txBody>
          <a:bodyPr/>
          <a:lstStyle/>
          <a:p>
            <a:fld id="{BF698530-7DD9-4676-A8F6-B1E5FA5331B8}" type="slidenum">
              <a:rPr lang="en-GB" smtClean="0"/>
              <a:pPr/>
              <a:t>30</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Grp="1" noChangeArrowheads="1"/>
          </p:cNvSpPr>
          <p:nvPr>
            <p:ph type="ftr" sz="quarter" idx="4"/>
          </p:nvPr>
        </p:nvSpPr>
        <p:spPr>
          <a:noFill/>
        </p:spPr>
        <p:txBody>
          <a:bodyPr/>
          <a:lstStyle/>
          <a:p>
            <a:r>
              <a:rPr lang="en-GB" smtClean="0"/>
              <a:t>© 2006 Capgemini - All rights reserved</a:t>
            </a:r>
          </a:p>
        </p:txBody>
      </p:sp>
      <p:sp>
        <p:nvSpPr>
          <p:cNvPr id="13315" name="Rectangle 10"/>
          <p:cNvSpPr>
            <a:spLocks noGrp="1" noChangeArrowheads="1"/>
          </p:cNvSpPr>
          <p:nvPr>
            <p:ph type="sldNum" sz="quarter" idx="5"/>
          </p:nvPr>
        </p:nvSpPr>
        <p:spPr>
          <a:noFill/>
        </p:spPr>
        <p:txBody>
          <a:bodyPr/>
          <a:lstStyle/>
          <a:p>
            <a:fld id="{31FCBD06-2157-44E8-9BE0-9B6ECB697297}" type="slidenum">
              <a:rPr lang="en-GB" smtClean="0"/>
              <a:pPr/>
              <a:t>31</a:t>
            </a:fld>
            <a:endParaRPr lang="en-GB" smtClean="0"/>
          </a:p>
        </p:txBody>
      </p:sp>
      <p:sp>
        <p:nvSpPr>
          <p:cNvPr id="13316" name="Rectangle 2"/>
          <p:cNvSpPr>
            <a:spLocks noGrp="1" noRot="1" noChangeAspect="1" noChangeArrowheads="1" noTextEdit="1"/>
          </p:cNvSpPr>
          <p:nvPr>
            <p:ph type="sldImg"/>
          </p:nvPr>
        </p:nvSpPr>
        <p:spPr>
          <a:xfrm>
            <a:off x="903288" y="742950"/>
            <a:ext cx="4930775" cy="3697288"/>
          </a:xfrm>
          <a:ln/>
        </p:spPr>
      </p:sp>
      <p:sp>
        <p:nvSpPr>
          <p:cNvPr id="13317" name="Rectangle 3"/>
          <p:cNvSpPr>
            <a:spLocks noGrp="1" noChangeArrowheads="1"/>
          </p:cNvSpPr>
          <p:nvPr>
            <p:ph type="body" idx="1"/>
          </p:nvPr>
        </p:nvSpPr>
        <p:spPr>
          <a:xfrm>
            <a:off x="387350" y="4679950"/>
            <a:ext cx="5956300" cy="4441825"/>
          </a:xfrm>
          <a:noFill/>
          <a:ln/>
        </p:spPr>
        <p:txBody>
          <a:bodyPr lIns="90872" tIns="45436" rIns="90872" bIns="45436"/>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Freeform 3"/>
          <p:cNvSpPr>
            <a:spLocks/>
          </p:cNvSpPr>
          <p:nvPr userDrawn="1"/>
        </p:nvSpPr>
        <p:spPr bwMode="gray">
          <a:xfrm>
            <a:off x="-14288" y="-14288"/>
            <a:ext cx="9158288"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defRPr/>
            </a:pPr>
            <a:endParaRPr lang="en-US"/>
          </a:p>
        </p:txBody>
      </p:sp>
      <p:grpSp>
        <p:nvGrpSpPr>
          <p:cNvPr id="3" name="Group 6"/>
          <p:cNvGrpSpPr>
            <a:grpSpLocks/>
          </p:cNvGrpSpPr>
          <p:nvPr userDrawn="1"/>
        </p:nvGrpSpPr>
        <p:grpSpPr bwMode="auto">
          <a:xfrm>
            <a:off x="0" y="5915025"/>
            <a:ext cx="9144000" cy="942975"/>
            <a:chOff x="0" y="5915025"/>
            <a:chExt cx="9144000" cy="942975"/>
          </a:xfrm>
        </p:grpSpPr>
        <p:grpSp>
          <p:nvGrpSpPr>
            <p:cNvPr id="4" name="Group 13"/>
            <p:cNvGrpSpPr>
              <a:grpSpLocks/>
            </p:cNvGrpSpPr>
            <p:nvPr userDrawn="1"/>
          </p:nvGrpSpPr>
          <p:grpSpPr bwMode="auto">
            <a:xfrm>
              <a:off x="0" y="5915025"/>
              <a:ext cx="9144000" cy="942975"/>
              <a:chOff x="0" y="5915025"/>
              <a:chExt cx="9144000" cy="942975"/>
            </a:xfrm>
          </p:grpSpPr>
          <p:sp>
            <p:nvSpPr>
              <p:cNvPr id="6"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a:effectLst/>
            </p:spPr>
            <p:txBody>
              <a:bodyPr lIns="0" tIns="0" rIns="0" bIns="0" anchor="ctr"/>
              <a:lstStyle/>
              <a:p>
                <a:pPr>
                  <a:defRPr/>
                </a:pPr>
                <a:endParaRPr lang="en-US"/>
              </a:p>
            </p:txBody>
          </p:sp>
          <p:sp>
            <p:nvSpPr>
              <p:cNvPr id="7" name="Oval 6"/>
              <p:cNvSpPr>
                <a:spLocks noChangeArrowheads="1"/>
              </p:cNvSpPr>
              <p:nvPr userDrawn="1"/>
            </p:nvSpPr>
            <p:spPr bwMode="gray">
              <a:xfrm>
                <a:off x="7808913" y="5915025"/>
                <a:ext cx="914400" cy="914400"/>
              </a:xfrm>
              <a:prstGeom prst="ellipse">
                <a:avLst/>
              </a:prstGeom>
              <a:solidFill>
                <a:srgbClr val="FFFFFF"/>
              </a:solidFill>
              <a:ln w="9525" algn="ctr">
                <a:noFill/>
                <a:round/>
                <a:headEnd/>
                <a:tailEnd/>
              </a:ln>
              <a:effectLst/>
            </p:spPr>
            <p:txBody>
              <a:bodyPr wrap="none" lIns="0" tIns="0" rIns="0" bIns="0" anchor="ctr">
                <a:spAutoFit/>
              </a:bodyPr>
              <a:lstStyle/>
              <a:p>
                <a:pPr>
                  <a:defRPr/>
                </a:pPr>
                <a:endParaRPr lang="en-US"/>
              </a:p>
            </p:txBody>
          </p:sp>
          <p:pic>
            <p:nvPicPr>
              <p:cNvPr id="8" name="Picture 16" descr="CBE_CMJN"/>
              <p:cNvPicPr>
                <a:picLocks noChangeAspect="1" noChangeArrowheads="1"/>
              </p:cNvPicPr>
              <p:nvPr userDrawn="1"/>
            </p:nvPicPr>
            <p:blipFill>
              <a:blip r:embed="rId2" cstate="print"/>
              <a:srcRect/>
              <a:stretch>
                <a:fillRect/>
              </a:stretch>
            </p:blipFill>
            <p:spPr bwMode="gray">
              <a:xfrm>
                <a:off x="7877175" y="5981700"/>
                <a:ext cx="768350" cy="744538"/>
              </a:xfrm>
              <a:prstGeom prst="rect">
                <a:avLst/>
              </a:prstGeom>
              <a:noFill/>
              <a:ln w="9525">
                <a:noFill/>
                <a:miter lim="800000"/>
                <a:headEnd/>
                <a:tailEnd/>
              </a:ln>
            </p:spPr>
          </p:pic>
        </p:grpSp>
        <p:pic>
          <p:nvPicPr>
            <p:cNvPr id="5" name="Image 7" descr="Capgemini_Slogan_RGB.png"/>
            <p:cNvPicPr>
              <a:picLocks noChangeAspect="1"/>
            </p:cNvPicPr>
            <p:nvPr userDrawn="1"/>
          </p:nvPicPr>
          <p:blipFill>
            <a:blip r:embed="rId3" cstate="print"/>
            <a:srcRect/>
            <a:stretch>
              <a:fillRect/>
            </a:stretch>
          </p:blipFill>
          <p:spPr bwMode="auto">
            <a:xfrm>
              <a:off x="4821571" y="6426559"/>
              <a:ext cx="2852934" cy="294895"/>
            </a:xfrm>
            <a:prstGeom prst="rect">
              <a:avLst/>
            </a:prstGeom>
            <a:noFill/>
            <a:ln w="9525">
              <a:noFill/>
              <a:miter lim="800000"/>
              <a:headEnd/>
              <a:tailEnd/>
            </a:ln>
          </p:spPr>
        </p:pic>
      </p:grpSp>
      <p:pic>
        <p:nvPicPr>
          <p:cNvPr id="9" name="Picture 2" descr="C:\CreativeServices\07_PowerPoint\2010\Images\sea_gulls_4277787-2161x3300.jpg"/>
          <p:cNvPicPr>
            <a:picLocks noChangeAspect="1" noChangeArrowheads="1"/>
          </p:cNvPicPr>
          <p:nvPr userDrawn="1"/>
        </p:nvPicPr>
        <p:blipFill>
          <a:blip r:embed="rId4" cstate="print"/>
          <a:srcRect/>
          <a:stretch>
            <a:fillRect/>
          </a:stretch>
        </p:blipFill>
        <p:spPr bwMode="auto">
          <a:xfrm>
            <a:off x="0" y="0"/>
            <a:ext cx="9144000" cy="5915025"/>
          </a:xfrm>
          <a:prstGeom prst="rect">
            <a:avLst/>
          </a:prstGeom>
          <a:noFill/>
          <a:ln w="9525">
            <a:noFill/>
            <a:miter lim="800000"/>
            <a:headEnd/>
            <a:tailEnd/>
          </a:ln>
        </p:spPr>
      </p:pic>
      <p:sp>
        <p:nvSpPr>
          <p:cNvPr id="10" name="Freeform 3"/>
          <p:cNvSpPr>
            <a:spLocks/>
          </p:cNvSpPr>
          <p:nvPr userDrawn="1"/>
        </p:nvSpPr>
        <p:spPr bwMode="gray">
          <a:xfrm>
            <a:off x="-14288" y="-14288"/>
            <a:ext cx="9158288" cy="5929313"/>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solidFill>
            <a:schemeClr val="bg1"/>
          </a:solidFill>
          <a:ln w="9525">
            <a:noFill/>
            <a:round/>
            <a:headEnd/>
            <a:tailEnd/>
          </a:ln>
        </p:spPr>
        <p:txBody>
          <a:bodyPr/>
          <a:lstStyle/>
          <a:p>
            <a:pPr>
              <a:defRPr/>
            </a:pPr>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FF6AC029-CDC0-4138-97B6-7291D7DFC08A}"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28588"/>
            <a:ext cx="2286000" cy="5972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28588"/>
            <a:ext cx="6705600" cy="5972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374C7E23-55B7-4171-9A50-0DD7C583EE8E}"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xfrm>
            <a:off x="7150100" y="6719888"/>
            <a:ext cx="1808163" cy="103187"/>
          </a:xfrm>
        </p:spPr>
        <p:txBody>
          <a:bodyPr/>
          <a:lstStyle>
            <a:lvl1pPr>
              <a:defRPr/>
            </a:lvl1pPr>
          </a:lstStyle>
          <a:p>
            <a:pPr>
              <a:defRPr/>
            </a:pPr>
            <a:r>
              <a:rPr lang="fr-FR"/>
              <a:t>© 2011 Capgemini - All rights reserved</a:t>
            </a:r>
            <a:endParaRPr lang="en-US"/>
          </a:p>
        </p:txBody>
      </p:sp>
      <p:sp>
        <p:nvSpPr>
          <p:cNvPr id="5" name="Rectangle 102"/>
          <p:cNvSpPr>
            <a:spLocks noGrp="1" noChangeArrowheads="1"/>
          </p:cNvSpPr>
          <p:nvPr>
            <p:ph type="ftr" sz="quarter" idx="11"/>
          </p:nvPr>
        </p:nvSpPr>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p:txBody>
          <a:bodyPr/>
          <a:lstStyle>
            <a:lvl1pPr>
              <a:defRPr/>
            </a:lvl1pPr>
          </a:lstStyle>
          <a:p>
            <a:pPr>
              <a:defRPr/>
            </a:pPr>
            <a:fld id="{7D6A6A87-FE4E-4C00-8D26-F51BC5921CCC}"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5"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6" name="Rectangle 103"/>
          <p:cNvSpPr>
            <a:spLocks noGrp="1" noChangeArrowheads="1"/>
          </p:cNvSpPr>
          <p:nvPr>
            <p:ph type="sldNum" sz="quarter" idx="12"/>
          </p:nvPr>
        </p:nvSpPr>
        <p:spPr>
          <a:ln/>
        </p:spPr>
        <p:txBody>
          <a:bodyPr/>
          <a:lstStyle>
            <a:lvl1pPr>
              <a:defRPr/>
            </a:lvl1pPr>
          </a:lstStyle>
          <a:p>
            <a:pPr>
              <a:defRPr/>
            </a:pPr>
            <a:fld id="{FFA26670-7319-4E21-BCCE-6D3965701EAE}"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6388" y="1262063"/>
            <a:ext cx="4241800"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262063"/>
            <a:ext cx="4243387"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65F0C5F3-840B-4867-A930-D8A584D6F97D}"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8"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9" name="Rectangle 103"/>
          <p:cNvSpPr>
            <a:spLocks noGrp="1" noChangeArrowheads="1"/>
          </p:cNvSpPr>
          <p:nvPr>
            <p:ph type="sldNum" sz="quarter" idx="12"/>
          </p:nvPr>
        </p:nvSpPr>
        <p:spPr>
          <a:ln/>
        </p:spPr>
        <p:txBody>
          <a:bodyPr/>
          <a:lstStyle>
            <a:lvl1pPr>
              <a:defRPr/>
            </a:lvl1pPr>
          </a:lstStyle>
          <a:p>
            <a:pPr>
              <a:defRPr/>
            </a:pPr>
            <a:fld id="{54A1145C-5DAF-4C3D-AB5E-2792A3396E31}"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4"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5" name="Rectangle 103"/>
          <p:cNvSpPr>
            <a:spLocks noGrp="1" noChangeArrowheads="1"/>
          </p:cNvSpPr>
          <p:nvPr>
            <p:ph type="sldNum" sz="quarter" idx="12"/>
          </p:nvPr>
        </p:nvSpPr>
        <p:spPr>
          <a:ln/>
        </p:spPr>
        <p:txBody>
          <a:bodyPr/>
          <a:lstStyle>
            <a:lvl1pPr>
              <a:defRPr/>
            </a:lvl1pPr>
          </a:lstStyle>
          <a:p>
            <a:pPr>
              <a:defRPr/>
            </a:pPr>
            <a:fld id="{444FE626-56D6-4713-B5FD-25EC82999291}"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3"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4" name="Rectangle 103"/>
          <p:cNvSpPr>
            <a:spLocks noGrp="1" noChangeArrowheads="1"/>
          </p:cNvSpPr>
          <p:nvPr>
            <p:ph type="sldNum" sz="quarter" idx="12"/>
          </p:nvPr>
        </p:nvSpPr>
        <p:spPr>
          <a:ln/>
        </p:spPr>
        <p:txBody>
          <a:bodyPr/>
          <a:lstStyle>
            <a:lvl1pPr>
              <a:defRPr/>
            </a:lvl1pPr>
          </a:lstStyle>
          <a:p>
            <a:pPr>
              <a:defRPr/>
            </a:pPr>
            <a:fld id="{8775C6BC-1858-486E-8DDE-022FC42F7DB4}"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BE94A8CF-1401-4901-9C0E-F772B984D721}"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a:t>© 2007 Capgemini - All rights reserved</a:t>
            </a:r>
            <a:endParaRPr lang="en-US"/>
          </a:p>
        </p:txBody>
      </p:sp>
      <p:sp>
        <p:nvSpPr>
          <p:cNvPr id="6" name="Rectangle 102"/>
          <p:cNvSpPr>
            <a:spLocks noGrp="1" noChangeArrowheads="1"/>
          </p:cNvSpPr>
          <p:nvPr>
            <p:ph type="ftr" sz="quarter" idx="11"/>
          </p:nvPr>
        </p:nvSpPr>
        <p:spPr>
          <a:ln/>
        </p:spPr>
        <p:txBody>
          <a:bodyPr/>
          <a:lstStyle>
            <a:lvl1pPr>
              <a:defRPr/>
            </a:lvl1pPr>
          </a:lstStyle>
          <a:p>
            <a:pPr>
              <a:defRPr/>
            </a:pPr>
            <a:r>
              <a:rPr lang="en-US"/>
              <a:t>Insert "Title, Author, Date"</a:t>
            </a:r>
          </a:p>
        </p:txBody>
      </p:sp>
      <p:sp>
        <p:nvSpPr>
          <p:cNvPr id="7" name="Rectangle 103"/>
          <p:cNvSpPr>
            <a:spLocks noGrp="1" noChangeArrowheads="1"/>
          </p:cNvSpPr>
          <p:nvPr>
            <p:ph type="sldNum" sz="quarter" idx="12"/>
          </p:nvPr>
        </p:nvSpPr>
        <p:spPr>
          <a:ln/>
        </p:spPr>
        <p:txBody>
          <a:bodyPr/>
          <a:lstStyle>
            <a:lvl1pPr>
              <a:defRPr/>
            </a:lvl1pPr>
          </a:lstStyle>
          <a:p>
            <a:pPr>
              <a:defRPr/>
            </a:pPr>
            <a:fld id="{6AAF6CCA-ED54-43ED-8E8F-43C2786B39FA}"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0" y="128588"/>
            <a:ext cx="9144000" cy="547687"/>
          </a:xfrm>
          <a:prstGeom prst="rect">
            <a:avLst/>
          </a:prstGeom>
          <a:noFill/>
          <a:ln w="9525">
            <a:noFill/>
            <a:miter lim="800000"/>
            <a:headEnd/>
            <a:tailEnd/>
          </a:ln>
        </p:spPr>
        <p:txBody>
          <a:bodyPr vert="horz" wrap="square" lIns="504000" tIns="36000" rIns="432000" bIns="36000" numCol="1" anchor="ctr" anchorCtr="0" compatLnSpc="1">
            <a:prstTxWarp prst="textNoShape">
              <a:avLst/>
            </a:prstTxWarp>
          </a:bodyPr>
          <a:lstStyle/>
          <a:p>
            <a:pPr lvl="0"/>
            <a:r>
              <a:rPr lang="en-US" smtClean="0"/>
              <a:t>Cliquez Pour Modifier Le Style Du Titre Du Masque</a:t>
            </a:r>
          </a:p>
        </p:txBody>
      </p:sp>
      <p:sp>
        <p:nvSpPr>
          <p:cNvPr id="1027" name="Rectangle 6"/>
          <p:cNvSpPr>
            <a:spLocks noGrp="1" noChangeArrowheads="1"/>
          </p:cNvSpPr>
          <p:nvPr>
            <p:ph type="body" idx="1"/>
          </p:nvPr>
        </p:nvSpPr>
        <p:spPr bwMode="auto">
          <a:xfrm>
            <a:off x="306388" y="1262063"/>
            <a:ext cx="8637587" cy="4838700"/>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lvl="0"/>
            <a:r>
              <a:rPr lang="fr-FR" smtClean="0"/>
              <a:t>Premier niveau</a:t>
            </a:r>
          </a:p>
          <a:p>
            <a:pPr lvl="1"/>
            <a:r>
              <a:rPr lang="fr-FR" smtClean="0"/>
              <a:t>Deuxième niveau</a:t>
            </a:r>
          </a:p>
          <a:p>
            <a:pPr lvl="2"/>
            <a:r>
              <a:rPr lang="fr-FR" smtClean="0"/>
              <a:t>Troisième niveau</a:t>
            </a:r>
          </a:p>
        </p:txBody>
      </p:sp>
      <p:sp>
        <p:nvSpPr>
          <p:cNvPr id="45157" name="Rectangle 101"/>
          <p:cNvSpPr>
            <a:spLocks noGrp="1" noChangeArrowheads="1"/>
          </p:cNvSpPr>
          <p:nvPr>
            <p:ph type="dt" sz="half" idx="2"/>
          </p:nvPr>
        </p:nvSpPr>
        <p:spPr bwMode="auto">
          <a:xfrm>
            <a:off x="8434388" y="6719888"/>
            <a:ext cx="523875" cy="103187"/>
          </a:xfrm>
          <a:prstGeom prst="rect">
            <a:avLst/>
          </a:prstGeom>
          <a:noFill/>
          <a:ln w="9525">
            <a:noFill/>
            <a:miter lim="800000"/>
            <a:headEnd/>
            <a:tailEnd/>
          </a:ln>
          <a:effectLst/>
        </p:spPr>
        <p:txBody>
          <a:bodyPr vert="horz" wrap="none" lIns="36000" tIns="0" rIns="0" bIns="0" numCol="1" anchor="ctr" anchorCtr="0" compatLnSpc="1">
            <a:prstTxWarp prst="textNoShape">
              <a:avLst/>
            </a:prstTxWarp>
            <a:spAutoFit/>
          </a:bodyPr>
          <a:lstStyle>
            <a:lvl1pPr algn="r">
              <a:defRPr sz="800" b="0">
                <a:solidFill>
                  <a:srgbClr val="000000"/>
                </a:solidFill>
              </a:defRPr>
            </a:lvl1pPr>
          </a:lstStyle>
          <a:p>
            <a:pPr>
              <a:defRPr/>
            </a:pPr>
            <a:r>
              <a:rPr lang="fr-FR"/>
              <a:t>© 2007 Capgemini - All rights reserved</a:t>
            </a:r>
            <a:endParaRPr lang="en-US"/>
          </a:p>
        </p:txBody>
      </p:sp>
      <p:sp>
        <p:nvSpPr>
          <p:cNvPr id="45158" name="Rectangle 102"/>
          <p:cNvSpPr>
            <a:spLocks noGrp="1" noChangeArrowheads="1"/>
          </p:cNvSpPr>
          <p:nvPr>
            <p:ph type="ftr" sz="quarter" idx="3"/>
          </p:nvPr>
        </p:nvSpPr>
        <p:spPr bwMode="auto">
          <a:xfrm>
            <a:off x="5851525" y="6719888"/>
            <a:ext cx="401638" cy="103187"/>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l">
              <a:defRPr sz="800" b="0">
                <a:solidFill>
                  <a:srgbClr val="000000"/>
                </a:solidFill>
              </a:defRPr>
            </a:lvl1pPr>
          </a:lstStyle>
          <a:p>
            <a:pPr>
              <a:defRPr/>
            </a:pPr>
            <a:r>
              <a:rPr lang="en-US"/>
              <a:t>Insert "Title, Author, Date"</a:t>
            </a:r>
          </a:p>
        </p:txBody>
      </p:sp>
      <p:sp>
        <p:nvSpPr>
          <p:cNvPr id="45159" name="Rectangle 103"/>
          <p:cNvSpPr>
            <a:spLocks noGrp="1" noChangeArrowheads="1"/>
          </p:cNvSpPr>
          <p:nvPr>
            <p:ph type="sldNum" sz="quarter" idx="4"/>
          </p:nvPr>
        </p:nvSpPr>
        <p:spPr bwMode="auto">
          <a:xfrm>
            <a:off x="8947150" y="6719888"/>
            <a:ext cx="196850" cy="103187"/>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a:defRPr sz="800">
                <a:solidFill>
                  <a:srgbClr val="000000"/>
                </a:solidFill>
              </a:defRPr>
            </a:lvl1pPr>
          </a:lstStyle>
          <a:p>
            <a:pPr>
              <a:defRPr/>
            </a:pPr>
            <a:fld id="{5BC61071-8CE5-4B98-9100-864B645A7B76}"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rgbClr val="DFDBCB"/>
            </a:solidFill>
            <a:round/>
            <a:headEnd/>
            <a:tailEnd/>
          </a:ln>
          <a:effectLst/>
        </p:spPr>
        <p:txBody>
          <a:bodyPr wrap="none" anchor="ctr"/>
          <a:lstStyle/>
          <a:p>
            <a:pPr>
              <a:defRPr/>
            </a:pPr>
            <a:endParaRPr lang="en-US"/>
          </a:p>
        </p:txBody>
      </p:sp>
      <p:sp>
        <p:nvSpPr>
          <p:cNvPr id="45176" name="Rectangle 120"/>
          <p:cNvSpPr>
            <a:spLocks noChangeArrowheads="1"/>
          </p:cNvSpPr>
          <p:nvPr/>
        </p:nvSpPr>
        <p:spPr bwMode="auto">
          <a:xfrm>
            <a:off x="7670800" y="6307138"/>
            <a:ext cx="1481138" cy="274637"/>
          </a:xfrm>
          <a:prstGeom prst="rect">
            <a:avLst/>
          </a:prstGeom>
          <a:noFill/>
          <a:ln w="19050">
            <a:noFill/>
            <a:miter lim="800000"/>
            <a:headEnd/>
            <a:tailEnd/>
          </a:ln>
          <a:effectLst/>
        </p:spPr>
        <p:txBody>
          <a:bodyPr wrap="none" lIns="36000" rIns="72000">
            <a:spAutoFit/>
          </a:bodyPr>
          <a:lstStyle/>
          <a:p>
            <a:pPr algn="r">
              <a:lnSpc>
                <a:spcPct val="100000"/>
              </a:lnSpc>
              <a:spcBef>
                <a:spcPct val="10000"/>
              </a:spcBef>
              <a:defRPr/>
            </a:pPr>
            <a:r>
              <a:rPr lang="en-GB" altLang="en-US" sz="1200">
                <a:solidFill>
                  <a:srgbClr val="00553D"/>
                </a:solidFill>
              </a:rPr>
              <a:t>Learning &amp; Culture</a:t>
            </a:r>
          </a:p>
        </p:txBody>
      </p:sp>
      <p:pic>
        <p:nvPicPr>
          <p:cNvPr id="1033" name="Picture 124" descr="OK_Capgemini"/>
          <p:cNvPicPr>
            <a:picLocks noChangeAspect="1" noChangeArrowheads="1"/>
          </p:cNvPicPr>
          <p:nvPr/>
        </p:nvPicPr>
        <p:blipFill>
          <a:blip r:embed="rId14" cstate="print"/>
          <a:srcRect/>
          <a:stretch>
            <a:fillRect/>
          </a:stretch>
        </p:blipFill>
        <p:spPr bwMode="auto">
          <a:xfrm>
            <a:off x="88900" y="6424613"/>
            <a:ext cx="1439863" cy="339725"/>
          </a:xfrm>
          <a:prstGeom prst="rect">
            <a:avLst/>
          </a:prstGeom>
          <a:noFill/>
          <a:ln w="9525">
            <a:noFill/>
            <a:miter lim="800000"/>
            <a:headEnd/>
            <a:tailEnd/>
          </a:ln>
        </p:spPr>
      </p:pic>
      <p:sp>
        <p:nvSpPr>
          <p:cNvPr id="45187" name="Rectangle 131"/>
          <p:cNvSpPr>
            <a:spLocks noChangeArrowheads="1"/>
          </p:cNvSpPr>
          <p:nvPr/>
        </p:nvSpPr>
        <p:spPr bwMode="auto">
          <a:xfrm>
            <a:off x="5765800" y="6572250"/>
            <a:ext cx="3292475" cy="103188"/>
          </a:xfrm>
          <a:prstGeom prst="rect">
            <a:avLst/>
          </a:prstGeom>
          <a:noFill/>
          <a:ln w="9525" algn="ctr">
            <a:noFill/>
            <a:miter lim="800000"/>
            <a:headEnd/>
            <a:tailEnd/>
          </a:ln>
          <a:effectLst/>
        </p:spPr>
        <p:txBody>
          <a:bodyPr wrap="none" lIns="36000" tIns="0" rIns="0" bIns="0" anchor="ctr">
            <a:spAutoFit/>
          </a:bodyPr>
          <a:lstStyle/>
          <a:p>
            <a:pPr algn="r">
              <a:defRPr/>
            </a:pPr>
            <a:r>
              <a:rPr lang="en-US" sz="800" b="0" i="1">
                <a:solidFill>
                  <a:srgbClr val="00553D"/>
                </a:solidFill>
              </a:rPr>
              <a:t>All work described was performed by Capgemini or a Capgemini affiliate</a:t>
            </a: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ransition>
    <p:wipe dir="r"/>
  </p:transition>
  <p:hf hdr="0" ftr="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Narrow" pitchFamily="34" charset="0"/>
        </a:defRPr>
      </a:lvl2pPr>
      <a:lvl3pPr algn="l" rtl="0" eaLnBrk="0" fontAlgn="base" hangingPunct="0">
        <a:spcBef>
          <a:spcPct val="0"/>
        </a:spcBef>
        <a:spcAft>
          <a:spcPct val="0"/>
        </a:spcAft>
        <a:defRPr sz="2800" b="1">
          <a:solidFill>
            <a:schemeClr val="tx1"/>
          </a:solidFill>
          <a:latin typeface="Arial Narrow" pitchFamily="34" charset="0"/>
        </a:defRPr>
      </a:lvl3pPr>
      <a:lvl4pPr algn="l" rtl="0" eaLnBrk="0" fontAlgn="base" hangingPunct="0">
        <a:spcBef>
          <a:spcPct val="0"/>
        </a:spcBef>
        <a:spcAft>
          <a:spcPct val="0"/>
        </a:spcAft>
        <a:defRPr sz="2800" b="1">
          <a:solidFill>
            <a:schemeClr val="tx1"/>
          </a:solidFill>
          <a:latin typeface="Arial Narrow" pitchFamily="34" charset="0"/>
        </a:defRPr>
      </a:lvl4pPr>
      <a:lvl5pPr algn="l" rtl="0" eaLnBrk="0" fontAlgn="base" hangingPunct="0">
        <a:spcBef>
          <a:spcPct val="0"/>
        </a:spcBef>
        <a:spcAft>
          <a:spcPct val="0"/>
        </a:spcAft>
        <a:defRPr sz="2800" b="1">
          <a:solidFill>
            <a:schemeClr val="tx1"/>
          </a:solidFill>
          <a:latin typeface="Arial Narrow" pitchFamily="34" charset="0"/>
        </a:defRPr>
      </a:lvl5pPr>
      <a:lvl6pPr marL="457200" algn="l" rtl="0" eaLnBrk="0" fontAlgn="base" hangingPunct="0">
        <a:spcBef>
          <a:spcPct val="0"/>
        </a:spcBef>
        <a:spcAft>
          <a:spcPct val="0"/>
        </a:spcAft>
        <a:defRPr sz="2800" b="1">
          <a:solidFill>
            <a:schemeClr val="tx1"/>
          </a:solidFill>
          <a:latin typeface="Arial Narrow" pitchFamily="34" charset="0"/>
        </a:defRPr>
      </a:lvl6pPr>
      <a:lvl7pPr marL="914400" algn="l" rtl="0" eaLnBrk="0" fontAlgn="base" hangingPunct="0">
        <a:spcBef>
          <a:spcPct val="0"/>
        </a:spcBef>
        <a:spcAft>
          <a:spcPct val="0"/>
        </a:spcAft>
        <a:defRPr sz="2800" b="1">
          <a:solidFill>
            <a:schemeClr val="tx1"/>
          </a:solidFill>
          <a:latin typeface="Arial Narrow" pitchFamily="34" charset="0"/>
        </a:defRPr>
      </a:lvl7pPr>
      <a:lvl8pPr marL="1371600" algn="l" rtl="0" eaLnBrk="0" fontAlgn="base" hangingPunct="0">
        <a:spcBef>
          <a:spcPct val="0"/>
        </a:spcBef>
        <a:spcAft>
          <a:spcPct val="0"/>
        </a:spcAft>
        <a:defRPr sz="2800" b="1">
          <a:solidFill>
            <a:schemeClr val="tx1"/>
          </a:solidFill>
          <a:latin typeface="Arial Narrow" pitchFamily="34" charset="0"/>
        </a:defRPr>
      </a:lvl8pPr>
      <a:lvl9pPr marL="1828800" algn="l" rtl="0" eaLnBrk="0" fontAlgn="base" hangingPunct="0">
        <a:spcBef>
          <a:spcPct val="0"/>
        </a:spcBef>
        <a:spcAft>
          <a:spcPct val="0"/>
        </a:spcAft>
        <a:defRPr sz="2800" b="1">
          <a:solidFill>
            <a:schemeClr val="tx1"/>
          </a:solidFill>
          <a:latin typeface="Arial Narrow" pitchFamily="34" charset="0"/>
        </a:defRPr>
      </a:lvl9pPr>
    </p:titleStyle>
    <p:bodyStyle>
      <a:lvl1pPr marL="190500" indent="-190500" algn="l" rtl="0" eaLnBrk="0" fontAlgn="base" hangingPunct="0">
        <a:spcBef>
          <a:spcPct val="20000"/>
        </a:spcBef>
        <a:spcAft>
          <a:spcPct val="0"/>
        </a:spcAft>
        <a:buClr>
          <a:schemeClr val="accent2"/>
        </a:buClr>
        <a:buFont typeface="Wingdings" pitchFamily="2" charset="2"/>
        <a:buChar char="§"/>
        <a:defRPr sz="2400">
          <a:solidFill>
            <a:schemeClr val="tx1"/>
          </a:solidFill>
          <a:latin typeface="+mn-lt"/>
          <a:ea typeface="+mn-ea"/>
          <a:cs typeface="+mn-cs"/>
        </a:defRPr>
      </a:lvl1pPr>
      <a:lvl2pPr marL="571500" indent="-190500" algn="l" rtl="0" eaLnBrk="0" fontAlgn="base" hangingPunct="0">
        <a:spcBef>
          <a:spcPct val="20000"/>
        </a:spcBef>
        <a:spcAft>
          <a:spcPct val="0"/>
        </a:spcAft>
        <a:buClr>
          <a:schemeClr val="tx2"/>
        </a:buClr>
        <a:buChar char="•"/>
        <a:defRPr sz="2000">
          <a:solidFill>
            <a:schemeClr val="tx1"/>
          </a:solidFill>
          <a:latin typeface="+mn-lt"/>
        </a:defRPr>
      </a:lvl2pPr>
      <a:lvl3pPr marL="938213" indent="-176213" algn="l" rtl="0" eaLnBrk="0" fontAlgn="base" hangingPunct="0">
        <a:spcBef>
          <a:spcPct val="20000"/>
        </a:spcBef>
        <a:spcAft>
          <a:spcPct val="0"/>
        </a:spcAft>
        <a:buClr>
          <a:srgbClr val="C8C500"/>
        </a:buClr>
        <a:buFont typeface="Symbol" pitchFamily="18" charset="2"/>
        <a:buChar char="-"/>
        <a:defRPr>
          <a:solidFill>
            <a:schemeClr val="tx1"/>
          </a:solidFill>
          <a:latin typeface="+mn-lt"/>
        </a:defRPr>
      </a:lvl3pPr>
      <a:lvl4pPr marL="1547813" indent="-228600" algn="l" rtl="0" eaLnBrk="0" fontAlgn="base" hangingPunct="0">
        <a:spcBef>
          <a:spcPct val="20000"/>
        </a:spcBef>
        <a:spcAft>
          <a:spcPct val="0"/>
        </a:spcAft>
        <a:defRPr sz="2200">
          <a:solidFill>
            <a:schemeClr val="tx1"/>
          </a:solidFill>
          <a:latin typeface="+mn-lt"/>
        </a:defRPr>
      </a:lvl4pPr>
      <a:lvl5pPr marL="1966913" indent="-228600" algn="l" rtl="0" eaLnBrk="0" fontAlgn="base" hangingPunct="0">
        <a:spcBef>
          <a:spcPct val="20000"/>
        </a:spcBef>
        <a:spcAft>
          <a:spcPct val="0"/>
        </a:spcAft>
        <a:buChar char="»"/>
        <a:defRPr sz="2200">
          <a:solidFill>
            <a:schemeClr val="tx1"/>
          </a:solidFill>
          <a:latin typeface="+mn-lt"/>
        </a:defRPr>
      </a:lvl5pPr>
      <a:lvl6pPr marL="2424113" indent="-228600" algn="l" rtl="0" eaLnBrk="0" fontAlgn="base" hangingPunct="0">
        <a:spcBef>
          <a:spcPct val="20000"/>
        </a:spcBef>
        <a:spcAft>
          <a:spcPct val="0"/>
        </a:spcAft>
        <a:buChar char="»"/>
        <a:defRPr sz="2200">
          <a:solidFill>
            <a:schemeClr val="tx1"/>
          </a:solidFill>
          <a:latin typeface="+mn-lt"/>
        </a:defRPr>
      </a:lvl6pPr>
      <a:lvl7pPr marL="2881313" indent="-228600" algn="l" rtl="0" eaLnBrk="0" fontAlgn="base" hangingPunct="0">
        <a:spcBef>
          <a:spcPct val="20000"/>
        </a:spcBef>
        <a:spcAft>
          <a:spcPct val="0"/>
        </a:spcAft>
        <a:buChar char="»"/>
        <a:defRPr sz="2200">
          <a:solidFill>
            <a:schemeClr val="tx1"/>
          </a:solidFill>
          <a:latin typeface="+mn-lt"/>
        </a:defRPr>
      </a:lvl7pPr>
      <a:lvl8pPr marL="3338513" indent="-228600" algn="l" rtl="0" eaLnBrk="0" fontAlgn="base" hangingPunct="0">
        <a:spcBef>
          <a:spcPct val="20000"/>
        </a:spcBef>
        <a:spcAft>
          <a:spcPct val="0"/>
        </a:spcAft>
        <a:buChar char="»"/>
        <a:defRPr sz="2200">
          <a:solidFill>
            <a:schemeClr val="tx1"/>
          </a:solidFill>
          <a:latin typeface="+mn-lt"/>
        </a:defRPr>
      </a:lvl8pPr>
      <a:lvl9pPr marL="3795713" indent="-228600" algn="l" rtl="0" eaLnBrk="0" fontAlgn="base" hangingPunct="0">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0" y="1643063"/>
            <a:ext cx="8966200" cy="919162"/>
          </a:xfrm>
        </p:spPr>
        <p:txBody>
          <a:bodyPr/>
          <a:lstStyle/>
          <a:p>
            <a:r>
              <a:rPr lang="en-US" sz="3600" dirty="0" smtClean="0">
                <a:solidFill>
                  <a:srgbClr val="000000"/>
                </a:solidFill>
              </a:rPr>
              <a:t>Java </a:t>
            </a:r>
            <a:r>
              <a:rPr lang="en-IN" sz="3600" dirty="0" smtClean="0">
                <a:solidFill>
                  <a:srgbClr val="000000"/>
                </a:solidFill>
              </a:rPr>
              <a:t>Util Package – Important classes</a:t>
            </a:r>
            <a:br>
              <a:rPr lang="en-IN" sz="3600" dirty="0" smtClean="0">
                <a:solidFill>
                  <a:srgbClr val="000000"/>
                </a:solidFill>
              </a:rPr>
            </a:br>
            <a:r>
              <a:rPr lang="en-IN" sz="2400" dirty="0" smtClean="0">
                <a:solidFill>
                  <a:srgbClr val="000000"/>
                </a:solidFill>
              </a:rPr>
              <a:t>(Scanner, Date, Calendar, RegEx, Annotation) </a:t>
            </a:r>
            <a:endParaRPr lang="en-US" sz="2400" dirty="0" smtClean="0"/>
          </a:p>
        </p:txBody>
      </p:sp>
      <p:sp>
        <p:nvSpPr>
          <p:cNvPr id="3" name="Rectangle 2"/>
          <p:cNvSpPr>
            <a:spLocks noChangeArrowheads="1"/>
          </p:cNvSpPr>
          <p:nvPr/>
        </p:nvSpPr>
        <p:spPr bwMode="auto">
          <a:xfrm>
            <a:off x="4587875" y="3184525"/>
            <a:ext cx="4572000" cy="720725"/>
          </a:xfrm>
          <a:prstGeom prst="rect">
            <a:avLst/>
          </a:prstGeom>
          <a:noFill/>
          <a:ln w="9525">
            <a:noFill/>
            <a:miter lim="800000"/>
            <a:headEnd/>
            <a:tailEnd/>
          </a:ln>
        </p:spPr>
        <p:txBody>
          <a:bodyPr>
            <a:spAutoFit/>
          </a:bodyPr>
          <a:lstStyle/>
          <a:p>
            <a:pPr algn="r"/>
            <a:r>
              <a:rPr lang="en-US" dirty="0">
                <a:solidFill>
                  <a:schemeClr val="bg1"/>
                </a:solidFill>
              </a:rPr>
              <a:t>Fresher Learning Program </a:t>
            </a:r>
          </a:p>
          <a:p>
            <a:pPr algn="r"/>
            <a:r>
              <a:rPr lang="en-US" dirty="0" smtClean="0">
                <a:solidFill>
                  <a:schemeClr val="bg1"/>
                </a:solidFill>
              </a:rPr>
              <a:t>January, 2012</a:t>
            </a:r>
            <a:endParaRPr lang="en-US"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IN" smtClean="0"/>
              <a:t>Date &amp; Time</a:t>
            </a:r>
            <a:endParaRPr lang="en-US" smtClean="0"/>
          </a:p>
        </p:txBody>
      </p:sp>
      <p:sp>
        <p:nvSpPr>
          <p:cNvPr id="52227" name="Rectangle 3"/>
          <p:cNvSpPr>
            <a:spLocks noGrp="1" noChangeArrowheads="1"/>
          </p:cNvSpPr>
          <p:nvPr>
            <p:ph type="body" idx="1"/>
          </p:nvPr>
        </p:nvSpPr>
        <p:spPr>
          <a:xfrm>
            <a:off x="341313" y="862965"/>
            <a:ext cx="8534400" cy="5083175"/>
          </a:xfrm>
        </p:spPr>
        <p:txBody>
          <a:bodyPr/>
          <a:lstStyle/>
          <a:p>
            <a:r>
              <a:rPr lang="en-IN" sz="2000" b="1" dirty="0" err="1" smtClean="0"/>
              <a:t>int</a:t>
            </a:r>
            <a:r>
              <a:rPr lang="en-IN" sz="2000" b="1" dirty="0" smtClean="0"/>
              <a:t> </a:t>
            </a:r>
            <a:r>
              <a:rPr lang="en-IN" sz="2000" b="1" dirty="0" err="1" smtClean="0"/>
              <a:t>compareTo</a:t>
            </a:r>
            <a:r>
              <a:rPr lang="en-IN" sz="2000" b="1" dirty="0" smtClean="0"/>
              <a:t>(Date </a:t>
            </a:r>
            <a:r>
              <a:rPr lang="en-IN" sz="2000" b="1" dirty="0" err="1" smtClean="0"/>
              <a:t>date</a:t>
            </a:r>
            <a:r>
              <a:rPr lang="en-IN" sz="2000" b="1" dirty="0" smtClean="0"/>
              <a:t>)</a:t>
            </a:r>
            <a:r>
              <a:rPr lang="en-IN" sz="2000" dirty="0" smtClean="0"/>
              <a:t/>
            </a:r>
            <a:br>
              <a:rPr lang="en-IN" sz="2000" dirty="0" smtClean="0"/>
            </a:br>
            <a:r>
              <a:rPr lang="en-IN" sz="2000" dirty="0" smtClean="0"/>
              <a:t>Compares the value of the invoking object with that of date. Returns 0 if the values are equal. Returns a negative value if the invoking object is earlier than date. Returns a positive value if the invoking object is later than date.</a:t>
            </a:r>
          </a:p>
          <a:p>
            <a:r>
              <a:rPr lang="en-IN" sz="2000" b="1" dirty="0" err="1" smtClean="0"/>
              <a:t>int</a:t>
            </a:r>
            <a:r>
              <a:rPr lang="en-IN" sz="2000" b="1" dirty="0" smtClean="0"/>
              <a:t> </a:t>
            </a:r>
            <a:r>
              <a:rPr lang="en-IN" sz="2000" b="1" dirty="0" err="1" smtClean="0"/>
              <a:t>compareTo</a:t>
            </a:r>
            <a:r>
              <a:rPr lang="en-IN" sz="2000" b="1" dirty="0" smtClean="0"/>
              <a:t>(Object </a:t>
            </a:r>
            <a:r>
              <a:rPr lang="en-IN" sz="2000" b="1" dirty="0" err="1" smtClean="0"/>
              <a:t>obj</a:t>
            </a:r>
            <a:r>
              <a:rPr lang="en-IN" sz="2000" b="1" dirty="0" smtClean="0"/>
              <a:t>)</a:t>
            </a:r>
            <a:r>
              <a:rPr lang="en-IN" sz="2000" dirty="0" smtClean="0"/>
              <a:t/>
            </a:r>
            <a:br>
              <a:rPr lang="en-IN" sz="2000" dirty="0" smtClean="0"/>
            </a:br>
            <a:r>
              <a:rPr lang="en-IN" sz="2000" dirty="0" smtClean="0"/>
              <a:t>Operates identically to </a:t>
            </a:r>
            <a:r>
              <a:rPr lang="en-IN" sz="2000" dirty="0" err="1" smtClean="0"/>
              <a:t>compareTo</a:t>
            </a:r>
            <a:r>
              <a:rPr lang="en-IN" sz="2000" dirty="0" smtClean="0"/>
              <a:t>(Date) if </a:t>
            </a:r>
            <a:r>
              <a:rPr lang="en-IN" sz="2000" dirty="0" err="1" smtClean="0"/>
              <a:t>obj</a:t>
            </a:r>
            <a:r>
              <a:rPr lang="en-IN" sz="2000" dirty="0" smtClean="0"/>
              <a:t> is of class Date. Otherwise, it throws a </a:t>
            </a:r>
            <a:r>
              <a:rPr lang="en-IN" sz="2000" dirty="0" err="1" smtClean="0"/>
              <a:t>ClassCastException</a:t>
            </a:r>
            <a:r>
              <a:rPr lang="en-IN" sz="2000" dirty="0" smtClean="0"/>
              <a:t>. </a:t>
            </a:r>
          </a:p>
          <a:p>
            <a:r>
              <a:rPr lang="en-IN" sz="2000" b="1" dirty="0" smtClean="0"/>
              <a:t>long </a:t>
            </a:r>
            <a:r>
              <a:rPr lang="en-IN" sz="2000" b="1" dirty="0" err="1" smtClean="0"/>
              <a:t>getTime</a:t>
            </a:r>
            <a:r>
              <a:rPr lang="en-IN" sz="2000" b="1" dirty="0" smtClean="0"/>
              <a:t>( )</a:t>
            </a:r>
            <a:r>
              <a:rPr lang="en-IN" sz="2000" dirty="0" smtClean="0"/>
              <a:t/>
            </a:r>
            <a:br>
              <a:rPr lang="en-IN" sz="2000" dirty="0" smtClean="0"/>
            </a:br>
            <a:r>
              <a:rPr lang="en-IN" sz="2000" dirty="0" smtClean="0"/>
              <a:t>Returns the number of milliseconds that have elapsed since January 1, 1970.</a:t>
            </a:r>
          </a:p>
          <a:p>
            <a:r>
              <a:rPr lang="en-IN" sz="2000" b="1" dirty="0" smtClean="0"/>
              <a:t>void </a:t>
            </a:r>
            <a:r>
              <a:rPr lang="en-IN" sz="2000" b="1" dirty="0" err="1" smtClean="0"/>
              <a:t>setTime</a:t>
            </a:r>
            <a:r>
              <a:rPr lang="en-IN" sz="2000" b="1" dirty="0" smtClean="0"/>
              <a:t>(long time)</a:t>
            </a:r>
            <a:r>
              <a:rPr lang="en-IN" sz="2000" dirty="0" smtClean="0"/>
              <a:t/>
            </a:r>
            <a:br>
              <a:rPr lang="en-IN" sz="2000" dirty="0" smtClean="0"/>
            </a:br>
            <a:r>
              <a:rPr lang="en-IN" sz="2000" dirty="0" smtClean="0"/>
              <a:t>Sets the time and date as specified by time, which represents an elapsed time in milliseconds from midnight, January 1, 1970</a:t>
            </a:r>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IN" smtClean="0"/>
              <a:t>Getting Current Date &amp; Time</a:t>
            </a:r>
          </a:p>
        </p:txBody>
      </p:sp>
      <p:sp>
        <p:nvSpPr>
          <p:cNvPr id="53251" name="Rectangle 3"/>
          <p:cNvSpPr>
            <a:spLocks noGrp="1" noChangeArrowheads="1"/>
          </p:cNvSpPr>
          <p:nvPr>
            <p:ph type="body" idx="1"/>
          </p:nvPr>
        </p:nvSpPr>
        <p:spPr>
          <a:xfrm>
            <a:off x="341313" y="862965"/>
            <a:ext cx="8534400" cy="5083175"/>
          </a:xfrm>
        </p:spPr>
        <p:txBody>
          <a:bodyPr/>
          <a:lstStyle/>
          <a:p>
            <a:r>
              <a:rPr lang="en-IN" sz="2000" dirty="0" smtClean="0"/>
              <a:t>This is very easy to get current date and time in Java. You can use a simple Date object with </a:t>
            </a:r>
            <a:r>
              <a:rPr lang="en-IN" sz="2000" i="1" dirty="0" smtClean="0"/>
              <a:t>toString()</a:t>
            </a:r>
            <a:r>
              <a:rPr lang="en-IN" sz="2000" dirty="0" smtClean="0"/>
              <a:t> method to print current date and time as follows:</a:t>
            </a:r>
          </a:p>
          <a:p>
            <a:pPr>
              <a:buFont typeface="Wingdings" pitchFamily="2" charset="2"/>
              <a:buNone/>
            </a:pPr>
            <a:r>
              <a:rPr lang="en-IN" sz="2000" dirty="0" smtClean="0"/>
              <a:t>	</a:t>
            </a:r>
          </a:p>
          <a:p>
            <a:pPr>
              <a:buFont typeface="Wingdings" pitchFamily="2" charset="2"/>
              <a:buNone/>
            </a:pPr>
            <a:r>
              <a:rPr lang="en-IN" sz="1800" dirty="0" smtClean="0"/>
              <a:t>	import </a:t>
            </a:r>
            <a:r>
              <a:rPr lang="en-IN" sz="1800" dirty="0" err="1" smtClean="0"/>
              <a:t>java.util.Date</a:t>
            </a:r>
            <a:r>
              <a:rPr lang="en-IN" sz="1800" dirty="0" smtClean="0"/>
              <a:t>;</a:t>
            </a:r>
          </a:p>
          <a:p>
            <a:pPr>
              <a:buFont typeface="Wingdings" pitchFamily="2" charset="2"/>
              <a:buNone/>
            </a:pPr>
            <a:r>
              <a:rPr lang="en-IN" sz="1800" dirty="0" smtClean="0"/>
              <a:t>	class </a:t>
            </a:r>
            <a:r>
              <a:rPr lang="en-IN" sz="1800" dirty="0" err="1" smtClean="0"/>
              <a:t>DateDemo</a:t>
            </a:r>
            <a:r>
              <a:rPr lang="en-IN" sz="1800" dirty="0" smtClean="0"/>
              <a:t> {</a:t>
            </a:r>
          </a:p>
          <a:p>
            <a:pPr>
              <a:buFont typeface="Wingdings" pitchFamily="2" charset="2"/>
              <a:buNone/>
            </a:pPr>
            <a:r>
              <a:rPr lang="en-IN" sz="1800" dirty="0" smtClean="0"/>
              <a:t>	   public static void main(String </a:t>
            </a:r>
            <a:r>
              <a:rPr lang="en-IN" sz="1800" dirty="0" err="1" smtClean="0"/>
              <a:t>args</a:t>
            </a:r>
            <a:r>
              <a:rPr lang="en-IN" sz="1800" dirty="0" smtClean="0"/>
              <a:t>[]) {</a:t>
            </a:r>
          </a:p>
          <a:p>
            <a:pPr>
              <a:buFont typeface="Wingdings" pitchFamily="2" charset="2"/>
              <a:buNone/>
            </a:pPr>
            <a:r>
              <a:rPr lang="en-IN" sz="1800" dirty="0" smtClean="0"/>
              <a:t>	       // Instantiate a Date object</a:t>
            </a:r>
          </a:p>
          <a:p>
            <a:pPr>
              <a:buFont typeface="Wingdings" pitchFamily="2" charset="2"/>
              <a:buNone/>
            </a:pPr>
            <a:r>
              <a:rPr lang="en-IN" sz="1800" dirty="0" smtClean="0"/>
              <a:t>	       Date </a:t>
            </a:r>
            <a:r>
              <a:rPr lang="en-IN" sz="1800" dirty="0" err="1" smtClean="0"/>
              <a:t>date</a:t>
            </a:r>
            <a:r>
              <a:rPr lang="en-IN" sz="1800" dirty="0" smtClean="0"/>
              <a:t> = new Date();</a:t>
            </a:r>
          </a:p>
          <a:p>
            <a:pPr>
              <a:buFont typeface="Wingdings" pitchFamily="2" charset="2"/>
              <a:buNone/>
            </a:pPr>
            <a:r>
              <a:rPr lang="en-IN" sz="1800" dirty="0" smtClean="0"/>
              <a:t>	               // display time and date using toString()</a:t>
            </a:r>
          </a:p>
          <a:p>
            <a:pPr>
              <a:buFont typeface="Wingdings" pitchFamily="2" charset="2"/>
              <a:buNone/>
            </a:pPr>
            <a:r>
              <a:rPr lang="en-IN" sz="1800" dirty="0" smtClean="0"/>
              <a:t>	       </a:t>
            </a:r>
            <a:r>
              <a:rPr lang="en-IN" sz="1800" dirty="0" err="1" smtClean="0"/>
              <a:t>System.out.println</a:t>
            </a:r>
            <a:r>
              <a:rPr lang="en-IN" sz="1800" dirty="0" smtClean="0"/>
              <a:t>(</a:t>
            </a:r>
            <a:r>
              <a:rPr lang="en-IN" sz="1800" dirty="0" err="1" smtClean="0"/>
              <a:t>date.toString</a:t>
            </a:r>
            <a:r>
              <a:rPr lang="en-IN" sz="1800" dirty="0" smtClean="0"/>
              <a:t>());</a:t>
            </a:r>
          </a:p>
          <a:p>
            <a:pPr>
              <a:buFont typeface="Wingdings" pitchFamily="2" charset="2"/>
              <a:buNone/>
            </a:pPr>
            <a:r>
              <a:rPr lang="en-IN" sz="1800" dirty="0" smtClean="0"/>
              <a:t>	   }</a:t>
            </a:r>
          </a:p>
          <a:p>
            <a:pPr>
              <a:buFont typeface="Wingdings" pitchFamily="2" charset="2"/>
              <a:buNone/>
            </a:pPr>
            <a:r>
              <a:rPr lang="en-IN" sz="1800" dirty="0" smtClean="0"/>
              <a:t>	}</a:t>
            </a:r>
          </a:p>
          <a:p>
            <a:pPr>
              <a:buFont typeface="Wingdings" pitchFamily="2" charset="2"/>
              <a:buNone/>
            </a:pPr>
            <a:endParaRPr lang="en-IN" sz="2000" dirty="0" smtClean="0"/>
          </a:p>
          <a:p>
            <a:pPr>
              <a:buFont typeface="Wingdings" pitchFamily="2" charset="2"/>
              <a:buNone/>
            </a:pPr>
            <a:r>
              <a:rPr lang="en-IN" sz="2000" dirty="0" smtClean="0"/>
              <a:t>This would produce following result:   Mon May 04 09:51:52 CDT 2009</a:t>
            </a:r>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IN" smtClean="0"/>
              <a:t>Date Formatting using SimpleDateFormat:</a:t>
            </a:r>
          </a:p>
        </p:txBody>
      </p:sp>
      <p:sp>
        <p:nvSpPr>
          <p:cNvPr id="54275" name="Rectangle 3"/>
          <p:cNvSpPr>
            <a:spLocks noGrp="1" noChangeArrowheads="1"/>
          </p:cNvSpPr>
          <p:nvPr>
            <p:ph type="body" idx="1"/>
          </p:nvPr>
        </p:nvSpPr>
        <p:spPr>
          <a:xfrm>
            <a:off x="341313" y="832485"/>
            <a:ext cx="8534400" cy="5537835"/>
          </a:xfrm>
        </p:spPr>
        <p:style>
          <a:lnRef idx="0">
            <a:scrgbClr r="0" g="0" b="0"/>
          </a:lnRef>
          <a:fillRef idx="1001">
            <a:schemeClr val="lt2"/>
          </a:fillRef>
          <a:effectRef idx="0">
            <a:scrgbClr r="0" g="0" b="0"/>
          </a:effectRef>
          <a:fontRef idx="major"/>
        </p:style>
        <p:txBody>
          <a:bodyPr/>
          <a:lstStyle/>
          <a:p>
            <a:r>
              <a:rPr lang="en-IN" sz="1800" dirty="0" err="1" smtClean="0"/>
              <a:t>SimpleDateFormat</a:t>
            </a:r>
            <a:r>
              <a:rPr lang="en-IN" sz="1800" dirty="0" smtClean="0"/>
              <a:t> is a concrete class for formatting and parsing dates in a locale-sensitive manner. </a:t>
            </a:r>
          </a:p>
          <a:p>
            <a:r>
              <a:rPr lang="en-IN" sz="1800" dirty="0" smtClean="0"/>
              <a:t>It allows you to start by choosing any user-defined patterns for date-time formatting</a:t>
            </a:r>
          </a:p>
          <a:p>
            <a:r>
              <a:rPr lang="en-IN" sz="1800" dirty="0" smtClean="0"/>
              <a:t>Use </a:t>
            </a:r>
            <a:r>
              <a:rPr lang="en-US" sz="1800" dirty="0" smtClean="0"/>
              <a:t>for formatting (date -&gt; text), parsing (text -&gt; date), and normalization.</a:t>
            </a:r>
            <a:r>
              <a:rPr lang="en-IN" sz="1800" dirty="0" smtClean="0"/>
              <a:t> </a:t>
            </a:r>
          </a:p>
          <a:p>
            <a:pPr>
              <a:buNone/>
            </a:pPr>
            <a:r>
              <a:rPr lang="en-IN" sz="1800" dirty="0" smtClean="0"/>
              <a:t>For example:  </a:t>
            </a:r>
          </a:p>
          <a:p>
            <a:pPr>
              <a:buFont typeface="Wingdings" pitchFamily="2" charset="2"/>
              <a:buNone/>
            </a:pPr>
            <a:endParaRPr lang="en-IN" sz="1800" dirty="0" smtClean="0"/>
          </a:p>
          <a:p>
            <a:pPr>
              <a:buFont typeface="Wingdings" pitchFamily="2" charset="2"/>
              <a:buNone/>
            </a:pPr>
            <a:r>
              <a:rPr lang="en-IN" sz="1800" dirty="0" smtClean="0"/>
              <a:t>import </a:t>
            </a:r>
            <a:r>
              <a:rPr lang="en-IN" sz="1800" dirty="0" err="1" smtClean="0"/>
              <a:t>java.util</a:t>
            </a:r>
            <a:r>
              <a:rPr lang="en-IN" sz="1800" dirty="0" smtClean="0"/>
              <a:t>.*;</a:t>
            </a:r>
          </a:p>
          <a:p>
            <a:pPr>
              <a:buFont typeface="Wingdings" pitchFamily="2" charset="2"/>
              <a:buNone/>
            </a:pPr>
            <a:r>
              <a:rPr lang="en-IN" sz="1800" dirty="0" smtClean="0"/>
              <a:t>import </a:t>
            </a:r>
            <a:r>
              <a:rPr lang="en-IN" sz="1800" dirty="0" err="1" smtClean="0"/>
              <a:t>java.text</a:t>
            </a:r>
            <a:r>
              <a:rPr lang="en-IN" sz="1800" dirty="0" smtClean="0"/>
              <a:t>.*;</a:t>
            </a:r>
          </a:p>
          <a:p>
            <a:pPr>
              <a:buFont typeface="Wingdings" pitchFamily="2" charset="2"/>
              <a:buNone/>
            </a:pPr>
            <a:r>
              <a:rPr lang="en-IN" sz="1800" dirty="0" smtClean="0"/>
              <a:t>class </a:t>
            </a:r>
            <a:r>
              <a:rPr lang="en-IN" sz="1800" dirty="0" err="1" smtClean="0"/>
              <a:t>DateDemo</a:t>
            </a:r>
            <a:r>
              <a:rPr lang="en-IN" sz="1800" dirty="0" smtClean="0"/>
              <a:t> {</a:t>
            </a:r>
          </a:p>
          <a:p>
            <a:pPr>
              <a:buFont typeface="Wingdings" pitchFamily="2" charset="2"/>
              <a:buNone/>
            </a:pPr>
            <a:r>
              <a:rPr lang="en-IN" sz="1800" dirty="0" smtClean="0"/>
              <a:t>	   public static void main(String </a:t>
            </a:r>
            <a:r>
              <a:rPr lang="en-IN" sz="1800" dirty="0" err="1" smtClean="0"/>
              <a:t>args</a:t>
            </a:r>
            <a:r>
              <a:rPr lang="en-IN" sz="1800" dirty="0" smtClean="0"/>
              <a:t>[]) {</a:t>
            </a:r>
          </a:p>
          <a:p>
            <a:pPr>
              <a:buFont typeface="Wingdings" pitchFamily="2" charset="2"/>
              <a:buNone/>
            </a:pPr>
            <a:r>
              <a:rPr lang="en-IN" sz="1800" dirty="0" smtClean="0"/>
              <a:t>	       Date </a:t>
            </a:r>
            <a:r>
              <a:rPr lang="en-IN" sz="1800" dirty="0" err="1" smtClean="0"/>
              <a:t>dNow</a:t>
            </a:r>
            <a:r>
              <a:rPr lang="en-IN" sz="1800" dirty="0" smtClean="0"/>
              <a:t> = new Date( );</a:t>
            </a:r>
          </a:p>
          <a:p>
            <a:pPr>
              <a:buFont typeface="Wingdings" pitchFamily="2" charset="2"/>
              <a:buNone/>
            </a:pPr>
            <a:r>
              <a:rPr lang="en-IN" sz="1800" dirty="0" smtClean="0"/>
              <a:t>	       </a:t>
            </a:r>
            <a:r>
              <a:rPr lang="en-IN" sz="1800" dirty="0" err="1" smtClean="0"/>
              <a:t>SimpleDateFormat</a:t>
            </a:r>
            <a:r>
              <a:rPr lang="en-IN" sz="1800" dirty="0" smtClean="0"/>
              <a:t> ft = new </a:t>
            </a:r>
            <a:r>
              <a:rPr lang="en-IN" sz="1800" dirty="0" err="1" smtClean="0"/>
              <a:t>SimpleDateFormat</a:t>
            </a:r>
            <a:r>
              <a:rPr lang="en-IN" sz="1800" dirty="0" smtClean="0"/>
              <a:t> ("E </a:t>
            </a:r>
            <a:r>
              <a:rPr lang="en-IN" sz="1800" dirty="0" err="1" smtClean="0"/>
              <a:t>yyyy.MM.dd</a:t>
            </a:r>
            <a:r>
              <a:rPr lang="en-IN" sz="1800" dirty="0" smtClean="0"/>
              <a:t> 'at' </a:t>
            </a:r>
            <a:r>
              <a:rPr lang="en-IN" sz="1800" dirty="0" err="1" smtClean="0"/>
              <a:t>hh:mm:ss</a:t>
            </a:r>
            <a:r>
              <a:rPr lang="en-IN" sz="1800" dirty="0" smtClean="0"/>
              <a:t> a </a:t>
            </a:r>
            <a:r>
              <a:rPr lang="en-IN" sz="1800" dirty="0" err="1" smtClean="0"/>
              <a:t>zzz</a:t>
            </a:r>
            <a:r>
              <a:rPr lang="en-IN" sz="1800" dirty="0" smtClean="0"/>
              <a:t>");</a:t>
            </a:r>
          </a:p>
          <a:p>
            <a:pPr>
              <a:buNone/>
            </a:pPr>
            <a:r>
              <a:rPr lang="en-IN" sz="1800" dirty="0" smtClean="0"/>
              <a:t>	   	</a:t>
            </a:r>
            <a:r>
              <a:rPr lang="en-IN" sz="1800" dirty="0" err="1" smtClean="0"/>
              <a:t>System.out.println</a:t>
            </a:r>
            <a:r>
              <a:rPr lang="en-IN" sz="1800" dirty="0" smtClean="0"/>
              <a:t>("Current Date: " + </a:t>
            </a:r>
            <a:r>
              <a:rPr lang="en-IN" sz="1800" dirty="0" err="1" smtClean="0"/>
              <a:t>ft.format</a:t>
            </a:r>
            <a:r>
              <a:rPr lang="en-IN" sz="1800" dirty="0" smtClean="0"/>
              <a:t>(</a:t>
            </a:r>
            <a:r>
              <a:rPr lang="en-IN" sz="1800" dirty="0" err="1" smtClean="0"/>
              <a:t>dNow</a:t>
            </a:r>
            <a:r>
              <a:rPr lang="en-IN" sz="1800" dirty="0" smtClean="0"/>
              <a:t>));</a:t>
            </a:r>
          </a:p>
          <a:p>
            <a:pPr>
              <a:buNone/>
            </a:pPr>
            <a:r>
              <a:rPr lang="en-IN" sz="1800" dirty="0" smtClean="0"/>
              <a:t>      } </a:t>
            </a:r>
          </a:p>
          <a:p>
            <a:pPr>
              <a:buNone/>
            </a:pPr>
            <a:r>
              <a:rPr lang="en-IN" sz="1800" dirty="0" smtClean="0"/>
              <a:t>}</a:t>
            </a:r>
          </a:p>
          <a:p>
            <a:pPr>
              <a:buNone/>
            </a:pPr>
            <a:r>
              <a:rPr lang="en-IN" sz="1800" dirty="0" smtClean="0"/>
              <a:t>This would produce following result:  	Sun 2004.07.18 at 04:14:09 PM PDT</a:t>
            </a:r>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IN" smtClean="0"/>
              <a:t>Parsing Strings into Dates:</a:t>
            </a:r>
          </a:p>
        </p:txBody>
      </p:sp>
      <p:sp>
        <p:nvSpPr>
          <p:cNvPr id="57347" name="Rectangle 3"/>
          <p:cNvSpPr>
            <a:spLocks noGrp="1" noChangeArrowheads="1"/>
          </p:cNvSpPr>
          <p:nvPr>
            <p:ph type="body" idx="1"/>
          </p:nvPr>
        </p:nvSpPr>
        <p:spPr>
          <a:xfrm>
            <a:off x="377825" y="808038"/>
            <a:ext cx="8504238" cy="4949825"/>
          </a:xfrm>
        </p:spPr>
        <p:txBody>
          <a:bodyPr/>
          <a:lstStyle/>
          <a:p>
            <a:r>
              <a:rPr lang="en-IN" sz="2000" dirty="0" smtClean="0"/>
              <a:t>The </a:t>
            </a:r>
            <a:r>
              <a:rPr lang="en-IN" sz="2000" dirty="0" err="1" smtClean="0"/>
              <a:t>SimpleDateFormat</a:t>
            </a:r>
            <a:r>
              <a:rPr lang="en-IN" sz="2000" dirty="0" smtClean="0"/>
              <a:t> class has some additional methods, notably parse( ) , which tries to parse a string according to the format stored in the given </a:t>
            </a:r>
            <a:r>
              <a:rPr lang="en-IN" sz="2000" dirty="0" err="1" smtClean="0"/>
              <a:t>SimpleDateFormat</a:t>
            </a:r>
            <a:r>
              <a:rPr lang="en-IN" sz="2000" dirty="0" smtClean="0"/>
              <a:t> object. For example:</a:t>
            </a:r>
          </a:p>
          <a:p>
            <a:pPr>
              <a:buNone/>
            </a:pPr>
            <a:r>
              <a:rPr lang="en-IN" sz="1800" dirty="0" smtClean="0"/>
              <a:t>import </a:t>
            </a:r>
            <a:r>
              <a:rPr lang="en-IN" sz="1800" dirty="0" err="1" smtClean="0"/>
              <a:t>java.util</a:t>
            </a:r>
            <a:r>
              <a:rPr lang="en-IN" sz="1800" dirty="0" smtClean="0"/>
              <a:t>.*;</a:t>
            </a:r>
          </a:p>
          <a:p>
            <a:pPr>
              <a:buNone/>
            </a:pPr>
            <a:r>
              <a:rPr lang="en-IN" sz="1800" dirty="0" smtClean="0"/>
              <a:t>import </a:t>
            </a:r>
            <a:r>
              <a:rPr lang="en-IN" sz="1800" dirty="0" err="1" smtClean="0"/>
              <a:t>java.text</a:t>
            </a:r>
            <a:r>
              <a:rPr lang="en-IN" sz="1800" dirty="0" smtClean="0"/>
              <a:t>.*;</a:t>
            </a:r>
          </a:p>
          <a:p>
            <a:pPr>
              <a:buNone/>
            </a:pPr>
            <a:r>
              <a:rPr lang="en-IN" sz="1800" dirty="0" smtClean="0"/>
              <a:t>class </a:t>
            </a:r>
            <a:r>
              <a:rPr lang="en-IN" sz="1800" dirty="0" err="1" smtClean="0"/>
              <a:t>DateDemo</a:t>
            </a:r>
            <a:r>
              <a:rPr lang="en-IN" sz="1800" dirty="0" smtClean="0"/>
              <a:t> {</a:t>
            </a:r>
          </a:p>
          <a:p>
            <a:pPr>
              <a:buNone/>
            </a:pPr>
            <a:r>
              <a:rPr lang="en-IN" sz="1800" dirty="0" smtClean="0"/>
              <a:t>	public static void main(String </a:t>
            </a:r>
            <a:r>
              <a:rPr lang="en-IN" sz="1800" dirty="0" err="1" smtClean="0"/>
              <a:t>args</a:t>
            </a:r>
            <a:r>
              <a:rPr lang="en-IN" sz="1800" dirty="0" smtClean="0"/>
              <a:t>[]) {</a:t>
            </a:r>
          </a:p>
          <a:p>
            <a:pPr>
              <a:buNone/>
            </a:pPr>
            <a:r>
              <a:rPr lang="en-IN" sz="1800" dirty="0" smtClean="0"/>
              <a:t> 		</a:t>
            </a:r>
            <a:r>
              <a:rPr lang="en-IN" sz="1800" dirty="0" err="1" smtClean="0"/>
              <a:t>SimpleDateFormat</a:t>
            </a:r>
            <a:r>
              <a:rPr lang="en-IN" sz="1800" dirty="0" smtClean="0"/>
              <a:t> ft = new </a:t>
            </a:r>
            <a:r>
              <a:rPr lang="en-IN" sz="1800" dirty="0" err="1" smtClean="0"/>
              <a:t>SimpleDateFormat</a:t>
            </a:r>
            <a:r>
              <a:rPr lang="en-IN" sz="1800" dirty="0" smtClean="0"/>
              <a:t> ("</a:t>
            </a:r>
            <a:r>
              <a:rPr lang="en-IN" sz="1800" dirty="0" err="1" smtClean="0"/>
              <a:t>yyyy</a:t>
            </a:r>
            <a:r>
              <a:rPr lang="en-IN" sz="1800" dirty="0" smtClean="0"/>
              <a:t>-MM-</a:t>
            </a:r>
            <a:r>
              <a:rPr lang="en-IN" sz="1800" dirty="0" err="1" smtClean="0"/>
              <a:t>dd</a:t>
            </a:r>
            <a:r>
              <a:rPr lang="en-IN" sz="1800" dirty="0" smtClean="0"/>
              <a:t>"); </a:t>
            </a:r>
          </a:p>
          <a:p>
            <a:pPr>
              <a:buNone/>
            </a:pPr>
            <a:r>
              <a:rPr lang="en-IN" sz="1800" dirty="0" smtClean="0"/>
              <a:t>		String input = </a:t>
            </a:r>
            <a:r>
              <a:rPr lang="en-IN" sz="1800" dirty="0" err="1" smtClean="0"/>
              <a:t>args.length</a:t>
            </a:r>
            <a:r>
              <a:rPr lang="en-IN" sz="1800" dirty="0" smtClean="0"/>
              <a:t> == 0 ? "1818-11-11" : </a:t>
            </a:r>
            <a:r>
              <a:rPr lang="en-IN" sz="1800" dirty="0" err="1" smtClean="0"/>
              <a:t>args</a:t>
            </a:r>
            <a:r>
              <a:rPr lang="en-IN" sz="1800" dirty="0" smtClean="0"/>
              <a:t>[0]; </a:t>
            </a:r>
          </a:p>
          <a:p>
            <a:pPr>
              <a:buNone/>
            </a:pPr>
            <a:r>
              <a:rPr lang="en-IN" sz="1800" dirty="0" smtClean="0"/>
              <a:t>       	</a:t>
            </a:r>
            <a:r>
              <a:rPr lang="en-IN" sz="1800" dirty="0" err="1" smtClean="0"/>
              <a:t>System.out.print</a:t>
            </a:r>
            <a:r>
              <a:rPr lang="en-IN" sz="1800" dirty="0" smtClean="0"/>
              <a:t>(input + " Parses as "); </a:t>
            </a:r>
          </a:p>
          <a:p>
            <a:pPr>
              <a:buNone/>
            </a:pPr>
            <a:r>
              <a:rPr lang="en-IN" sz="1800" dirty="0" smtClean="0"/>
              <a:t>       	Date t; </a:t>
            </a:r>
          </a:p>
          <a:p>
            <a:pPr>
              <a:buNone/>
            </a:pPr>
            <a:r>
              <a:rPr lang="en-IN" sz="1800" dirty="0" smtClean="0"/>
              <a:t>      	 try { </a:t>
            </a:r>
          </a:p>
          <a:p>
            <a:pPr>
              <a:buNone/>
            </a:pPr>
            <a:r>
              <a:rPr lang="en-IN" sz="1800" dirty="0" smtClean="0"/>
              <a:t>          		t = </a:t>
            </a:r>
            <a:r>
              <a:rPr lang="en-IN" sz="1800" dirty="0" err="1" smtClean="0"/>
              <a:t>ft.parse</a:t>
            </a:r>
            <a:r>
              <a:rPr lang="en-IN" sz="1800" dirty="0" smtClean="0"/>
              <a:t>(input); </a:t>
            </a:r>
          </a:p>
          <a:p>
            <a:pPr>
              <a:buNone/>
            </a:pPr>
            <a:r>
              <a:rPr lang="en-IN" sz="1800" dirty="0" smtClean="0"/>
              <a:t>          		</a:t>
            </a:r>
            <a:r>
              <a:rPr lang="en-IN" sz="1800" dirty="0" err="1" smtClean="0"/>
              <a:t>System.out.println</a:t>
            </a:r>
            <a:r>
              <a:rPr lang="en-IN" sz="1800" dirty="0" smtClean="0"/>
              <a:t>(t); </a:t>
            </a:r>
          </a:p>
          <a:p>
            <a:pPr>
              <a:buNone/>
            </a:pPr>
            <a:r>
              <a:rPr lang="en-IN" sz="1800" dirty="0" smtClean="0"/>
              <a:t>      	} catch (</a:t>
            </a:r>
            <a:r>
              <a:rPr lang="en-IN" sz="1800" dirty="0" err="1" smtClean="0"/>
              <a:t>ParseException</a:t>
            </a:r>
            <a:r>
              <a:rPr lang="en-IN" sz="1800" dirty="0" smtClean="0"/>
              <a:t> e) { </a:t>
            </a:r>
          </a:p>
          <a:p>
            <a:pPr>
              <a:buNone/>
            </a:pPr>
            <a:r>
              <a:rPr lang="en-IN" sz="1800" dirty="0" smtClean="0"/>
              <a:t>          		</a:t>
            </a:r>
            <a:r>
              <a:rPr lang="en-IN" sz="1800" dirty="0" err="1" smtClean="0"/>
              <a:t>System.out.println</a:t>
            </a:r>
            <a:r>
              <a:rPr lang="en-IN" sz="1800" dirty="0" smtClean="0"/>
              <a:t>("</a:t>
            </a:r>
            <a:r>
              <a:rPr lang="en-IN" sz="1800" dirty="0" err="1" smtClean="0"/>
              <a:t>Unparseable</a:t>
            </a:r>
            <a:r>
              <a:rPr lang="en-IN" sz="1800" dirty="0" smtClean="0"/>
              <a:t> using " + formatter); </a:t>
            </a:r>
          </a:p>
          <a:p>
            <a:pPr>
              <a:buNone/>
            </a:pPr>
            <a:r>
              <a:rPr lang="en-IN" sz="1800" dirty="0" smtClean="0"/>
              <a:t>      }   }  }  </a:t>
            </a:r>
            <a:endParaRPr lang="en-US" sz="1800" dirty="0" smtClean="0"/>
          </a:p>
          <a:p>
            <a:pPr>
              <a:buNone/>
            </a:pPr>
            <a:r>
              <a:rPr lang="en-IN" sz="2000" dirty="0" smtClean="0"/>
              <a:t> </a:t>
            </a:r>
            <a:endParaRPr lang="en-US" sz="2000" dirty="0" smtClean="0"/>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IN" smtClean="0"/>
              <a:t>Parsing Strings into Dates:</a:t>
            </a:r>
            <a:endParaRPr lang="en-US" smtClean="0"/>
          </a:p>
        </p:txBody>
      </p:sp>
      <p:sp>
        <p:nvSpPr>
          <p:cNvPr id="59395" name="Rectangle 3"/>
          <p:cNvSpPr>
            <a:spLocks noGrp="1" noChangeArrowheads="1"/>
          </p:cNvSpPr>
          <p:nvPr>
            <p:ph type="body" idx="1"/>
          </p:nvPr>
        </p:nvSpPr>
        <p:spPr>
          <a:xfrm>
            <a:off x="377825" y="1036638"/>
            <a:ext cx="8504238" cy="4949825"/>
          </a:xfrm>
        </p:spPr>
        <p:txBody>
          <a:bodyPr/>
          <a:lstStyle/>
          <a:p>
            <a:pPr>
              <a:lnSpc>
                <a:spcPts val="2875"/>
              </a:lnSpc>
            </a:pPr>
            <a:r>
              <a:rPr lang="en-IN" sz="2000" dirty="0" smtClean="0"/>
              <a:t>A sample run of the above program would produce following result:</a:t>
            </a:r>
          </a:p>
          <a:p>
            <a:pPr>
              <a:lnSpc>
                <a:spcPts val="2875"/>
              </a:lnSpc>
            </a:pPr>
            <a:r>
              <a:rPr lang="en-IN" sz="2000" dirty="0" smtClean="0"/>
              <a:t>$ java </a:t>
            </a:r>
            <a:r>
              <a:rPr lang="en-IN" sz="2000" dirty="0" err="1" smtClean="0"/>
              <a:t>DateDemo</a:t>
            </a:r>
            <a:endParaRPr lang="en-IN" sz="2000" dirty="0" smtClean="0"/>
          </a:p>
          <a:p>
            <a:pPr>
              <a:lnSpc>
                <a:spcPts val="2875"/>
              </a:lnSpc>
            </a:pPr>
            <a:r>
              <a:rPr lang="en-IN" sz="2000" dirty="0" smtClean="0"/>
              <a:t>1818-11-11 Parses as Wed Nov 11 00:00:00 GMT 1818</a:t>
            </a:r>
          </a:p>
          <a:p>
            <a:pPr>
              <a:lnSpc>
                <a:spcPts val="2875"/>
              </a:lnSpc>
            </a:pPr>
            <a:r>
              <a:rPr lang="en-IN" sz="2000" dirty="0" smtClean="0"/>
              <a:t>$ java </a:t>
            </a:r>
            <a:r>
              <a:rPr lang="en-IN" sz="2000" dirty="0" err="1" smtClean="0"/>
              <a:t>DateDemo</a:t>
            </a:r>
            <a:r>
              <a:rPr lang="en-IN" sz="2000" dirty="0" smtClean="0"/>
              <a:t> 2007-12-01</a:t>
            </a:r>
          </a:p>
          <a:p>
            <a:pPr>
              <a:lnSpc>
                <a:spcPts val="2875"/>
              </a:lnSpc>
            </a:pPr>
            <a:r>
              <a:rPr lang="en-IN" sz="2000" dirty="0" smtClean="0"/>
              <a:t>2007-12-01 Parses as Sat Dec 01 00:00:00 GMT 2007</a:t>
            </a:r>
          </a:p>
          <a:p>
            <a:endParaRPr lang="en-US" sz="2000" dirty="0" smtClean="0"/>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A0A900CC-1AEC-4F02-9094-6D50AE0BD34A}" type="slidenum">
              <a:rPr lang="en-US" smtClean="0"/>
              <a:pPr/>
              <a:t>14</a:t>
            </a:fld>
            <a:endParaRPr lang="en-US" smtClean="0"/>
          </a:p>
        </p:txBody>
      </p:sp>
      <p:sp>
        <p:nvSpPr>
          <p:cNvPr id="6149" name="Rectangle 3"/>
          <p:cNvSpPr>
            <a:spLocks noGrp="1" noChangeArrowheads="1"/>
          </p:cNvSpPr>
          <p:nvPr>
            <p:ph type="body" idx="1"/>
          </p:nvPr>
        </p:nvSpPr>
        <p:spPr>
          <a:xfrm>
            <a:off x="306388" y="1021080"/>
            <a:ext cx="8637587" cy="5079683"/>
          </a:xfrm>
        </p:spPr>
        <p:txBody>
          <a:bodyPr/>
          <a:lstStyle/>
          <a:p>
            <a:pPr>
              <a:buNone/>
            </a:pPr>
            <a:endParaRPr lang="en-US" sz="2000" dirty="0" smtClean="0"/>
          </a:p>
          <a:p>
            <a:pPr>
              <a:buNone/>
            </a:pPr>
            <a:endParaRPr lang="en-US" sz="2000" dirty="0" smtClean="0"/>
          </a:p>
          <a:p>
            <a:pPr>
              <a:buNone/>
            </a:pPr>
            <a:endParaRPr lang="en-US" sz="2000" dirty="0" smtClean="0"/>
          </a:p>
          <a:p>
            <a:pPr>
              <a:buNone/>
            </a:pPr>
            <a:r>
              <a:rPr lang="en-US" sz="4000" b="1" dirty="0" smtClean="0"/>
              <a:t>			</a:t>
            </a:r>
          </a:p>
          <a:p>
            <a:pPr algn="ctr">
              <a:buNone/>
            </a:pPr>
            <a:r>
              <a:rPr lang="en-US" sz="4000" b="1" dirty="0" smtClean="0"/>
              <a:t>	Calendar</a:t>
            </a:r>
          </a:p>
          <a:p>
            <a:endParaRPr lang="en-US" sz="2000" dirty="0" smtClean="0"/>
          </a:p>
          <a:p>
            <a:endParaRPr lang="en-US" sz="2000" dirty="0" smtClean="0"/>
          </a:p>
          <a:p>
            <a:pPr>
              <a:buNone/>
            </a:pPr>
            <a:endParaRPr lang="en-US" sz="2000" dirty="0" smtClean="0"/>
          </a:p>
        </p:txBody>
      </p:sp>
      <p:sp>
        <p:nvSpPr>
          <p:cNvPr id="6"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Calendar</a:t>
            </a:r>
          </a:p>
        </p:txBody>
      </p:sp>
      <p:sp>
        <p:nvSpPr>
          <p:cNvPr id="56323" name="Rectangle 3"/>
          <p:cNvSpPr>
            <a:spLocks noGrp="1" noChangeArrowheads="1"/>
          </p:cNvSpPr>
          <p:nvPr>
            <p:ph type="body" idx="1"/>
          </p:nvPr>
        </p:nvSpPr>
        <p:spPr>
          <a:xfrm>
            <a:off x="401638" y="1060450"/>
            <a:ext cx="8480425" cy="4949825"/>
          </a:xfrm>
        </p:spPr>
        <p:txBody>
          <a:bodyPr/>
          <a:lstStyle/>
          <a:p>
            <a:r>
              <a:rPr lang="en-US" sz="2000" dirty="0" smtClean="0"/>
              <a:t>Calendar is a class which is used to manipulate Dates.</a:t>
            </a:r>
          </a:p>
          <a:p>
            <a:r>
              <a:rPr lang="en-US" sz="2000" dirty="0" smtClean="0"/>
              <a:t>This class has a set of Integer fields which give DAY, MONTH, YEAR,HOUR and so on..</a:t>
            </a:r>
          </a:p>
          <a:p>
            <a:endParaRPr lang="en-US" sz="2000" dirty="0" smtClean="0"/>
          </a:p>
          <a:p>
            <a:pPr>
              <a:buNone/>
            </a:pPr>
            <a:r>
              <a:rPr lang="en-US" sz="2000" dirty="0" smtClean="0"/>
              <a:t>Example – </a:t>
            </a:r>
          </a:p>
          <a:p>
            <a:pPr>
              <a:buNone/>
            </a:pPr>
            <a:r>
              <a:rPr lang="en-US" sz="2000" dirty="0" smtClean="0"/>
              <a:t>	Calendar cal = </a:t>
            </a:r>
            <a:r>
              <a:rPr lang="en-US" sz="2000" dirty="0" err="1" smtClean="0"/>
              <a:t>Calendar.getInstance</a:t>
            </a:r>
            <a:r>
              <a:rPr lang="en-US" sz="2000" dirty="0" smtClean="0"/>
              <a:t>();</a:t>
            </a:r>
          </a:p>
          <a:p>
            <a:pPr>
              <a:buNone/>
            </a:pPr>
            <a:r>
              <a:rPr lang="en-US" sz="2000" dirty="0" smtClean="0"/>
              <a:t>	</a:t>
            </a:r>
            <a:r>
              <a:rPr lang="en-US" sz="2000" dirty="0" err="1" smtClean="0"/>
              <a:t>System.out.println</a:t>
            </a:r>
            <a:r>
              <a:rPr lang="en-US" sz="2000" dirty="0" smtClean="0"/>
              <a:t>( </a:t>
            </a:r>
            <a:r>
              <a:rPr lang="en-US" sz="2000" dirty="0" err="1" smtClean="0"/>
              <a:t>cal.getTime</a:t>
            </a:r>
            <a:r>
              <a:rPr lang="en-US" sz="2000" dirty="0" smtClean="0"/>
              <a:t>());</a:t>
            </a:r>
          </a:p>
          <a:p>
            <a:pPr>
              <a:buNone/>
            </a:pPr>
            <a:r>
              <a:rPr lang="en-US" sz="2000" dirty="0" smtClean="0"/>
              <a:t>	</a:t>
            </a:r>
            <a:r>
              <a:rPr lang="en-US" sz="2000" dirty="0" err="1" smtClean="0"/>
              <a:t>System.out.println</a:t>
            </a:r>
            <a:r>
              <a:rPr lang="en-US" sz="2000" dirty="0" smtClean="0"/>
              <a:t>( </a:t>
            </a:r>
            <a:r>
              <a:rPr lang="en-US" sz="2000" dirty="0" err="1" smtClean="0"/>
              <a:t>cal.get</a:t>
            </a:r>
            <a:r>
              <a:rPr lang="en-US" sz="2000" dirty="0" smtClean="0"/>
              <a:t>(</a:t>
            </a:r>
            <a:r>
              <a:rPr lang="en-US" sz="2000" dirty="0" err="1" smtClean="0"/>
              <a:t>cal.DAY_OF_YEAR</a:t>
            </a:r>
            <a:r>
              <a:rPr lang="en-US" sz="2000" dirty="0" smtClean="0"/>
              <a:t>));</a:t>
            </a:r>
          </a:p>
          <a:p>
            <a:pPr>
              <a:buNone/>
            </a:pPr>
            <a:r>
              <a:rPr lang="en-US" sz="2000" dirty="0" smtClean="0"/>
              <a:t>	</a:t>
            </a:r>
            <a:r>
              <a:rPr lang="en-US" sz="2000" dirty="0" err="1" smtClean="0"/>
              <a:t>System.out.println</a:t>
            </a:r>
            <a:r>
              <a:rPr lang="en-US" sz="2000" dirty="0" smtClean="0"/>
              <a:t>( </a:t>
            </a:r>
            <a:r>
              <a:rPr lang="en-US" sz="2000" dirty="0" err="1" smtClean="0"/>
              <a:t>cal.get</a:t>
            </a:r>
            <a:r>
              <a:rPr lang="en-US" sz="2000" dirty="0" smtClean="0"/>
              <a:t>(</a:t>
            </a:r>
            <a:r>
              <a:rPr lang="en-US" sz="2000" dirty="0" err="1" smtClean="0"/>
              <a:t>cal.HOUR_OF_DAY</a:t>
            </a:r>
            <a:r>
              <a:rPr lang="en-US" sz="2000" dirty="0" smtClean="0"/>
              <a:t>));</a:t>
            </a:r>
          </a:p>
          <a:p>
            <a:endParaRPr lang="en-US" sz="2000" dirty="0" smtClean="0"/>
          </a:p>
          <a:p>
            <a:r>
              <a:rPr lang="en-US" sz="2000" dirty="0" smtClean="0"/>
              <a:t>Calendar being an abstract class, there is a concrete base class of Calendar available which is </a:t>
            </a:r>
            <a:r>
              <a:rPr lang="en-US" sz="2000" dirty="0" err="1" smtClean="0"/>
              <a:t>GregorianCalendar</a:t>
            </a:r>
            <a:r>
              <a:rPr lang="en-US" sz="2000" dirty="0" smtClean="0"/>
              <a:t>.</a:t>
            </a:r>
          </a:p>
          <a:p>
            <a:endParaRPr lang="en-US" sz="2000" dirty="0" smtClean="0"/>
          </a:p>
          <a:p>
            <a:endParaRPr lang="en-US" sz="2000" dirty="0" smtClean="0"/>
          </a:p>
          <a:p>
            <a:endParaRPr lang="en-US" sz="2000" dirty="0" smtClean="0"/>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IN" sz="4000" smtClean="0"/>
              <a:t/>
            </a:r>
            <a:br>
              <a:rPr lang="en-IN" sz="4000" smtClean="0"/>
            </a:br>
            <a:r>
              <a:rPr lang="en-IN" smtClean="0"/>
              <a:t>GregorianCalendar Class:</a:t>
            </a:r>
            <a:r>
              <a:rPr lang="en-IN" sz="4000" smtClean="0"/>
              <a:t/>
            </a:r>
            <a:br>
              <a:rPr lang="en-IN" sz="4000" smtClean="0"/>
            </a:br>
            <a:r>
              <a:rPr lang="en-US" smtClean="0"/>
              <a:t>	</a:t>
            </a:r>
          </a:p>
        </p:txBody>
      </p:sp>
      <p:sp>
        <p:nvSpPr>
          <p:cNvPr id="60419" name="Rectangle 3"/>
          <p:cNvSpPr>
            <a:spLocks noGrp="1" noChangeArrowheads="1"/>
          </p:cNvSpPr>
          <p:nvPr>
            <p:ph type="body" idx="1"/>
          </p:nvPr>
        </p:nvSpPr>
        <p:spPr>
          <a:xfrm>
            <a:off x="354013" y="1096963"/>
            <a:ext cx="8528050" cy="4938712"/>
          </a:xfrm>
        </p:spPr>
        <p:txBody>
          <a:bodyPr/>
          <a:lstStyle/>
          <a:p>
            <a:pPr>
              <a:lnSpc>
                <a:spcPts val="2875"/>
              </a:lnSpc>
            </a:pPr>
            <a:r>
              <a:rPr lang="en-IN" sz="2000" dirty="0" smtClean="0"/>
              <a:t>Gregorian Calendar is a concrete implementation of a Calendar class that implements the normal Gregorian calendar with which you are familiar. </a:t>
            </a:r>
          </a:p>
          <a:p>
            <a:pPr>
              <a:lnSpc>
                <a:spcPts val="2875"/>
              </a:lnSpc>
            </a:pPr>
            <a:r>
              <a:rPr lang="en-IN" sz="2000" dirty="0" smtClean="0"/>
              <a:t>This PPT do not discuss </a:t>
            </a:r>
            <a:r>
              <a:rPr lang="en-IN" sz="2000" dirty="0" err="1" smtClean="0"/>
              <a:t>Calender</a:t>
            </a:r>
            <a:r>
              <a:rPr lang="en-IN" sz="2000" dirty="0" smtClean="0"/>
              <a:t> class, you can look standard Java documentation for this.</a:t>
            </a:r>
          </a:p>
          <a:p>
            <a:pPr>
              <a:lnSpc>
                <a:spcPts val="2875"/>
              </a:lnSpc>
            </a:pPr>
            <a:r>
              <a:rPr lang="en-IN" sz="2000" dirty="0" smtClean="0"/>
              <a:t>The </a:t>
            </a:r>
            <a:r>
              <a:rPr lang="en-IN" sz="2000" b="1" dirty="0" err="1" smtClean="0"/>
              <a:t>getInstance</a:t>
            </a:r>
            <a:r>
              <a:rPr lang="en-IN" sz="2000" b="1" dirty="0" smtClean="0"/>
              <a:t>( )</a:t>
            </a:r>
            <a:r>
              <a:rPr lang="en-IN" sz="2000" dirty="0" smtClean="0"/>
              <a:t> method of Calendar returns a </a:t>
            </a:r>
            <a:r>
              <a:rPr lang="en-IN" sz="2000" dirty="0" err="1" smtClean="0"/>
              <a:t>GregorianCalendar</a:t>
            </a:r>
            <a:r>
              <a:rPr lang="en-IN" sz="2000" dirty="0" smtClean="0"/>
              <a:t> initialized with the current date and time in the default locale and time zone. </a:t>
            </a:r>
          </a:p>
          <a:p>
            <a:pPr>
              <a:lnSpc>
                <a:spcPts val="2875"/>
              </a:lnSpc>
            </a:pPr>
            <a:r>
              <a:rPr lang="en-IN" sz="2000" dirty="0" err="1" smtClean="0"/>
              <a:t>GregorianCalendar</a:t>
            </a:r>
            <a:r>
              <a:rPr lang="en-IN" sz="2000" dirty="0" smtClean="0"/>
              <a:t> defines two fields: AD and BC. These represent the two eras defined by the Gregorian calendar.</a:t>
            </a:r>
          </a:p>
          <a:p>
            <a:pPr>
              <a:lnSpc>
                <a:spcPts val="2875"/>
              </a:lnSpc>
            </a:pPr>
            <a:r>
              <a:rPr lang="en-IN" sz="2000" dirty="0" smtClean="0"/>
              <a:t>There are also several constructors for </a:t>
            </a:r>
            <a:r>
              <a:rPr lang="en-IN" sz="2000" dirty="0" err="1" smtClean="0"/>
              <a:t>GregorianCalendar</a:t>
            </a:r>
            <a:r>
              <a:rPr lang="en-IN" sz="2000" dirty="0" smtClean="0"/>
              <a:t> objects:</a:t>
            </a:r>
          </a:p>
          <a:p>
            <a:endParaRPr lang="en-US" sz="2000" dirty="0" smtClean="0"/>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IN" smtClean="0"/>
              <a:t>GregorianCalendar Class: </a:t>
            </a:r>
            <a:r>
              <a:rPr lang="en-US" smtClean="0"/>
              <a:t>	</a:t>
            </a:r>
          </a:p>
        </p:txBody>
      </p:sp>
      <p:sp>
        <p:nvSpPr>
          <p:cNvPr id="61443" name="Rectangle 3"/>
          <p:cNvSpPr>
            <a:spLocks noGrp="1" noChangeArrowheads="1"/>
          </p:cNvSpPr>
          <p:nvPr>
            <p:ph type="body" idx="1"/>
          </p:nvPr>
        </p:nvSpPr>
        <p:spPr>
          <a:xfrm>
            <a:off x="500063" y="1085850"/>
            <a:ext cx="8382000" cy="4937125"/>
          </a:xfrm>
        </p:spPr>
        <p:txBody>
          <a:bodyPr/>
          <a:lstStyle/>
          <a:p>
            <a:pPr>
              <a:lnSpc>
                <a:spcPts val="2400"/>
              </a:lnSpc>
              <a:buNone/>
            </a:pPr>
            <a:r>
              <a:rPr lang="en-IN" sz="1800" dirty="0" smtClean="0"/>
              <a:t>import </a:t>
            </a:r>
            <a:r>
              <a:rPr lang="en-IN" sz="1800" dirty="0" err="1" smtClean="0"/>
              <a:t>java.util</a:t>
            </a:r>
            <a:r>
              <a:rPr lang="en-IN" sz="1800" dirty="0" smtClean="0"/>
              <a:t>.*;</a:t>
            </a:r>
          </a:p>
          <a:p>
            <a:pPr>
              <a:lnSpc>
                <a:spcPts val="2400"/>
              </a:lnSpc>
              <a:buNone/>
            </a:pPr>
            <a:r>
              <a:rPr lang="en-IN" sz="1800" dirty="0" smtClean="0"/>
              <a:t> class </a:t>
            </a:r>
            <a:r>
              <a:rPr lang="en-IN" sz="1800" dirty="0" err="1" smtClean="0"/>
              <a:t>GregorianCalendarDemo</a:t>
            </a:r>
            <a:r>
              <a:rPr lang="en-IN" sz="1800" dirty="0" smtClean="0"/>
              <a:t> {</a:t>
            </a:r>
          </a:p>
          <a:p>
            <a:pPr>
              <a:lnSpc>
                <a:spcPts val="2400"/>
              </a:lnSpc>
              <a:buNone/>
            </a:pPr>
            <a:r>
              <a:rPr lang="en-IN" sz="1800" dirty="0" smtClean="0"/>
              <a:t>   public static void main(String </a:t>
            </a:r>
            <a:r>
              <a:rPr lang="en-IN" sz="1800" dirty="0" err="1" smtClean="0"/>
              <a:t>args</a:t>
            </a:r>
            <a:r>
              <a:rPr lang="en-IN" sz="1800" dirty="0" smtClean="0"/>
              <a:t>[]) {</a:t>
            </a:r>
          </a:p>
          <a:p>
            <a:pPr>
              <a:lnSpc>
                <a:spcPts val="2400"/>
              </a:lnSpc>
              <a:buNone/>
            </a:pPr>
            <a:r>
              <a:rPr lang="en-IN" sz="1800" dirty="0" smtClean="0"/>
              <a:t>      String months[] = {</a:t>
            </a:r>
          </a:p>
          <a:p>
            <a:pPr>
              <a:lnSpc>
                <a:spcPts val="2400"/>
              </a:lnSpc>
              <a:buNone/>
            </a:pPr>
            <a:r>
              <a:rPr lang="en-IN" sz="1800" dirty="0" smtClean="0"/>
              <a:t>      "Jan", "Feb", "Mar", "Apr",</a:t>
            </a:r>
          </a:p>
          <a:p>
            <a:pPr>
              <a:lnSpc>
                <a:spcPts val="2400"/>
              </a:lnSpc>
              <a:buNone/>
            </a:pPr>
            <a:r>
              <a:rPr lang="en-IN" sz="1800" dirty="0" smtClean="0"/>
              <a:t>      "May", "Jun", "Jul", "Aug",</a:t>
            </a:r>
          </a:p>
          <a:p>
            <a:pPr>
              <a:lnSpc>
                <a:spcPts val="2400"/>
              </a:lnSpc>
              <a:buNone/>
            </a:pPr>
            <a:r>
              <a:rPr lang="en-IN" sz="1800" dirty="0" smtClean="0"/>
              <a:t>      "Sep", "Oct", "Nov", "Dec"};</a:t>
            </a:r>
          </a:p>
          <a:p>
            <a:pPr>
              <a:lnSpc>
                <a:spcPts val="2400"/>
              </a:lnSpc>
              <a:buNone/>
            </a:pPr>
            <a:r>
              <a:rPr lang="en-IN" sz="1800" dirty="0" smtClean="0"/>
              <a:t>            </a:t>
            </a:r>
            <a:r>
              <a:rPr lang="en-IN" sz="1800" dirty="0" err="1" smtClean="0"/>
              <a:t>int</a:t>
            </a:r>
            <a:r>
              <a:rPr lang="en-IN" sz="1800" dirty="0" smtClean="0"/>
              <a:t> year;</a:t>
            </a:r>
          </a:p>
          <a:p>
            <a:pPr>
              <a:lnSpc>
                <a:spcPts val="2400"/>
              </a:lnSpc>
              <a:buNone/>
            </a:pPr>
            <a:r>
              <a:rPr lang="en-IN" sz="1800" dirty="0" smtClean="0"/>
              <a:t>      // Create a Gregorian calendar initialized</a:t>
            </a:r>
          </a:p>
          <a:p>
            <a:pPr>
              <a:lnSpc>
                <a:spcPts val="2400"/>
              </a:lnSpc>
              <a:buNone/>
            </a:pPr>
            <a:r>
              <a:rPr lang="en-IN" sz="1800" dirty="0" smtClean="0"/>
              <a:t>      // with the current date and time in the</a:t>
            </a:r>
          </a:p>
          <a:p>
            <a:pPr>
              <a:lnSpc>
                <a:spcPts val="2400"/>
              </a:lnSpc>
              <a:buNone/>
            </a:pPr>
            <a:r>
              <a:rPr lang="en-IN" sz="1800" dirty="0" smtClean="0"/>
              <a:t>      // default locale and </a:t>
            </a:r>
            <a:r>
              <a:rPr lang="en-IN" sz="1800" dirty="0" err="1" smtClean="0"/>
              <a:t>timezone</a:t>
            </a:r>
            <a:r>
              <a:rPr lang="en-IN" sz="1800" dirty="0" smtClean="0"/>
              <a:t>.</a:t>
            </a:r>
          </a:p>
          <a:p>
            <a:pPr>
              <a:lnSpc>
                <a:spcPts val="2400"/>
              </a:lnSpc>
              <a:buNone/>
            </a:pPr>
            <a:r>
              <a:rPr lang="en-IN" sz="1800" dirty="0" smtClean="0"/>
              <a:t>      </a:t>
            </a:r>
            <a:r>
              <a:rPr lang="en-IN" sz="1800" dirty="0" err="1" smtClean="0"/>
              <a:t>GregorianCalendar</a:t>
            </a:r>
            <a:r>
              <a:rPr lang="en-IN" sz="1800" dirty="0" smtClean="0"/>
              <a:t> </a:t>
            </a:r>
            <a:r>
              <a:rPr lang="en-IN" sz="1800" dirty="0" err="1" smtClean="0"/>
              <a:t>gcalendar</a:t>
            </a:r>
            <a:r>
              <a:rPr lang="en-IN" sz="1800" dirty="0" smtClean="0"/>
              <a:t> = new </a:t>
            </a:r>
            <a:r>
              <a:rPr lang="en-IN" sz="1800" dirty="0" err="1" smtClean="0"/>
              <a:t>GregorianCalendar</a:t>
            </a:r>
            <a:r>
              <a:rPr lang="en-IN" sz="1800" dirty="0" smtClean="0"/>
              <a:t>();</a:t>
            </a:r>
          </a:p>
          <a:p>
            <a:pPr>
              <a:buNone/>
            </a:pPr>
            <a:endParaRPr lang="en-US" sz="1800" dirty="0" smtClean="0"/>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IN" smtClean="0"/>
              <a:t>GregorianCalendar Class: </a:t>
            </a:r>
            <a:r>
              <a:rPr lang="en-US" smtClean="0"/>
              <a:t>	</a:t>
            </a:r>
          </a:p>
        </p:txBody>
      </p:sp>
      <p:sp>
        <p:nvSpPr>
          <p:cNvPr id="62467" name="Rectangle 3"/>
          <p:cNvSpPr>
            <a:spLocks noGrp="1" noChangeArrowheads="1"/>
          </p:cNvSpPr>
          <p:nvPr>
            <p:ph type="body" idx="1"/>
          </p:nvPr>
        </p:nvSpPr>
        <p:spPr>
          <a:xfrm>
            <a:off x="390525" y="822643"/>
            <a:ext cx="8491538" cy="4876800"/>
          </a:xfrm>
        </p:spPr>
        <p:txBody>
          <a:bodyPr/>
          <a:lstStyle/>
          <a:p>
            <a:pPr>
              <a:buNone/>
            </a:pPr>
            <a:r>
              <a:rPr lang="en-IN" sz="1800" dirty="0" smtClean="0"/>
              <a:t>// Display current time and date information.</a:t>
            </a:r>
          </a:p>
          <a:p>
            <a:pPr>
              <a:buNone/>
            </a:pPr>
            <a:r>
              <a:rPr lang="en-IN" sz="1800" dirty="0" smtClean="0"/>
              <a:t>      </a:t>
            </a:r>
            <a:r>
              <a:rPr lang="en-IN" sz="1800" dirty="0" err="1" smtClean="0"/>
              <a:t>System.out.print</a:t>
            </a:r>
            <a:r>
              <a:rPr lang="en-IN" sz="1800" dirty="0" smtClean="0"/>
              <a:t>("Date: ");</a:t>
            </a:r>
          </a:p>
          <a:p>
            <a:pPr>
              <a:buNone/>
            </a:pPr>
            <a:r>
              <a:rPr lang="en-IN" sz="1800" dirty="0" smtClean="0"/>
              <a:t>      </a:t>
            </a:r>
            <a:r>
              <a:rPr lang="en-IN" sz="1800" dirty="0" err="1" smtClean="0"/>
              <a:t>System.out.print</a:t>
            </a:r>
            <a:r>
              <a:rPr lang="en-IN" sz="1800" dirty="0" smtClean="0"/>
              <a:t>(months[</a:t>
            </a:r>
            <a:r>
              <a:rPr lang="en-IN" sz="1800" dirty="0" err="1" smtClean="0"/>
              <a:t>gcalendar.get</a:t>
            </a:r>
            <a:r>
              <a:rPr lang="en-IN" sz="1800" dirty="0" smtClean="0"/>
              <a:t>(</a:t>
            </a:r>
            <a:r>
              <a:rPr lang="en-IN" sz="1800" dirty="0" err="1" smtClean="0"/>
              <a:t>Calendar.MONTH</a:t>
            </a:r>
            <a:r>
              <a:rPr lang="en-IN" sz="1800" dirty="0" smtClean="0"/>
              <a:t>)]);</a:t>
            </a:r>
          </a:p>
          <a:p>
            <a:pPr>
              <a:buNone/>
            </a:pPr>
            <a:r>
              <a:rPr lang="en-IN" sz="1800" dirty="0" smtClean="0"/>
              <a:t>      </a:t>
            </a:r>
            <a:r>
              <a:rPr lang="en-IN" sz="1800" dirty="0" err="1" smtClean="0"/>
              <a:t>System.out.print</a:t>
            </a:r>
            <a:r>
              <a:rPr lang="en-IN" sz="1800" dirty="0" smtClean="0"/>
              <a:t>(" " + </a:t>
            </a:r>
            <a:r>
              <a:rPr lang="en-IN" sz="1800" dirty="0" err="1" smtClean="0"/>
              <a:t>gcalendar.get</a:t>
            </a:r>
            <a:r>
              <a:rPr lang="en-IN" sz="1800" dirty="0" smtClean="0"/>
              <a:t>(</a:t>
            </a:r>
            <a:r>
              <a:rPr lang="en-IN" sz="1800" dirty="0" err="1" smtClean="0"/>
              <a:t>Calendar.DATE</a:t>
            </a:r>
            <a:r>
              <a:rPr lang="en-IN" sz="1800" dirty="0" smtClean="0"/>
              <a:t>) + " ");</a:t>
            </a:r>
          </a:p>
          <a:p>
            <a:pPr>
              <a:buNone/>
            </a:pPr>
            <a:r>
              <a:rPr lang="en-IN" sz="1800" dirty="0" smtClean="0"/>
              <a:t>      </a:t>
            </a:r>
            <a:r>
              <a:rPr lang="en-IN" sz="1800" dirty="0" err="1" smtClean="0"/>
              <a:t>System.out.println</a:t>
            </a:r>
            <a:r>
              <a:rPr lang="en-IN" sz="1800" dirty="0" smtClean="0"/>
              <a:t>(year = </a:t>
            </a:r>
            <a:r>
              <a:rPr lang="en-IN" sz="1800" dirty="0" err="1" smtClean="0"/>
              <a:t>gcalendar.get</a:t>
            </a:r>
            <a:r>
              <a:rPr lang="en-IN" sz="1800" dirty="0" smtClean="0"/>
              <a:t>(</a:t>
            </a:r>
            <a:r>
              <a:rPr lang="en-IN" sz="1800" dirty="0" err="1" smtClean="0"/>
              <a:t>Calendar.YEAR</a:t>
            </a:r>
            <a:r>
              <a:rPr lang="en-IN" sz="1800" dirty="0" smtClean="0"/>
              <a:t>));</a:t>
            </a:r>
          </a:p>
          <a:p>
            <a:pPr>
              <a:buNone/>
            </a:pPr>
            <a:r>
              <a:rPr lang="en-IN" sz="1800" dirty="0" smtClean="0"/>
              <a:t>      </a:t>
            </a:r>
            <a:r>
              <a:rPr lang="en-IN" sz="1800" dirty="0" err="1" smtClean="0"/>
              <a:t>System.out.print</a:t>
            </a:r>
            <a:r>
              <a:rPr lang="en-IN" sz="1800" dirty="0" smtClean="0"/>
              <a:t>("Time: ");</a:t>
            </a:r>
          </a:p>
          <a:p>
            <a:pPr>
              <a:buNone/>
            </a:pPr>
            <a:r>
              <a:rPr lang="en-IN" sz="1800" dirty="0" smtClean="0"/>
              <a:t>      </a:t>
            </a:r>
            <a:r>
              <a:rPr lang="en-IN" sz="1800" dirty="0" err="1" smtClean="0"/>
              <a:t>System.out.print</a:t>
            </a:r>
            <a:r>
              <a:rPr lang="en-IN" sz="1800" dirty="0" smtClean="0"/>
              <a:t>(</a:t>
            </a:r>
            <a:r>
              <a:rPr lang="en-IN" sz="1800" dirty="0" err="1" smtClean="0"/>
              <a:t>gcalendar.get</a:t>
            </a:r>
            <a:r>
              <a:rPr lang="en-IN" sz="1800" dirty="0" smtClean="0"/>
              <a:t>(</a:t>
            </a:r>
            <a:r>
              <a:rPr lang="en-IN" sz="1800" dirty="0" err="1" smtClean="0"/>
              <a:t>Calendar.HOUR</a:t>
            </a:r>
            <a:r>
              <a:rPr lang="en-IN" sz="1800" dirty="0" smtClean="0"/>
              <a:t>) + ":");</a:t>
            </a:r>
          </a:p>
          <a:p>
            <a:pPr>
              <a:buNone/>
            </a:pPr>
            <a:r>
              <a:rPr lang="en-IN" sz="1800" dirty="0" smtClean="0"/>
              <a:t>      </a:t>
            </a:r>
            <a:r>
              <a:rPr lang="en-IN" sz="1800" dirty="0" err="1" smtClean="0"/>
              <a:t>System.out.print</a:t>
            </a:r>
            <a:r>
              <a:rPr lang="en-IN" sz="1800" dirty="0" smtClean="0"/>
              <a:t>(</a:t>
            </a:r>
            <a:r>
              <a:rPr lang="en-IN" sz="1800" dirty="0" err="1" smtClean="0"/>
              <a:t>gcalendar.get</a:t>
            </a:r>
            <a:r>
              <a:rPr lang="en-IN" sz="1800" dirty="0" smtClean="0"/>
              <a:t>(</a:t>
            </a:r>
            <a:r>
              <a:rPr lang="en-IN" sz="1800" dirty="0" err="1" smtClean="0"/>
              <a:t>Calendar.MINUTE</a:t>
            </a:r>
            <a:r>
              <a:rPr lang="en-IN" sz="1800" dirty="0" smtClean="0"/>
              <a:t>) + ":");</a:t>
            </a:r>
          </a:p>
          <a:p>
            <a:pPr>
              <a:buNone/>
            </a:pPr>
            <a:r>
              <a:rPr lang="en-IN" sz="1800" dirty="0" smtClean="0"/>
              <a:t>      </a:t>
            </a:r>
            <a:r>
              <a:rPr lang="en-IN" sz="1800" dirty="0" err="1" smtClean="0"/>
              <a:t>System.out.println</a:t>
            </a:r>
            <a:r>
              <a:rPr lang="en-IN" sz="1800" dirty="0" smtClean="0"/>
              <a:t>(</a:t>
            </a:r>
            <a:r>
              <a:rPr lang="en-IN" sz="1800" dirty="0" err="1" smtClean="0"/>
              <a:t>gcalendar.get</a:t>
            </a:r>
            <a:r>
              <a:rPr lang="en-IN" sz="1800" dirty="0" smtClean="0"/>
              <a:t>(</a:t>
            </a:r>
            <a:r>
              <a:rPr lang="en-IN" sz="1800" dirty="0" err="1" smtClean="0"/>
              <a:t>Calendar.SECOND</a:t>
            </a:r>
            <a:r>
              <a:rPr lang="en-IN" sz="1800" dirty="0" smtClean="0"/>
              <a:t>));</a:t>
            </a:r>
          </a:p>
          <a:p>
            <a:pPr>
              <a:buNone/>
            </a:pPr>
            <a:r>
              <a:rPr lang="en-IN" sz="1800" dirty="0" smtClean="0"/>
              <a:t>            // Test if the current year is a leap year</a:t>
            </a:r>
          </a:p>
          <a:p>
            <a:pPr>
              <a:buNone/>
            </a:pPr>
            <a:r>
              <a:rPr lang="en-IN" sz="1800" dirty="0" smtClean="0"/>
              <a:t>      if(</a:t>
            </a:r>
            <a:r>
              <a:rPr lang="en-IN" sz="1800" dirty="0" err="1" smtClean="0"/>
              <a:t>gcalendar.isLeapYear</a:t>
            </a:r>
            <a:r>
              <a:rPr lang="en-IN" sz="1800" dirty="0" smtClean="0"/>
              <a:t>(year)) {</a:t>
            </a:r>
          </a:p>
          <a:p>
            <a:pPr>
              <a:buNone/>
            </a:pPr>
            <a:r>
              <a:rPr lang="en-IN" sz="1800" dirty="0" smtClean="0"/>
              <a:t>         </a:t>
            </a:r>
            <a:r>
              <a:rPr lang="en-IN" sz="1800" dirty="0" err="1" smtClean="0"/>
              <a:t>System.out.println</a:t>
            </a:r>
            <a:r>
              <a:rPr lang="en-IN" sz="1800" dirty="0" smtClean="0"/>
              <a:t>("The current year is a leap year");</a:t>
            </a:r>
          </a:p>
          <a:p>
            <a:pPr>
              <a:buNone/>
            </a:pPr>
            <a:r>
              <a:rPr lang="en-IN" sz="1800" dirty="0" smtClean="0"/>
              <a:t>      }else {</a:t>
            </a:r>
          </a:p>
          <a:p>
            <a:pPr>
              <a:buNone/>
            </a:pPr>
            <a:r>
              <a:rPr lang="en-IN" sz="1800" dirty="0" smtClean="0"/>
              <a:t>         </a:t>
            </a:r>
            <a:r>
              <a:rPr lang="en-IN" sz="1800" dirty="0" err="1" smtClean="0"/>
              <a:t>System.out.println</a:t>
            </a:r>
            <a:r>
              <a:rPr lang="en-IN" sz="1800" dirty="0" smtClean="0"/>
              <a:t>("The current year is not a leap year");</a:t>
            </a:r>
          </a:p>
          <a:p>
            <a:pPr>
              <a:buNone/>
            </a:pPr>
            <a:r>
              <a:rPr lang="en-IN" sz="1800" dirty="0" smtClean="0"/>
              <a:t>	   }</a:t>
            </a:r>
          </a:p>
          <a:p>
            <a:pPr>
              <a:buNone/>
            </a:pPr>
            <a:r>
              <a:rPr lang="en-IN" sz="1800" dirty="0" smtClean="0"/>
              <a:t> }</a:t>
            </a:r>
          </a:p>
          <a:p>
            <a:pPr>
              <a:buNone/>
            </a:pPr>
            <a:r>
              <a:rPr lang="en-IN" sz="1800" dirty="0" smtClean="0"/>
              <a:t>}</a:t>
            </a:r>
          </a:p>
          <a:p>
            <a:pPr>
              <a:buNone/>
            </a:pPr>
            <a:endParaRPr lang="en-US" sz="1800" dirty="0" smtClean="0"/>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
        <p:nvSpPr>
          <p:cNvPr id="5123" name="Slide Number Placeholder 5"/>
          <p:cNvSpPr>
            <a:spLocks noGrp="1"/>
          </p:cNvSpPr>
          <p:nvPr>
            <p:ph type="sldNum" sz="quarter" idx="12"/>
          </p:nvPr>
        </p:nvSpPr>
        <p:spPr>
          <a:noFill/>
        </p:spPr>
        <p:txBody>
          <a:bodyPr/>
          <a:lstStyle/>
          <a:p>
            <a:fld id="{E597A8C6-8350-4448-8E6F-E51341FA53F4}" type="slidenum">
              <a:rPr lang="en-US" smtClean="0"/>
              <a:pPr/>
              <a:t>1</a:t>
            </a:fld>
            <a:endParaRPr lang="en-US" smtClean="0"/>
          </a:p>
        </p:txBody>
      </p:sp>
      <p:sp>
        <p:nvSpPr>
          <p:cNvPr id="5124" name="Rectangle 2"/>
          <p:cNvSpPr>
            <a:spLocks noGrp="1" noChangeArrowheads="1"/>
          </p:cNvSpPr>
          <p:nvPr>
            <p:ph type="title"/>
          </p:nvPr>
        </p:nvSpPr>
        <p:spPr/>
        <p:txBody>
          <a:bodyPr/>
          <a:lstStyle/>
          <a:p>
            <a:r>
              <a:rPr lang="en-US" dirty="0" smtClean="0"/>
              <a:t>Objectives of Java </a:t>
            </a:r>
            <a:r>
              <a:rPr lang="en-US" dirty="0" err="1" smtClean="0"/>
              <a:t>Util</a:t>
            </a:r>
            <a:r>
              <a:rPr lang="en-US" dirty="0" smtClean="0"/>
              <a:t> package</a:t>
            </a:r>
          </a:p>
        </p:txBody>
      </p:sp>
      <p:sp>
        <p:nvSpPr>
          <p:cNvPr id="5125" name="Rectangle 3"/>
          <p:cNvSpPr>
            <a:spLocks noGrp="1" noChangeArrowheads="1"/>
          </p:cNvSpPr>
          <p:nvPr>
            <p:ph type="body" idx="1"/>
          </p:nvPr>
        </p:nvSpPr>
        <p:spPr>
          <a:xfrm>
            <a:off x="223838" y="986155"/>
            <a:ext cx="8580437" cy="4850765"/>
          </a:xfrm>
        </p:spPr>
        <p:txBody>
          <a:bodyPr/>
          <a:lstStyle/>
          <a:p>
            <a:r>
              <a:rPr lang="en-US" dirty="0" smtClean="0"/>
              <a:t>Purpose:</a:t>
            </a:r>
          </a:p>
          <a:p>
            <a:pPr lvl="1"/>
            <a:r>
              <a:rPr lang="en-US" dirty="0" smtClean="0"/>
              <a:t>To understand various classes (most useful ) of </a:t>
            </a:r>
            <a:r>
              <a:rPr lang="en-US" dirty="0" err="1" smtClean="0"/>
              <a:t>java.util</a:t>
            </a:r>
            <a:r>
              <a:rPr lang="en-US" dirty="0" smtClean="0"/>
              <a:t> package other then Collection API</a:t>
            </a:r>
          </a:p>
          <a:p>
            <a:pPr lvl="1"/>
            <a:endParaRPr lang="en-US" dirty="0" smtClean="0"/>
          </a:p>
          <a:p>
            <a:r>
              <a:rPr lang="en-US" dirty="0" smtClean="0"/>
              <a:t>Product:</a:t>
            </a:r>
          </a:p>
          <a:p>
            <a:pPr lvl="1"/>
            <a:r>
              <a:rPr lang="en-US" dirty="0" smtClean="0"/>
              <a:t>To  understand Data &amp; Calendar classes,  how and when to use </a:t>
            </a:r>
          </a:p>
          <a:p>
            <a:pPr lvl="1"/>
            <a:r>
              <a:rPr lang="en-US" dirty="0" smtClean="0"/>
              <a:t>Understanding of RegEx and how to use it for validation</a:t>
            </a:r>
          </a:p>
          <a:p>
            <a:pPr lvl="1"/>
            <a:r>
              <a:rPr lang="en-US" dirty="0" smtClean="0"/>
              <a:t>Understanding of StringTokenizer class </a:t>
            </a:r>
          </a:p>
          <a:p>
            <a:pPr lvl="1"/>
            <a:r>
              <a:rPr lang="en-US" dirty="0" smtClean="0"/>
              <a:t>How to use Scanner API for user interaction at console </a:t>
            </a:r>
          </a:p>
          <a:p>
            <a:pPr lvl="1"/>
            <a:endParaRPr lang="en-US" dirty="0" smtClean="0"/>
          </a:p>
          <a:p>
            <a:r>
              <a:rPr lang="en-US" dirty="0" smtClean="0"/>
              <a:t>Process:</a:t>
            </a:r>
          </a:p>
          <a:p>
            <a:pPr lvl="1"/>
            <a:r>
              <a:rPr lang="en-US" dirty="0" smtClean="0"/>
              <a:t>Theory Sessions along with assignments</a:t>
            </a:r>
          </a:p>
          <a:p>
            <a:pPr lvl="1"/>
            <a:r>
              <a:rPr lang="en-US" dirty="0" smtClean="0"/>
              <a:t>A recap at the end of the session in the form of Quiz</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IN" smtClean="0"/>
              <a:t>GregorianCalendar Class: </a:t>
            </a:r>
            <a:r>
              <a:rPr lang="en-US" smtClean="0"/>
              <a:t>	</a:t>
            </a:r>
          </a:p>
        </p:txBody>
      </p:sp>
      <p:sp>
        <p:nvSpPr>
          <p:cNvPr id="63491" name="Rectangle 3"/>
          <p:cNvSpPr>
            <a:spLocks noGrp="1" noChangeArrowheads="1"/>
          </p:cNvSpPr>
          <p:nvPr>
            <p:ph type="body" idx="1"/>
          </p:nvPr>
        </p:nvSpPr>
        <p:spPr>
          <a:xfrm>
            <a:off x="411480" y="1005840"/>
            <a:ext cx="8470583" cy="4647248"/>
          </a:xfrm>
        </p:spPr>
        <p:txBody>
          <a:bodyPr/>
          <a:lstStyle/>
          <a:p>
            <a:pPr>
              <a:lnSpc>
                <a:spcPts val="2875"/>
              </a:lnSpc>
              <a:buNone/>
            </a:pPr>
            <a:endParaRPr lang="en-US" sz="2000" dirty="0" smtClean="0"/>
          </a:p>
          <a:p>
            <a:pPr>
              <a:lnSpc>
                <a:spcPts val="2875"/>
              </a:lnSpc>
            </a:pPr>
            <a:r>
              <a:rPr lang="en-IN" sz="2000" dirty="0" smtClean="0"/>
              <a:t>This would produce following result:</a:t>
            </a:r>
          </a:p>
          <a:p>
            <a:pPr>
              <a:lnSpc>
                <a:spcPts val="2875"/>
              </a:lnSpc>
            </a:pPr>
            <a:r>
              <a:rPr lang="en-IN" sz="2000" dirty="0" smtClean="0"/>
              <a:t>Date: Apr 22 2009</a:t>
            </a:r>
          </a:p>
          <a:p>
            <a:pPr>
              <a:lnSpc>
                <a:spcPts val="2875"/>
              </a:lnSpc>
            </a:pPr>
            <a:r>
              <a:rPr lang="en-IN" sz="2000" dirty="0" smtClean="0"/>
              <a:t>Time: 11:25:27</a:t>
            </a:r>
          </a:p>
          <a:p>
            <a:pPr>
              <a:lnSpc>
                <a:spcPts val="2875"/>
              </a:lnSpc>
            </a:pPr>
            <a:r>
              <a:rPr lang="en-IN" sz="2000" dirty="0" smtClean="0"/>
              <a:t>The current year is not a leap year</a:t>
            </a:r>
          </a:p>
          <a:p>
            <a:pPr>
              <a:buFont typeface="Wingdings" pitchFamily="2" charset="2"/>
              <a:buNone/>
            </a:pPr>
            <a:endParaRPr lang="en-US" sz="2000" dirty="0" smtClean="0"/>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IN" dirty="0" smtClean="0"/>
              <a:t>Converting UTIL date into SQL date and vice-</a:t>
            </a:r>
            <a:r>
              <a:rPr lang="en-IN" dirty="0" err="1" smtClean="0"/>
              <a:t>verca</a:t>
            </a:r>
            <a:r>
              <a:rPr lang="en-IN" dirty="0" smtClean="0"/>
              <a:t> </a:t>
            </a:r>
            <a:r>
              <a:rPr lang="en-US" dirty="0" smtClean="0"/>
              <a:t>	</a:t>
            </a:r>
          </a:p>
        </p:txBody>
      </p:sp>
      <p:sp>
        <p:nvSpPr>
          <p:cNvPr id="63491" name="Rectangle 3"/>
          <p:cNvSpPr>
            <a:spLocks noGrp="1" noChangeArrowheads="1"/>
          </p:cNvSpPr>
          <p:nvPr>
            <p:ph type="body" idx="1"/>
          </p:nvPr>
        </p:nvSpPr>
        <p:spPr>
          <a:xfrm>
            <a:off x="411480" y="1005840"/>
            <a:ext cx="8470583" cy="4647248"/>
          </a:xfrm>
        </p:spPr>
        <p:txBody>
          <a:bodyPr/>
          <a:lstStyle/>
          <a:p>
            <a:pPr>
              <a:lnSpc>
                <a:spcPts val="2875"/>
              </a:lnSpc>
              <a:buNone/>
            </a:pPr>
            <a:endParaRPr lang="en-US" sz="2000" dirty="0" smtClean="0"/>
          </a:p>
          <a:p>
            <a:pPr>
              <a:buNone/>
            </a:pPr>
            <a:r>
              <a:rPr lang="en-US" sz="2000" dirty="0" smtClean="0"/>
              <a:t>	// create an UTIL date from SQL date</a:t>
            </a:r>
          </a:p>
          <a:p>
            <a:pPr>
              <a:buNone/>
            </a:pPr>
            <a:r>
              <a:rPr lang="en-US" sz="2000" dirty="0" smtClean="0"/>
              <a:t>		Date </a:t>
            </a:r>
            <a:r>
              <a:rPr lang="en-US" sz="2000" dirty="0" err="1" smtClean="0"/>
              <a:t>utilDate</a:t>
            </a:r>
            <a:r>
              <a:rPr lang="en-US" sz="2000" dirty="0" smtClean="0"/>
              <a:t> = </a:t>
            </a:r>
            <a:r>
              <a:rPr lang="en-US" sz="2000" dirty="0" err="1" smtClean="0"/>
              <a:t>java.sql.Date.</a:t>
            </a:r>
            <a:r>
              <a:rPr lang="en-US" sz="2000" i="1" dirty="0" err="1" smtClean="0"/>
              <a:t>valueOf</a:t>
            </a:r>
            <a:r>
              <a:rPr lang="en-US" sz="2000" dirty="0" smtClean="0"/>
              <a:t>(</a:t>
            </a:r>
            <a:r>
              <a:rPr lang="en-US" sz="2000" dirty="0" err="1" smtClean="0"/>
              <a:t>sqlDate.toString</a:t>
            </a:r>
            <a:r>
              <a:rPr lang="en-US" sz="2000" dirty="0" smtClean="0"/>
              <a:t>());</a:t>
            </a:r>
          </a:p>
          <a:p>
            <a:pPr>
              <a:buNone/>
            </a:pPr>
            <a:r>
              <a:rPr lang="en-US" sz="2000" dirty="0" smtClean="0"/>
              <a:t>				</a:t>
            </a:r>
          </a:p>
          <a:p>
            <a:pPr>
              <a:buNone/>
            </a:pPr>
            <a:endParaRPr lang="en-US" sz="2000" dirty="0" smtClean="0"/>
          </a:p>
          <a:p>
            <a:pPr>
              <a:buNone/>
            </a:pPr>
            <a:endParaRPr lang="en-US" sz="2000" dirty="0" smtClean="0"/>
          </a:p>
          <a:p>
            <a:pPr>
              <a:buNone/>
            </a:pPr>
            <a:r>
              <a:rPr lang="en-US" sz="2000" dirty="0" smtClean="0"/>
              <a:t>	// convert an UTIL date into SQL date (it cannot be class casted)</a:t>
            </a:r>
          </a:p>
          <a:p>
            <a:pPr>
              <a:buNone/>
            </a:pPr>
            <a:r>
              <a:rPr lang="en-US" sz="2000" dirty="0" smtClean="0"/>
              <a:t>		</a:t>
            </a:r>
            <a:r>
              <a:rPr lang="en-US" sz="2000" dirty="0" err="1" smtClean="0"/>
              <a:t>java.sql.Date</a:t>
            </a:r>
            <a:r>
              <a:rPr lang="en-US" sz="2000" dirty="0" smtClean="0"/>
              <a:t>  </a:t>
            </a:r>
            <a:r>
              <a:rPr lang="en-US" sz="2000" dirty="0" err="1" smtClean="0"/>
              <a:t>sqlDate</a:t>
            </a:r>
            <a:r>
              <a:rPr lang="en-US" sz="2000" dirty="0" smtClean="0"/>
              <a:t> = </a:t>
            </a:r>
            <a:r>
              <a:rPr lang="en-US" sz="2000" b="1" dirty="0" smtClean="0"/>
              <a:t>new</a:t>
            </a:r>
            <a:r>
              <a:rPr lang="en-US" sz="2000" dirty="0" smtClean="0"/>
              <a:t> </a:t>
            </a:r>
            <a:r>
              <a:rPr lang="en-US" sz="2000" dirty="0" err="1" smtClean="0"/>
              <a:t>java.sql.Date</a:t>
            </a:r>
            <a:r>
              <a:rPr lang="en-US" sz="2000" dirty="0" smtClean="0"/>
              <a:t>(</a:t>
            </a:r>
            <a:r>
              <a:rPr lang="en-US" sz="2000" dirty="0" err="1" smtClean="0"/>
              <a:t>today.getTime</a:t>
            </a:r>
            <a:r>
              <a:rPr lang="en-US" sz="2000" dirty="0" smtClean="0"/>
              <a:t>());</a:t>
            </a:r>
          </a:p>
          <a:p>
            <a:pPr>
              <a:buNone/>
            </a:pPr>
            <a:r>
              <a:rPr lang="en-US" sz="2000" dirty="0" smtClean="0"/>
              <a:t>		</a:t>
            </a:r>
            <a:endParaRPr lang="en-US" sz="2000" dirty="0"/>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A0A900CC-1AEC-4F02-9094-6D50AE0BD34A}" type="slidenum">
              <a:rPr lang="en-US" smtClean="0"/>
              <a:pPr/>
              <a:t>21</a:t>
            </a:fld>
            <a:endParaRPr lang="en-US" smtClean="0"/>
          </a:p>
        </p:txBody>
      </p:sp>
      <p:sp>
        <p:nvSpPr>
          <p:cNvPr id="6149" name="Rectangle 3"/>
          <p:cNvSpPr>
            <a:spLocks noGrp="1" noChangeArrowheads="1"/>
          </p:cNvSpPr>
          <p:nvPr>
            <p:ph type="body" idx="1"/>
          </p:nvPr>
        </p:nvSpPr>
        <p:spPr>
          <a:xfrm>
            <a:off x="306388" y="1021080"/>
            <a:ext cx="8637587" cy="5079683"/>
          </a:xfrm>
        </p:spPr>
        <p:txBody>
          <a:bodyPr/>
          <a:lstStyle/>
          <a:p>
            <a:pPr>
              <a:buNone/>
            </a:pPr>
            <a:endParaRPr lang="en-US" sz="2000" dirty="0" smtClean="0"/>
          </a:p>
          <a:p>
            <a:pPr>
              <a:buNone/>
            </a:pPr>
            <a:endParaRPr lang="en-US" sz="2000" dirty="0" smtClean="0"/>
          </a:p>
          <a:p>
            <a:pPr>
              <a:buNone/>
            </a:pPr>
            <a:endParaRPr lang="en-US" sz="2000" dirty="0" smtClean="0"/>
          </a:p>
          <a:p>
            <a:pPr>
              <a:buNone/>
            </a:pPr>
            <a:r>
              <a:rPr lang="en-US" sz="4000" b="1" dirty="0" smtClean="0"/>
              <a:t>			</a:t>
            </a:r>
          </a:p>
          <a:p>
            <a:pPr algn="ctr">
              <a:buNone/>
            </a:pPr>
            <a:r>
              <a:rPr lang="en-US" sz="4000" b="1" dirty="0" smtClean="0"/>
              <a:t>	</a:t>
            </a:r>
            <a:r>
              <a:rPr lang="en-US" sz="4000" b="1" dirty="0" err="1" smtClean="0"/>
              <a:t>RegEx</a:t>
            </a:r>
            <a:endParaRPr lang="en-US" sz="4000" b="1" dirty="0" smtClean="0"/>
          </a:p>
          <a:p>
            <a:endParaRPr lang="en-US" sz="2000" dirty="0" smtClean="0"/>
          </a:p>
          <a:p>
            <a:endParaRPr lang="en-US" sz="2000" dirty="0" smtClean="0"/>
          </a:p>
          <a:p>
            <a:pPr>
              <a:buNone/>
            </a:pPr>
            <a:endParaRPr lang="en-US" sz="2000" dirty="0" smtClean="0"/>
          </a:p>
        </p:txBody>
      </p:sp>
      <p:sp>
        <p:nvSpPr>
          <p:cNvPr id="6"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570F4540-BFEF-45B4-A41F-679B096EE2C0}" type="slidenum">
              <a:rPr lang="en-US" smtClean="0"/>
              <a:pPr/>
              <a:t>22</a:t>
            </a:fld>
            <a:endParaRPr lang="en-US" smtClean="0"/>
          </a:p>
        </p:txBody>
      </p:sp>
      <p:sp>
        <p:nvSpPr>
          <p:cNvPr id="7172" name="Rectangle 2"/>
          <p:cNvSpPr>
            <a:spLocks noGrp="1" noChangeArrowheads="1"/>
          </p:cNvSpPr>
          <p:nvPr>
            <p:ph type="title"/>
          </p:nvPr>
        </p:nvSpPr>
        <p:spPr/>
        <p:txBody>
          <a:bodyPr/>
          <a:lstStyle/>
          <a:p>
            <a:r>
              <a:rPr lang="en-US" dirty="0" smtClean="0"/>
              <a:t>RegEx (Regular expression)</a:t>
            </a:r>
          </a:p>
        </p:txBody>
      </p:sp>
      <p:sp>
        <p:nvSpPr>
          <p:cNvPr id="7" name="Rectangle 3"/>
          <p:cNvSpPr txBox="1">
            <a:spLocks noChangeArrowheads="1"/>
          </p:cNvSpPr>
          <p:nvPr/>
        </p:nvSpPr>
        <p:spPr bwMode="auto">
          <a:xfrm>
            <a:off x="536575" y="939483"/>
            <a:ext cx="8345488" cy="5065077"/>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marL="190500" lvl="0" indent="-190500" algn="l">
              <a:lnSpc>
                <a:spcPts val="2875"/>
              </a:lnSpc>
              <a:spcBef>
                <a:spcPct val="20000"/>
              </a:spcBef>
              <a:buClr>
                <a:schemeClr val="accent2"/>
              </a:buClr>
              <a:buFont typeface="Wingdings" pitchFamily="2" charset="2"/>
              <a:buChar char="§"/>
            </a:pPr>
            <a:r>
              <a:rPr lang="en-US" sz="2000" b="0" dirty="0" smtClean="0"/>
              <a:t>A regular expression is a pattern of characters that describes a set of strings.</a:t>
            </a:r>
          </a:p>
          <a:p>
            <a:pPr marL="190500" lvl="0" indent="-190500" algn="l">
              <a:lnSpc>
                <a:spcPts val="2875"/>
              </a:lnSpc>
              <a:spcBef>
                <a:spcPct val="20000"/>
              </a:spcBef>
              <a:buClr>
                <a:schemeClr val="accent2"/>
              </a:buClr>
              <a:buFont typeface="Wingdings" pitchFamily="2" charset="2"/>
              <a:buChar char="§"/>
            </a:pPr>
            <a:endParaRPr lang="en-US" sz="2000" b="0" dirty="0" smtClean="0"/>
          </a:p>
          <a:p>
            <a:pPr marL="190500" lvl="0" indent="-190500" algn="l">
              <a:lnSpc>
                <a:spcPts val="2875"/>
              </a:lnSpc>
              <a:spcBef>
                <a:spcPct val="20000"/>
              </a:spcBef>
              <a:buClr>
                <a:schemeClr val="accent2"/>
              </a:buClr>
              <a:buFont typeface="Wingdings" pitchFamily="2" charset="2"/>
              <a:buChar char="§"/>
            </a:pPr>
            <a:r>
              <a:rPr lang="en-US" sz="2000" b="0" dirty="0" smtClean="0"/>
              <a:t>In Java one may use it using </a:t>
            </a:r>
            <a:r>
              <a:rPr lang="en-US" sz="2000" dirty="0" err="1" smtClean="0"/>
              <a:t>java.util.regex</a:t>
            </a:r>
            <a:r>
              <a:rPr lang="en-US" sz="2000" b="0" dirty="0" smtClean="0"/>
              <a:t> package</a:t>
            </a:r>
          </a:p>
          <a:p>
            <a:pPr marL="190500" lvl="0" indent="-190500" algn="l">
              <a:lnSpc>
                <a:spcPts val="2875"/>
              </a:lnSpc>
              <a:spcBef>
                <a:spcPct val="20000"/>
              </a:spcBef>
              <a:buClr>
                <a:schemeClr val="accent2"/>
              </a:buClr>
              <a:buFont typeface="Wingdings" pitchFamily="2" charset="2"/>
              <a:buChar char="§"/>
            </a:pPr>
            <a:endParaRPr lang="en-US" sz="2000" b="0" dirty="0" smtClean="0"/>
          </a:p>
          <a:p>
            <a:pPr marL="190500" lvl="0" indent="-190500" algn="l">
              <a:lnSpc>
                <a:spcPts val="2875"/>
              </a:lnSpc>
              <a:spcBef>
                <a:spcPct val="20000"/>
              </a:spcBef>
              <a:buClr>
                <a:schemeClr val="accent2"/>
              </a:buClr>
              <a:buFont typeface="Wingdings" pitchFamily="2" charset="2"/>
              <a:buChar char="§"/>
            </a:pPr>
            <a:r>
              <a:rPr lang="en-US" sz="2000" b="0" dirty="0" smtClean="0"/>
              <a:t>This is widely use for validation (form or input values/data)</a:t>
            </a:r>
          </a:p>
          <a:p>
            <a:pPr marL="190500" lvl="0" indent="-190500" algn="l">
              <a:lnSpc>
                <a:spcPts val="2875"/>
              </a:lnSpc>
              <a:spcBef>
                <a:spcPct val="20000"/>
              </a:spcBef>
              <a:buClr>
                <a:schemeClr val="accent2"/>
              </a:buClr>
              <a:buFont typeface="Wingdings" pitchFamily="2" charset="2"/>
              <a:buChar char="§"/>
            </a:pPr>
            <a:endParaRPr lang="en-US" sz="2000" b="0" dirty="0" smtClean="0"/>
          </a:p>
          <a:p>
            <a:pPr marL="190500" lvl="0" indent="-190500" algn="l">
              <a:lnSpc>
                <a:spcPts val="2875"/>
              </a:lnSpc>
              <a:spcBef>
                <a:spcPct val="20000"/>
              </a:spcBef>
              <a:buClr>
                <a:schemeClr val="accent2"/>
              </a:buClr>
              <a:buFont typeface="Wingdings" pitchFamily="2" charset="2"/>
              <a:buChar char="§"/>
            </a:pPr>
            <a:r>
              <a:rPr lang="en-US" sz="2000" b="0" dirty="0" smtClean="0"/>
              <a:t>A StringTokenizer object internally maintains a current position within the string to be tokenized</a:t>
            </a:r>
            <a:endParaRPr kumimoji="0" lang="en-IN"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8"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570F4540-BFEF-45B4-A41F-679B096EE2C0}" type="slidenum">
              <a:rPr lang="en-US" smtClean="0"/>
              <a:pPr/>
              <a:t>23</a:t>
            </a:fld>
            <a:endParaRPr lang="en-US" smtClean="0"/>
          </a:p>
        </p:txBody>
      </p:sp>
      <p:sp>
        <p:nvSpPr>
          <p:cNvPr id="7" name="Rectangle 3"/>
          <p:cNvSpPr txBox="1">
            <a:spLocks noChangeArrowheads="1"/>
          </p:cNvSpPr>
          <p:nvPr/>
        </p:nvSpPr>
        <p:spPr bwMode="auto">
          <a:xfrm>
            <a:off x="536575" y="939483"/>
            <a:ext cx="8345488" cy="5065077"/>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marL="190500" lvl="0" indent="-190500" algn="l">
              <a:lnSpc>
                <a:spcPts val="2875"/>
              </a:lnSpc>
              <a:spcBef>
                <a:spcPct val="20000"/>
              </a:spcBef>
              <a:buClr>
                <a:schemeClr val="accent2"/>
              </a:buClr>
              <a:buFont typeface="Wingdings" pitchFamily="2" charset="2"/>
              <a:buChar char="§"/>
            </a:pPr>
            <a:r>
              <a:rPr lang="en-US" sz="2000" b="0" dirty="0" smtClean="0"/>
              <a:t>Pattern Class</a:t>
            </a:r>
          </a:p>
          <a:p>
            <a:pPr marL="190500" lvl="0" indent="-190500" algn="l">
              <a:lnSpc>
                <a:spcPts val="2875"/>
              </a:lnSpc>
              <a:spcBef>
                <a:spcPct val="20000"/>
              </a:spcBef>
              <a:buClr>
                <a:schemeClr val="accent2"/>
              </a:buClr>
              <a:buFont typeface="Wingdings" pitchFamily="2" charset="2"/>
              <a:buChar char="§"/>
            </a:pPr>
            <a:endParaRPr lang="en-US" sz="2000" b="0" dirty="0" smtClean="0"/>
          </a:p>
          <a:p>
            <a:pPr marL="190500" lvl="0" indent="-190500" algn="l">
              <a:lnSpc>
                <a:spcPts val="2875"/>
              </a:lnSpc>
              <a:spcBef>
                <a:spcPct val="20000"/>
              </a:spcBef>
              <a:buClr>
                <a:schemeClr val="accent2"/>
              </a:buClr>
              <a:buFont typeface="Wingdings" pitchFamily="2" charset="2"/>
              <a:buChar char="§"/>
            </a:pPr>
            <a:r>
              <a:rPr lang="en-US" sz="2000" b="0" dirty="0" smtClean="0"/>
              <a:t>Matcher Class</a:t>
            </a:r>
          </a:p>
          <a:p>
            <a:pPr marL="190500" lvl="0" indent="-190500" algn="l">
              <a:lnSpc>
                <a:spcPts val="2875"/>
              </a:lnSpc>
              <a:spcBef>
                <a:spcPct val="20000"/>
              </a:spcBef>
              <a:buClr>
                <a:schemeClr val="accent2"/>
              </a:buClr>
              <a:buFont typeface="Wingdings" pitchFamily="2" charset="2"/>
              <a:buChar char="§"/>
            </a:pPr>
            <a:endParaRPr lang="en-US" sz="2000" b="0" dirty="0" smtClean="0"/>
          </a:p>
          <a:p>
            <a:pPr marL="190500" lvl="0" indent="-190500" algn="l">
              <a:lnSpc>
                <a:spcPts val="2875"/>
              </a:lnSpc>
              <a:spcBef>
                <a:spcPct val="20000"/>
              </a:spcBef>
              <a:buClr>
                <a:schemeClr val="accent2"/>
              </a:buClr>
              <a:buFont typeface="Wingdings" pitchFamily="2" charset="2"/>
              <a:buChar char="§"/>
            </a:pPr>
            <a:r>
              <a:rPr lang="en-US" sz="2000" b="0" dirty="0" smtClean="0"/>
              <a:t>How to use </a:t>
            </a:r>
            <a:r>
              <a:rPr lang="en-US" sz="2000" b="0" dirty="0" err="1" smtClean="0"/>
              <a:t>regEx</a:t>
            </a:r>
            <a:r>
              <a:rPr lang="en-US" sz="2000" b="0" dirty="0" smtClean="0"/>
              <a:t> for form validation</a:t>
            </a:r>
          </a:p>
          <a:p>
            <a:pPr marL="190500" lvl="0" indent="-190500" algn="l">
              <a:lnSpc>
                <a:spcPts val="2875"/>
              </a:lnSpc>
              <a:spcBef>
                <a:spcPct val="20000"/>
              </a:spcBef>
              <a:buClr>
                <a:schemeClr val="accent2"/>
              </a:buClr>
              <a:buFont typeface="Wingdings" pitchFamily="2" charset="2"/>
              <a:buChar char="§"/>
            </a:pPr>
            <a:endParaRPr lang="en-US" sz="2000" b="0" dirty="0" smtClean="0"/>
          </a:p>
        </p:txBody>
      </p:sp>
      <p:sp>
        <p:nvSpPr>
          <p:cNvPr id="6" name="Title 5"/>
          <p:cNvSpPr>
            <a:spLocks noGrp="1"/>
          </p:cNvSpPr>
          <p:nvPr>
            <p:ph type="title"/>
          </p:nvPr>
        </p:nvSpPr>
        <p:spPr/>
        <p:txBody>
          <a:bodyPr/>
          <a:lstStyle/>
          <a:p>
            <a:pPr lvl="0"/>
            <a:r>
              <a:rPr lang="en-US" dirty="0" smtClean="0"/>
              <a:t/>
            </a:r>
            <a:br>
              <a:rPr lang="en-US" dirty="0" smtClean="0"/>
            </a:br>
            <a:r>
              <a:rPr lang="en-US" dirty="0" smtClean="0"/>
              <a:t>RegEx- </a:t>
            </a:r>
            <a:r>
              <a:rPr lang="en-US" dirty="0" err="1" smtClean="0"/>
              <a:t>java.util.regex</a:t>
            </a:r>
            <a:r>
              <a:rPr lang="en-US" b="0" dirty="0" smtClean="0"/>
              <a:t> package</a:t>
            </a:r>
            <a:br>
              <a:rPr lang="en-US" b="0" dirty="0" smtClean="0"/>
            </a:br>
            <a:endParaRPr lang="en-US" dirty="0"/>
          </a:p>
        </p:txBody>
      </p:sp>
      <p:sp>
        <p:nvSpPr>
          <p:cNvPr id="8" name="Date Placeholder 3"/>
          <p:cNvSpPr>
            <a:spLocks noGrp="1"/>
          </p:cNvSpPr>
          <p:nvPr>
            <p:ph type="dt" sz="quarter" idx="10"/>
          </p:nvPr>
        </p:nvSpPr>
        <p:spPr>
          <a:xfrm>
            <a:off x="712011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570F4540-BFEF-45B4-A41F-679B096EE2C0}" type="slidenum">
              <a:rPr lang="en-US" smtClean="0"/>
              <a:pPr/>
              <a:t>24</a:t>
            </a:fld>
            <a:endParaRPr lang="en-US" smtClean="0"/>
          </a:p>
        </p:txBody>
      </p:sp>
      <p:sp>
        <p:nvSpPr>
          <p:cNvPr id="7172" name="Rectangle 2"/>
          <p:cNvSpPr>
            <a:spLocks noGrp="1" noChangeArrowheads="1"/>
          </p:cNvSpPr>
          <p:nvPr>
            <p:ph type="title"/>
          </p:nvPr>
        </p:nvSpPr>
        <p:spPr/>
        <p:txBody>
          <a:bodyPr/>
          <a:lstStyle/>
          <a:p>
            <a:r>
              <a:rPr lang="en-US" dirty="0" smtClean="0"/>
              <a:t>RegEx– Character Classes</a:t>
            </a:r>
          </a:p>
        </p:txBody>
      </p:sp>
      <p:graphicFrame>
        <p:nvGraphicFramePr>
          <p:cNvPr id="6" name="Table 5"/>
          <p:cNvGraphicFramePr>
            <a:graphicFrameLocks noGrp="1"/>
          </p:cNvGraphicFramePr>
          <p:nvPr/>
        </p:nvGraphicFramePr>
        <p:xfrm>
          <a:off x="761997" y="1051559"/>
          <a:ext cx="6797042" cy="5023257"/>
        </p:xfrm>
        <a:graphic>
          <a:graphicData uri="http://schemas.openxmlformats.org/drawingml/2006/table">
            <a:tbl>
              <a:tblPr/>
              <a:tblGrid>
                <a:gridCol w="2133603"/>
                <a:gridCol w="4663439"/>
              </a:tblGrid>
              <a:tr h="444193">
                <a:tc gridSpan="2">
                  <a:txBody>
                    <a:bodyPr/>
                    <a:lstStyle/>
                    <a:p>
                      <a:pPr algn="l"/>
                      <a:r>
                        <a:rPr lang="en-US" sz="2000" b="1" dirty="0"/>
                        <a:t>Character Classes</a:t>
                      </a:r>
                    </a:p>
                  </a:txBody>
                  <a:tcPr marL="83690" marR="83690" marT="83690" marB="83690" anchor="ctr">
                    <a:lnL>
                      <a:noFill/>
                    </a:lnL>
                    <a:lnR>
                      <a:noFill/>
                    </a:lnR>
                    <a:lnT>
                      <a:noFill/>
                    </a:lnT>
                    <a:lnB>
                      <a:noFill/>
                    </a:lnB>
                    <a:solidFill>
                      <a:srgbClr val="FFFFFF"/>
                    </a:solidFill>
                  </a:tcPr>
                </a:tc>
                <a:tc hMerge="1">
                  <a:txBody>
                    <a:bodyPr/>
                    <a:lstStyle/>
                    <a:p>
                      <a:endParaRPr lang="en-US"/>
                    </a:p>
                  </a:txBody>
                  <a:tcPr/>
                </a:tc>
              </a:tr>
              <a:tr h="444193">
                <a:tc>
                  <a:txBody>
                    <a:bodyPr/>
                    <a:lstStyle/>
                    <a:p>
                      <a:pPr algn="l"/>
                      <a:r>
                        <a:rPr lang="en-US" sz="2000" dirty="0"/>
                        <a:t>[</a:t>
                      </a:r>
                      <a:r>
                        <a:rPr lang="en-US" sz="2000" dirty="0" err="1"/>
                        <a:t>abc</a:t>
                      </a:r>
                      <a:r>
                        <a:rPr lang="en-US" sz="2000" dirty="0"/>
                        <a:t>]</a:t>
                      </a:r>
                    </a:p>
                  </a:txBody>
                  <a:tcPr marL="83690" marR="83690" marT="83690" marB="83690">
                    <a:lnL>
                      <a:noFill/>
                    </a:lnL>
                    <a:lnR>
                      <a:noFill/>
                    </a:lnR>
                    <a:lnT>
                      <a:noFill/>
                    </a:lnT>
                    <a:lnB>
                      <a:noFill/>
                    </a:lnB>
                    <a:solidFill>
                      <a:srgbClr val="FFFFFF"/>
                    </a:solidFill>
                  </a:tcPr>
                </a:tc>
                <a:tc>
                  <a:txBody>
                    <a:bodyPr/>
                    <a:lstStyle/>
                    <a:p>
                      <a:pPr algn="l"/>
                      <a:r>
                        <a:rPr lang="en-US" sz="2000" dirty="0"/>
                        <a:t>a, b, or c (simple class</a:t>
                      </a:r>
                      <a:r>
                        <a:rPr lang="en-US" sz="2000" dirty="0" smtClean="0"/>
                        <a:t>)</a:t>
                      </a:r>
                    </a:p>
                    <a:p>
                      <a:pPr algn="l"/>
                      <a:endParaRPr lang="en-US" sz="2000" dirty="0"/>
                    </a:p>
                  </a:txBody>
                  <a:tcPr marL="83690" marR="83690" marT="83690" marB="83690" anchor="ctr">
                    <a:lnL>
                      <a:noFill/>
                    </a:lnL>
                    <a:lnR>
                      <a:noFill/>
                    </a:lnR>
                    <a:lnT>
                      <a:noFill/>
                    </a:lnT>
                    <a:lnB>
                      <a:noFill/>
                    </a:lnB>
                    <a:solidFill>
                      <a:srgbClr val="FFFFFF"/>
                    </a:solidFill>
                  </a:tcPr>
                </a:tc>
              </a:tr>
              <a:tr h="707585">
                <a:tc>
                  <a:txBody>
                    <a:bodyPr/>
                    <a:lstStyle/>
                    <a:p>
                      <a:pPr lvl="0" algn="l"/>
                      <a:endParaRPr lang="en-US" sz="2000" dirty="0" smtClean="0"/>
                    </a:p>
                    <a:p>
                      <a:pPr lvl="0" algn="l"/>
                      <a:r>
                        <a:rPr lang="en-US" sz="2000" dirty="0" smtClean="0"/>
                        <a:t>[^</a:t>
                      </a:r>
                      <a:r>
                        <a:rPr lang="en-US" sz="2000" dirty="0" err="1"/>
                        <a:t>abc</a:t>
                      </a:r>
                      <a:r>
                        <a:rPr lang="en-US" sz="2000" dirty="0"/>
                        <a:t>]</a:t>
                      </a:r>
                    </a:p>
                  </a:txBody>
                  <a:tcPr marL="83690" marR="83690" marT="83690" marB="83690">
                    <a:lnL>
                      <a:noFill/>
                    </a:lnL>
                    <a:lnR>
                      <a:noFill/>
                    </a:lnR>
                    <a:lnT>
                      <a:noFill/>
                    </a:lnT>
                    <a:lnB>
                      <a:noFill/>
                    </a:lnB>
                    <a:solidFill>
                      <a:srgbClr val="FFFFFF"/>
                    </a:solidFill>
                  </a:tcPr>
                </a:tc>
                <a:tc>
                  <a:txBody>
                    <a:bodyPr/>
                    <a:lstStyle/>
                    <a:p>
                      <a:pPr algn="l"/>
                      <a:r>
                        <a:rPr lang="en-US" sz="2000" dirty="0"/>
                        <a:t>Any character except a, b, or c (negation)</a:t>
                      </a:r>
                    </a:p>
                  </a:txBody>
                  <a:tcPr marL="83690" marR="83690" marT="83690" marB="83690" anchor="ctr">
                    <a:lnL>
                      <a:noFill/>
                    </a:lnL>
                    <a:lnR>
                      <a:noFill/>
                    </a:lnR>
                    <a:lnT>
                      <a:noFill/>
                    </a:lnT>
                    <a:lnB>
                      <a:noFill/>
                    </a:lnB>
                    <a:solidFill>
                      <a:srgbClr val="FFFFFF"/>
                    </a:solidFill>
                  </a:tcPr>
                </a:tc>
              </a:tr>
              <a:tr h="707585">
                <a:tc>
                  <a:txBody>
                    <a:bodyPr/>
                    <a:lstStyle/>
                    <a:p>
                      <a:pPr algn="l"/>
                      <a:endParaRPr lang="en-US" sz="2000" dirty="0" smtClean="0"/>
                    </a:p>
                    <a:p>
                      <a:pPr algn="l"/>
                      <a:r>
                        <a:rPr lang="en-US" sz="2000" dirty="0" smtClean="0"/>
                        <a:t>[</a:t>
                      </a:r>
                      <a:r>
                        <a:rPr lang="en-US" sz="2000" dirty="0"/>
                        <a:t>a-</a:t>
                      </a:r>
                      <a:r>
                        <a:rPr lang="en-US" sz="2000" dirty="0" err="1"/>
                        <a:t>zA</a:t>
                      </a:r>
                      <a:r>
                        <a:rPr lang="en-US" sz="2000" dirty="0"/>
                        <a:t>-Z]</a:t>
                      </a:r>
                    </a:p>
                  </a:txBody>
                  <a:tcPr marL="83690" marR="83690" marT="83690" marB="83690">
                    <a:lnL>
                      <a:noFill/>
                    </a:lnL>
                    <a:lnR>
                      <a:noFill/>
                    </a:lnR>
                    <a:lnT>
                      <a:noFill/>
                    </a:lnT>
                    <a:lnB>
                      <a:noFill/>
                    </a:lnB>
                    <a:solidFill>
                      <a:srgbClr val="FFFFFF"/>
                    </a:solidFill>
                  </a:tcPr>
                </a:tc>
                <a:tc>
                  <a:txBody>
                    <a:bodyPr/>
                    <a:lstStyle/>
                    <a:p>
                      <a:pPr algn="l"/>
                      <a:r>
                        <a:rPr lang="en-US" sz="2000"/>
                        <a:t>a through z or A through Z, inclusive (range)</a:t>
                      </a:r>
                    </a:p>
                  </a:txBody>
                  <a:tcPr marL="83690" marR="83690" marT="83690" marB="83690" anchor="ctr">
                    <a:lnL>
                      <a:noFill/>
                    </a:lnL>
                    <a:lnR>
                      <a:noFill/>
                    </a:lnR>
                    <a:lnT>
                      <a:noFill/>
                    </a:lnT>
                    <a:lnB>
                      <a:noFill/>
                    </a:lnB>
                    <a:solidFill>
                      <a:srgbClr val="FFFFFF"/>
                    </a:solidFill>
                  </a:tcPr>
                </a:tc>
              </a:tr>
              <a:tr h="970977">
                <a:tc>
                  <a:txBody>
                    <a:bodyPr/>
                    <a:lstStyle/>
                    <a:p>
                      <a:pPr algn="l"/>
                      <a:endParaRPr lang="en-US" sz="2000" dirty="0" smtClean="0"/>
                    </a:p>
                    <a:p>
                      <a:pPr algn="l"/>
                      <a:r>
                        <a:rPr lang="en-US" sz="2000" dirty="0" smtClean="0"/>
                        <a:t>[</a:t>
                      </a:r>
                      <a:r>
                        <a:rPr lang="en-US" sz="2000" dirty="0"/>
                        <a:t>a-z-[</a:t>
                      </a:r>
                      <a:r>
                        <a:rPr lang="en-US" sz="2000" dirty="0" err="1"/>
                        <a:t>bc</a:t>
                      </a:r>
                      <a:r>
                        <a:rPr lang="en-US" sz="2000" dirty="0"/>
                        <a:t>]]</a:t>
                      </a:r>
                    </a:p>
                  </a:txBody>
                  <a:tcPr marL="83690" marR="83690" marT="83690" marB="83690">
                    <a:lnL>
                      <a:noFill/>
                    </a:lnL>
                    <a:lnR>
                      <a:noFill/>
                    </a:lnR>
                    <a:lnT>
                      <a:noFill/>
                    </a:lnT>
                    <a:lnB>
                      <a:noFill/>
                    </a:lnB>
                    <a:solidFill>
                      <a:srgbClr val="FFFFFF"/>
                    </a:solidFill>
                  </a:tcPr>
                </a:tc>
                <a:tc>
                  <a:txBody>
                    <a:bodyPr/>
                    <a:lstStyle/>
                    <a:p>
                      <a:pPr algn="l"/>
                      <a:r>
                        <a:rPr lang="en-US" sz="2000" dirty="0"/>
                        <a:t>a through z, except for b and c: [ad-z] (subtraction)</a:t>
                      </a:r>
                    </a:p>
                  </a:txBody>
                  <a:tcPr marL="83690" marR="83690" marT="83690" marB="83690" anchor="ctr">
                    <a:lnL>
                      <a:noFill/>
                    </a:lnL>
                    <a:lnR>
                      <a:noFill/>
                    </a:lnR>
                    <a:lnT>
                      <a:noFill/>
                    </a:lnT>
                    <a:lnB>
                      <a:noFill/>
                    </a:lnB>
                    <a:solidFill>
                      <a:srgbClr val="FFFFFF"/>
                    </a:solidFill>
                  </a:tcPr>
                </a:tc>
              </a:tr>
              <a:tr h="707585">
                <a:tc>
                  <a:txBody>
                    <a:bodyPr/>
                    <a:lstStyle/>
                    <a:p>
                      <a:pPr algn="l"/>
                      <a:r>
                        <a:rPr lang="en-US" sz="2000"/>
                        <a:t>[a-z-[m-p]]</a:t>
                      </a:r>
                    </a:p>
                  </a:txBody>
                  <a:tcPr marL="83690" marR="83690" marT="83690" marB="83690">
                    <a:lnL>
                      <a:noFill/>
                    </a:lnL>
                    <a:lnR>
                      <a:noFill/>
                    </a:lnR>
                    <a:lnT>
                      <a:noFill/>
                    </a:lnT>
                    <a:lnB>
                      <a:noFill/>
                    </a:lnB>
                    <a:solidFill>
                      <a:srgbClr val="FFFFFF"/>
                    </a:solidFill>
                  </a:tcPr>
                </a:tc>
                <a:tc>
                  <a:txBody>
                    <a:bodyPr/>
                    <a:lstStyle/>
                    <a:p>
                      <a:pPr algn="l"/>
                      <a:r>
                        <a:rPr lang="en-US" sz="2000"/>
                        <a:t>a through z, except for m through p: [a-lq-z]</a:t>
                      </a:r>
                    </a:p>
                  </a:txBody>
                  <a:tcPr marL="83690" marR="83690" marT="83690" marB="83690" anchor="ctr">
                    <a:lnL>
                      <a:noFill/>
                    </a:lnL>
                    <a:lnR>
                      <a:noFill/>
                    </a:lnR>
                    <a:lnT>
                      <a:noFill/>
                    </a:lnT>
                    <a:lnB>
                      <a:noFill/>
                    </a:lnB>
                    <a:solidFill>
                      <a:srgbClr val="FFFFFF"/>
                    </a:solidFill>
                  </a:tcPr>
                </a:tc>
              </a:tr>
              <a:tr h="444193">
                <a:tc>
                  <a:txBody>
                    <a:bodyPr/>
                    <a:lstStyle/>
                    <a:p>
                      <a:pPr algn="l"/>
                      <a:r>
                        <a:rPr lang="en-US" sz="2000"/>
                        <a:t>[a-z-[^def]]</a:t>
                      </a:r>
                    </a:p>
                  </a:txBody>
                  <a:tcPr marL="83690" marR="83690" marT="83690" marB="83690">
                    <a:lnL>
                      <a:noFill/>
                    </a:lnL>
                    <a:lnR>
                      <a:noFill/>
                    </a:lnR>
                    <a:lnT>
                      <a:noFill/>
                    </a:lnT>
                    <a:lnB>
                      <a:noFill/>
                    </a:lnB>
                    <a:solidFill>
                      <a:srgbClr val="FFFFFF"/>
                    </a:solidFill>
                  </a:tcPr>
                </a:tc>
                <a:tc>
                  <a:txBody>
                    <a:bodyPr/>
                    <a:lstStyle/>
                    <a:p>
                      <a:pPr algn="l"/>
                      <a:r>
                        <a:rPr lang="en-US" sz="2000" dirty="0"/>
                        <a:t>d, e, or f</a:t>
                      </a:r>
                    </a:p>
                  </a:txBody>
                  <a:tcPr marL="83690" marR="83690" marT="83690" marB="83690" anchor="ctr">
                    <a:lnL>
                      <a:noFill/>
                    </a:lnL>
                    <a:lnR>
                      <a:noFill/>
                    </a:lnR>
                    <a:lnT>
                      <a:noFill/>
                    </a:lnT>
                    <a:lnB>
                      <a:noFill/>
                    </a:lnB>
                    <a:solidFill>
                      <a:srgbClr val="FFFFFF"/>
                    </a:solidFill>
                  </a:tcPr>
                </a:tc>
              </a:tr>
            </a:tbl>
          </a:graphicData>
        </a:graphic>
      </p:graphicFrame>
      <p:sp>
        <p:nvSpPr>
          <p:cNvPr id="7" name="Date Placeholder 3"/>
          <p:cNvSpPr>
            <a:spLocks noGrp="1"/>
          </p:cNvSpPr>
          <p:nvPr>
            <p:ph type="dt" sz="quarter" idx="10"/>
          </p:nvPr>
        </p:nvSpPr>
        <p:spPr>
          <a:xfrm>
            <a:off x="712011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570F4540-BFEF-45B4-A41F-679B096EE2C0}" type="slidenum">
              <a:rPr lang="en-US" smtClean="0"/>
              <a:pPr/>
              <a:t>25</a:t>
            </a:fld>
            <a:endParaRPr lang="en-US" smtClean="0"/>
          </a:p>
        </p:txBody>
      </p:sp>
      <p:sp>
        <p:nvSpPr>
          <p:cNvPr id="7172" name="Rectangle 2"/>
          <p:cNvSpPr>
            <a:spLocks noGrp="1" noChangeArrowheads="1"/>
          </p:cNvSpPr>
          <p:nvPr>
            <p:ph type="title"/>
          </p:nvPr>
        </p:nvSpPr>
        <p:spPr/>
        <p:txBody>
          <a:bodyPr/>
          <a:lstStyle/>
          <a:p>
            <a:r>
              <a:rPr lang="en-US" dirty="0" smtClean="0"/>
              <a:t>RegEx– Predefined Character Classes</a:t>
            </a:r>
            <a:endParaRPr lang="en-US" dirty="0"/>
          </a:p>
        </p:txBody>
      </p:sp>
      <p:graphicFrame>
        <p:nvGraphicFramePr>
          <p:cNvPr id="7" name="Table 6"/>
          <p:cNvGraphicFramePr>
            <a:graphicFrameLocks noGrp="1"/>
          </p:cNvGraphicFramePr>
          <p:nvPr/>
        </p:nvGraphicFramePr>
        <p:xfrm>
          <a:off x="624840" y="1112520"/>
          <a:ext cx="6519312" cy="4634827"/>
        </p:xfrm>
        <a:graphic>
          <a:graphicData uri="http://schemas.openxmlformats.org/drawingml/2006/table">
            <a:tbl>
              <a:tblPr/>
              <a:tblGrid>
                <a:gridCol w="2011680"/>
                <a:gridCol w="4507632"/>
              </a:tblGrid>
              <a:tr h="419711">
                <a:tc gridSpan="2">
                  <a:txBody>
                    <a:bodyPr/>
                    <a:lstStyle/>
                    <a:p>
                      <a:pPr algn="l"/>
                      <a:r>
                        <a:rPr lang="en-US" sz="2000" b="1" dirty="0"/>
                        <a:t>Predefined Character Classes</a:t>
                      </a:r>
                    </a:p>
                  </a:txBody>
                  <a:tcPr marL="80380" marR="80380" marT="80380" marB="80380" anchor="ctr">
                    <a:lnL>
                      <a:noFill/>
                    </a:lnL>
                    <a:lnR>
                      <a:noFill/>
                    </a:lnR>
                    <a:lnT>
                      <a:noFill/>
                    </a:lnT>
                    <a:lnB>
                      <a:noFill/>
                    </a:lnB>
                    <a:solidFill>
                      <a:srgbClr val="FFFFFF"/>
                    </a:solidFill>
                  </a:tcPr>
                </a:tc>
                <a:tc hMerge="1">
                  <a:txBody>
                    <a:bodyPr/>
                    <a:lstStyle/>
                    <a:p>
                      <a:endParaRPr lang="en-US"/>
                    </a:p>
                  </a:txBody>
                  <a:tcPr/>
                </a:tc>
              </a:tr>
              <a:tr h="667409">
                <a:tc>
                  <a:txBody>
                    <a:bodyPr/>
                    <a:lstStyle/>
                    <a:p>
                      <a:r>
                        <a:rPr lang="en-US" sz="2000"/>
                        <a:t>.</a:t>
                      </a:r>
                    </a:p>
                  </a:txBody>
                  <a:tcPr marL="80380" marR="80380" marT="80380" marB="80380">
                    <a:lnL>
                      <a:noFill/>
                    </a:lnL>
                    <a:lnR>
                      <a:noFill/>
                    </a:lnR>
                    <a:lnT>
                      <a:noFill/>
                    </a:lnT>
                    <a:lnB>
                      <a:noFill/>
                    </a:lnB>
                    <a:solidFill>
                      <a:srgbClr val="FFFFFF"/>
                    </a:solidFill>
                  </a:tcPr>
                </a:tc>
                <a:tc>
                  <a:txBody>
                    <a:bodyPr/>
                    <a:lstStyle/>
                    <a:p>
                      <a:r>
                        <a:rPr lang="en-US" sz="2000"/>
                        <a:t>Any character (may or may not match line terminators)</a:t>
                      </a:r>
                    </a:p>
                  </a:txBody>
                  <a:tcPr marL="80380" marR="80380" marT="80380" marB="80380" anchor="ctr">
                    <a:lnL>
                      <a:noFill/>
                    </a:lnL>
                    <a:lnR>
                      <a:noFill/>
                    </a:lnR>
                    <a:lnT>
                      <a:noFill/>
                    </a:lnT>
                    <a:lnB>
                      <a:noFill/>
                    </a:lnB>
                    <a:solidFill>
                      <a:srgbClr val="FFFFFF"/>
                    </a:solidFill>
                  </a:tcPr>
                </a:tc>
              </a:tr>
              <a:tr h="419711">
                <a:tc>
                  <a:txBody>
                    <a:bodyPr/>
                    <a:lstStyle/>
                    <a:p>
                      <a:r>
                        <a:rPr lang="en-US" sz="2000"/>
                        <a:t>\d</a:t>
                      </a:r>
                    </a:p>
                  </a:txBody>
                  <a:tcPr marL="80380" marR="80380" marT="80380" marB="80380">
                    <a:lnL>
                      <a:noFill/>
                    </a:lnL>
                    <a:lnR>
                      <a:noFill/>
                    </a:lnR>
                    <a:lnT>
                      <a:noFill/>
                    </a:lnT>
                    <a:lnB>
                      <a:noFill/>
                    </a:lnB>
                    <a:solidFill>
                      <a:srgbClr val="FFFFFF"/>
                    </a:solidFill>
                  </a:tcPr>
                </a:tc>
                <a:tc>
                  <a:txBody>
                    <a:bodyPr/>
                    <a:lstStyle/>
                    <a:p>
                      <a:r>
                        <a:rPr lang="en-US" sz="2000"/>
                        <a:t>A digit: [0-9]</a:t>
                      </a:r>
                    </a:p>
                  </a:txBody>
                  <a:tcPr marL="80380" marR="80380" marT="80380" marB="80380" anchor="ctr">
                    <a:lnL>
                      <a:noFill/>
                    </a:lnL>
                    <a:lnR>
                      <a:noFill/>
                    </a:lnR>
                    <a:lnT>
                      <a:noFill/>
                    </a:lnT>
                    <a:lnB>
                      <a:noFill/>
                    </a:lnB>
                    <a:solidFill>
                      <a:srgbClr val="FFFFFF"/>
                    </a:solidFill>
                  </a:tcPr>
                </a:tc>
              </a:tr>
              <a:tr h="419711">
                <a:tc>
                  <a:txBody>
                    <a:bodyPr/>
                    <a:lstStyle/>
                    <a:p>
                      <a:r>
                        <a:rPr lang="en-US" sz="2000"/>
                        <a:t>\D</a:t>
                      </a:r>
                    </a:p>
                  </a:txBody>
                  <a:tcPr marL="80380" marR="80380" marT="80380" marB="80380">
                    <a:lnL>
                      <a:noFill/>
                    </a:lnL>
                    <a:lnR>
                      <a:noFill/>
                    </a:lnR>
                    <a:lnT>
                      <a:noFill/>
                    </a:lnT>
                    <a:lnB>
                      <a:noFill/>
                    </a:lnB>
                    <a:solidFill>
                      <a:srgbClr val="FFFFFF"/>
                    </a:solidFill>
                  </a:tcPr>
                </a:tc>
                <a:tc>
                  <a:txBody>
                    <a:bodyPr/>
                    <a:lstStyle/>
                    <a:p>
                      <a:r>
                        <a:rPr lang="en-US" sz="2000"/>
                        <a:t>A non-digit: [^0-9]</a:t>
                      </a:r>
                    </a:p>
                  </a:txBody>
                  <a:tcPr marL="80380" marR="80380" marT="80380" marB="80380" anchor="ctr">
                    <a:lnL>
                      <a:noFill/>
                    </a:lnL>
                    <a:lnR>
                      <a:noFill/>
                    </a:lnR>
                    <a:lnT>
                      <a:noFill/>
                    </a:lnT>
                    <a:lnB>
                      <a:noFill/>
                    </a:lnB>
                    <a:solidFill>
                      <a:srgbClr val="FFFFFF"/>
                    </a:solidFill>
                  </a:tcPr>
                </a:tc>
              </a:tr>
              <a:tr h="667409">
                <a:tc>
                  <a:txBody>
                    <a:bodyPr/>
                    <a:lstStyle/>
                    <a:p>
                      <a:r>
                        <a:rPr lang="en-US" sz="2000"/>
                        <a:t>\s</a:t>
                      </a:r>
                    </a:p>
                  </a:txBody>
                  <a:tcPr marL="80380" marR="80380" marT="80380" marB="80380">
                    <a:lnL>
                      <a:noFill/>
                    </a:lnL>
                    <a:lnR>
                      <a:noFill/>
                    </a:lnR>
                    <a:lnT>
                      <a:noFill/>
                    </a:lnT>
                    <a:lnB>
                      <a:noFill/>
                    </a:lnB>
                    <a:solidFill>
                      <a:srgbClr val="FFFFFF"/>
                    </a:solidFill>
                  </a:tcPr>
                </a:tc>
                <a:tc>
                  <a:txBody>
                    <a:bodyPr/>
                    <a:lstStyle/>
                    <a:p>
                      <a:r>
                        <a:rPr lang="en-US" sz="2000" dirty="0"/>
                        <a:t>A whitespace character: [ \t\n\x0B\f\r]</a:t>
                      </a:r>
                    </a:p>
                  </a:txBody>
                  <a:tcPr marL="80380" marR="80380" marT="80380" marB="80380" anchor="ctr">
                    <a:lnL>
                      <a:noFill/>
                    </a:lnL>
                    <a:lnR>
                      <a:noFill/>
                    </a:lnR>
                    <a:lnT>
                      <a:noFill/>
                    </a:lnT>
                    <a:lnB>
                      <a:noFill/>
                    </a:lnB>
                    <a:solidFill>
                      <a:srgbClr val="FFFFFF"/>
                    </a:solidFill>
                  </a:tcPr>
                </a:tc>
              </a:tr>
              <a:tr h="667409">
                <a:tc>
                  <a:txBody>
                    <a:bodyPr/>
                    <a:lstStyle/>
                    <a:p>
                      <a:r>
                        <a:rPr lang="en-US" sz="2000"/>
                        <a:t>\S</a:t>
                      </a:r>
                    </a:p>
                  </a:txBody>
                  <a:tcPr marL="80380" marR="80380" marT="80380" marB="80380">
                    <a:lnL>
                      <a:noFill/>
                    </a:lnL>
                    <a:lnR>
                      <a:noFill/>
                    </a:lnR>
                    <a:lnT>
                      <a:noFill/>
                    </a:lnT>
                    <a:lnB>
                      <a:noFill/>
                    </a:lnB>
                    <a:solidFill>
                      <a:srgbClr val="FFFFFF"/>
                    </a:solidFill>
                  </a:tcPr>
                </a:tc>
                <a:tc>
                  <a:txBody>
                    <a:bodyPr/>
                    <a:lstStyle/>
                    <a:p>
                      <a:r>
                        <a:rPr lang="en-US" sz="2000"/>
                        <a:t>A non-whitespace character: [^\s]</a:t>
                      </a:r>
                    </a:p>
                  </a:txBody>
                  <a:tcPr marL="80380" marR="80380" marT="80380" marB="80380" anchor="ctr">
                    <a:lnL>
                      <a:noFill/>
                    </a:lnL>
                    <a:lnR>
                      <a:noFill/>
                    </a:lnR>
                    <a:lnT>
                      <a:noFill/>
                    </a:lnT>
                    <a:lnB>
                      <a:noFill/>
                    </a:lnB>
                    <a:solidFill>
                      <a:srgbClr val="FFFFFF"/>
                    </a:solidFill>
                  </a:tcPr>
                </a:tc>
              </a:tr>
              <a:tr h="667409">
                <a:tc>
                  <a:txBody>
                    <a:bodyPr/>
                    <a:lstStyle/>
                    <a:p>
                      <a:r>
                        <a:rPr lang="en-US" sz="2000"/>
                        <a:t>\w</a:t>
                      </a:r>
                    </a:p>
                  </a:txBody>
                  <a:tcPr marL="80380" marR="80380" marT="80380" marB="80380">
                    <a:lnL>
                      <a:noFill/>
                    </a:lnL>
                    <a:lnR>
                      <a:noFill/>
                    </a:lnR>
                    <a:lnT>
                      <a:noFill/>
                    </a:lnT>
                    <a:lnB>
                      <a:noFill/>
                    </a:lnB>
                    <a:solidFill>
                      <a:srgbClr val="FFFFFF"/>
                    </a:solidFill>
                  </a:tcPr>
                </a:tc>
                <a:tc>
                  <a:txBody>
                    <a:bodyPr/>
                    <a:lstStyle/>
                    <a:p>
                      <a:r>
                        <a:rPr lang="en-US" sz="2000"/>
                        <a:t>A word character: [a-zA-Z_0-9]</a:t>
                      </a:r>
                    </a:p>
                  </a:txBody>
                  <a:tcPr marL="80380" marR="80380" marT="80380" marB="80380" anchor="ctr">
                    <a:lnL>
                      <a:noFill/>
                    </a:lnL>
                    <a:lnR>
                      <a:noFill/>
                    </a:lnR>
                    <a:lnT>
                      <a:noFill/>
                    </a:lnT>
                    <a:lnB>
                      <a:noFill/>
                    </a:lnB>
                    <a:solidFill>
                      <a:srgbClr val="FFFFFF"/>
                    </a:solidFill>
                  </a:tcPr>
                </a:tc>
              </a:tr>
              <a:tr h="419711">
                <a:tc>
                  <a:txBody>
                    <a:bodyPr/>
                    <a:lstStyle/>
                    <a:p>
                      <a:r>
                        <a:rPr lang="en-US" sz="2000"/>
                        <a:t>\W</a:t>
                      </a:r>
                    </a:p>
                  </a:txBody>
                  <a:tcPr marL="80380" marR="80380" marT="80380" marB="80380">
                    <a:lnL>
                      <a:noFill/>
                    </a:lnL>
                    <a:lnR>
                      <a:noFill/>
                    </a:lnR>
                    <a:lnT>
                      <a:noFill/>
                    </a:lnT>
                    <a:lnB>
                      <a:noFill/>
                    </a:lnB>
                    <a:solidFill>
                      <a:srgbClr val="FFFFFF"/>
                    </a:solidFill>
                  </a:tcPr>
                </a:tc>
                <a:tc>
                  <a:txBody>
                    <a:bodyPr/>
                    <a:lstStyle/>
                    <a:p>
                      <a:r>
                        <a:rPr lang="en-US" sz="2000" dirty="0"/>
                        <a:t>A non-word character: [^\w]</a:t>
                      </a:r>
                    </a:p>
                  </a:txBody>
                  <a:tcPr marL="80380" marR="80380" marT="80380" marB="80380" anchor="ctr">
                    <a:lnL>
                      <a:noFill/>
                    </a:lnL>
                    <a:lnR>
                      <a:noFill/>
                    </a:lnR>
                    <a:lnT>
                      <a:noFill/>
                    </a:lnT>
                    <a:lnB>
                      <a:noFill/>
                    </a:lnB>
                    <a:solidFill>
                      <a:srgbClr val="FFFFFF"/>
                    </a:solidFill>
                  </a:tcPr>
                </a:tc>
              </a:tr>
            </a:tbl>
          </a:graphicData>
        </a:graphic>
      </p:graphicFrame>
      <p:sp>
        <p:nvSpPr>
          <p:cNvPr id="6" name="Date Placeholder 3"/>
          <p:cNvSpPr>
            <a:spLocks noGrp="1"/>
          </p:cNvSpPr>
          <p:nvPr>
            <p:ph type="dt" sz="quarter" idx="10"/>
          </p:nvPr>
        </p:nvSpPr>
        <p:spPr>
          <a:xfrm>
            <a:off x="712011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A0A900CC-1AEC-4F02-9094-6D50AE0BD34A}" type="slidenum">
              <a:rPr lang="en-US" smtClean="0"/>
              <a:pPr/>
              <a:t>26</a:t>
            </a:fld>
            <a:endParaRPr lang="en-US" smtClean="0"/>
          </a:p>
        </p:txBody>
      </p:sp>
      <p:sp>
        <p:nvSpPr>
          <p:cNvPr id="6149" name="Rectangle 3"/>
          <p:cNvSpPr>
            <a:spLocks noGrp="1" noChangeArrowheads="1"/>
          </p:cNvSpPr>
          <p:nvPr>
            <p:ph type="body" idx="1"/>
          </p:nvPr>
        </p:nvSpPr>
        <p:spPr>
          <a:xfrm>
            <a:off x="306388" y="1021080"/>
            <a:ext cx="8637587" cy="5079683"/>
          </a:xfrm>
        </p:spPr>
        <p:txBody>
          <a:bodyPr/>
          <a:lstStyle/>
          <a:p>
            <a:pPr>
              <a:buNone/>
            </a:pPr>
            <a:endParaRPr lang="en-US" sz="2000" dirty="0" smtClean="0"/>
          </a:p>
          <a:p>
            <a:pPr>
              <a:buNone/>
            </a:pPr>
            <a:endParaRPr lang="en-US" sz="2000" dirty="0" smtClean="0"/>
          </a:p>
          <a:p>
            <a:pPr>
              <a:buNone/>
            </a:pPr>
            <a:endParaRPr lang="en-US" sz="2000" dirty="0" smtClean="0"/>
          </a:p>
          <a:p>
            <a:pPr>
              <a:buNone/>
            </a:pPr>
            <a:r>
              <a:rPr lang="en-US" sz="4000" b="1" dirty="0" smtClean="0"/>
              <a:t>			</a:t>
            </a:r>
          </a:p>
          <a:p>
            <a:pPr algn="ctr">
              <a:buNone/>
            </a:pPr>
            <a:r>
              <a:rPr lang="en-US" sz="4000" b="1" dirty="0" smtClean="0"/>
              <a:t>	ANNOTATION</a:t>
            </a:r>
          </a:p>
          <a:p>
            <a:endParaRPr lang="en-US" sz="2000" dirty="0" smtClean="0"/>
          </a:p>
          <a:p>
            <a:endParaRPr lang="en-US" sz="2000" dirty="0" smtClean="0"/>
          </a:p>
          <a:p>
            <a:pPr>
              <a:buNone/>
            </a:pPr>
            <a:endParaRPr lang="en-US" sz="2000" dirty="0" smtClean="0"/>
          </a:p>
        </p:txBody>
      </p:sp>
      <p:sp>
        <p:nvSpPr>
          <p:cNvPr id="6"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570F4540-BFEF-45B4-A41F-679B096EE2C0}" type="slidenum">
              <a:rPr lang="en-US" smtClean="0"/>
              <a:pPr/>
              <a:t>27</a:t>
            </a:fld>
            <a:endParaRPr lang="en-US" smtClean="0"/>
          </a:p>
        </p:txBody>
      </p:sp>
      <p:sp>
        <p:nvSpPr>
          <p:cNvPr id="7172" name="Rectangle 2"/>
          <p:cNvSpPr>
            <a:spLocks noGrp="1" noChangeArrowheads="1"/>
          </p:cNvSpPr>
          <p:nvPr>
            <p:ph type="title"/>
          </p:nvPr>
        </p:nvSpPr>
        <p:spPr/>
        <p:txBody>
          <a:bodyPr/>
          <a:lstStyle/>
          <a:p>
            <a:r>
              <a:rPr lang="en-US" dirty="0" smtClean="0"/>
              <a:t>Annotation</a:t>
            </a:r>
            <a:endParaRPr lang="en-US" dirty="0"/>
          </a:p>
        </p:txBody>
      </p:sp>
      <p:sp>
        <p:nvSpPr>
          <p:cNvPr id="6" name="Date Placeholder 3"/>
          <p:cNvSpPr>
            <a:spLocks noGrp="1"/>
          </p:cNvSpPr>
          <p:nvPr>
            <p:ph type="dt" sz="quarter" idx="10"/>
          </p:nvPr>
        </p:nvSpPr>
        <p:spPr>
          <a:xfrm>
            <a:off x="7120113" y="6719160"/>
            <a:ext cx="1807670" cy="104644"/>
          </a:xfrm>
          <a:noFill/>
        </p:spPr>
        <p:txBody>
          <a:bodyPr/>
          <a:lstStyle/>
          <a:p>
            <a:r>
              <a:rPr lang="fr-FR" dirty="0" smtClean="0"/>
              <a:t>© 2012 Capgemini - All rights reserved</a:t>
            </a:r>
            <a:endParaRPr lang="en-US" dirty="0" smtClean="0"/>
          </a:p>
        </p:txBody>
      </p:sp>
      <p:sp>
        <p:nvSpPr>
          <p:cNvPr id="8" name="Rectangle 3"/>
          <p:cNvSpPr txBox="1">
            <a:spLocks noChangeArrowheads="1"/>
          </p:cNvSpPr>
          <p:nvPr/>
        </p:nvSpPr>
        <p:spPr bwMode="auto">
          <a:xfrm>
            <a:off x="411480" y="1005840"/>
            <a:ext cx="8470583" cy="4647248"/>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r>
              <a:rPr kumimoji="0" lang="en-IN" sz="2000" b="0" i="0" u="none" strike="noStrike" kern="0" cap="none" spc="0" normalizeH="0" baseline="0" noProof="0" dirty="0" smtClean="0">
                <a:ln>
                  <a:noFill/>
                </a:ln>
                <a:solidFill>
                  <a:schemeClr val="tx1"/>
                </a:solidFill>
                <a:effectLst/>
                <a:uLnTx/>
                <a:uFillTx/>
                <a:latin typeface="+mn-lt"/>
                <a:ea typeface="+mn-ea"/>
                <a:cs typeface="+mn-cs"/>
              </a:rPr>
              <a:t>Annotation overview</a:t>
            </a:r>
          </a:p>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endParaRPr kumimoji="0" lang="en-IN" sz="2000" b="0" i="0" u="none" strike="noStrike" kern="0" cap="none" spc="0" normalizeH="0" baseline="0" noProof="0" dirty="0" smtClean="0">
              <a:ln>
                <a:noFill/>
              </a:ln>
              <a:solidFill>
                <a:schemeClr val="tx1"/>
              </a:solidFill>
              <a:effectLst/>
              <a:uLnTx/>
              <a:uFillTx/>
              <a:latin typeface="+mn-lt"/>
              <a:ea typeface="+mn-ea"/>
              <a:cs typeface="+mn-cs"/>
            </a:endParaRPr>
          </a:p>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r>
              <a:rPr kumimoji="0" lang="en-IN" sz="2000" b="0" i="0" u="none" strike="noStrike" kern="0" cap="none" spc="0" normalizeH="0" baseline="0" noProof="0" dirty="0" smtClean="0">
                <a:ln>
                  <a:noFill/>
                </a:ln>
                <a:solidFill>
                  <a:schemeClr val="tx1"/>
                </a:solidFill>
                <a:effectLst/>
                <a:uLnTx/>
                <a:uFillTx/>
                <a:latin typeface="+mn-lt"/>
                <a:ea typeface="+mn-ea"/>
                <a:cs typeface="+mn-cs"/>
              </a:rPr>
              <a:t>Writing an Annotation element</a:t>
            </a:r>
          </a:p>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endParaRPr lang="en-IN" sz="2000" b="0" kern="0" dirty="0" smtClean="0">
              <a:latin typeface="+mn-lt"/>
            </a:endParaRPr>
          </a:p>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r>
              <a:rPr lang="en-IN" sz="2000" b="0" kern="0" dirty="0" smtClean="0">
                <a:latin typeface="+mn-lt"/>
              </a:rPr>
              <a:t>How to use annotation element</a:t>
            </a:r>
            <a:endParaRPr kumimoji="0" lang="en-IN" sz="2000" b="0" i="0" u="none" strike="noStrike" kern="0" cap="none" spc="0" normalizeH="0" baseline="0" noProof="0" dirty="0" smtClean="0">
              <a:ln>
                <a:noFill/>
              </a:ln>
              <a:solidFill>
                <a:schemeClr val="tx1"/>
              </a:solidFill>
              <a:effectLst/>
              <a:uLnTx/>
              <a:uFillTx/>
              <a:latin typeface="+mn-lt"/>
              <a:ea typeface="+mn-ea"/>
              <a:cs typeface="+mn-cs"/>
            </a:endParaRPr>
          </a:p>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endParaRPr kumimoji="0" lang="en-IN" sz="2000" b="0" i="0" u="none" strike="noStrike" kern="0" cap="none" spc="0" normalizeH="0" baseline="0" noProof="0" dirty="0" smtClean="0">
              <a:ln>
                <a:noFill/>
              </a:ln>
              <a:solidFill>
                <a:schemeClr val="tx1"/>
              </a:solidFill>
              <a:effectLst/>
              <a:uLnTx/>
              <a:uFillTx/>
              <a:latin typeface="+mn-lt"/>
              <a:ea typeface="+mn-ea"/>
              <a:cs typeface="+mn-cs"/>
            </a:endParaRPr>
          </a:p>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r>
              <a:rPr kumimoji="0" lang="en-IN" sz="2000" b="0" i="0" u="none" strike="noStrike" kern="0" cap="none" spc="0" normalizeH="0" baseline="0" noProof="0" dirty="0" smtClean="0">
                <a:ln>
                  <a:noFill/>
                </a:ln>
                <a:solidFill>
                  <a:schemeClr val="tx1"/>
                </a:solidFill>
                <a:effectLst/>
                <a:uLnTx/>
                <a:uFillTx/>
                <a:latin typeface="+mn-lt"/>
                <a:ea typeface="+mn-ea"/>
                <a:cs typeface="+mn-cs"/>
              </a:rPr>
              <a:t>Common (popular)</a:t>
            </a:r>
            <a:r>
              <a:rPr kumimoji="0" lang="en-IN" sz="2000" b="0" i="0" u="none" strike="noStrike" kern="0" cap="none" spc="0" normalizeH="0" noProof="0" dirty="0" smtClean="0">
                <a:ln>
                  <a:noFill/>
                </a:ln>
                <a:solidFill>
                  <a:schemeClr val="tx1"/>
                </a:solidFill>
                <a:effectLst/>
                <a:uLnTx/>
                <a:uFillTx/>
                <a:latin typeface="+mn-lt"/>
                <a:ea typeface="+mn-ea"/>
                <a:cs typeface="+mn-cs"/>
              </a:rPr>
              <a:t> u</a:t>
            </a:r>
            <a:r>
              <a:rPr kumimoji="0" lang="en-IN" sz="2000" b="0" i="0" u="none" strike="noStrike" kern="0" cap="none" spc="0" normalizeH="0" baseline="0" noProof="0" dirty="0" smtClean="0">
                <a:ln>
                  <a:noFill/>
                </a:ln>
                <a:solidFill>
                  <a:schemeClr val="tx1"/>
                </a:solidFill>
                <a:effectLst/>
                <a:uLnTx/>
                <a:uFillTx/>
                <a:latin typeface="+mn-lt"/>
                <a:ea typeface="+mn-ea"/>
                <a:cs typeface="+mn-cs"/>
              </a:rPr>
              <a:t>sage of annotation</a:t>
            </a:r>
          </a:p>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endParaRPr lang="en-IN" sz="2000" b="0" kern="0" dirty="0" smtClean="0">
              <a:latin typeface="+mn-lt"/>
            </a:endParaRPr>
          </a:p>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r>
              <a:rPr lang="en-IN" sz="2000" b="0" kern="0" dirty="0" smtClean="0">
                <a:latin typeface="+mn-lt"/>
              </a:rPr>
              <a:t> Advantage of annotation</a:t>
            </a:r>
            <a:endParaRPr kumimoji="0" lang="en-IN" sz="2000" b="0" i="0" u="none" strike="noStrike" kern="0" cap="none" spc="0" normalizeH="0" baseline="0" noProof="0" dirty="0" smtClean="0">
              <a:ln>
                <a:noFill/>
              </a:ln>
              <a:solidFill>
                <a:schemeClr val="tx1"/>
              </a:solidFill>
              <a:effectLst/>
              <a:uLnTx/>
              <a:uFillTx/>
              <a:latin typeface="+mn-lt"/>
              <a:ea typeface="+mn-ea"/>
              <a:cs typeface="+mn-cs"/>
            </a:endParaRPr>
          </a:p>
          <a:p>
            <a:pPr marL="647700" lvl="1" indent="-190500" algn="l">
              <a:lnSpc>
                <a:spcPts val="2875"/>
              </a:lnSpc>
              <a:spcBef>
                <a:spcPct val="20000"/>
              </a:spcBef>
              <a:buClr>
                <a:schemeClr val="accent2"/>
              </a:buClr>
            </a:pPr>
            <a:r>
              <a:rPr lang="en-IN" sz="2000" b="0" kern="0" dirty="0" smtClean="0">
                <a:latin typeface="+mn-lt"/>
              </a:rPr>
              <a:t> </a:t>
            </a:r>
            <a:endParaRPr kumimoji="0" lang="en-IN" sz="2000" b="0" i="0" u="none" strike="noStrike" kern="0" cap="none" spc="0" normalizeH="0" baseline="0" noProof="0" dirty="0" smtClean="0">
              <a:ln>
                <a:noFill/>
              </a:ln>
              <a:solidFill>
                <a:schemeClr val="tx1"/>
              </a:solidFill>
              <a:effectLst/>
              <a:uLnTx/>
              <a:uFillTx/>
              <a:latin typeface="+mn-lt"/>
              <a:ea typeface="+mn-ea"/>
              <a:cs typeface="+mn-cs"/>
            </a:endParaRPr>
          </a:p>
          <a:p>
            <a:pPr marL="190500" marR="0" lvl="0" indent="-19050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and using an annotation element</a:t>
            </a:r>
            <a:endParaRPr lang="en-US"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7D6A6A87-FE4E-4C00-8D26-F51BC5921CCC}" type="slidenum">
              <a:rPr lang="en-US" smtClean="0"/>
              <a:pPr>
                <a:defRPr/>
              </a:pPr>
              <a:t>28</a:t>
            </a:fld>
            <a:endParaRPr lang="en-US"/>
          </a:p>
        </p:txBody>
      </p:sp>
      <p:sp>
        <p:nvSpPr>
          <p:cNvPr id="6" name="Rectangle 3"/>
          <p:cNvSpPr txBox="1">
            <a:spLocks noChangeArrowheads="1"/>
          </p:cNvSpPr>
          <p:nvPr/>
        </p:nvSpPr>
        <p:spPr bwMode="auto">
          <a:xfrm>
            <a:off x="411480" y="1005840"/>
            <a:ext cx="8470583" cy="4647248"/>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marL="190500" lvl="0" indent="-190500" algn="l">
              <a:lnSpc>
                <a:spcPts val="2875"/>
              </a:lnSpc>
              <a:spcBef>
                <a:spcPct val="20000"/>
              </a:spcBef>
              <a:buClr>
                <a:schemeClr val="accent2"/>
              </a:buClr>
            </a:pPr>
            <a:r>
              <a:rPr lang="en-US" sz="1800" b="0" kern="0" dirty="0" smtClean="0">
                <a:latin typeface="+mn-lt"/>
              </a:rPr>
              <a:t>import </a:t>
            </a:r>
            <a:r>
              <a:rPr lang="en-US" sz="1800" b="0" kern="0" dirty="0" err="1" smtClean="0">
                <a:latin typeface="+mn-lt"/>
              </a:rPr>
              <a:t>java.lang.annotation</a:t>
            </a:r>
            <a:r>
              <a:rPr lang="en-US" sz="1800" b="0" kern="0" dirty="0" smtClean="0">
                <a:latin typeface="+mn-lt"/>
              </a:rPr>
              <a:t>.*;</a:t>
            </a:r>
          </a:p>
          <a:p>
            <a:pPr marL="190500" lvl="0" indent="-190500" algn="l">
              <a:lnSpc>
                <a:spcPts val="2875"/>
              </a:lnSpc>
              <a:spcBef>
                <a:spcPct val="20000"/>
              </a:spcBef>
              <a:buClr>
                <a:schemeClr val="accent2"/>
              </a:buClr>
            </a:pPr>
            <a:r>
              <a:rPr lang="en-US" sz="1800" b="0" kern="0" dirty="0" smtClean="0">
                <a:latin typeface="+mn-lt"/>
              </a:rPr>
              <a:t>@Documented</a:t>
            </a:r>
          </a:p>
          <a:p>
            <a:pPr marL="190500" lvl="0" indent="-190500" algn="l">
              <a:lnSpc>
                <a:spcPts val="2875"/>
              </a:lnSpc>
              <a:spcBef>
                <a:spcPct val="20000"/>
              </a:spcBef>
              <a:buClr>
                <a:schemeClr val="accent2"/>
              </a:buClr>
            </a:pPr>
            <a:r>
              <a:rPr lang="en-US" sz="1800" b="0" kern="0" dirty="0" smtClean="0">
                <a:latin typeface="+mn-lt"/>
              </a:rPr>
              <a:t>public @interface </a:t>
            </a:r>
            <a:r>
              <a:rPr lang="en-US" sz="1800" b="0" kern="0" dirty="0" err="1" smtClean="0">
                <a:latin typeface="+mn-lt"/>
              </a:rPr>
              <a:t>MyfirstAnnotation</a:t>
            </a:r>
            <a:r>
              <a:rPr lang="en-US" sz="1800" b="0" kern="0" dirty="0" smtClean="0">
                <a:latin typeface="+mn-lt"/>
              </a:rPr>
              <a:t> {</a:t>
            </a:r>
          </a:p>
          <a:p>
            <a:pPr marL="190500" lvl="0" indent="-190500" algn="l">
              <a:lnSpc>
                <a:spcPts val="2875"/>
              </a:lnSpc>
              <a:spcBef>
                <a:spcPct val="20000"/>
              </a:spcBef>
              <a:buClr>
                <a:schemeClr val="accent2"/>
              </a:buClr>
            </a:pPr>
            <a:r>
              <a:rPr lang="en-US" sz="1800" b="0" kern="0" dirty="0" smtClean="0">
                <a:latin typeface="+mn-lt"/>
              </a:rPr>
              <a:t>		String name();</a:t>
            </a:r>
          </a:p>
          <a:p>
            <a:pPr marL="190500" lvl="0" indent="-190500" algn="l">
              <a:lnSpc>
                <a:spcPts val="2875"/>
              </a:lnSpc>
              <a:spcBef>
                <a:spcPct val="20000"/>
              </a:spcBef>
              <a:buClr>
                <a:schemeClr val="accent2"/>
              </a:buClr>
            </a:pPr>
            <a:r>
              <a:rPr lang="en-US" sz="1800" b="0" kern="0" dirty="0" smtClean="0">
                <a:latin typeface="+mn-lt"/>
              </a:rPr>
              <a:t>		String dob();</a:t>
            </a:r>
          </a:p>
          <a:p>
            <a:pPr marL="190500" lvl="0" indent="-190500" algn="l">
              <a:lnSpc>
                <a:spcPts val="2875"/>
              </a:lnSpc>
              <a:spcBef>
                <a:spcPct val="20000"/>
              </a:spcBef>
              <a:buClr>
                <a:schemeClr val="accent2"/>
              </a:buClr>
            </a:pPr>
            <a:r>
              <a:rPr lang="en-US" sz="1800" b="0" kern="0" dirty="0" smtClean="0">
                <a:latin typeface="+mn-lt"/>
              </a:rPr>
              <a:t>		String </a:t>
            </a:r>
            <a:r>
              <a:rPr lang="en-US" sz="1800" b="0" kern="0" dirty="0" err="1" smtClean="0">
                <a:latin typeface="+mn-lt"/>
              </a:rPr>
              <a:t>emailId</a:t>
            </a:r>
            <a:r>
              <a:rPr lang="en-US" sz="1800" b="0" kern="0" dirty="0" smtClean="0">
                <a:latin typeface="+mn-lt"/>
              </a:rPr>
              <a:t>();</a:t>
            </a:r>
          </a:p>
          <a:p>
            <a:pPr marL="190500" lvl="0" indent="-190500" algn="l">
              <a:lnSpc>
                <a:spcPts val="2875"/>
              </a:lnSpc>
              <a:spcBef>
                <a:spcPct val="20000"/>
              </a:spcBef>
              <a:buClr>
                <a:schemeClr val="accent2"/>
              </a:buClr>
            </a:pPr>
            <a:r>
              <a:rPr lang="en-US" sz="1800" b="0" kern="0" dirty="0" smtClean="0">
                <a:latin typeface="+mn-lt"/>
              </a:rPr>
              <a:t>}</a:t>
            </a:r>
          </a:p>
          <a:p>
            <a:pPr marL="190500" lvl="0" indent="-190500" algn="l">
              <a:lnSpc>
                <a:spcPts val="2875"/>
              </a:lnSpc>
              <a:spcBef>
                <a:spcPct val="20000"/>
              </a:spcBef>
              <a:buClr>
                <a:schemeClr val="accent2"/>
              </a:buClr>
            </a:pPr>
            <a:r>
              <a:rPr kumimoji="0" lang="en-US" sz="1800" i="0" u="none" strike="noStrike" kern="0" cap="none" spc="0" normalizeH="0" baseline="0" noProof="0" dirty="0" smtClean="0">
                <a:ln>
                  <a:noFill/>
                </a:ln>
                <a:solidFill>
                  <a:schemeClr val="tx1"/>
                </a:solidFill>
                <a:effectLst/>
                <a:uLnTx/>
                <a:uFillTx/>
                <a:latin typeface="+mn-lt"/>
                <a:ea typeface="+mn-ea"/>
                <a:cs typeface="+mn-cs"/>
              </a:rPr>
              <a:t>HOW TO USE IT</a:t>
            </a:r>
          </a:p>
          <a:p>
            <a:pPr marL="190500" lvl="0" indent="-190500" algn="l">
              <a:lnSpc>
                <a:spcPts val="2875"/>
              </a:lnSpc>
              <a:spcBef>
                <a:spcPct val="20000"/>
              </a:spcBef>
              <a:buClr>
                <a:schemeClr val="accent2"/>
              </a:buClr>
            </a:pPr>
            <a:r>
              <a:rPr lang="en-US" sz="1800" b="0" kern="0" dirty="0" smtClean="0">
                <a:latin typeface="+mn-lt"/>
              </a:rPr>
              <a:t>@</a:t>
            </a:r>
            <a:r>
              <a:rPr lang="en-US" sz="1800" b="0" kern="0" dirty="0" err="1" smtClean="0">
                <a:latin typeface="+mn-lt"/>
              </a:rPr>
              <a:t>MyfirstAnnotation</a:t>
            </a:r>
            <a:r>
              <a:rPr lang="en-US" sz="1800" b="0" kern="0" dirty="0" smtClean="0">
                <a:latin typeface="+mn-lt"/>
              </a:rPr>
              <a:t>(dob = "14/10/1980", </a:t>
            </a:r>
            <a:r>
              <a:rPr lang="en-US" sz="1800" b="0" kern="0" dirty="0" err="1" smtClean="0">
                <a:latin typeface="+mn-lt"/>
              </a:rPr>
              <a:t>emailId</a:t>
            </a:r>
            <a:r>
              <a:rPr lang="en-US" sz="1800" b="0" kern="0" dirty="0" smtClean="0">
                <a:latin typeface="+mn-lt"/>
              </a:rPr>
              <a:t> = "vivsinha@capgemini.com", name = "Vivek Sinha")</a:t>
            </a:r>
          </a:p>
          <a:p>
            <a:pPr marL="190500" lvl="0" indent="-190500" algn="l">
              <a:lnSpc>
                <a:spcPts val="2875"/>
              </a:lnSpc>
              <a:spcBef>
                <a:spcPct val="20000"/>
              </a:spcBef>
              <a:buClr>
                <a:schemeClr val="accent2"/>
              </a:buClr>
            </a:pPr>
            <a:r>
              <a:rPr lang="en-US" sz="1800" b="0" kern="0" dirty="0" smtClean="0">
                <a:latin typeface="+mn-lt"/>
              </a:rPr>
              <a:t>public class </a:t>
            </a:r>
            <a:r>
              <a:rPr lang="en-US" sz="1800" b="0" kern="0" dirty="0" err="1" smtClean="0">
                <a:latin typeface="+mn-lt"/>
              </a:rPr>
              <a:t>AnnotationPractice</a:t>
            </a:r>
            <a:r>
              <a:rPr lang="en-US" sz="1800" b="0" kern="0" dirty="0" smtClean="0">
                <a:latin typeface="+mn-lt"/>
              </a:rPr>
              <a:t> {</a:t>
            </a:r>
          </a:p>
          <a:p>
            <a:pPr marL="190500" lvl="0" indent="-190500" algn="l">
              <a:lnSpc>
                <a:spcPts val="2875"/>
              </a:lnSpc>
              <a:spcBef>
                <a:spcPct val="20000"/>
              </a:spcBef>
              <a:buClr>
                <a:schemeClr val="accent2"/>
              </a:buClr>
            </a:pPr>
            <a:r>
              <a:rPr lang="en-US" sz="1800" b="0" kern="0" dirty="0" smtClean="0">
                <a:latin typeface="+mn-lt"/>
              </a:rPr>
              <a:t>}</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A0A900CC-1AEC-4F02-9094-6D50AE0BD34A}" type="slidenum">
              <a:rPr lang="en-US" smtClean="0"/>
              <a:pPr/>
              <a:t>2</a:t>
            </a:fld>
            <a:endParaRPr lang="en-US" smtClean="0"/>
          </a:p>
        </p:txBody>
      </p:sp>
      <p:sp>
        <p:nvSpPr>
          <p:cNvPr id="6148" name="Rectangle 2"/>
          <p:cNvSpPr>
            <a:spLocks noGrp="1" noChangeArrowheads="1"/>
          </p:cNvSpPr>
          <p:nvPr>
            <p:ph type="title"/>
          </p:nvPr>
        </p:nvSpPr>
        <p:spPr/>
        <p:txBody>
          <a:bodyPr/>
          <a:lstStyle/>
          <a:p>
            <a:r>
              <a:rPr lang="en-US" smtClean="0"/>
              <a:t>Table of Contents</a:t>
            </a:r>
          </a:p>
        </p:txBody>
      </p:sp>
      <p:sp>
        <p:nvSpPr>
          <p:cNvPr id="6149" name="Rectangle 3"/>
          <p:cNvSpPr>
            <a:spLocks noGrp="1" noChangeArrowheads="1"/>
          </p:cNvSpPr>
          <p:nvPr>
            <p:ph type="body" idx="1"/>
          </p:nvPr>
        </p:nvSpPr>
        <p:spPr>
          <a:xfrm>
            <a:off x="306388" y="1021080"/>
            <a:ext cx="8637587" cy="5079683"/>
          </a:xfrm>
        </p:spPr>
        <p:txBody>
          <a:bodyPr/>
          <a:lstStyle/>
          <a:p>
            <a:r>
              <a:rPr lang="en-US" sz="2000" dirty="0" smtClean="0"/>
              <a:t>Scanner</a:t>
            </a:r>
          </a:p>
          <a:p>
            <a:endParaRPr lang="en-US" sz="2000" dirty="0" smtClean="0"/>
          </a:p>
          <a:p>
            <a:r>
              <a:rPr lang="en-US" sz="2000" dirty="0" smtClean="0"/>
              <a:t>StringTokenizer</a:t>
            </a:r>
          </a:p>
          <a:p>
            <a:endParaRPr lang="en-US" sz="2000" dirty="0" smtClean="0"/>
          </a:p>
          <a:p>
            <a:r>
              <a:rPr lang="en-US" sz="2000" dirty="0" smtClean="0"/>
              <a:t>Date</a:t>
            </a:r>
          </a:p>
          <a:p>
            <a:endParaRPr lang="en-US" sz="2000" dirty="0" smtClean="0"/>
          </a:p>
          <a:p>
            <a:r>
              <a:rPr lang="en-US" sz="2000" dirty="0" smtClean="0"/>
              <a:t>Calendar</a:t>
            </a:r>
          </a:p>
          <a:p>
            <a:endParaRPr lang="en-US" sz="2000" dirty="0" smtClean="0"/>
          </a:p>
          <a:p>
            <a:r>
              <a:rPr lang="en-US" sz="2000" dirty="0" err="1" smtClean="0"/>
              <a:t>RegEx</a:t>
            </a:r>
            <a:endParaRPr lang="en-US" sz="2000" dirty="0" smtClean="0"/>
          </a:p>
          <a:p>
            <a:endParaRPr lang="en-US" sz="2000" dirty="0" smtClean="0"/>
          </a:p>
          <a:p>
            <a:r>
              <a:rPr lang="en-US" sz="2000" dirty="0" smtClean="0"/>
              <a:t> Annotation </a:t>
            </a:r>
          </a:p>
          <a:p>
            <a:endParaRPr lang="en-US" sz="2000" dirty="0" smtClean="0"/>
          </a:p>
          <a:p>
            <a:pPr>
              <a:buNone/>
            </a:pPr>
            <a:endParaRPr lang="en-US" sz="2000" dirty="0" smtClean="0"/>
          </a:p>
        </p:txBody>
      </p:sp>
      <p:sp>
        <p:nvSpPr>
          <p:cNvPr id="6"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usage (examples)</a:t>
            </a:r>
            <a:endParaRPr lang="en-US" dirty="0"/>
          </a:p>
        </p:txBody>
      </p:sp>
      <p:sp>
        <p:nvSpPr>
          <p:cNvPr id="4" name="Date Placeholder 3"/>
          <p:cNvSpPr>
            <a:spLocks noGrp="1"/>
          </p:cNvSpPr>
          <p:nvPr>
            <p:ph type="dt" sz="half" idx="10"/>
          </p:nvPr>
        </p:nvSpPr>
        <p:spPr/>
        <p:txBody>
          <a:bodyPr/>
          <a:lstStyle/>
          <a:p>
            <a:pPr>
              <a:defRPr/>
            </a:pPr>
            <a:r>
              <a:rPr lang="fr-FR" smtClean="0"/>
              <a:t>© 2011 Capgemini - All rights reserved</a:t>
            </a:r>
            <a:endParaRPr lang="en-US"/>
          </a:p>
        </p:txBody>
      </p:sp>
      <p:sp>
        <p:nvSpPr>
          <p:cNvPr id="5" name="Slide Number Placeholder 4"/>
          <p:cNvSpPr>
            <a:spLocks noGrp="1"/>
          </p:cNvSpPr>
          <p:nvPr>
            <p:ph type="sldNum" sz="quarter" idx="12"/>
          </p:nvPr>
        </p:nvSpPr>
        <p:spPr/>
        <p:txBody>
          <a:bodyPr/>
          <a:lstStyle/>
          <a:p>
            <a:pPr>
              <a:defRPr/>
            </a:pPr>
            <a:fld id="{7D6A6A87-FE4E-4C00-8D26-F51BC5921CCC}" type="slidenum">
              <a:rPr lang="en-US" smtClean="0"/>
              <a:pPr>
                <a:defRPr/>
              </a:pPr>
              <a:t>29</a:t>
            </a:fld>
            <a:endParaRPr lang="en-US"/>
          </a:p>
        </p:txBody>
      </p:sp>
      <p:sp>
        <p:nvSpPr>
          <p:cNvPr id="6" name="Rectangle 3"/>
          <p:cNvSpPr txBox="1">
            <a:spLocks noChangeArrowheads="1"/>
          </p:cNvSpPr>
          <p:nvPr/>
        </p:nvSpPr>
        <p:spPr bwMode="auto">
          <a:xfrm>
            <a:off x="411480" y="1005840"/>
            <a:ext cx="8470583" cy="4647248"/>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marL="647700" lvl="1" indent="-190500" algn="l">
              <a:lnSpc>
                <a:spcPts val="2875"/>
              </a:lnSpc>
              <a:spcBef>
                <a:spcPct val="20000"/>
              </a:spcBef>
              <a:buClr>
                <a:schemeClr val="accent2"/>
              </a:buClr>
            </a:pPr>
            <a:r>
              <a:rPr lang="en-IN" sz="2000" b="0" kern="0" dirty="0" smtClean="0"/>
              <a:t>@deprecated </a:t>
            </a:r>
          </a:p>
          <a:p>
            <a:pPr marL="647700" lvl="1" indent="-190500" algn="l">
              <a:lnSpc>
                <a:spcPts val="2875"/>
              </a:lnSpc>
              <a:spcBef>
                <a:spcPct val="20000"/>
              </a:spcBef>
              <a:buClr>
                <a:schemeClr val="accent2"/>
              </a:buClr>
              <a:buFont typeface="Wingdings" pitchFamily="2" charset="2"/>
              <a:buChar char="§"/>
            </a:pPr>
            <a:endParaRPr lang="en-IN" sz="2000" b="0" kern="0" dirty="0" smtClean="0"/>
          </a:p>
          <a:p>
            <a:pPr marL="647700" lvl="1" indent="-190500" algn="l">
              <a:lnSpc>
                <a:spcPts val="2875"/>
              </a:lnSpc>
              <a:spcBef>
                <a:spcPct val="20000"/>
              </a:spcBef>
              <a:buClr>
                <a:schemeClr val="accent2"/>
              </a:buClr>
            </a:pPr>
            <a:r>
              <a:rPr lang="en-IN" sz="2000" b="0" kern="0" dirty="0" smtClean="0"/>
              <a:t>@override</a:t>
            </a:r>
          </a:p>
          <a:p>
            <a:pPr marL="647700" lvl="1" indent="-190500" algn="l">
              <a:lnSpc>
                <a:spcPts val="2875"/>
              </a:lnSpc>
              <a:spcBef>
                <a:spcPct val="20000"/>
              </a:spcBef>
              <a:buClr>
                <a:schemeClr val="accent2"/>
              </a:buClr>
              <a:buFont typeface="Wingdings" pitchFamily="2" charset="2"/>
              <a:buChar char="§"/>
            </a:pPr>
            <a:endParaRPr lang="en-IN" sz="2000" b="0" kern="0" dirty="0" smtClean="0"/>
          </a:p>
          <a:p>
            <a:pPr marL="647700" lvl="1" indent="-190500" algn="l">
              <a:lnSpc>
                <a:spcPts val="2875"/>
              </a:lnSpc>
              <a:spcBef>
                <a:spcPct val="20000"/>
              </a:spcBef>
              <a:buClr>
                <a:schemeClr val="accent2"/>
              </a:buClr>
            </a:pPr>
            <a:r>
              <a:rPr lang="en-IN" sz="2000" b="0" kern="0" dirty="0" smtClean="0"/>
              <a:t> @suppress Warning</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p>
            <a:fld id="{8B619F69-64A0-49B1-96D4-A39D8743FFED}" type="slidenum">
              <a:rPr lang="en-US" smtClean="0"/>
              <a:pPr/>
              <a:t>30</a:t>
            </a:fld>
            <a:endParaRPr lang="en-US" smtClean="0"/>
          </a:p>
        </p:txBody>
      </p:sp>
      <p:sp>
        <p:nvSpPr>
          <p:cNvPr id="8196" name="Rectangle 2"/>
          <p:cNvSpPr>
            <a:spLocks noGrp="1" noChangeArrowheads="1"/>
          </p:cNvSpPr>
          <p:nvPr>
            <p:ph type="title"/>
          </p:nvPr>
        </p:nvSpPr>
        <p:spPr/>
        <p:txBody>
          <a:bodyPr/>
          <a:lstStyle/>
          <a:p>
            <a:r>
              <a:rPr lang="en-US" smtClean="0"/>
              <a:t>Recap</a:t>
            </a:r>
          </a:p>
        </p:txBody>
      </p:sp>
      <p:sp>
        <p:nvSpPr>
          <p:cNvPr id="8197" name="Rectangle 3"/>
          <p:cNvSpPr>
            <a:spLocks noChangeArrowheads="1"/>
          </p:cNvSpPr>
          <p:nvPr/>
        </p:nvSpPr>
        <p:spPr bwMode="auto">
          <a:xfrm>
            <a:off x="300038" y="1254125"/>
            <a:ext cx="8543925" cy="4832092"/>
          </a:xfrm>
          <a:prstGeom prst="rect">
            <a:avLst/>
          </a:prstGeom>
          <a:noFill/>
          <a:ln w="9525">
            <a:noFill/>
            <a:miter lim="800000"/>
            <a:headEnd/>
            <a:tailEnd/>
          </a:ln>
        </p:spPr>
        <p:txBody>
          <a:bodyPr>
            <a:spAutoFit/>
          </a:bodyPr>
          <a:lstStyle/>
          <a:p>
            <a:pPr marL="457200" indent="-457200" algn="l" eaLnBrk="1" hangingPunct="1">
              <a:lnSpc>
                <a:spcPct val="100000"/>
              </a:lnSpc>
            </a:pPr>
            <a:r>
              <a:rPr lang="en-US" sz="2800" b="0" dirty="0" smtClean="0"/>
              <a:t>		</a:t>
            </a:r>
            <a:endParaRPr lang="en-US" sz="2800" b="0" dirty="0"/>
          </a:p>
          <a:p>
            <a:pPr marL="457200" indent="-457200" algn="l" eaLnBrk="1" hangingPunct="1">
              <a:lnSpc>
                <a:spcPct val="100000"/>
              </a:lnSpc>
            </a:pPr>
            <a:r>
              <a:rPr lang="en-US" sz="2800" b="0" dirty="0" smtClean="0"/>
              <a:t>	</a:t>
            </a:r>
            <a:r>
              <a:rPr lang="en-US" sz="2800" b="0" dirty="0" smtClean="0">
                <a:solidFill>
                  <a:srgbClr val="FF0000"/>
                </a:solidFill>
              </a:rPr>
              <a:t>StringTokenizer</a:t>
            </a:r>
            <a:endParaRPr lang="en-US" sz="2800" b="0" dirty="0">
              <a:solidFill>
                <a:srgbClr val="FF0000"/>
              </a:solidFill>
            </a:endParaRPr>
          </a:p>
          <a:p>
            <a:pPr marL="457200" indent="-457200" algn="l" eaLnBrk="1" hangingPunct="1">
              <a:lnSpc>
                <a:spcPct val="100000"/>
              </a:lnSpc>
            </a:pPr>
            <a:r>
              <a:rPr lang="en-US" sz="2800" b="0" dirty="0"/>
              <a:t> 					</a:t>
            </a:r>
            <a:r>
              <a:rPr lang="en-US" sz="2800" b="0" dirty="0" smtClean="0"/>
              <a:t>	Simple date format</a:t>
            </a:r>
            <a:endParaRPr lang="en-US" sz="2800" b="0" dirty="0"/>
          </a:p>
          <a:p>
            <a:pPr marL="457200" indent="-457200" algn="l" eaLnBrk="1" hangingPunct="1">
              <a:lnSpc>
                <a:spcPct val="100000"/>
              </a:lnSpc>
            </a:pPr>
            <a:r>
              <a:rPr lang="en-US" sz="2800" b="0" dirty="0"/>
              <a:t> 			</a:t>
            </a:r>
            <a:endParaRPr lang="en-US" sz="2800" b="0" dirty="0" smtClean="0"/>
          </a:p>
          <a:p>
            <a:pPr marL="457200" indent="-457200" algn="l" eaLnBrk="1" hangingPunct="1">
              <a:lnSpc>
                <a:spcPct val="100000"/>
              </a:lnSpc>
            </a:pPr>
            <a:r>
              <a:rPr lang="en-US" sz="2800" b="0" dirty="0" smtClean="0"/>
              <a:t>			</a:t>
            </a:r>
            <a:r>
              <a:rPr lang="en-US" sz="2800" b="0" dirty="0" err="1" smtClean="0">
                <a:solidFill>
                  <a:schemeClr val="bg1">
                    <a:lumMod val="50000"/>
                  </a:schemeClr>
                </a:solidFill>
              </a:rPr>
              <a:t>Calendar.getInstance</a:t>
            </a:r>
            <a:r>
              <a:rPr lang="en-US" sz="2800" b="0" dirty="0" smtClean="0"/>
              <a:t>()</a:t>
            </a:r>
            <a:endParaRPr lang="en-US" sz="2800" b="0" dirty="0"/>
          </a:p>
          <a:p>
            <a:pPr marL="457200" indent="-457200" algn="l" eaLnBrk="1" hangingPunct="1">
              <a:lnSpc>
                <a:spcPct val="100000"/>
              </a:lnSpc>
            </a:pPr>
            <a:r>
              <a:rPr lang="en-US" sz="2800" b="0" dirty="0"/>
              <a:t>							</a:t>
            </a:r>
            <a:r>
              <a:rPr lang="en-US" sz="2800" b="0" dirty="0" smtClean="0">
                <a:solidFill>
                  <a:schemeClr val="tx2">
                    <a:lumMod val="75000"/>
                  </a:schemeClr>
                </a:solidFill>
              </a:rPr>
              <a:t>@deprecated</a:t>
            </a:r>
            <a:r>
              <a:rPr lang="en-US" sz="2800" b="0" dirty="0">
                <a:solidFill>
                  <a:schemeClr val="tx2">
                    <a:lumMod val="75000"/>
                  </a:schemeClr>
                </a:solidFill>
              </a:rPr>
              <a:t>	</a:t>
            </a:r>
            <a:r>
              <a:rPr lang="en-US" sz="2800" b="0" dirty="0"/>
              <a:t>		</a:t>
            </a:r>
            <a:r>
              <a:rPr lang="en-US" sz="2800" b="0" dirty="0" smtClean="0"/>
              <a:t>	</a:t>
            </a:r>
            <a:r>
              <a:rPr lang="en-US" sz="2800" b="0" dirty="0" err="1" smtClean="0">
                <a:solidFill>
                  <a:srgbClr val="002060"/>
                </a:solidFill>
              </a:rPr>
              <a:t>nextInt</a:t>
            </a:r>
            <a:r>
              <a:rPr lang="en-US" sz="2800" b="0" dirty="0" smtClean="0">
                <a:solidFill>
                  <a:srgbClr val="002060"/>
                </a:solidFill>
              </a:rPr>
              <a:t>()</a:t>
            </a:r>
            <a:endParaRPr lang="en-US" sz="2800" b="0" dirty="0">
              <a:solidFill>
                <a:srgbClr val="002060"/>
              </a:solidFill>
            </a:endParaRPr>
          </a:p>
          <a:p>
            <a:pPr marL="457200" indent="-457200" algn="l" eaLnBrk="1" hangingPunct="1">
              <a:lnSpc>
                <a:spcPct val="100000"/>
              </a:lnSpc>
            </a:pPr>
            <a:r>
              <a:rPr lang="en-US" sz="2800" b="0" dirty="0" smtClean="0"/>
              <a:t>							 	</a:t>
            </a:r>
            <a:r>
              <a:rPr lang="en-US" sz="2800" b="0" dirty="0" smtClean="0">
                <a:solidFill>
                  <a:srgbClr val="0070C0"/>
                </a:solidFill>
              </a:rPr>
              <a:t>matcher</a:t>
            </a:r>
            <a:endParaRPr lang="en-US" sz="2800" b="0" dirty="0">
              <a:solidFill>
                <a:srgbClr val="0070C0"/>
              </a:solidFill>
            </a:endParaRPr>
          </a:p>
          <a:p>
            <a:pPr marL="457200" indent="-457200" algn="l" eaLnBrk="1" hangingPunct="1">
              <a:lnSpc>
                <a:spcPct val="100000"/>
              </a:lnSpc>
            </a:pPr>
            <a:r>
              <a:rPr lang="en-US" sz="2800" b="0" dirty="0" smtClean="0">
                <a:solidFill>
                  <a:schemeClr val="accent6">
                    <a:lumMod val="75000"/>
                  </a:schemeClr>
                </a:solidFill>
              </a:rPr>
              <a:t>Scanner</a:t>
            </a:r>
            <a:endParaRPr lang="en-US" sz="2800" b="0" dirty="0">
              <a:solidFill>
                <a:schemeClr val="accent6">
                  <a:lumMod val="75000"/>
                </a:schemeClr>
              </a:solidFill>
            </a:endParaRPr>
          </a:p>
          <a:p>
            <a:pPr marL="457200" indent="-457200" algn="l" eaLnBrk="1" hangingPunct="1">
              <a:lnSpc>
                <a:spcPct val="100000"/>
              </a:lnSpc>
            </a:pPr>
            <a:r>
              <a:rPr lang="en-US" sz="2800" b="0" dirty="0"/>
              <a:t>			</a:t>
            </a:r>
            <a:r>
              <a:rPr lang="en-US" sz="2800" b="0" dirty="0" smtClean="0"/>
              <a:t>		</a:t>
            </a:r>
            <a:r>
              <a:rPr lang="en-US" sz="2800" b="0" dirty="0" smtClean="0">
                <a:solidFill>
                  <a:schemeClr val="accent2">
                    <a:lumMod val="50000"/>
                  </a:schemeClr>
                </a:solidFill>
              </a:rPr>
              <a:t>pattern</a:t>
            </a:r>
            <a:endParaRPr lang="en-US" sz="2800" b="0" dirty="0">
              <a:solidFill>
                <a:schemeClr val="accent2">
                  <a:lumMod val="50000"/>
                </a:schemeClr>
              </a:solidFill>
            </a:endParaRPr>
          </a:p>
          <a:p>
            <a:pPr marL="457200" indent="-457200" algn="l" eaLnBrk="1" hangingPunct="1">
              <a:lnSpc>
                <a:spcPct val="100000"/>
              </a:lnSpc>
            </a:pPr>
            <a:endParaRPr lang="en-US" sz="2800" b="0" dirty="0"/>
          </a:p>
        </p:txBody>
      </p:sp>
      <p:sp>
        <p:nvSpPr>
          <p:cNvPr id="6" name="Date Placeholder 3"/>
          <p:cNvSpPr>
            <a:spLocks noGrp="1"/>
          </p:cNvSpPr>
          <p:nvPr>
            <p:ph type="dt" sz="quarter" idx="10"/>
          </p:nvPr>
        </p:nvSpPr>
        <p:spPr>
          <a:xfrm>
            <a:off x="712011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subTitle" idx="4294967295"/>
          </p:nvPr>
        </p:nvSpPr>
        <p:spPr>
          <a:xfrm>
            <a:off x="568325" y="1930400"/>
            <a:ext cx="6310313" cy="996950"/>
          </a:xfrm>
          <a:noFill/>
        </p:spPr>
        <p:txBody>
          <a:bodyPr lIns="45720" rIns="360000"/>
          <a:lstStyle/>
          <a:p>
            <a:pPr>
              <a:buFont typeface="Wingdings" pitchFamily="2" charset="2"/>
              <a:buNone/>
            </a:pPr>
            <a:r>
              <a:rPr lang="en-US" sz="2800" smtClean="0"/>
              <a:t>Thank You For Your Time</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A0A900CC-1AEC-4F02-9094-6D50AE0BD34A}" type="slidenum">
              <a:rPr lang="en-US" smtClean="0"/>
              <a:pPr/>
              <a:t>3</a:t>
            </a:fld>
            <a:endParaRPr lang="en-US" smtClean="0"/>
          </a:p>
        </p:txBody>
      </p:sp>
      <p:sp>
        <p:nvSpPr>
          <p:cNvPr id="6149" name="Rectangle 3"/>
          <p:cNvSpPr>
            <a:spLocks noGrp="1" noChangeArrowheads="1"/>
          </p:cNvSpPr>
          <p:nvPr>
            <p:ph type="body" idx="1"/>
          </p:nvPr>
        </p:nvSpPr>
        <p:spPr>
          <a:xfrm>
            <a:off x="306388" y="1021080"/>
            <a:ext cx="8637587" cy="5079683"/>
          </a:xfrm>
        </p:spPr>
        <p:txBody>
          <a:bodyPr/>
          <a:lstStyle/>
          <a:p>
            <a:pPr>
              <a:buNone/>
            </a:pPr>
            <a:endParaRPr lang="en-US" sz="2000" dirty="0" smtClean="0"/>
          </a:p>
          <a:p>
            <a:pPr>
              <a:buNone/>
            </a:pPr>
            <a:endParaRPr lang="en-US" sz="2000" dirty="0" smtClean="0"/>
          </a:p>
          <a:p>
            <a:pPr>
              <a:buNone/>
            </a:pPr>
            <a:endParaRPr lang="en-US" sz="2000" dirty="0" smtClean="0"/>
          </a:p>
          <a:p>
            <a:pPr>
              <a:buNone/>
            </a:pPr>
            <a:r>
              <a:rPr lang="en-US" sz="4000" b="1" dirty="0" smtClean="0"/>
              <a:t>			</a:t>
            </a:r>
          </a:p>
          <a:p>
            <a:pPr>
              <a:buNone/>
            </a:pPr>
            <a:r>
              <a:rPr lang="en-US" sz="4000" b="1" dirty="0" smtClean="0"/>
              <a:t>				Scanner</a:t>
            </a:r>
          </a:p>
          <a:p>
            <a:endParaRPr lang="en-US" sz="2000" dirty="0" smtClean="0"/>
          </a:p>
          <a:p>
            <a:endParaRPr lang="en-US" sz="2000" dirty="0" smtClean="0"/>
          </a:p>
          <a:p>
            <a:pPr>
              <a:buNone/>
            </a:pPr>
            <a:endParaRPr lang="en-US" sz="2000" dirty="0" smtClean="0"/>
          </a:p>
        </p:txBody>
      </p:sp>
      <p:sp>
        <p:nvSpPr>
          <p:cNvPr id="6"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570F4540-BFEF-45B4-A41F-679B096EE2C0}" type="slidenum">
              <a:rPr lang="en-US" smtClean="0"/>
              <a:pPr/>
              <a:t>4</a:t>
            </a:fld>
            <a:endParaRPr lang="en-US" smtClean="0"/>
          </a:p>
        </p:txBody>
      </p:sp>
      <p:sp>
        <p:nvSpPr>
          <p:cNvPr id="7172" name="Rectangle 2"/>
          <p:cNvSpPr>
            <a:spLocks noGrp="1" noChangeArrowheads="1"/>
          </p:cNvSpPr>
          <p:nvPr>
            <p:ph type="title"/>
          </p:nvPr>
        </p:nvSpPr>
        <p:spPr/>
        <p:txBody>
          <a:bodyPr/>
          <a:lstStyle/>
          <a:p>
            <a:r>
              <a:rPr lang="en-US" dirty="0" smtClean="0"/>
              <a:t>Scanner</a:t>
            </a:r>
          </a:p>
        </p:txBody>
      </p:sp>
      <p:sp>
        <p:nvSpPr>
          <p:cNvPr id="7" name="Rectangle 3"/>
          <p:cNvSpPr txBox="1">
            <a:spLocks noChangeArrowheads="1"/>
          </p:cNvSpPr>
          <p:nvPr/>
        </p:nvSpPr>
        <p:spPr bwMode="auto">
          <a:xfrm>
            <a:off x="536575" y="924243"/>
            <a:ext cx="8345488" cy="5065077"/>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r>
              <a:rPr kumimoji="0" lang="en-IN" sz="2000" b="0" i="0" u="none" strike="noStrike" kern="0" cap="none" spc="0" normalizeH="0" baseline="0" noProof="0" dirty="0" smtClean="0">
                <a:ln>
                  <a:noFill/>
                </a:ln>
                <a:solidFill>
                  <a:schemeClr val="tx1"/>
                </a:solidFill>
                <a:effectLst/>
                <a:uLnTx/>
                <a:uFillTx/>
                <a:latin typeface="+mn-lt"/>
                <a:ea typeface="+mn-ea"/>
                <a:cs typeface="+mn-cs"/>
              </a:rPr>
              <a:t>Java provides the </a:t>
            </a:r>
            <a:r>
              <a:rPr kumimoji="0" lang="en-IN" sz="2000" b="1" i="0" u="none" strike="noStrike" kern="0" cap="none" spc="0" normalizeH="0" baseline="0" noProof="0" dirty="0" smtClean="0">
                <a:ln>
                  <a:noFill/>
                </a:ln>
                <a:solidFill>
                  <a:schemeClr val="tx1"/>
                </a:solidFill>
                <a:effectLst/>
                <a:uLnTx/>
                <a:uFillTx/>
                <a:latin typeface="+mn-lt"/>
                <a:ea typeface="+mn-ea"/>
                <a:cs typeface="+mn-cs"/>
              </a:rPr>
              <a:t>Scanner</a:t>
            </a:r>
            <a:r>
              <a:rPr kumimoji="0" lang="en-IN" sz="2000" b="0" i="0" u="none" strike="noStrike" kern="0" cap="none" spc="0" normalizeH="0" baseline="0" noProof="0" dirty="0" smtClean="0">
                <a:ln>
                  <a:noFill/>
                </a:ln>
                <a:solidFill>
                  <a:schemeClr val="tx1"/>
                </a:solidFill>
                <a:effectLst/>
                <a:uLnTx/>
                <a:uFillTx/>
                <a:latin typeface="+mn-lt"/>
                <a:ea typeface="+mn-ea"/>
                <a:cs typeface="+mn-cs"/>
              </a:rPr>
              <a:t> class available in </a:t>
            </a:r>
            <a:r>
              <a:rPr kumimoji="0" lang="en-IN" sz="2000" b="1" i="0" u="none" strike="noStrike" kern="0" cap="none" spc="0" normalizeH="0" baseline="0" noProof="0" dirty="0" err="1" smtClean="0">
                <a:ln>
                  <a:noFill/>
                </a:ln>
                <a:solidFill>
                  <a:schemeClr val="tx1"/>
                </a:solidFill>
                <a:effectLst/>
                <a:uLnTx/>
                <a:uFillTx/>
                <a:latin typeface="+mn-lt"/>
                <a:ea typeface="+mn-ea"/>
                <a:cs typeface="+mn-cs"/>
              </a:rPr>
              <a:t>java.util</a:t>
            </a:r>
            <a:r>
              <a:rPr kumimoji="0" lang="en-IN" sz="2000" b="0" i="0" u="none" strike="noStrike" kern="0" cap="none" spc="0" normalizeH="0" baseline="0" noProof="0" dirty="0" smtClean="0">
                <a:ln>
                  <a:noFill/>
                </a:ln>
                <a:solidFill>
                  <a:schemeClr val="tx1"/>
                </a:solidFill>
                <a:effectLst/>
                <a:uLnTx/>
                <a:uFillTx/>
                <a:latin typeface="+mn-lt"/>
                <a:ea typeface="+mn-ea"/>
                <a:cs typeface="+mn-cs"/>
              </a:rPr>
              <a:t> package, this class is use to receive data from console.</a:t>
            </a:r>
          </a:p>
          <a:p>
            <a:pPr marL="190500" lvl="0" indent="-190500" algn="l">
              <a:lnSpc>
                <a:spcPts val="2875"/>
              </a:lnSpc>
              <a:spcBef>
                <a:spcPct val="20000"/>
              </a:spcBef>
              <a:buClr>
                <a:schemeClr val="accent2"/>
              </a:buClr>
              <a:buFont typeface="Wingdings" pitchFamily="2" charset="2"/>
              <a:buChar char="§"/>
            </a:pPr>
            <a:endParaRPr lang="en-US" sz="2000" b="0" dirty="0" smtClean="0"/>
          </a:p>
          <a:p>
            <a:pPr marL="190500" lvl="0" indent="-190500" algn="l">
              <a:lnSpc>
                <a:spcPts val="2875"/>
              </a:lnSpc>
              <a:spcBef>
                <a:spcPct val="20000"/>
              </a:spcBef>
              <a:buClr>
                <a:schemeClr val="accent2"/>
              </a:buClr>
              <a:buFont typeface="Wingdings" pitchFamily="2" charset="2"/>
              <a:buChar char="§"/>
            </a:pPr>
            <a:r>
              <a:rPr lang="en-US" sz="2000" b="0" dirty="0" smtClean="0"/>
              <a:t>A simple text scanner which can parse primitive types and strings using regular expressions</a:t>
            </a:r>
          </a:p>
          <a:p>
            <a:pPr marL="190500" lvl="0" indent="-190500" algn="l">
              <a:lnSpc>
                <a:spcPts val="2875"/>
              </a:lnSpc>
              <a:spcBef>
                <a:spcPct val="20000"/>
              </a:spcBef>
              <a:buClr>
                <a:schemeClr val="accent2"/>
              </a:buClr>
              <a:buFont typeface="Wingdings" pitchFamily="2" charset="2"/>
              <a:buChar char="§"/>
            </a:pPr>
            <a:endParaRPr lang="en-US" sz="2000" dirty="0" smtClean="0"/>
          </a:p>
          <a:p>
            <a:pPr marL="190500" lvl="0" indent="-190500" algn="l">
              <a:lnSpc>
                <a:spcPts val="2875"/>
              </a:lnSpc>
              <a:spcBef>
                <a:spcPct val="20000"/>
              </a:spcBef>
              <a:buClr>
                <a:schemeClr val="accent2"/>
              </a:buClr>
              <a:buFont typeface="Wingdings" pitchFamily="2" charset="2"/>
              <a:buChar char="§"/>
            </a:pPr>
            <a:r>
              <a:rPr lang="en-US" sz="2000" dirty="0" smtClean="0"/>
              <a:t>Scanner</a:t>
            </a:r>
            <a:r>
              <a:rPr lang="en-US" sz="2000" b="0" dirty="0" smtClean="0"/>
              <a:t> breaks its input into tokens using a delimiter pattern, which by default matches whitespace. The resulting tokens may then be converted into values of different types using the various </a:t>
            </a:r>
            <a:r>
              <a:rPr lang="en-US" sz="2000" dirty="0" smtClean="0"/>
              <a:t>next </a:t>
            </a:r>
            <a:r>
              <a:rPr lang="en-US" sz="2000" b="0" dirty="0" smtClean="0"/>
              <a:t>methods.</a:t>
            </a:r>
          </a:p>
          <a:p>
            <a:pPr marL="190500" marR="0" lvl="0" indent="-19050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endParaRPr kumimoji="0" lang="en-IN"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570F4540-BFEF-45B4-A41F-679B096EE2C0}" type="slidenum">
              <a:rPr lang="en-US" smtClean="0"/>
              <a:pPr/>
              <a:t>5</a:t>
            </a:fld>
            <a:endParaRPr lang="en-US" smtClean="0"/>
          </a:p>
        </p:txBody>
      </p:sp>
      <p:sp>
        <p:nvSpPr>
          <p:cNvPr id="7172" name="Rectangle 2"/>
          <p:cNvSpPr>
            <a:spLocks noGrp="1" noChangeArrowheads="1"/>
          </p:cNvSpPr>
          <p:nvPr>
            <p:ph type="title"/>
          </p:nvPr>
        </p:nvSpPr>
        <p:spPr/>
        <p:txBody>
          <a:bodyPr/>
          <a:lstStyle/>
          <a:p>
            <a:r>
              <a:rPr lang="en-US" dirty="0" smtClean="0"/>
              <a:t>Scanner</a:t>
            </a:r>
          </a:p>
        </p:txBody>
      </p:sp>
      <p:sp>
        <p:nvSpPr>
          <p:cNvPr id="7" name="Rectangle 3"/>
          <p:cNvSpPr txBox="1">
            <a:spLocks noChangeArrowheads="1"/>
          </p:cNvSpPr>
          <p:nvPr/>
        </p:nvSpPr>
        <p:spPr bwMode="auto">
          <a:xfrm>
            <a:off x="536575" y="924243"/>
            <a:ext cx="8345488" cy="5065077"/>
          </a:xfrm>
          <a:prstGeom prst="rect">
            <a:avLst/>
          </a:prstGeom>
          <a:noFill/>
          <a:ln w="9525">
            <a:noFill/>
            <a:miter lim="800000"/>
            <a:headEnd/>
            <a:tailEnd/>
          </a:ln>
        </p:spPr>
        <p:txBody>
          <a:bodyPr vert="horz" wrap="square" lIns="180000" tIns="0" rIns="180000" bIns="36000" numCol="1" anchor="t" anchorCtr="0" compatLnSpc="1">
            <a:prstTxWarp prst="textNoShape">
              <a:avLst/>
            </a:prstTxWarp>
          </a:bodyPr>
          <a:lstStyle/>
          <a:p>
            <a:pPr marL="190500" marR="0" lvl="0" indent="-190500" algn="l" defTabSz="914400" rtl="0" eaLnBrk="0" fontAlgn="base" latinLnBrk="0" hangingPunct="0">
              <a:lnSpc>
                <a:spcPts val="2875"/>
              </a:lnSpc>
              <a:spcBef>
                <a:spcPct val="20000"/>
              </a:spcBef>
              <a:spcAft>
                <a:spcPct val="0"/>
              </a:spcAft>
              <a:buClr>
                <a:schemeClr val="accent2"/>
              </a:buClr>
              <a:buSzTx/>
              <a:buFont typeface="Wingdings" pitchFamily="2" charset="2"/>
              <a:buChar char="§"/>
              <a:tabLst/>
              <a:defRPr/>
            </a:pPr>
            <a:r>
              <a:rPr lang="en-IN" sz="2000" b="0" kern="0" dirty="0" smtClean="0">
                <a:latin typeface="+mn-lt"/>
              </a:rPr>
              <a:t>Constructors of Scanner</a:t>
            </a:r>
          </a:p>
          <a:p>
            <a:pPr marL="647700" lvl="1" indent="-190500" algn="l">
              <a:lnSpc>
                <a:spcPts val="2875"/>
              </a:lnSpc>
              <a:spcBef>
                <a:spcPct val="20000"/>
              </a:spcBef>
              <a:buClr>
                <a:schemeClr val="accent2"/>
              </a:buClr>
            </a:pPr>
            <a:r>
              <a:rPr lang="en-IN" sz="1800" b="0" kern="0" dirty="0" smtClean="0">
                <a:latin typeface="+mn-lt"/>
              </a:rPr>
              <a:t> e.g.   -  </a:t>
            </a:r>
            <a:r>
              <a:rPr lang="en-US" sz="1800" b="0" dirty="0" smtClean="0"/>
              <a:t> Scanner sc = new Scanner(</a:t>
            </a:r>
            <a:r>
              <a:rPr lang="en-US" sz="1800" b="0" dirty="0" err="1" smtClean="0"/>
              <a:t>System.in</a:t>
            </a:r>
            <a:r>
              <a:rPr lang="en-US" sz="1800" b="0" dirty="0" smtClean="0"/>
              <a:t>);</a:t>
            </a:r>
          </a:p>
          <a:p>
            <a:pPr marL="647700" lvl="1" indent="-190500" algn="l">
              <a:lnSpc>
                <a:spcPts val="2875"/>
              </a:lnSpc>
              <a:spcBef>
                <a:spcPct val="20000"/>
              </a:spcBef>
              <a:buClr>
                <a:schemeClr val="accent2"/>
              </a:buClr>
            </a:pPr>
            <a:endParaRPr lang="en-US" sz="2000" b="0" dirty="0" smtClean="0"/>
          </a:p>
          <a:p>
            <a:pPr marL="190500" lvl="0" indent="-190500" algn="l">
              <a:lnSpc>
                <a:spcPts val="2875"/>
              </a:lnSpc>
              <a:spcBef>
                <a:spcPct val="20000"/>
              </a:spcBef>
              <a:buClr>
                <a:schemeClr val="accent2"/>
              </a:buClr>
              <a:buFont typeface="Wingdings" pitchFamily="2" charset="2"/>
              <a:buChar char="§"/>
            </a:pPr>
            <a:r>
              <a:rPr lang="en-US" sz="2000" b="0" dirty="0" smtClean="0"/>
              <a:t>Various next methods</a:t>
            </a:r>
          </a:p>
          <a:p>
            <a:pPr marL="647700" lvl="1" indent="-190500" algn="l">
              <a:lnSpc>
                <a:spcPts val="2875"/>
              </a:lnSpc>
              <a:spcBef>
                <a:spcPct val="20000"/>
              </a:spcBef>
              <a:buClr>
                <a:schemeClr val="accent2"/>
              </a:buClr>
            </a:pPr>
            <a:r>
              <a:rPr lang="en-US" sz="1800" b="0" dirty="0" smtClean="0"/>
              <a:t>Example  -</a:t>
            </a:r>
          </a:p>
          <a:p>
            <a:pPr marL="647700" lvl="1" indent="-190500" algn="l">
              <a:lnSpc>
                <a:spcPts val="2875"/>
              </a:lnSpc>
              <a:spcBef>
                <a:spcPct val="20000"/>
              </a:spcBef>
              <a:buClr>
                <a:schemeClr val="accent2"/>
              </a:buClr>
            </a:pPr>
            <a:r>
              <a:rPr lang="en-US" sz="1800" b="0" dirty="0" smtClean="0"/>
              <a:t>	</a:t>
            </a:r>
            <a:r>
              <a:rPr lang="en-US" sz="1800" b="0" dirty="0" err="1" smtClean="0"/>
              <a:t>nextLine</a:t>
            </a:r>
            <a:endParaRPr lang="en-US" sz="1800" b="0" dirty="0" smtClean="0"/>
          </a:p>
          <a:p>
            <a:pPr marL="647700" lvl="1" indent="-190500" algn="l">
              <a:lnSpc>
                <a:spcPts val="2875"/>
              </a:lnSpc>
              <a:spcBef>
                <a:spcPct val="20000"/>
              </a:spcBef>
              <a:buClr>
                <a:schemeClr val="accent2"/>
              </a:buClr>
            </a:pPr>
            <a:r>
              <a:rPr lang="en-US" sz="1800" b="0" dirty="0" smtClean="0"/>
              <a:t>	</a:t>
            </a:r>
            <a:r>
              <a:rPr lang="en-US" sz="1800" b="0" dirty="0" err="1" smtClean="0"/>
              <a:t>nextInt</a:t>
            </a:r>
            <a:endParaRPr lang="en-US" sz="1800" b="0" dirty="0" smtClean="0"/>
          </a:p>
          <a:p>
            <a:pPr marL="647700" lvl="1" indent="-190500" algn="l">
              <a:lnSpc>
                <a:spcPts val="2875"/>
              </a:lnSpc>
              <a:spcBef>
                <a:spcPct val="20000"/>
              </a:spcBef>
              <a:buClr>
                <a:schemeClr val="accent2"/>
              </a:buClr>
            </a:pPr>
            <a:r>
              <a:rPr lang="en-US" sz="1800" b="0" dirty="0" smtClean="0"/>
              <a:t>	</a:t>
            </a:r>
            <a:r>
              <a:rPr lang="en-US" sz="1800" b="0" dirty="0" err="1" smtClean="0"/>
              <a:t>nextDouble</a:t>
            </a:r>
            <a:endParaRPr lang="en-US" sz="1800" b="0" dirty="0" smtClean="0"/>
          </a:p>
          <a:p>
            <a:pPr marL="190500" lvl="0" indent="-190500" algn="l">
              <a:lnSpc>
                <a:spcPts val="2875"/>
              </a:lnSpc>
              <a:spcBef>
                <a:spcPct val="20000"/>
              </a:spcBef>
              <a:buClr>
                <a:schemeClr val="accent2"/>
              </a:buClr>
              <a:buFont typeface="Wingdings" pitchFamily="2" charset="2"/>
              <a:buChar char="§"/>
            </a:pPr>
            <a:endParaRPr lang="en-US" sz="2000" b="0" dirty="0" smtClean="0"/>
          </a:p>
          <a:p>
            <a:pPr marL="190500" lvl="0" indent="-190500" algn="l">
              <a:lnSpc>
                <a:spcPts val="2875"/>
              </a:lnSpc>
              <a:spcBef>
                <a:spcPct val="20000"/>
              </a:spcBef>
              <a:buClr>
                <a:schemeClr val="accent2"/>
              </a:buClr>
              <a:buFont typeface="Wingdings" pitchFamily="2" charset="2"/>
              <a:buChar char="§"/>
            </a:pPr>
            <a:r>
              <a:rPr lang="en-US" sz="2000" b="0" dirty="0" err="1" smtClean="0"/>
              <a:t>RegEx</a:t>
            </a:r>
            <a:r>
              <a:rPr lang="en-US" sz="2000" b="0" dirty="0" smtClean="0"/>
              <a:t> in scanner</a:t>
            </a:r>
          </a:p>
          <a:p>
            <a:pPr marL="190500" marR="0" lvl="0" indent="-19050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endParaRPr kumimoji="0" lang="en-IN"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A0A900CC-1AEC-4F02-9094-6D50AE0BD34A}" type="slidenum">
              <a:rPr lang="en-US" smtClean="0"/>
              <a:pPr/>
              <a:t>6</a:t>
            </a:fld>
            <a:endParaRPr lang="en-US" smtClean="0"/>
          </a:p>
        </p:txBody>
      </p:sp>
      <p:sp>
        <p:nvSpPr>
          <p:cNvPr id="6149" name="Rectangle 3"/>
          <p:cNvSpPr>
            <a:spLocks noGrp="1" noChangeArrowheads="1"/>
          </p:cNvSpPr>
          <p:nvPr>
            <p:ph type="body" idx="1"/>
          </p:nvPr>
        </p:nvSpPr>
        <p:spPr>
          <a:xfrm>
            <a:off x="306388" y="1021080"/>
            <a:ext cx="8637587" cy="5079683"/>
          </a:xfrm>
        </p:spPr>
        <p:txBody>
          <a:bodyPr/>
          <a:lstStyle/>
          <a:p>
            <a:pPr>
              <a:buNone/>
            </a:pPr>
            <a:endParaRPr lang="en-US" sz="2000" dirty="0" smtClean="0"/>
          </a:p>
          <a:p>
            <a:pPr>
              <a:buNone/>
            </a:pPr>
            <a:endParaRPr lang="en-US" sz="2000" dirty="0" smtClean="0"/>
          </a:p>
          <a:p>
            <a:pPr>
              <a:buNone/>
            </a:pPr>
            <a:endParaRPr lang="en-US" sz="2000" dirty="0" smtClean="0"/>
          </a:p>
          <a:p>
            <a:pPr>
              <a:buNone/>
            </a:pPr>
            <a:r>
              <a:rPr lang="en-US" sz="4000" b="1" dirty="0" smtClean="0"/>
              <a:t>			</a:t>
            </a:r>
          </a:p>
          <a:p>
            <a:pPr algn="ctr">
              <a:buNone/>
            </a:pPr>
            <a:r>
              <a:rPr lang="en-US" sz="4000" b="1" dirty="0" smtClean="0"/>
              <a:t>	Date</a:t>
            </a:r>
          </a:p>
          <a:p>
            <a:endParaRPr lang="en-US" sz="2000" dirty="0" smtClean="0"/>
          </a:p>
          <a:p>
            <a:endParaRPr lang="en-US" sz="2000" dirty="0" smtClean="0"/>
          </a:p>
          <a:p>
            <a:pPr>
              <a:buNone/>
            </a:pPr>
            <a:endParaRPr lang="en-US" sz="2000" dirty="0" smtClean="0"/>
          </a:p>
        </p:txBody>
      </p:sp>
      <p:sp>
        <p:nvSpPr>
          <p:cNvPr id="6"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IN" smtClean="0"/>
              <a:t>Date &amp; Time</a:t>
            </a:r>
          </a:p>
        </p:txBody>
      </p:sp>
      <p:sp>
        <p:nvSpPr>
          <p:cNvPr id="50179" name="Rectangle 3"/>
          <p:cNvSpPr>
            <a:spLocks noGrp="1" noChangeArrowheads="1"/>
          </p:cNvSpPr>
          <p:nvPr>
            <p:ph type="body" idx="1"/>
          </p:nvPr>
        </p:nvSpPr>
        <p:spPr>
          <a:xfrm>
            <a:off x="536575" y="924243"/>
            <a:ext cx="8345488" cy="5065077"/>
          </a:xfrm>
        </p:spPr>
        <p:txBody>
          <a:bodyPr/>
          <a:lstStyle/>
          <a:p>
            <a:pPr>
              <a:lnSpc>
                <a:spcPts val="2875"/>
              </a:lnSpc>
            </a:pPr>
            <a:r>
              <a:rPr lang="en-IN" sz="2000" dirty="0" smtClean="0"/>
              <a:t>Java provides the </a:t>
            </a:r>
            <a:r>
              <a:rPr lang="en-IN" sz="2000" b="1" dirty="0" smtClean="0"/>
              <a:t>Date</a:t>
            </a:r>
            <a:r>
              <a:rPr lang="en-IN" sz="2000" dirty="0" smtClean="0"/>
              <a:t> class available in </a:t>
            </a:r>
            <a:r>
              <a:rPr lang="en-IN" sz="2000" b="1" dirty="0" err="1" smtClean="0"/>
              <a:t>java.util</a:t>
            </a:r>
            <a:r>
              <a:rPr lang="en-IN" sz="2000" dirty="0" smtClean="0"/>
              <a:t> package, this class encapsulates the current date and time.</a:t>
            </a:r>
          </a:p>
          <a:p>
            <a:pPr>
              <a:lnSpc>
                <a:spcPts val="2875"/>
              </a:lnSpc>
            </a:pPr>
            <a:r>
              <a:rPr lang="en-IN" sz="2000" dirty="0" smtClean="0"/>
              <a:t>The Date class supports two constructors. The first constructor initializes the object with the current date and time.</a:t>
            </a:r>
          </a:p>
          <a:p>
            <a:pPr lvl="1">
              <a:lnSpc>
                <a:spcPts val="2875"/>
              </a:lnSpc>
            </a:pPr>
            <a:r>
              <a:rPr lang="en-IN" sz="1800" dirty="0" smtClean="0"/>
              <a:t>Date( )</a:t>
            </a:r>
          </a:p>
          <a:p>
            <a:pPr>
              <a:lnSpc>
                <a:spcPts val="2875"/>
              </a:lnSpc>
            </a:pPr>
            <a:r>
              <a:rPr lang="en-IN" sz="2000" dirty="0" smtClean="0"/>
              <a:t>The second constructor accepts one argument that equals the number of milliseconds that have elapsed since midnight, January 1, 1970</a:t>
            </a:r>
          </a:p>
          <a:p>
            <a:pPr lvl="1">
              <a:lnSpc>
                <a:spcPts val="2875"/>
              </a:lnSpc>
            </a:pPr>
            <a:r>
              <a:rPr lang="en-IN" sz="1800" dirty="0" smtClean="0"/>
              <a:t>Date(long millisecond)</a:t>
            </a:r>
          </a:p>
          <a:p>
            <a:pPr>
              <a:buFont typeface="Wingdings" pitchFamily="2" charset="2"/>
              <a:buNone/>
            </a:pPr>
            <a:endParaRPr lang="en-IN" sz="2000" dirty="0" smtClean="0"/>
          </a:p>
          <a:p>
            <a:pPr>
              <a:buFont typeface="Wingdings" pitchFamily="2" charset="2"/>
              <a:buNone/>
            </a:pPr>
            <a:r>
              <a:rPr lang="en-IN" sz="2000" dirty="0" smtClean="0"/>
              <a:t>Along with these two, there are 4 deprecated constructors. </a:t>
            </a:r>
          </a:p>
        </p:txBody>
      </p:sp>
      <p:sp>
        <p:nvSpPr>
          <p:cNvPr id="16"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IN" smtClean="0"/>
              <a:t>Date &amp; Time</a:t>
            </a:r>
            <a:endParaRPr lang="en-US" smtClean="0"/>
          </a:p>
        </p:txBody>
      </p:sp>
      <p:sp>
        <p:nvSpPr>
          <p:cNvPr id="51203" name="Rectangle 3"/>
          <p:cNvSpPr>
            <a:spLocks noGrp="1" noChangeArrowheads="1"/>
          </p:cNvSpPr>
          <p:nvPr>
            <p:ph type="body" idx="1"/>
          </p:nvPr>
        </p:nvSpPr>
        <p:spPr>
          <a:xfrm>
            <a:off x="341313" y="1000125"/>
            <a:ext cx="8534400" cy="5083175"/>
          </a:xfrm>
        </p:spPr>
        <p:txBody>
          <a:bodyPr/>
          <a:lstStyle/>
          <a:p>
            <a:r>
              <a:rPr lang="en-IN" sz="2000" dirty="0" smtClean="0"/>
              <a:t>Once you have a Date object available, you can call any of the following support methods to play with dates:</a:t>
            </a:r>
          </a:p>
          <a:p>
            <a:endParaRPr lang="en-IN" sz="2000" b="1" dirty="0" smtClean="0"/>
          </a:p>
          <a:p>
            <a:pPr>
              <a:buNone/>
            </a:pPr>
            <a:r>
              <a:rPr lang="en-IN" sz="2000" b="1" dirty="0" smtClean="0"/>
              <a:t>Methods with Description</a:t>
            </a:r>
            <a:endParaRPr lang="en-IN" sz="2000" dirty="0" smtClean="0"/>
          </a:p>
          <a:p>
            <a:r>
              <a:rPr lang="en-IN" sz="2000" b="1" dirty="0" err="1" smtClean="0"/>
              <a:t>boolean</a:t>
            </a:r>
            <a:r>
              <a:rPr lang="en-IN" sz="2000" b="1" dirty="0" smtClean="0"/>
              <a:t> after(Date </a:t>
            </a:r>
            <a:r>
              <a:rPr lang="en-IN" sz="2000" b="1" dirty="0" err="1" smtClean="0"/>
              <a:t>date</a:t>
            </a:r>
            <a:r>
              <a:rPr lang="en-IN" sz="2000" b="1" dirty="0" smtClean="0"/>
              <a:t>)</a:t>
            </a:r>
            <a:r>
              <a:rPr lang="en-IN" sz="2000" dirty="0" smtClean="0"/>
              <a:t/>
            </a:r>
            <a:br>
              <a:rPr lang="en-IN" sz="2000" dirty="0" smtClean="0"/>
            </a:br>
            <a:r>
              <a:rPr lang="en-IN" sz="2000" dirty="0" smtClean="0"/>
              <a:t>Returns true if the invoking Date object contains a date that is later than the one specified by date, otherwise, it returns false.</a:t>
            </a:r>
          </a:p>
          <a:p>
            <a:r>
              <a:rPr lang="en-IN" sz="2000" b="1" dirty="0" err="1" smtClean="0"/>
              <a:t>boolean</a:t>
            </a:r>
            <a:r>
              <a:rPr lang="en-IN" sz="2000" b="1" dirty="0" smtClean="0"/>
              <a:t> before(Date </a:t>
            </a:r>
            <a:r>
              <a:rPr lang="en-IN" sz="2000" b="1" dirty="0" err="1" smtClean="0"/>
              <a:t>date</a:t>
            </a:r>
            <a:r>
              <a:rPr lang="en-IN" sz="2000" b="1" dirty="0" smtClean="0"/>
              <a:t>)</a:t>
            </a:r>
            <a:r>
              <a:rPr lang="en-IN" sz="2000" dirty="0" smtClean="0"/>
              <a:t/>
            </a:r>
            <a:br>
              <a:rPr lang="en-IN" sz="2000" dirty="0" smtClean="0"/>
            </a:br>
            <a:r>
              <a:rPr lang="en-IN" sz="2000" dirty="0" smtClean="0"/>
              <a:t>Returns true if the invoking Date object contains a date that is earlier than the one specified by date, otherwise, it returns false.</a:t>
            </a:r>
          </a:p>
          <a:p>
            <a:r>
              <a:rPr lang="en-IN" sz="2000" b="1" dirty="0" smtClean="0"/>
              <a:t>Object clone( )</a:t>
            </a:r>
            <a:r>
              <a:rPr lang="en-IN" sz="2000" dirty="0" smtClean="0"/>
              <a:t/>
            </a:r>
            <a:br>
              <a:rPr lang="en-IN" sz="2000" dirty="0" smtClean="0"/>
            </a:br>
            <a:r>
              <a:rPr lang="en-IN" sz="2000" dirty="0" smtClean="0"/>
              <a:t>Duplicates the invoking Date object.</a:t>
            </a:r>
          </a:p>
          <a:p>
            <a:pPr>
              <a:buNone/>
            </a:pPr>
            <a:endParaRPr lang="en-IN" sz="2000" dirty="0" smtClean="0"/>
          </a:p>
        </p:txBody>
      </p:sp>
      <p:sp>
        <p:nvSpPr>
          <p:cNvPr id="4" name="Date Placeholder 3"/>
          <p:cNvSpPr>
            <a:spLocks noGrp="1"/>
          </p:cNvSpPr>
          <p:nvPr>
            <p:ph type="dt" sz="quarter" idx="10"/>
          </p:nvPr>
        </p:nvSpPr>
        <p:spPr>
          <a:xfrm>
            <a:off x="7150593" y="6719160"/>
            <a:ext cx="1807670" cy="104644"/>
          </a:xfrm>
          <a:noFill/>
        </p:spPr>
        <p:txBody>
          <a:bodyPr/>
          <a:lstStyle/>
          <a:p>
            <a:r>
              <a:rPr lang="fr-FR" dirty="0" smtClean="0"/>
              <a:t>© 2012 Capgemini - All rights reserved</a:t>
            </a:r>
            <a:endParaRPr lang="en-US" dirty="0" smtClean="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pgemini_FS SBU Print">
  <a:themeElements>
    <a:clrScheme name="Capgemini_FS SBU Print 2">
      <a:dk1>
        <a:srgbClr val="000000"/>
      </a:dk1>
      <a:lt1>
        <a:srgbClr val="FFFFFF"/>
      </a:lt1>
      <a:dk2>
        <a:srgbClr val="E65A0F"/>
      </a:dk2>
      <a:lt2>
        <a:srgbClr val="FFFFFF"/>
      </a:lt2>
      <a:accent1>
        <a:srgbClr val="D4CDB8"/>
      </a:accent1>
      <a:accent2>
        <a:srgbClr val="FFBC1D"/>
      </a:accent2>
      <a:accent3>
        <a:srgbClr val="FFFFFF"/>
      </a:accent3>
      <a:accent4>
        <a:srgbClr val="000000"/>
      </a:accent4>
      <a:accent5>
        <a:srgbClr val="E6E3D8"/>
      </a:accent5>
      <a:accent6>
        <a:srgbClr val="E7AA19"/>
      </a:accent6>
      <a:hlink>
        <a:srgbClr val="C8BB00"/>
      </a:hlink>
      <a:folHlink>
        <a:srgbClr val="C42F36"/>
      </a:folHlink>
    </a:clrScheme>
    <a:fontScheme name="Capgemini_FS SBU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_FS SBU Print 1">
        <a:dk1>
          <a:srgbClr val="000000"/>
        </a:dk1>
        <a:lt1>
          <a:srgbClr val="FFFFFF"/>
        </a:lt1>
        <a:dk2>
          <a:srgbClr val="9E9E9E"/>
        </a:dk2>
        <a:lt2>
          <a:srgbClr val="F8F8F8"/>
        </a:lt2>
        <a:accent1>
          <a:srgbClr val="BCBCBC"/>
        </a:accent1>
        <a:accent2>
          <a:srgbClr val="E9E9E9"/>
        </a:accent2>
        <a:accent3>
          <a:srgbClr val="FFFFFF"/>
        </a:accent3>
        <a:accent4>
          <a:srgbClr val="000000"/>
        </a:accent4>
        <a:accent5>
          <a:srgbClr val="DADADA"/>
        </a:accent5>
        <a:accent6>
          <a:srgbClr val="D3D3D3"/>
        </a:accent6>
        <a:hlink>
          <a:srgbClr val="BCBCBC"/>
        </a:hlink>
        <a:folHlink>
          <a:srgbClr val="535353"/>
        </a:folHlink>
      </a:clrScheme>
      <a:clrMap bg1="lt1" tx1="dk1" bg2="lt2" tx2="dk2" accent1="accent1" accent2="accent2" accent3="accent3" accent4="accent4" accent5="accent5" accent6="accent6" hlink="hlink" folHlink="folHlink"/>
    </a:extraClrScheme>
    <a:extraClrScheme>
      <a:clrScheme name="Capgemini_FS SBU Print 2">
        <a:dk1>
          <a:srgbClr val="000000"/>
        </a:dk1>
        <a:lt1>
          <a:srgbClr val="FFFFFF"/>
        </a:lt1>
        <a:dk2>
          <a:srgbClr val="E65A0F"/>
        </a:dk2>
        <a:lt2>
          <a:srgbClr val="FFFFFF"/>
        </a:lt2>
        <a:accent1>
          <a:srgbClr val="D4CDB8"/>
        </a:accent1>
        <a:accent2>
          <a:srgbClr val="FFBC1D"/>
        </a:accent2>
        <a:accent3>
          <a:srgbClr val="FFFFFF"/>
        </a:accent3>
        <a:accent4>
          <a:srgbClr val="000000"/>
        </a:accent4>
        <a:accent5>
          <a:srgbClr val="E6E3D8"/>
        </a:accent5>
        <a:accent6>
          <a:srgbClr val="E7AA19"/>
        </a:accent6>
        <a:hlink>
          <a:srgbClr val="C8BB00"/>
        </a:hlink>
        <a:folHlink>
          <a:srgbClr val="C42F3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Capgemini_FS SBU Print</Template>
  <TotalTime>2345</TotalTime>
  <Words>1312</Words>
  <Application>Microsoft Office PowerPoint</Application>
  <PresentationFormat>On-screen Show (4:3)</PresentationFormat>
  <Paragraphs>357</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Capgemini_FS SBU Print</vt:lpstr>
      <vt:lpstr>Java Util Package – Important classes (Scanner, Date, Calendar, RegEx, Annotation) </vt:lpstr>
      <vt:lpstr>Objectives of Java Util package</vt:lpstr>
      <vt:lpstr>Table of Contents</vt:lpstr>
      <vt:lpstr>Slide 3</vt:lpstr>
      <vt:lpstr>Scanner</vt:lpstr>
      <vt:lpstr>Scanner</vt:lpstr>
      <vt:lpstr>Slide 6</vt:lpstr>
      <vt:lpstr>Date &amp; Time</vt:lpstr>
      <vt:lpstr>Date &amp; Time</vt:lpstr>
      <vt:lpstr>Date &amp; Time</vt:lpstr>
      <vt:lpstr>Getting Current Date &amp; Time</vt:lpstr>
      <vt:lpstr>Date Formatting using SimpleDateFormat:</vt:lpstr>
      <vt:lpstr>Parsing Strings into Dates:</vt:lpstr>
      <vt:lpstr>Parsing Strings into Dates:</vt:lpstr>
      <vt:lpstr>Slide 14</vt:lpstr>
      <vt:lpstr>Calendar</vt:lpstr>
      <vt:lpstr> GregorianCalendar Class:  </vt:lpstr>
      <vt:lpstr>GregorianCalendar Class:  </vt:lpstr>
      <vt:lpstr>GregorianCalendar Class:  </vt:lpstr>
      <vt:lpstr>GregorianCalendar Class:  </vt:lpstr>
      <vt:lpstr>Converting UTIL date into SQL date and vice-verca  </vt:lpstr>
      <vt:lpstr>Slide 21</vt:lpstr>
      <vt:lpstr>RegEx (Regular expression)</vt:lpstr>
      <vt:lpstr> RegEx- java.util.regex package </vt:lpstr>
      <vt:lpstr>RegEx– Character Classes</vt:lpstr>
      <vt:lpstr>RegEx– Predefined Character Classes</vt:lpstr>
      <vt:lpstr>Slide 26</vt:lpstr>
      <vt:lpstr>Annotation</vt:lpstr>
      <vt:lpstr>Writing and using an annotation element</vt:lpstr>
      <vt:lpstr>Annotation usage (examples)</vt:lpstr>
      <vt:lpstr>Recap</vt:lpstr>
      <vt:lpstr>Slide 31</vt:lpstr>
    </vt:vector>
  </TitlesOfParts>
  <Company>Kanbay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Financial Services Overview Deck - Print</dc:title>
  <dc:subject>White background</dc:subject>
  <dc:creator>Stacy Prassas</dc:creator>
  <cp:lastModifiedBy>vidavid</cp:lastModifiedBy>
  <cp:revision>98</cp:revision>
  <cp:lastPrinted>2001-10-18T16:19:51Z</cp:lastPrinted>
  <dcterms:created xsi:type="dcterms:W3CDTF">2007-07-25T19:19:09Z</dcterms:created>
  <dcterms:modified xsi:type="dcterms:W3CDTF">2013-06-28T11:25:28Z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actice2">
    <vt:lpwstr>Global Financial Services</vt:lpwstr>
  </property>
  <property fmtid="{D5CDD505-2E9C-101B-9397-08002B2CF9AE}" pid="3" name="Solutions">
    <vt:lpwstr>Other</vt:lpwstr>
  </property>
  <property fmtid="{D5CDD505-2E9C-101B-9397-08002B2CF9AE}" pid="4" name="Collateral Type">
    <vt:lpwstr>Sales deck or kit</vt:lpwstr>
  </property>
  <property fmtid="{D5CDD505-2E9C-101B-9397-08002B2CF9AE}" pid="5" name="Industry">
    <vt:lpwstr>Financial Services</vt:lpwstr>
  </property>
  <property fmtid="{D5CDD505-2E9C-101B-9397-08002B2CF9AE}" pid="6" name="Practice">
    <vt:lpwstr>Financial Services</vt:lpwstr>
  </property>
  <property fmtid="{D5CDD505-2E9C-101B-9397-08002B2CF9AE}" pid="7" name="Author0">
    <vt:lpwstr>Larry Gordon and Karen Cohen</vt:lpwstr>
  </property>
</Properties>
</file>