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41b32c86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41b32c86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41b32c86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41b32c86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41b32c86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41b32c86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41b32c86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41b32c86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41b32c86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41b32c86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41b32c86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41b32c86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3ee502b2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3ee502b2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3ee502b2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3ee502b2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3ee502b2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3ee502b2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3ee502b2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3ee502b2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3ee502b2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3ee502b2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3ee502b2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3ee502b2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41b32c8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41b32c8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41b32c8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41b32c8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Deep Dive into OOPS </a:t>
            </a:r>
            <a:endParaRPr b="1">
              <a:latin typeface="Georgia"/>
              <a:ea typeface="Georgia"/>
              <a:cs typeface="Georgia"/>
              <a:sym typeface="Georgia"/>
            </a:endParaRPr>
          </a:p>
        </p:txBody>
      </p:sp>
      <p:sp>
        <p:nvSpPr>
          <p:cNvPr id="135" name="Google Shape;135;p13"/>
          <p:cNvSpPr txBox="1"/>
          <p:nvPr>
            <p:ph idx="1" type="subTitle"/>
          </p:nvPr>
        </p:nvSpPr>
        <p:spPr>
          <a:xfrm>
            <a:off x="4406225" y="4086625"/>
            <a:ext cx="5017500" cy="5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Georgia"/>
                <a:ea typeface="Georgia"/>
                <a:cs typeface="Georgia"/>
                <a:sym typeface="Georgia"/>
              </a:rPr>
              <a:t>   </a:t>
            </a:r>
            <a:r>
              <a:rPr b="1" lang="en" sz="1800">
                <a:latin typeface="Georgia"/>
                <a:ea typeface="Georgia"/>
                <a:cs typeface="Georgia"/>
                <a:sym typeface="Georgia"/>
              </a:rPr>
              <a:t>Classes ,Object &amp; Constructors</a:t>
            </a:r>
            <a:endParaRPr b="1" sz="18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latin typeface="Georgia"/>
                <a:ea typeface="Georgia"/>
                <a:cs typeface="Georgia"/>
                <a:sym typeface="Georgia"/>
              </a:rPr>
              <a:t>Pointers to Objects</a:t>
            </a:r>
            <a:endParaRPr sz="3100"/>
          </a:p>
        </p:txBody>
      </p:sp>
      <p:sp>
        <p:nvSpPr>
          <p:cNvPr id="195" name="Google Shape;195;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Georgia"/>
              <a:buChar char="●"/>
            </a:pPr>
            <a:r>
              <a:rPr lang="en">
                <a:latin typeface="Georgia"/>
                <a:ea typeface="Georgia"/>
                <a:cs typeface="Georgia"/>
                <a:sym typeface="Georgia"/>
              </a:rPr>
              <a:t>Just as you can have pointers to other types of variables, you can have pointers to objects. </a:t>
            </a:r>
            <a:endParaRPr>
              <a:latin typeface="Georgia"/>
              <a:ea typeface="Georgia"/>
              <a:cs typeface="Georgia"/>
              <a:sym typeface="Georgia"/>
            </a:endParaRPr>
          </a:p>
          <a:p>
            <a:pPr indent="-311150" lvl="0" marL="457200" rtl="0" algn="l">
              <a:spcBef>
                <a:spcPts val="0"/>
              </a:spcBef>
              <a:spcAft>
                <a:spcPts val="0"/>
              </a:spcAft>
              <a:buSzPts val="1300"/>
              <a:buFont typeface="Georgia"/>
              <a:buChar char="●"/>
            </a:pPr>
            <a:r>
              <a:rPr lang="en">
                <a:latin typeface="Georgia"/>
                <a:ea typeface="Georgia"/>
                <a:cs typeface="Georgia"/>
                <a:sym typeface="Georgia"/>
              </a:rPr>
              <a:t>When accessing members of a class given a pointer to an object, use the arrow(–&gt;) operator instead of the dot operator.</a:t>
            </a:r>
            <a:endParaRPr>
              <a:latin typeface="Georgia"/>
              <a:ea typeface="Georgia"/>
              <a:cs typeface="Georgia"/>
              <a:sym typeface="Georgia"/>
            </a:endParaRPr>
          </a:p>
          <a:p>
            <a:pPr indent="0" lvl="0" marL="0" rtl="0" algn="l">
              <a:spcBef>
                <a:spcPts val="1600"/>
              </a:spcBef>
              <a:spcAft>
                <a:spcPts val="1600"/>
              </a:spcAft>
              <a:buNone/>
            </a:pPr>
            <a:r>
              <a:t/>
            </a:r>
            <a:endParaRPr/>
          </a:p>
        </p:txBody>
      </p:sp>
      <p:pic>
        <p:nvPicPr>
          <p:cNvPr id="196" name="Google Shape;196;p22"/>
          <p:cNvPicPr preferRelativeResize="0"/>
          <p:nvPr/>
        </p:nvPicPr>
        <p:blipFill>
          <a:blip r:embed="rId3">
            <a:alphaModFix/>
          </a:blip>
          <a:stretch>
            <a:fillRect/>
          </a:stretch>
        </p:blipFill>
        <p:spPr>
          <a:xfrm>
            <a:off x="4921225" y="2571750"/>
            <a:ext cx="2819400" cy="2247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Class Constructor</a:t>
            </a:r>
            <a:endParaRPr b="1"/>
          </a:p>
        </p:txBody>
      </p:sp>
      <p:sp>
        <p:nvSpPr>
          <p:cNvPr id="202" name="Google Shape;202;p23"/>
          <p:cNvSpPr txBox="1"/>
          <p:nvPr>
            <p:ph idx="1" type="body"/>
          </p:nvPr>
        </p:nvSpPr>
        <p:spPr>
          <a:xfrm>
            <a:off x="1297500" y="1570800"/>
            <a:ext cx="7486200" cy="2907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Georgia"/>
              <a:buChar char="●"/>
            </a:pPr>
            <a:r>
              <a:rPr lang="en" sz="1600">
                <a:latin typeface="Georgia"/>
                <a:ea typeface="Georgia"/>
                <a:cs typeface="Georgia"/>
                <a:sym typeface="Georgia"/>
              </a:rPr>
              <a:t>A class constructor is a special member function of a class that is executed whenever we create new objects of that class.</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A constructor will have exact same name as the class and it does not have any return type at all, not even void. </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Constructors can be very useful for setting initial values for certain member variables.</a:t>
            </a:r>
            <a:endParaRPr sz="1600">
              <a:latin typeface="Georgia"/>
              <a:ea typeface="Georgia"/>
              <a:cs typeface="Georgia"/>
              <a:sym typeface="Georgia"/>
            </a:endParaRPr>
          </a:p>
        </p:txBody>
      </p:sp>
      <p:pic>
        <p:nvPicPr>
          <p:cNvPr id="203" name="Google Shape;203;p23"/>
          <p:cNvPicPr preferRelativeResize="0"/>
          <p:nvPr/>
        </p:nvPicPr>
        <p:blipFill>
          <a:blip r:embed="rId3">
            <a:alphaModFix/>
          </a:blip>
          <a:stretch>
            <a:fillRect/>
          </a:stretch>
        </p:blipFill>
        <p:spPr>
          <a:xfrm>
            <a:off x="4146450" y="3301600"/>
            <a:ext cx="4708200" cy="1487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Parameterized Constructor</a:t>
            </a:r>
            <a:endParaRPr b="1"/>
          </a:p>
        </p:txBody>
      </p:sp>
      <p:sp>
        <p:nvSpPr>
          <p:cNvPr id="209" name="Google Shape;209;p24"/>
          <p:cNvSpPr txBox="1"/>
          <p:nvPr>
            <p:ph idx="1" type="body"/>
          </p:nvPr>
        </p:nvSpPr>
        <p:spPr>
          <a:xfrm>
            <a:off x="1259325" y="1171050"/>
            <a:ext cx="7077000" cy="3307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 default constructor does not have any parameter, but if you need, a constructor can have parameters.</a:t>
            </a:r>
            <a:endParaRPr sz="1700"/>
          </a:p>
        </p:txBody>
      </p:sp>
      <p:pic>
        <p:nvPicPr>
          <p:cNvPr id="210" name="Google Shape;210;p24"/>
          <p:cNvPicPr preferRelativeResize="0"/>
          <p:nvPr/>
        </p:nvPicPr>
        <p:blipFill>
          <a:blip r:embed="rId3">
            <a:alphaModFix/>
          </a:blip>
          <a:stretch>
            <a:fillRect/>
          </a:stretch>
        </p:blipFill>
        <p:spPr>
          <a:xfrm>
            <a:off x="5831962" y="1714050"/>
            <a:ext cx="2345212" cy="330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1662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Copy Constructor</a:t>
            </a:r>
            <a:endParaRPr b="1" sz="2500"/>
          </a:p>
        </p:txBody>
      </p:sp>
      <p:sp>
        <p:nvSpPr>
          <p:cNvPr id="216" name="Google Shape;216;p25"/>
          <p:cNvSpPr txBox="1"/>
          <p:nvPr>
            <p:ph idx="1" type="body"/>
          </p:nvPr>
        </p:nvSpPr>
        <p:spPr>
          <a:xfrm>
            <a:off x="1106625" y="911875"/>
            <a:ext cx="7495800" cy="3238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Georgia"/>
              <a:buChar char="●"/>
            </a:pPr>
            <a:r>
              <a:rPr lang="en" sz="1700">
                <a:latin typeface="Georgia"/>
                <a:ea typeface="Georgia"/>
                <a:cs typeface="Georgia"/>
                <a:sym typeface="Georgia"/>
              </a:rPr>
              <a:t>A copy constructor is a member function which initializes an object using another object of the same class.</a:t>
            </a:r>
            <a:endParaRPr sz="1700">
              <a:latin typeface="Georgia"/>
              <a:ea typeface="Georgia"/>
              <a:cs typeface="Georgia"/>
              <a:sym typeface="Georgia"/>
            </a:endParaRPr>
          </a:p>
          <a:p>
            <a:pPr indent="-336550" lvl="0" marL="457200" rtl="0" algn="l">
              <a:spcBef>
                <a:spcPts val="0"/>
              </a:spcBef>
              <a:spcAft>
                <a:spcPts val="0"/>
              </a:spcAft>
              <a:buSzPts val="1700"/>
              <a:buFont typeface="Georgia"/>
              <a:buChar char="●"/>
            </a:pPr>
            <a:r>
              <a:rPr lang="en" sz="1700">
                <a:latin typeface="Georgia"/>
                <a:ea typeface="Georgia"/>
                <a:cs typeface="Georgia"/>
                <a:sym typeface="Georgia"/>
              </a:rPr>
              <a:t>Default Copy constructor: </a:t>
            </a:r>
            <a:endParaRPr sz="1700">
              <a:latin typeface="Georgia"/>
              <a:ea typeface="Georgia"/>
              <a:cs typeface="Georgia"/>
              <a:sym typeface="Georgia"/>
            </a:endParaRPr>
          </a:p>
          <a:p>
            <a:pPr indent="-336550" lvl="1" marL="914400" rtl="0" algn="l">
              <a:spcBef>
                <a:spcPts val="0"/>
              </a:spcBef>
              <a:spcAft>
                <a:spcPts val="0"/>
              </a:spcAft>
              <a:buSzPts val="1700"/>
              <a:buFont typeface="Georgia"/>
              <a:buChar char="○"/>
            </a:pPr>
            <a:r>
              <a:rPr lang="en" sz="1700">
                <a:latin typeface="Georgia"/>
                <a:ea typeface="Georgia"/>
                <a:cs typeface="Georgia"/>
                <a:sym typeface="Georgia"/>
              </a:rPr>
              <a:t>The compiler defines the default copy constructor. If the user defines no copy constructor, compiler supplies its constructor.</a:t>
            </a:r>
            <a:endParaRPr sz="1700">
              <a:latin typeface="Georgia"/>
              <a:ea typeface="Georgia"/>
              <a:cs typeface="Georgia"/>
              <a:sym typeface="Georgia"/>
            </a:endParaRPr>
          </a:p>
        </p:txBody>
      </p:sp>
      <p:pic>
        <p:nvPicPr>
          <p:cNvPr id="217" name="Google Shape;217;p25"/>
          <p:cNvPicPr preferRelativeResize="0"/>
          <p:nvPr/>
        </p:nvPicPr>
        <p:blipFill>
          <a:blip r:embed="rId3">
            <a:alphaModFix/>
          </a:blip>
          <a:stretch>
            <a:fillRect/>
          </a:stretch>
        </p:blipFill>
        <p:spPr>
          <a:xfrm>
            <a:off x="3680750" y="2571750"/>
            <a:ext cx="5347976" cy="2348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Class Destructor</a:t>
            </a:r>
            <a:endParaRPr b="1"/>
          </a:p>
        </p:txBody>
      </p:sp>
      <p:sp>
        <p:nvSpPr>
          <p:cNvPr id="223" name="Google Shape;223;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 destructor is used to destroy the instances.</a:t>
            </a:r>
            <a:endParaRPr sz="1600"/>
          </a:p>
          <a:p>
            <a:pPr indent="-330200" lvl="0" marL="457200" rtl="0" algn="l">
              <a:spcBef>
                <a:spcPts val="0"/>
              </a:spcBef>
              <a:spcAft>
                <a:spcPts val="0"/>
              </a:spcAft>
              <a:buSzPts val="1600"/>
              <a:buChar char="●"/>
            </a:pPr>
            <a:r>
              <a:rPr lang="en" sz="1600"/>
              <a:t>A destructor will have exact same name as the class prefixed with a tilde (~) and it can neither return a value nor can it take any parameters. </a:t>
            </a:r>
            <a:endParaRPr sz="1600"/>
          </a:p>
          <a:p>
            <a:pPr indent="-330200" lvl="0" marL="457200" rtl="0" algn="l">
              <a:spcBef>
                <a:spcPts val="0"/>
              </a:spcBef>
              <a:spcAft>
                <a:spcPts val="0"/>
              </a:spcAft>
              <a:buSzPts val="1600"/>
              <a:buChar char="●"/>
            </a:pPr>
            <a:r>
              <a:rPr lang="en" sz="1600"/>
              <a:t>Destructor can be very useful for releasing resources before coming out of the program like closing files, releasing memories etc.</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rPr lang="en" sz="1600"/>
              <a:t>						</a:t>
            </a:r>
            <a:r>
              <a:rPr lang="en" sz="900"/>
              <a:t>Example./</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2105100" y="16175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5900">
                <a:latin typeface="Impact"/>
                <a:ea typeface="Impact"/>
                <a:cs typeface="Impact"/>
                <a:sym typeface="Impact"/>
              </a:rPr>
              <a:t>THANK YOU</a:t>
            </a:r>
            <a:endParaRPr b="1" sz="5900">
              <a:latin typeface="Impact"/>
              <a:ea typeface="Impact"/>
              <a:cs typeface="Impact"/>
              <a:sym typeface="Impact"/>
            </a:endParaRPr>
          </a:p>
        </p:txBody>
      </p:sp>
      <p:sp>
        <p:nvSpPr>
          <p:cNvPr id="229" name="Google Shape;229;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Georgia"/>
                <a:ea typeface="Georgia"/>
                <a:cs typeface="Georgia"/>
                <a:sym typeface="Georgia"/>
              </a:rPr>
              <a:t>Let’s recall - </a:t>
            </a:r>
            <a:r>
              <a:rPr b="1" lang="en" sz="3200">
                <a:latin typeface="Georgia"/>
                <a:ea typeface="Georgia"/>
                <a:cs typeface="Georgia"/>
                <a:sym typeface="Georgia"/>
              </a:rPr>
              <a:t>OOPS</a:t>
            </a:r>
            <a:endParaRPr b="1" sz="3200">
              <a:latin typeface="Georgia"/>
              <a:ea typeface="Georgia"/>
              <a:cs typeface="Georgia"/>
              <a:sym typeface="Georgia"/>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Object-oriented programming – As the name suggests uses objects in programming. </a:t>
            </a:r>
            <a:endParaRPr sz="1800">
              <a:solidFill>
                <a:srgbClr val="FFFFFF"/>
              </a:solidFill>
              <a:latin typeface="Georgia"/>
              <a:ea typeface="Georgia"/>
              <a:cs typeface="Georgia"/>
              <a:sym typeface="Georgia"/>
            </a:endParaRPr>
          </a:p>
          <a:p>
            <a:pPr indent="-342900" lvl="0" marL="457200" rtl="0" algn="l">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Object-oriented programming aims to implement real-world entities like inheritance, hiding, polymorphism, etc in programming. </a:t>
            </a:r>
            <a:endParaRPr sz="1800">
              <a:solidFill>
                <a:srgbClr val="FFFFFF"/>
              </a:solidFill>
              <a:latin typeface="Georgia"/>
              <a:ea typeface="Georgia"/>
              <a:cs typeface="Georgia"/>
              <a:sym typeface="Georgia"/>
            </a:endParaRPr>
          </a:p>
          <a:p>
            <a:pPr indent="-342900" lvl="0" marL="457200" rtl="0" algn="l">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The main aim of OOP is to bind together the data and the functions that operate on them so that no other part of the code can access this data except that function.</a:t>
            </a:r>
            <a:endParaRPr sz="1800">
              <a:solidFill>
                <a:srgbClr val="FFFFFF"/>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Georgia"/>
                <a:ea typeface="Georgia"/>
                <a:cs typeface="Georgia"/>
                <a:sym typeface="Georgia"/>
              </a:rPr>
              <a:t>Class </a:t>
            </a:r>
            <a:endParaRPr b="1" sz="3200">
              <a:latin typeface="Georgia"/>
              <a:ea typeface="Georgia"/>
              <a:cs typeface="Georgia"/>
              <a:sym typeface="Georgia"/>
            </a:endParaRPr>
          </a:p>
        </p:txBody>
      </p:sp>
      <p:sp>
        <p:nvSpPr>
          <p:cNvPr id="147" name="Google Shape;147;p15"/>
          <p:cNvSpPr txBox="1"/>
          <p:nvPr>
            <p:ph idx="1" type="body"/>
          </p:nvPr>
        </p:nvSpPr>
        <p:spPr>
          <a:xfrm>
            <a:off x="1229825" y="1047975"/>
            <a:ext cx="7547100" cy="372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lang="en" sz="1800">
                <a:latin typeface="Georgia"/>
                <a:ea typeface="Georgia"/>
                <a:cs typeface="Georgia"/>
                <a:sym typeface="Georgia"/>
              </a:rPr>
              <a:t>The building block of C++ that leads to Object-Oriented programming is a Class. </a:t>
            </a:r>
            <a:endParaRPr sz="1800">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sz="1800">
                <a:latin typeface="Georgia"/>
                <a:ea typeface="Georgia"/>
                <a:cs typeface="Georgia"/>
                <a:sym typeface="Georgia"/>
              </a:rPr>
              <a:t>It is a user-defined data type, which holds its own data members and member functions, which can be accessed and used by creating an instance of that class. </a:t>
            </a:r>
            <a:endParaRPr sz="1800">
              <a:latin typeface="Georgia"/>
              <a:ea typeface="Georgia"/>
              <a:cs typeface="Georgia"/>
              <a:sym typeface="Georgia"/>
            </a:endParaRPr>
          </a:p>
          <a:p>
            <a:pPr indent="-311150" lvl="0" marL="457200" rtl="0" algn="l">
              <a:spcBef>
                <a:spcPts val="0"/>
              </a:spcBef>
              <a:spcAft>
                <a:spcPts val="0"/>
              </a:spcAft>
              <a:buSzPts val="1300"/>
              <a:buChar char="●"/>
            </a:pPr>
            <a:r>
              <a:rPr lang="en" sz="1800">
                <a:latin typeface="Georgia"/>
                <a:ea typeface="Georgia"/>
                <a:cs typeface="Georgia"/>
                <a:sym typeface="Georgia"/>
              </a:rPr>
              <a:t>A class is like a blueprint for an object</a:t>
            </a:r>
            <a:r>
              <a:rPr lang="en"/>
              <a:t>.</a:t>
            </a:r>
            <a:endParaRPr/>
          </a:p>
          <a:p>
            <a:pPr indent="-342900" lvl="0" marL="457200" rtl="0" algn="l">
              <a:spcBef>
                <a:spcPts val="0"/>
              </a:spcBef>
              <a:spcAft>
                <a:spcPts val="0"/>
              </a:spcAft>
              <a:buSzPts val="1800"/>
              <a:buFont typeface="Georgia"/>
              <a:buChar char="●"/>
            </a:pPr>
            <a:r>
              <a:rPr lang="en" sz="1800">
                <a:latin typeface="Georgia"/>
                <a:ea typeface="Georgia"/>
                <a:cs typeface="Georgia"/>
                <a:sym typeface="Georgia"/>
              </a:rPr>
              <a:t>you first must define its general form by using the keyword class. A class is similar syntactically to a structure.A class declaration defines a new type that links code and data.</a:t>
            </a:r>
            <a:endParaRPr sz="1800">
              <a:latin typeface="Georgia"/>
              <a:ea typeface="Georgia"/>
              <a:cs typeface="Georgia"/>
              <a:sym typeface="Georgi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Characteristics of classes</a:t>
            </a:r>
            <a:endParaRPr b="1"/>
          </a:p>
        </p:txBody>
      </p:sp>
      <p:sp>
        <p:nvSpPr>
          <p:cNvPr id="153" name="Google Shape;153;p16"/>
          <p:cNvSpPr txBox="1"/>
          <p:nvPr>
            <p:ph idx="1" type="body"/>
          </p:nvPr>
        </p:nvSpPr>
        <p:spPr>
          <a:xfrm>
            <a:off x="1297500" y="1307850"/>
            <a:ext cx="7707600" cy="3426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Georgia"/>
              <a:buChar char="●"/>
            </a:pPr>
            <a:r>
              <a:rPr lang="en" sz="1700">
                <a:latin typeface="Georgia"/>
                <a:ea typeface="Georgia"/>
                <a:cs typeface="Georgia"/>
                <a:sym typeface="Georgia"/>
              </a:rPr>
              <a:t>By default, all items defined in a class are private.</a:t>
            </a:r>
            <a:endParaRPr sz="1700">
              <a:latin typeface="Georgia"/>
              <a:ea typeface="Georgia"/>
              <a:cs typeface="Georgia"/>
              <a:sym typeface="Georgia"/>
            </a:endParaRPr>
          </a:p>
          <a:p>
            <a:pPr indent="-336550" lvl="0" marL="457200" rtl="0" algn="l">
              <a:spcBef>
                <a:spcPts val="0"/>
              </a:spcBef>
              <a:spcAft>
                <a:spcPts val="0"/>
              </a:spcAft>
              <a:buSzPts val="1700"/>
              <a:buFont typeface="Georgia"/>
              <a:buChar char="●"/>
            </a:pPr>
            <a:r>
              <a:rPr lang="en" sz="1700">
                <a:latin typeface="Georgia"/>
                <a:ea typeface="Georgia"/>
                <a:cs typeface="Georgia"/>
                <a:sym typeface="Georgia"/>
              </a:rPr>
              <a:t>To make parts of a class public (that is, accessible to other parts of your program),you must declare them after the public keyword.</a:t>
            </a:r>
            <a:endParaRPr sz="1700">
              <a:latin typeface="Georgia"/>
              <a:ea typeface="Georgia"/>
              <a:cs typeface="Georgia"/>
              <a:sym typeface="Georgia"/>
            </a:endParaRPr>
          </a:p>
          <a:p>
            <a:pPr indent="-336550" lvl="0" marL="457200" rtl="0" algn="l">
              <a:spcBef>
                <a:spcPts val="0"/>
              </a:spcBef>
              <a:spcAft>
                <a:spcPts val="0"/>
              </a:spcAft>
              <a:buSzPts val="1700"/>
              <a:buFont typeface="Georgia"/>
              <a:buChar char="●"/>
            </a:pPr>
            <a:r>
              <a:rPr lang="en" sz="1700">
                <a:latin typeface="Georgia"/>
                <a:ea typeface="Georgia"/>
                <a:cs typeface="Georgia"/>
                <a:sym typeface="Georgia"/>
              </a:rPr>
              <a:t>Example: In real life, a car is an object. </a:t>
            </a:r>
            <a:endParaRPr sz="1700">
              <a:latin typeface="Georgia"/>
              <a:ea typeface="Georgia"/>
              <a:cs typeface="Georgia"/>
              <a:sym typeface="Georgia"/>
            </a:endParaRPr>
          </a:p>
          <a:p>
            <a:pPr indent="-336550" lvl="1" marL="914400" rtl="0" algn="l">
              <a:spcBef>
                <a:spcPts val="0"/>
              </a:spcBef>
              <a:spcAft>
                <a:spcPts val="0"/>
              </a:spcAft>
              <a:buSzPts val="1700"/>
              <a:buFont typeface="Georgia"/>
              <a:buChar char="○"/>
            </a:pPr>
            <a:r>
              <a:rPr lang="en" sz="1700">
                <a:latin typeface="Georgia"/>
                <a:ea typeface="Georgia"/>
                <a:cs typeface="Georgia"/>
                <a:sym typeface="Georgia"/>
              </a:rPr>
              <a:t>The car has attributes, such as weight and color, and</a:t>
            </a:r>
            <a:endParaRPr sz="1700">
              <a:latin typeface="Georgia"/>
              <a:ea typeface="Georgia"/>
              <a:cs typeface="Georgia"/>
              <a:sym typeface="Georgia"/>
            </a:endParaRPr>
          </a:p>
          <a:p>
            <a:pPr indent="-336550" lvl="1" marL="914400" rtl="0" algn="l">
              <a:spcBef>
                <a:spcPts val="0"/>
              </a:spcBef>
              <a:spcAft>
                <a:spcPts val="0"/>
              </a:spcAft>
              <a:buSzPts val="1700"/>
              <a:buFont typeface="Georgia"/>
              <a:buChar char="○"/>
            </a:pPr>
            <a:r>
              <a:rPr lang="en" sz="1700">
                <a:latin typeface="Georgia"/>
                <a:ea typeface="Georgia"/>
                <a:cs typeface="Georgia"/>
                <a:sym typeface="Georgia"/>
              </a:rPr>
              <a:t> methods, such as drive and brake.</a:t>
            </a:r>
            <a:endParaRPr sz="1700">
              <a:latin typeface="Georgia"/>
              <a:ea typeface="Georgia"/>
              <a:cs typeface="Georgia"/>
              <a:sym typeface="Georgia"/>
            </a:endParaRPr>
          </a:p>
          <a:p>
            <a:pPr indent="-336550" lvl="0" marL="457200" rtl="0" algn="l">
              <a:spcBef>
                <a:spcPts val="0"/>
              </a:spcBef>
              <a:spcAft>
                <a:spcPts val="0"/>
              </a:spcAft>
              <a:buSzPts val="1700"/>
              <a:buFont typeface="Georgia"/>
              <a:buChar char="●"/>
            </a:pPr>
            <a:r>
              <a:rPr lang="en" sz="1700">
                <a:latin typeface="Georgia"/>
                <a:ea typeface="Georgia"/>
                <a:cs typeface="Georgia"/>
                <a:sym typeface="Georgia"/>
              </a:rPr>
              <a:t>Attributes and methods are basically variables and functions that belongs to the class. These are often referred to as "class members".</a:t>
            </a:r>
            <a:endParaRPr sz="1700">
              <a:latin typeface="Georgia"/>
              <a:ea typeface="Georgia"/>
              <a:cs typeface="Georgia"/>
              <a:sym typeface="Georgia"/>
            </a:endParaRPr>
          </a:p>
          <a:p>
            <a:pPr indent="0" lvl="0" marL="457200" rtl="0" algn="l">
              <a:spcBef>
                <a:spcPts val="1600"/>
              </a:spcBef>
              <a:spcAft>
                <a:spcPts val="0"/>
              </a:spcAft>
              <a:buNone/>
            </a:pPr>
            <a:r>
              <a:rPr lang="en" sz="1700">
                <a:latin typeface="Georgia"/>
                <a:ea typeface="Georgia"/>
                <a:cs typeface="Georgia"/>
                <a:sym typeface="Georgia"/>
              </a:rPr>
              <a:t>						</a:t>
            </a:r>
            <a:r>
              <a:rPr lang="en" sz="1200">
                <a:latin typeface="Times New Roman"/>
                <a:ea typeface="Times New Roman"/>
                <a:cs typeface="Times New Roman"/>
                <a:sym typeface="Times New Roman"/>
              </a:rPr>
              <a:t>Example/.</a:t>
            </a:r>
            <a:endParaRPr sz="1200">
              <a:latin typeface="Times New Roman"/>
              <a:ea typeface="Times New Roman"/>
              <a:cs typeface="Times New Roman"/>
              <a:sym typeface="Times New Roman"/>
            </a:endParaRPr>
          </a:p>
          <a:p>
            <a:pPr indent="0" lvl="0" marL="0" rtl="0" algn="l">
              <a:spcBef>
                <a:spcPts val="1600"/>
              </a:spcBef>
              <a:spcAft>
                <a:spcPts val="1600"/>
              </a:spcAft>
              <a:buNone/>
            </a:pPr>
            <a:r>
              <a:t/>
            </a:r>
            <a:endParaRPr sz="17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 Specifiers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The object-list is optional. If present, it declares objects of the class. Here,</a:t>
            </a:r>
            <a:endParaRPr sz="1800">
              <a:latin typeface="Georgia"/>
              <a:ea typeface="Georgia"/>
              <a:cs typeface="Georgia"/>
              <a:sym typeface="Georgia"/>
            </a:endParaRPr>
          </a:p>
          <a:p>
            <a:pPr indent="0" lvl="0" marL="0" rtl="0" algn="l">
              <a:spcBef>
                <a:spcPts val="1600"/>
              </a:spcBef>
              <a:spcAft>
                <a:spcPts val="0"/>
              </a:spcAft>
              <a:buNone/>
            </a:pPr>
            <a:r>
              <a:rPr lang="en" sz="1800">
                <a:latin typeface="Georgia"/>
                <a:ea typeface="Georgia"/>
                <a:cs typeface="Georgia"/>
                <a:sym typeface="Georgia"/>
              </a:rPr>
              <a:t>access-specifier is one of these three C++ keywords:</a:t>
            </a:r>
            <a:endParaRPr sz="1800">
              <a:latin typeface="Georgia"/>
              <a:ea typeface="Georgia"/>
              <a:cs typeface="Georgia"/>
              <a:sym typeface="Georgia"/>
            </a:endParaRPr>
          </a:p>
          <a:p>
            <a:pPr indent="-342900" lvl="0" marL="457200" rtl="0" algn="l">
              <a:spcBef>
                <a:spcPts val="1600"/>
              </a:spcBef>
              <a:spcAft>
                <a:spcPts val="0"/>
              </a:spcAft>
              <a:buSzPts val="1800"/>
              <a:buFont typeface="Georgia"/>
              <a:buChar char="●"/>
            </a:pPr>
            <a:r>
              <a:rPr lang="en" sz="1800">
                <a:latin typeface="Georgia"/>
                <a:ea typeface="Georgia"/>
                <a:cs typeface="Georgia"/>
                <a:sym typeface="Georgia"/>
              </a:rPr>
              <a:t>public</a:t>
            </a:r>
            <a:endParaRPr sz="1800">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sz="1800">
                <a:latin typeface="Georgia"/>
                <a:ea typeface="Georgia"/>
                <a:cs typeface="Georgia"/>
                <a:sym typeface="Georgia"/>
              </a:rPr>
              <a:t>private</a:t>
            </a:r>
            <a:endParaRPr sz="1800">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sz="1800">
                <a:latin typeface="Georgia"/>
                <a:ea typeface="Georgia"/>
                <a:cs typeface="Georgia"/>
                <a:sym typeface="Georgia"/>
              </a:rPr>
              <a:t>protected</a:t>
            </a:r>
            <a:endParaRPr sz="1800">
              <a:latin typeface="Georgia"/>
              <a:ea typeface="Georgia"/>
              <a:cs typeface="Georgia"/>
              <a:sym typeface="Georgia"/>
            </a:endParaRPr>
          </a:p>
        </p:txBody>
      </p:sp>
      <p:pic>
        <p:nvPicPr>
          <p:cNvPr id="160" name="Google Shape;160;p17"/>
          <p:cNvPicPr preferRelativeResize="0"/>
          <p:nvPr/>
        </p:nvPicPr>
        <p:blipFill>
          <a:blip r:embed="rId3">
            <a:alphaModFix/>
          </a:blip>
          <a:stretch>
            <a:fillRect/>
          </a:stretch>
        </p:blipFill>
        <p:spPr>
          <a:xfrm>
            <a:off x="6460338" y="2843075"/>
            <a:ext cx="2371725" cy="217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Structures and Classes Are Related</a:t>
            </a:r>
            <a:endParaRPr b="1"/>
          </a:p>
        </p:txBody>
      </p:sp>
      <p:sp>
        <p:nvSpPr>
          <p:cNvPr id="166" name="Google Shape;166;p18"/>
          <p:cNvSpPr txBox="1"/>
          <p:nvPr>
            <p:ph idx="1" type="body"/>
          </p:nvPr>
        </p:nvSpPr>
        <p:spPr>
          <a:xfrm>
            <a:off x="1184200" y="1175725"/>
            <a:ext cx="7152300" cy="3303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Georgia"/>
              <a:buChar char="●"/>
            </a:pPr>
            <a:r>
              <a:rPr lang="en" sz="1400">
                <a:latin typeface="Georgia"/>
                <a:ea typeface="Georgia"/>
                <a:cs typeface="Georgia"/>
                <a:sym typeface="Georgia"/>
              </a:rPr>
              <a:t>Structures are part of the C subset and were inherited from the C language. </a:t>
            </a:r>
            <a:endParaRPr sz="1400">
              <a:latin typeface="Georgia"/>
              <a:ea typeface="Georgia"/>
              <a:cs typeface="Georgia"/>
              <a:sym typeface="Georgia"/>
            </a:endParaRPr>
          </a:p>
          <a:p>
            <a:pPr indent="-317500" lvl="0" marL="457200" rtl="0" algn="l">
              <a:spcBef>
                <a:spcPts val="0"/>
              </a:spcBef>
              <a:spcAft>
                <a:spcPts val="0"/>
              </a:spcAft>
              <a:buSzPts val="1400"/>
              <a:buFont typeface="Georgia"/>
              <a:buChar char="●"/>
            </a:pPr>
            <a:r>
              <a:rPr lang="en" sz="1400">
                <a:latin typeface="Georgia"/>
                <a:ea typeface="Georgia"/>
                <a:cs typeface="Georgia"/>
                <a:sym typeface="Georgia"/>
              </a:rPr>
              <a:t>As you have seen, a class is syntactically similar to a struct. </a:t>
            </a:r>
            <a:endParaRPr sz="1400">
              <a:latin typeface="Georgia"/>
              <a:ea typeface="Georgia"/>
              <a:cs typeface="Georgia"/>
              <a:sym typeface="Georgia"/>
            </a:endParaRPr>
          </a:p>
          <a:p>
            <a:pPr indent="-317500" lvl="0" marL="457200" rtl="0" algn="l">
              <a:spcBef>
                <a:spcPts val="0"/>
              </a:spcBef>
              <a:spcAft>
                <a:spcPts val="0"/>
              </a:spcAft>
              <a:buSzPts val="1400"/>
              <a:buFont typeface="Georgia"/>
              <a:buChar char="●"/>
            </a:pPr>
            <a:r>
              <a:rPr lang="en" sz="1400">
                <a:latin typeface="Georgia"/>
                <a:ea typeface="Georgia"/>
                <a:cs typeface="Georgia"/>
                <a:sym typeface="Georgia"/>
              </a:rPr>
              <a:t> In C++, the role of the structure was expanded, making it an alternative way to specify a class. In fact, the only difference between a class and a struct is that by default all members are public in a struct and private in a class.</a:t>
            </a:r>
            <a:endParaRPr sz="1400">
              <a:latin typeface="Georgia"/>
              <a:ea typeface="Georgia"/>
              <a:cs typeface="Georgia"/>
              <a:sym typeface="Georgia"/>
            </a:endParaRPr>
          </a:p>
          <a:p>
            <a:pPr indent="0" lvl="0" marL="0" rtl="0" algn="l">
              <a:spcBef>
                <a:spcPts val="1600"/>
              </a:spcBef>
              <a:spcAft>
                <a:spcPts val="1600"/>
              </a:spcAft>
              <a:buNone/>
            </a:pPr>
            <a:r>
              <a:t/>
            </a:r>
            <a:endParaRPr/>
          </a:p>
        </p:txBody>
      </p:sp>
      <p:pic>
        <p:nvPicPr>
          <p:cNvPr id="167" name="Google Shape;167;p18"/>
          <p:cNvPicPr preferRelativeResize="0"/>
          <p:nvPr/>
        </p:nvPicPr>
        <p:blipFill>
          <a:blip r:embed="rId3">
            <a:alphaModFix/>
          </a:blip>
          <a:stretch>
            <a:fillRect/>
          </a:stretch>
        </p:blipFill>
        <p:spPr>
          <a:xfrm>
            <a:off x="941533" y="3006750"/>
            <a:ext cx="3744725" cy="1358850"/>
          </a:xfrm>
          <a:prstGeom prst="rect">
            <a:avLst/>
          </a:prstGeom>
          <a:noFill/>
          <a:ln>
            <a:noFill/>
          </a:ln>
        </p:spPr>
      </p:pic>
      <p:pic>
        <p:nvPicPr>
          <p:cNvPr id="168" name="Google Shape;168;p18"/>
          <p:cNvPicPr preferRelativeResize="0"/>
          <p:nvPr/>
        </p:nvPicPr>
        <p:blipFill>
          <a:blip r:embed="rId4">
            <a:alphaModFix/>
          </a:blip>
          <a:stretch>
            <a:fillRect/>
          </a:stretch>
        </p:blipFill>
        <p:spPr>
          <a:xfrm>
            <a:off x="5399725" y="3006750"/>
            <a:ext cx="2936675" cy="612322"/>
          </a:xfrm>
          <a:prstGeom prst="rect">
            <a:avLst/>
          </a:prstGeom>
          <a:noFill/>
          <a:ln>
            <a:noFill/>
          </a:ln>
        </p:spPr>
      </p:pic>
      <p:pic>
        <p:nvPicPr>
          <p:cNvPr id="169" name="Google Shape;169;p18"/>
          <p:cNvPicPr preferRelativeResize="0"/>
          <p:nvPr/>
        </p:nvPicPr>
        <p:blipFill>
          <a:blip r:embed="rId5">
            <a:alphaModFix/>
          </a:blip>
          <a:stretch>
            <a:fillRect/>
          </a:stretch>
        </p:blipFill>
        <p:spPr>
          <a:xfrm>
            <a:off x="5399725" y="3509575"/>
            <a:ext cx="2936675" cy="8747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652700" cy="10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a:t>
            </a:r>
            <a:r>
              <a:rPr b="1" lang="en"/>
              <a:t>s it possible to grant permission for a class to access the private members of another?</a:t>
            </a:r>
            <a:endParaRPr b="1"/>
          </a:p>
        </p:txBody>
      </p:sp>
      <p:sp>
        <p:nvSpPr>
          <p:cNvPr id="175" name="Google Shape;175;p19"/>
          <p:cNvSpPr txBox="1"/>
          <p:nvPr>
            <p:ph idx="1" type="body"/>
          </p:nvPr>
        </p:nvSpPr>
        <p:spPr>
          <a:xfrm>
            <a:off x="1297500" y="1567550"/>
            <a:ext cx="7038900" cy="30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Georgia"/>
                <a:ea typeface="Georgia"/>
                <a:cs typeface="Georgia"/>
                <a:sym typeface="Georgia"/>
              </a:rPr>
              <a:t>Friend Classes</a:t>
            </a:r>
            <a:endParaRPr b="1" sz="1500">
              <a:latin typeface="Georgia"/>
              <a:ea typeface="Georgia"/>
              <a:cs typeface="Georgia"/>
              <a:sym typeface="Georgia"/>
            </a:endParaRPr>
          </a:p>
          <a:p>
            <a:pPr indent="-317500" lvl="0" marL="457200" rtl="0" algn="l">
              <a:spcBef>
                <a:spcPts val="1600"/>
              </a:spcBef>
              <a:spcAft>
                <a:spcPts val="0"/>
              </a:spcAft>
              <a:buSzPts val="1400"/>
              <a:buFont typeface="Georgia"/>
              <a:buChar char="●"/>
            </a:pPr>
            <a:r>
              <a:rPr lang="en" sz="1400">
                <a:latin typeface="Georgia"/>
                <a:ea typeface="Georgia"/>
                <a:cs typeface="Georgia"/>
                <a:sym typeface="Georgia"/>
              </a:rPr>
              <a:t>It is possible for one class to be a friend of another class. </a:t>
            </a:r>
            <a:endParaRPr sz="1400">
              <a:latin typeface="Georgia"/>
              <a:ea typeface="Georgia"/>
              <a:cs typeface="Georgia"/>
              <a:sym typeface="Georgia"/>
            </a:endParaRPr>
          </a:p>
          <a:p>
            <a:pPr indent="-317500" lvl="0" marL="457200" rtl="0" algn="l">
              <a:spcBef>
                <a:spcPts val="0"/>
              </a:spcBef>
              <a:spcAft>
                <a:spcPts val="0"/>
              </a:spcAft>
              <a:buSzPts val="1400"/>
              <a:buFont typeface="Georgia"/>
              <a:buChar char="●"/>
            </a:pPr>
            <a:r>
              <a:rPr lang="en" sz="1400">
                <a:latin typeface="Georgia"/>
                <a:ea typeface="Georgia"/>
                <a:cs typeface="Georgia"/>
                <a:sym typeface="Georgia"/>
              </a:rPr>
              <a:t>When this is the case, the friend class and all of its member functions have access to the private members defined within the other class.</a:t>
            </a:r>
            <a:endParaRPr sz="1400">
              <a:latin typeface="Georgia"/>
              <a:ea typeface="Georgia"/>
              <a:cs typeface="Georgia"/>
              <a:sym typeface="Georgia"/>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b="1"/>
          </a:p>
          <a:p>
            <a:pPr indent="0" lvl="0" marL="0" rtl="0" algn="ctr">
              <a:spcBef>
                <a:spcPts val="1600"/>
              </a:spcBef>
              <a:spcAft>
                <a:spcPts val="0"/>
              </a:spcAft>
              <a:buNone/>
            </a:pPr>
            <a:r>
              <a:t/>
            </a:r>
            <a:endParaRPr b="1"/>
          </a:p>
          <a:p>
            <a:pPr indent="0" lvl="0" marL="0" rtl="0" algn="ctr">
              <a:spcBef>
                <a:spcPts val="1600"/>
              </a:spcBef>
              <a:spcAft>
                <a:spcPts val="1600"/>
              </a:spcAft>
              <a:buNone/>
            </a:pPr>
            <a:r>
              <a:rPr b="1" lang="en"/>
              <a:t>Example./</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Object</a:t>
            </a:r>
            <a:endParaRPr b="1">
              <a:latin typeface="Georgia"/>
              <a:ea typeface="Georgia"/>
              <a:cs typeface="Georgia"/>
              <a:sym typeface="Georgia"/>
            </a:endParaRPr>
          </a:p>
        </p:txBody>
      </p:sp>
      <p:sp>
        <p:nvSpPr>
          <p:cNvPr id="181" name="Google Shape;181;p20"/>
          <p:cNvSpPr txBox="1"/>
          <p:nvPr>
            <p:ph idx="1" type="body"/>
          </p:nvPr>
        </p:nvSpPr>
        <p:spPr>
          <a:xfrm>
            <a:off x="1244100" y="12566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Georgia"/>
              <a:buChar char="●"/>
            </a:pPr>
            <a:r>
              <a:rPr lang="en" sz="1500">
                <a:latin typeface="Georgia"/>
                <a:ea typeface="Georgia"/>
                <a:cs typeface="Georgia"/>
                <a:sym typeface="Georgia"/>
              </a:rPr>
              <a:t>An Object is an identifiable entity with some characteristics and behaviour. </a:t>
            </a:r>
            <a:endParaRPr sz="1500">
              <a:latin typeface="Georgia"/>
              <a:ea typeface="Georgia"/>
              <a:cs typeface="Georgia"/>
              <a:sym typeface="Georgia"/>
            </a:endParaRPr>
          </a:p>
          <a:p>
            <a:pPr indent="-323850" lvl="0" marL="457200" rtl="0" algn="l">
              <a:spcBef>
                <a:spcPts val="0"/>
              </a:spcBef>
              <a:spcAft>
                <a:spcPts val="0"/>
              </a:spcAft>
              <a:buSzPts val="1500"/>
              <a:buFont typeface="Georgia"/>
              <a:buChar char="●"/>
            </a:pPr>
            <a:r>
              <a:rPr lang="en" sz="1500">
                <a:latin typeface="Georgia"/>
                <a:ea typeface="Georgia"/>
                <a:cs typeface="Georgia"/>
                <a:sym typeface="Georgia"/>
              </a:rPr>
              <a:t>An Object is an instance of a Class. When a class is defined, no memory is allocated but when it is instantiated (i.e. an object is created) memory is allocated.</a:t>
            </a:r>
            <a:endParaRPr sz="1500">
              <a:latin typeface="Georgia"/>
              <a:ea typeface="Georgia"/>
              <a:cs typeface="Georgia"/>
              <a:sym typeface="Georgia"/>
            </a:endParaRPr>
          </a:p>
          <a:p>
            <a:pPr indent="-323850" lvl="0" marL="457200" rtl="0" algn="l">
              <a:spcBef>
                <a:spcPts val="0"/>
              </a:spcBef>
              <a:spcAft>
                <a:spcPts val="0"/>
              </a:spcAft>
              <a:buSzPts val="1500"/>
              <a:buFont typeface="Georgia"/>
              <a:buChar char="●"/>
            </a:pPr>
            <a:r>
              <a:rPr lang="en" sz="1500">
                <a:latin typeface="Georgia"/>
                <a:ea typeface="Georgia"/>
                <a:cs typeface="Georgia"/>
                <a:sym typeface="Georgia"/>
              </a:rPr>
              <a:t>Multiple Objects</a:t>
            </a:r>
            <a:endParaRPr sz="1500">
              <a:latin typeface="Georgia"/>
              <a:ea typeface="Georgia"/>
              <a:cs typeface="Georgia"/>
              <a:sym typeface="Georgia"/>
            </a:endParaRPr>
          </a:p>
          <a:p>
            <a:pPr indent="-323850" lvl="1" marL="914400" rtl="0" algn="l">
              <a:spcBef>
                <a:spcPts val="0"/>
              </a:spcBef>
              <a:spcAft>
                <a:spcPts val="0"/>
              </a:spcAft>
              <a:buSzPts val="1500"/>
              <a:buFont typeface="Georgia"/>
              <a:buChar char="○"/>
            </a:pPr>
            <a:r>
              <a:rPr lang="en" sz="1500">
                <a:latin typeface="Georgia"/>
                <a:ea typeface="Georgia"/>
                <a:cs typeface="Georgia"/>
                <a:sym typeface="Georgia"/>
              </a:rPr>
              <a:t>You can create multiple objects of one class:</a:t>
            </a:r>
            <a:endParaRPr sz="1500">
              <a:latin typeface="Georgia"/>
              <a:ea typeface="Georgia"/>
              <a:cs typeface="Georgia"/>
              <a:sym typeface="Georgia"/>
            </a:endParaRPr>
          </a:p>
          <a:p>
            <a:pPr indent="0" lvl="0" marL="0" rtl="0" algn="l">
              <a:spcBef>
                <a:spcPts val="1600"/>
              </a:spcBef>
              <a:spcAft>
                <a:spcPts val="0"/>
              </a:spcAft>
              <a:buNone/>
            </a:pPr>
            <a:r>
              <a:t/>
            </a:r>
            <a:endParaRPr sz="1500">
              <a:latin typeface="Georgia"/>
              <a:ea typeface="Georgia"/>
              <a:cs typeface="Georgia"/>
              <a:sym typeface="Georgia"/>
            </a:endParaRPr>
          </a:p>
          <a:p>
            <a:pPr indent="0" lvl="0" marL="0" rtl="0" algn="l">
              <a:spcBef>
                <a:spcPts val="1600"/>
              </a:spcBef>
              <a:spcAft>
                <a:spcPts val="0"/>
              </a:spcAft>
              <a:buNone/>
            </a:pPr>
            <a:r>
              <a:t/>
            </a:r>
            <a:endParaRPr sz="1500">
              <a:latin typeface="Georgia"/>
              <a:ea typeface="Georgia"/>
              <a:cs typeface="Georgia"/>
              <a:sym typeface="Georgia"/>
            </a:endParaRPr>
          </a:p>
          <a:p>
            <a:pPr indent="0" lvl="0" marL="0" rtl="0" algn="l">
              <a:spcBef>
                <a:spcPts val="1600"/>
              </a:spcBef>
              <a:spcAft>
                <a:spcPts val="0"/>
              </a:spcAft>
              <a:buNone/>
            </a:pPr>
            <a:r>
              <a:rPr lang="en" sz="1500">
                <a:latin typeface="Georgia"/>
                <a:ea typeface="Georgia"/>
                <a:cs typeface="Georgia"/>
                <a:sym typeface="Georgia"/>
              </a:rPr>
              <a:t>					        </a:t>
            </a:r>
            <a:r>
              <a:rPr lang="en" sz="1000">
                <a:latin typeface="Georgia"/>
                <a:ea typeface="Georgia"/>
                <a:cs typeface="Georgia"/>
                <a:sym typeface="Georgia"/>
              </a:rPr>
              <a:t>Example./</a:t>
            </a:r>
            <a:endParaRPr sz="1000">
              <a:latin typeface="Georgia"/>
              <a:ea typeface="Georgia"/>
              <a:cs typeface="Georgia"/>
              <a:sym typeface="Georgia"/>
            </a:endParaRPr>
          </a:p>
          <a:p>
            <a:pPr indent="0" lvl="0" marL="457200" rtl="0" algn="l">
              <a:spcBef>
                <a:spcPts val="1600"/>
              </a:spcBef>
              <a:spcAft>
                <a:spcPts val="0"/>
              </a:spcAft>
              <a:buNone/>
            </a:pPr>
            <a:r>
              <a:t/>
            </a:r>
            <a:endParaRPr sz="1500">
              <a:latin typeface="Georgia"/>
              <a:ea typeface="Georgia"/>
              <a:cs typeface="Georgia"/>
              <a:sym typeface="Georgia"/>
            </a:endParaRPr>
          </a:p>
          <a:p>
            <a:pPr indent="0" lvl="0" marL="0" rtl="0" algn="l">
              <a:spcBef>
                <a:spcPts val="16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400"/>
              </a:spcBef>
              <a:spcAft>
                <a:spcPts val="1600"/>
              </a:spcAft>
              <a:buNone/>
            </a:pPr>
            <a:r>
              <a:t/>
            </a:r>
            <a:endParaRPr/>
          </a:p>
        </p:txBody>
      </p:sp>
      <p:pic>
        <p:nvPicPr>
          <p:cNvPr id="182" name="Google Shape;182;p20"/>
          <p:cNvPicPr preferRelativeResize="0"/>
          <p:nvPr/>
        </p:nvPicPr>
        <p:blipFill>
          <a:blip r:embed="rId3">
            <a:alphaModFix/>
          </a:blip>
          <a:stretch>
            <a:fillRect/>
          </a:stretch>
        </p:blipFill>
        <p:spPr>
          <a:xfrm>
            <a:off x="6242688" y="2851888"/>
            <a:ext cx="2505075" cy="210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Array of Objects</a:t>
            </a:r>
            <a:endParaRPr b="1"/>
          </a:p>
        </p:txBody>
      </p:sp>
      <p:sp>
        <p:nvSpPr>
          <p:cNvPr id="188" name="Google Shape;188;p21"/>
          <p:cNvSpPr txBox="1"/>
          <p:nvPr>
            <p:ph idx="1" type="body"/>
          </p:nvPr>
        </p:nvSpPr>
        <p:spPr>
          <a:xfrm>
            <a:off x="1297500" y="1443175"/>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Georgia"/>
              <a:buChar char="●"/>
            </a:pPr>
            <a:r>
              <a:rPr lang="en" sz="1500">
                <a:latin typeface="Georgia"/>
                <a:ea typeface="Georgia"/>
                <a:cs typeface="Georgia"/>
                <a:sym typeface="Georgia"/>
              </a:rPr>
              <a:t>The syntax for declaring and using an object array is exactly the same as it is for any other type of array. For example, this program uses a three-element array of objects:</a:t>
            </a:r>
            <a:endParaRPr sz="1500">
              <a:latin typeface="Georgia"/>
              <a:ea typeface="Georgia"/>
              <a:cs typeface="Georgia"/>
              <a:sym typeface="Georgia"/>
            </a:endParaRPr>
          </a:p>
          <a:p>
            <a:pPr indent="0" lvl="0" marL="0" rtl="0" algn="l">
              <a:spcBef>
                <a:spcPts val="1600"/>
              </a:spcBef>
              <a:spcAft>
                <a:spcPts val="1600"/>
              </a:spcAft>
              <a:buNone/>
            </a:pPr>
            <a:r>
              <a:t/>
            </a:r>
            <a:endParaRPr/>
          </a:p>
        </p:txBody>
      </p:sp>
      <p:pic>
        <p:nvPicPr>
          <p:cNvPr id="189" name="Google Shape;189;p21"/>
          <p:cNvPicPr preferRelativeResize="0"/>
          <p:nvPr/>
        </p:nvPicPr>
        <p:blipFill>
          <a:blip r:embed="rId3">
            <a:alphaModFix/>
          </a:blip>
          <a:stretch>
            <a:fillRect/>
          </a:stretch>
        </p:blipFill>
        <p:spPr>
          <a:xfrm>
            <a:off x="4067000" y="2509688"/>
            <a:ext cx="2200275" cy="2238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