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3" autoAdjust="0"/>
    <p:restoredTop sz="94660"/>
  </p:normalViewPr>
  <p:slideViewPr>
    <p:cSldViewPr snapToGrid="0">
      <p:cViewPr>
        <p:scale>
          <a:sx n="66" d="100"/>
          <a:sy n="66" d="100"/>
        </p:scale>
        <p:origin x="85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FA94426-7009-4064-814E-2C29EF92569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F594045-A94A-453F-81CF-D80CBE710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36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4426-7009-4064-814E-2C29EF92569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4045-A94A-453F-81CF-D80CBE710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81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A94426-7009-4064-814E-2C29EF92569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594045-A94A-453F-81CF-D80CBE710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688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A94426-7009-4064-814E-2C29EF92569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594045-A94A-453F-81CF-D80CBE7106A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007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A94426-7009-4064-814E-2C29EF92569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594045-A94A-453F-81CF-D80CBE710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944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4426-7009-4064-814E-2C29EF92569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4045-A94A-453F-81CF-D80CBE710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580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4426-7009-4064-814E-2C29EF92569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4045-A94A-453F-81CF-D80CBE710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534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4426-7009-4064-814E-2C29EF92569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4045-A94A-453F-81CF-D80CBE710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111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A94426-7009-4064-814E-2C29EF92569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594045-A94A-453F-81CF-D80CBE710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95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4426-7009-4064-814E-2C29EF92569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4045-A94A-453F-81CF-D80CBE710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92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A94426-7009-4064-814E-2C29EF92569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594045-A94A-453F-81CF-D80CBE710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50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4426-7009-4064-814E-2C29EF92569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4045-A94A-453F-81CF-D80CBE710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11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4426-7009-4064-814E-2C29EF92569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4045-A94A-453F-81CF-D80CBE710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1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4426-7009-4064-814E-2C29EF92569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4045-A94A-453F-81CF-D80CBE710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99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4426-7009-4064-814E-2C29EF92569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4045-A94A-453F-81CF-D80CBE710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39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4426-7009-4064-814E-2C29EF92569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4045-A94A-453F-81CF-D80CBE710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86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4426-7009-4064-814E-2C29EF92569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4045-A94A-453F-81CF-D80CBE710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3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94426-7009-4064-814E-2C29EF92569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94045-A94A-453F-81CF-D80CBE710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880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A08F-5968-4D35-A188-344269E05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43" y="1803404"/>
            <a:ext cx="9557657" cy="1955795"/>
          </a:xfrm>
        </p:spPr>
        <p:txBody>
          <a:bodyPr/>
          <a:lstStyle/>
          <a:p>
            <a:pPr algn="ctr"/>
            <a:r>
              <a:rPr lang="en-IN" dirty="0"/>
              <a:t>  ALGORITHMS</a:t>
            </a:r>
          </a:p>
        </p:txBody>
      </p:sp>
    </p:spTree>
    <p:extLst>
      <p:ext uri="{BB962C8B-B14F-4D97-AF65-F5344CB8AC3E}">
        <p14:creationId xmlns:p14="http://schemas.microsoft.com/office/powerpoint/2010/main" val="88849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E4D3-478F-4DF7-919C-DBC6D8CA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arial" panose="020B0604020202020204" pitchFamily="34" charset="0"/>
              </a:rPr>
              <a:t>Is an O(N</a:t>
            </a:r>
            <a:r>
              <a:rPr lang="pt-BR" b="0" i="0" baseline="30000" dirty="0">
                <a:effectLst/>
                <a:latin typeface="arial" panose="020B0604020202020204" pitchFamily="34" charset="0"/>
              </a:rPr>
              <a:t>2</a:t>
            </a:r>
            <a:r>
              <a:rPr lang="pt-BR" b="0" i="0" dirty="0">
                <a:effectLst/>
                <a:latin typeface="arial" panose="020B0604020202020204" pitchFamily="34" charset="0"/>
              </a:rPr>
              <a:t>) algorithm better than O(N) algorithm?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AC0EB-157E-4ADD-B33F-D4CF37C55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arial" panose="020B0604020202020204" pitchFamily="34" charset="0"/>
              </a:rPr>
              <a:t>O</a:t>
            </a:r>
            <a:r>
              <a:rPr lang="en-IN" sz="3600" b="0" i="0" dirty="0">
                <a:effectLst/>
                <a:latin typeface="arial" panose="020B0604020202020204" pitchFamily="34" charset="0"/>
              </a:rPr>
              <a:t>(</a:t>
            </a:r>
            <a:r>
              <a:rPr lang="en-IN" sz="3600" b="1" i="0" dirty="0">
                <a:effectLst/>
                <a:latin typeface="arial" panose="020B0604020202020204" pitchFamily="34" charset="0"/>
              </a:rPr>
              <a:t>n</a:t>
            </a:r>
            <a:r>
              <a:rPr lang="en-IN" sz="3600" b="0" i="0" dirty="0">
                <a:effectLst/>
                <a:latin typeface="arial" panose="020B0604020202020204" pitchFamily="34" charset="0"/>
              </a:rPr>
              <a:t>) is asymptotically </a:t>
            </a:r>
            <a:r>
              <a:rPr lang="en-IN" sz="3600" b="1" i="0" dirty="0">
                <a:effectLst/>
                <a:latin typeface="arial" panose="020B0604020202020204" pitchFamily="34" charset="0"/>
              </a:rPr>
              <a:t>faster than O</a:t>
            </a:r>
            <a:r>
              <a:rPr lang="en-IN" sz="3600" b="0" i="0" dirty="0">
                <a:effectLst/>
                <a:latin typeface="arial" panose="020B0604020202020204" pitchFamily="34" charset="0"/>
              </a:rPr>
              <a:t>(</a:t>
            </a:r>
            <a:r>
              <a:rPr lang="en-IN" sz="3600" b="1" i="0" dirty="0">
                <a:effectLst/>
                <a:latin typeface="arial" panose="020B0604020202020204" pitchFamily="34" charset="0"/>
              </a:rPr>
              <a:t>n</a:t>
            </a:r>
            <a:r>
              <a:rPr lang="en-IN" sz="3600" b="0" i="0" dirty="0">
                <a:effectLst/>
                <a:latin typeface="arial" panose="020B0604020202020204" pitchFamily="34" charset="0"/>
              </a:rPr>
              <a:t>^</a:t>
            </a:r>
            <a:r>
              <a:rPr lang="en-IN" sz="3600" b="1" i="0" dirty="0">
                <a:effectLst/>
                <a:latin typeface="arial" panose="020B0604020202020204" pitchFamily="34" charset="0"/>
              </a:rPr>
              <a:t>2</a:t>
            </a:r>
            <a:r>
              <a:rPr lang="en-IN" sz="3600" b="0" i="0" dirty="0">
                <a:effectLst/>
                <a:latin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endParaRPr lang="en-IN" sz="3600" b="0" i="0" dirty="0">
              <a:effectLst/>
              <a:latin typeface="arial" panose="020B0604020202020204" pitchFamily="34" charset="0"/>
            </a:endParaRPr>
          </a:p>
          <a:p>
            <a:r>
              <a:rPr lang="en-IN" sz="3600" b="0" i="0" dirty="0">
                <a:effectLst/>
                <a:latin typeface="arial" panose="020B0604020202020204" pitchFamily="34" charset="0"/>
              </a:rPr>
              <a:t> </a:t>
            </a:r>
            <a:r>
              <a:rPr lang="en-IN" sz="3600" b="1" i="0" dirty="0">
                <a:effectLst/>
                <a:latin typeface="arial" panose="020B0604020202020204" pitchFamily="34" charset="0"/>
              </a:rPr>
              <a:t>n</a:t>
            </a:r>
            <a:r>
              <a:rPr lang="en-IN" sz="3600" b="0" i="0" dirty="0">
                <a:effectLst/>
                <a:latin typeface="arial" panose="020B0604020202020204" pitchFamily="34" charset="0"/>
              </a:rPr>
              <a:t> is the size </a:t>
            </a:r>
            <a:r>
              <a:rPr lang="en-IN" sz="3600" b="1" i="0" dirty="0">
                <a:effectLst/>
                <a:latin typeface="arial" panose="020B0604020202020204" pitchFamily="34" charset="0"/>
              </a:rPr>
              <a:t>of</a:t>
            </a:r>
            <a:r>
              <a:rPr lang="en-IN" sz="3600" b="0" i="0" dirty="0">
                <a:effectLst/>
                <a:latin typeface="arial" panose="020B0604020202020204" pitchFamily="34" charset="0"/>
              </a:rPr>
              <a:t> data. So, an </a:t>
            </a:r>
            <a:r>
              <a:rPr lang="en-IN" sz="3600" b="1" i="0" dirty="0">
                <a:effectLst/>
                <a:latin typeface="arial" panose="020B0604020202020204" pitchFamily="34" charset="0"/>
              </a:rPr>
              <a:t>algorithm</a:t>
            </a:r>
            <a:r>
              <a:rPr lang="en-IN" sz="3600" b="0" i="0" dirty="0">
                <a:effectLst/>
                <a:latin typeface="arial" panose="020B0604020202020204" pitchFamily="34" charset="0"/>
              </a:rPr>
              <a:t> which takes </a:t>
            </a:r>
            <a:r>
              <a:rPr lang="en-IN" sz="3600" b="1" i="0" dirty="0">
                <a:effectLst/>
                <a:latin typeface="arial" panose="020B0604020202020204" pitchFamily="34" charset="0"/>
              </a:rPr>
              <a:t>O</a:t>
            </a:r>
            <a:r>
              <a:rPr lang="en-IN" sz="3600" b="0" i="0" dirty="0">
                <a:effectLst/>
                <a:latin typeface="arial" panose="020B0604020202020204" pitchFamily="34" charset="0"/>
              </a:rPr>
              <a:t>(</a:t>
            </a:r>
            <a:r>
              <a:rPr lang="en-IN" sz="3600" b="1" i="0" dirty="0">
                <a:effectLst/>
                <a:latin typeface="arial" panose="020B0604020202020204" pitchFamily="34" charset="0"/>
              </a:rPr>
              <a:t>n</a:t>
            </a:r>
            <a:r>
              <a:rPr lang="en-IN" sz="3600" b="0" i="0" dirty="0">
                <a:effectLst/>
                <a:latin typeface="arial" panose="020B0604020202020204" pitchFamily="34" charset="0"/>
              </a:rPr>
              <a:t>) time to solve a problem is </a:t>
            </a:r>
            <a:r>
              <a:rPr lang="en-IN" sz="3600" b="1" i="0" dirty="0">
                <a:effectLst/>
                <a:latin typeface="arial" panose="020B0604020202020204" pitchFamily="34" charset="0"/>
              </a:rPr>
              <a:t>faster than</a:t>
            </a:r>
            <a:r>
              <a:rPr lang="en-IN" sz="3600" b="0" i="0" dirty="0">
                <a:effectLst/>
                <a:latin typeface="arial" panose="020B0604020202020204" pitchFamily="34" charset="0"/>
              </a:rPr>
              <a:t> another </a:t>
            </a:r>
            <a:r>
              <a:rPr lang="en-IN" sz="3600" b="1" i="0" dirty="0">
                <a:effectLst/>
                <a:latin typeface="arial" panose="020B0604020202020204" pitchFamily="34" charset="0"/>
              </a:rPr>
              <a:t>algorithm</a:t>
            </a:r>
            <a:r>
              <a:rPr lang="en-IN" sz="3600" b="0" i="0" dirty="0">
                <a:effectLst/>
                <a:latin typeface="arial" panose="020B0604020202020204" pitchFamily="34" charset="0"/>
              </a:rPr>
              <a:t> which takes </a:t>
            </a:r>
            <a:r>
              <a:rPr lang="en-IN" sz="3600" b="1" i="0" dirty="0">
                <a:effectLst/>
                <a:latin typeface="arial" panose="020B0604020202020204" pitchFamily="34" charset="0"/>
              </a:rPr>
              <a:t>O</a:t>
            </a:r>
            <a:r>
              <a:rPr lang="en-IN" sz="3600" b="0" i="0" dirty="0">
                <a:effectLst/>
                <a:latin typeface="arial" panose="020B0604020202020204" pitchFamily="34" charset="0"/>
              </a:rPr>
              <a:t>(</a:t>
            </a:r>
            <a:r>
              <a:rPr lang="en-IN" sz="3600" b="1" i="0" dirty="0">
                <a:effectLst/>
                <a:latin typeface="arial" panose="020B0604020202020204" pitchFamily="34" charset="0"/>
              </a:rPr>
              <a:t>n</a:t>
            </a:r>
            <a:r>
              <a:rPr lang="en-IN" sz="3600" b="0" i="0" dirty="0">
                <a:effectLst/>
                <a:latin typeface="arial" panose="020B0604020202020204" pitchFamily="34" charset="0"/>
              </a:rPr>
              <a:t>^</a:t>
            </a:r>
            <a:r>
              <a:rPr lang="en-IN" sz="3600" b="1" i="0" dirty="0">
                <a:effectLst/>
                <a:latin typeface="arial" panose="020B0604020202020204" pitchFamily="34" charset="0"/>
              </a:rPr>
              <a:t>2</a:t>
            </a:r>
            <a:r>
              <a:rPr lang="en-IN" sz="3600" b="0" i="0" dirty="0">
                <a:effectLst/>
                <a:latin typeface="arial" panose="020B0604020202020204" pitchFamily="34" charset="0"/>
              </a:rPr>
              <a:t>) time to solve the same problem.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3583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FC84-805E-41C5-9B10-C58D1DE2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571" y="362857"/>
            <a:ext cx="8610600" cy="1293028"/>
          </a:xfrm>
        </p:spPr>
        <p:txBody>
          <a:bodyPr/>
          <a:lstStyle/>
          <a:p>
            <a:r>
              <a:rPr lang="pt-BR" b="0" i="0" dirty="0">
                <a:effectLst/>
                <a:latin typeface="arial" panose="020B0604020202020204" pitchFamily="34" charset="0"/>
              </a:rPr>
              <a:t>O(N</a:t>
            </a:r>
            <a:r>
              <a:rPr lang="pt-BR" b="0" i="0" baseline="30000" dirty="0">
                <a:effectLst/>
                <a:latin typeface="arial" panose="020B0604020202020204" pitchFamily="34" charset="0"/>
              </a:rPr>
              <a:t>2</a:t>
            </a:r>
            <a:r>
              <a:rPr lang="pt-BR" b="0" i="0" dirty="0">
                <a:effectLst/>
                <a:latin typeface="arial" panose="020B0604020202020204" pitchFamily="34" charset="0"/>
              </a:rPr>
              <a:t>) </a:t>
            </a:r>
            <a:r>
              <a:rPr lang="pt-BR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b="0" i="0" dirty="0">
                <a:effectLst/>
                <a:latin typeface="arial" panose="020B0604020202020204" pitchFamily="34" charset="0"/>
              </a:rPr>
              <a:t> O(N)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01CD-7CBF-494E-B21A-BBF2AD303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29" y="1785257"/>
            <a:ext cx="11299371" cy="4487857"/>
          </a:xfrm>
        </p:spPr>
        <p:txBody>
          <a:bodyPr/>
          <a:lstStyle/>
          <a:p>
            <a:r>
              <a:rPr lang="en-IN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Imagine you have two lists of numbers (from [0 to 1999] and [1000 to 2999]) and you want to find the intersection of these.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( in python using lists or lists and dictionary )</a:t>
            </a:r>
          </a:p>
          <a:p>
            <a:pPr marL="0" indent="0">
              <a:buNone/>
            </a:pPr>
            <a:endParaRPr lang="en-IN" sz="3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finds number pairs (a, b) which satisfy the equation</a:t>
            </a:r>
            <a:r>
              <a:rPr kumimoji="0" lang="en-US" altLang="en-US" sz="3600" b="0" i="0" u="none" strike="noStrike" cap="none" normalizeH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  <a:p>
            <a:pPr marL="0" indent="0">
              <a:buNone/>
            </a:pPr>
            <a:r>
              <a:rPr kumimoji="0" lang="en-US" altLang="en-US" sz="3600" b="0" i="0" strike="noStrike" cap="none" normalizeH="0" baseline="0" dirty="0">
                <a:ln>
                  <a:noFill/>
                </a:ln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en-US" altLang="en-US" sz="4400" b="0" i="0" strike="noStrike" cap="none" normalizeH="0" baseline="0" dirty="0">
                <a:ln>
                  <a:noFill/>
                </a:ln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 * b == sum(1, 2, 3 ..., n-2, n-1, n) - a - b </a:t>
            </a:r>
            <a:r>
              <a:rPr kumimoji="0" lang="en-US" altLang="en-US" sz="4400" b="0" i="0" strike="noStrike" cap="none" normalizeH="0" dirty="0">
                <a:ln>
                  <a:noFill/>
                </a:ln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(a , b  between 1 to n)</a:t>
            </a:r>
            <a:endParaRPr lang="en-IN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3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D07C-86D4-44D4-B312-51055CD7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 as a technology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83A9-73EB-4514-AA3F-35BA4179C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7246" y="1825625"/>
            <a:ext cx="71565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6000" dirty="0"/>
          </a:p>
          <a:p>
            <a:r>
              <a:rPr lang="en-IN" sz="7200" dirty="0"/>
              <a:t>Efficiency.</a:t>
            </a:r>
          </a:p>
        </p:txBody>
      </p:sp>
    </p:spTree>
    <p:extLst>
      <p:ext uri="{BB962C8B-B14F-4D97-AF65-F5344CB8AC3E}">
        <p14:creationId xmlns:p14="http://schemas.microsoft.com/office/powerpoint/2010/main" val="152116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FA2C-4545-400C-93AB-21FC7078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Insertions sort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78DC3-B14D-49D8-908D-91E826BF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b="0" i="0" dirty="0">
                <a:effectLst/>
                <a:latin typeface="urw-din"/>
              </a:rPr>
              <a:t>To sort an array of size n in ascending order:</a:t>
            </a:r>
          </a:p>
          <a:p>
            <a:pPr marL="0" indent="0">
              <a:buNone/>
            </a:pPr>
            <a:br>
              <a:rPr lang="en-IN" sz="3200" dirty="0"/>
            </a:br>
            <a:r>
              <a:rPr lang="en-IN" sz="3200" b="0" i="0" dirty="0">
                <a:effectLst/>
                <a:latin typeface="urw-din"/>
              </a:rPr>
              <a:t>1: Iterate from </a:t>
            </a:r>
            <a:r>
              <a:rPr lang="en-IN" sz="3200" b="0" i="0" dirty="0" err="1">
                <a:effectLst/>
                <a:latin typeface="urw-din"/>
              </a:rPr>
              <a:t>arr</a:t>
            </a:r>
            <a:r>
              <a:rPr lang="en-IN" sz="3200" b="0" i="0" dirty="0">
                <a:effectLst/>
                <a:latin typeface="urw-din"/>
              </a:rPr>
              <a:t>[1] to </a:t>
            </a:r>
            <a:r>
              <a:rPr lang="en-IN" sz="3200" b="0" i="0" dirty="0" err="1">
                <a:effectLst/>
                <a:latin typeface="urw-din"/>
              </a:rPr>
              <a:t>arr</a:t>
            </a:r>
            <a:r>
              <a:rPr lang="en-IN" sz="3200" b="0" i="0" dirty="0">
                <a:effectLst/>
                <a:latin typeface="urw-din"/>
              </a:rPr>
              <a:t>[n] over the array.</a:t>
            </a:r>
            <a:br>
              <a:rPr lang="en-IN" sz="3200" dirty="0"/>
            </a:br>
            <a:endParaRPr lang="en-IN" sz="3200" dirty="0"/>
          </a:p>
          <a:p>
            <a:pPr marL="0" indent="0">
              <a:buNone/>
            </a:pPr>
            <a:r>
              <a:rPr lang="en-IN" sz="3200" b="0" i="0" dirty="0">
                <a:effectLst/>
                <a:latin typeface="urw-din"/>
              </a:rPr>
              <a:t>2: Compare the current element (key) to its predecessor.</a:t>
            </a:r>
            <a:br>
              <a:rPr lang="en-IN" sz="3200" dirty="0"/>
            </a:br>
            <a:endParaRPr lang="en-IN" sz="3200" dirty="0"/>
          </a:p>
          <a:p>
            <a:pPr marL="0" indent="0">
              <a:buNone/>
            </a:pPr>
            <a:r>
              <a:rPr lang="en-IN" sz="3200" b="0" i="0" dirty="0">
                <a:effectLst/>
                <a:latin typeface="urw-din"/>
              </a:rPr>
              <a:t>3: If the key element is smaller than its predecessor, compare it to the elements before. Move the greater elements one position up to make space for the swapped element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7549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3A56A8-C0E7-4460-953D-8F20749C6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921" t="25566" r="37540" b="20004"/>
          <a:stretch/>
        </p:blipFill>
        <p:spPr>
          <a:xfrm>
            <a:off x="719529" y="389745"/>
            <a:ext cx="10568064" cy="632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0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D284-9793-4A66-97B5-9D85E03DD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"/>
            <a:ext cx="8610600" cy="1385194"/>
          </a:xfrm>
        </p:spPr>
        <p:txBody>
          <a:bodyPr/>
          <a:lstStyle/>
          <a:p>
            <a:r>
              <a:rPr lang="en-IN" dirty="0"/>
              <a:t>Insertion sort</a:t>
            </a:r>
            <a:r>
              <a:rPr lang="en-IN" sz="16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A37E41-ED73-46FE-A421-AFCCE1B652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10661" y="1385194"/>
            <a:ext cx="4643493" cy="52322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void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insertionSort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lt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arr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[],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lt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n) 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{ 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lt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key, j; 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for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= 1;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&lt; n;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++)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{ 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key =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arr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[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]; 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j =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- 1; 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while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(j &gt;= 0 &amp;&amp;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arr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[j] &gt; key)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{ 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          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arr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[j + 1] =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arr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[j]; 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j = j - 1; 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      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arr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[j + 1] = key; 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 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4FA12BD-3FA6-4A4E-9A04-0B02A541A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96" t="31678" r="39326" b="22278"/>
          <a:stretch/>
        </p:blipFill>
        <p:spPr>
          <a:xfrm>
            <a:off x="838200" y="464234"/>
            <a:ext cx="5257799" cy="602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1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C70C-BEF4-40FA-8830-301CB78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sort</a:t>
            </a:r>
            <a:br>
              <a:rPr lang="en-IN" dirty="0"/>
            </a:br>
            <a:r>
              <a:rPr lang="en-IN" sz="1400" dirty="0"/>
              <a:t>complexity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en-IN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4BB89B-DD89-4382-8416-E0C33E2B0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692" t="28550" r="14100" b="50695"/>
          <a:stretch/>
        </p:blipFill>
        <p:spPr>
          <a:xfrm>
            <a:off x="2277792" y="1676372"/>
            <a:ext cx="9228408" cy="441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2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3F0B-A030-4143-A38A-AD8C002D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148" y="366808"/>
            <a:ext cx="8610600" cy="1293028"/>
          </a:xfrm>
        </p:spPr>
        <p:txBody>
          <a:bodyPr/>
          <a:lstStyle/>
          <a:p>
            <a:r>
              <a:rPr lang="en-IN" dirty="0"/>
              <a:t>ANALYSING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B117-31EB-4E23-BD81-5956EA0E0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881810"/>
            <a:ext cx="11595652" cy="4731026"/>
          </a:xfrm>
        </p:spPr>
        <p:txBody>
          <a:bodyPr>
            <a:normAutofit/>
          </a:bodyPr>
          <a:lstStyle/>
          <a:p>
            <a:r>
              <a:rPr lang="en-IN" sz="3600" b="0" i="0" dirty="0">
                <a:effectLst/>
                <a:latin typeface="Arial" panose="020B0604020202020204" pitchFamily="34" charset="0"/>
              </a:rPr>
              <a:t>Algorithm analysis is an important part of computational complexity theory, which provides theoretical estimation for the required resources of an algorithm to solve a specific computational problem.</a:t>
            </a:r>
          </a:p>
          <a:p>
            <a:r>
              <a:rPr lang="en-IN" sz="3600" b="0" i="0" dirty="0">
                <a:effectLst/>
                <a:latin typeface="Arial" panose="020B0604020202020204" pitchFamily="34" charset="0"/>
              </a:rPr>
              <a:t>Most algorithms are designed to work with inputs of arbitrary length. Analysis of algorithms is the determination of the amount of time and space resources required to execute it.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9796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942C-83FC-49A2-A18D-91D6AA82C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626" y="101764"/>
            <a:ext cx="8610600" cy="1293028"/>
          </a:xfrm>
        </p:spPr>
        <p:txBody>
          <a:bodyPr/>
          <a:lstStyle/>
          <a:p>
            <a:r>
              <a:rPr lang="en-IN" dirty="0"/>
              <a:t>Designing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118F8-7F9B-49A0-B158-363B46EA2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099930"/>
            <a:ext cx="11148391" cy="5118756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IN" sz="2800" b="0" i="0" dirty="0">
                <a:effectLst/>
                <a:latin typeface="var(--font-din)"/>
              </a:rPr>
              <a:t>The algorithms can be classified in various ways. They are: </a:t>
            </a:r>
            <a:br>
              <a:rPr lang="en-IN" sz="2800" b="0" i="0" dirty="0">
                <a:effectLst/>
                <a:latin typeface="var(--font-din)"/>
              </a:rPr>
            </a:br>
            <a:r>
              <a:rPr lang="en-IN" sz="2800" b="0" i="0" dirty="0">
                <a:effectLst/>
                <a:latin typeface="var(--font-din)"/>
              </a:rPr>
              <a:t> </a:t>
            </a:r>
          </a:p>
          <a:p>
            <a:pPr algn="l" fontAlgn="base">
              <a:buFont typeface="+mj-lt"/>
              <a:buAutoNum type="arabicPeriod"/>
            </a:pPr>
            <a:r>
              <a:rPr lang="en-IN" sz="2800" b="0" i="0" dirty="0">
                <a:effectLst/>
                <a:latin typeface="var(--font-din)"/>
              </a:rPr>
              <a:t>Implementation Method</a:t>
            </a:r>
          </a:p>
          <a:p>
            <a:pPr lvl="1" fontAlgn="base"/>
            <a:r>
              <a:rPr lang="en-IN" sz="2800" b="1" i="0" dirty="0">
                <a:effectLst/>
                <a:latin typeface="urw-din"/>
              </a:rPr>
              <a:t>Recursion or Iteration</a:t>
            </a:r>
            <a:endParaRPr lang="en-IN" sz="2800" dirty="0">
              <a:latin typeface="var(--font-din)"/>
            </a:endParaRPr>
          </a:p>
          <a:p>
            <a:pPr lvl="1" fontAlgn="base"/>
            <a:r>
              <a:rPr lang="en-IN" sz="2800" b="1" i="0" dirty="0">
                <a:effectLst/>
                <a:latin typeface="urw-din"/>
              </a:rPr>
              <a:t>Exact or Approximate</a:t>
            </a:r>
            <a:endParaRPr lang="en-IN" sz="2800" b="1" i="0" dirty="0">
              <a:effectLst/>
              <a:latin typeface="var(--font-din)"/>
            </a:endParaRPr>
          </a:p>
          <a:p>
            <a:pPr lvl="1" fontAlgn="base"/>
            <a:r>
              <a:rPr lang="en-IN" sz="2800" b="1" i="0" dirty="0">
                <a:effectLst/>
                <a:latin typeface="urw-din"/>
              </a:rPr>
              <a:t>Serial or Parallel or Distributed Algorithms</a:t>
            </a:r>
            <a:endParaRPr lang="en-IN" sz="2800" b="0" i="0" dirty="0">
              <a:effectLst/>
              <a:latin typeface="var(--font-din)"/>
            </a:endParaRPr>
          </a:p>
          <a:p>
            <a:pPr algn="l" fontAlgn="base">
              <a:buFont typeface="+mj-lt"/>
              <a:buAutoNum type="arabicPeriod"/>
            </a:pPr>
            <a:r>
              <a:rPr lang="en-IN" sz="2800" b="0" i="0" dirty="0">
                <a:effectLst/>
                <a:latin typeface="var(--font-din)"/>
              </a:rPr>
              <a:t>Design Method</a:t>
            </a:r>
          </a:p>
          <a:p>
            <a:pPr lvl="1" fontAlgn="base"/>
            <a:r>
              <a:rPr lang="en-IN" sz="2800" b="1" i="0" dirty="0">
                <a:effectLst/>
                <a:latin typeface="urw-din"/>
              </a:rPr>
              <a:t>Greedy Method</a:t>
            </a:r>
            <a:r>
              <a:rPr lang="en-IN" sz="2800" dirty="0">
                <a:latin typeface="var(--font-din)"/>
              </a:rPr>
              <a:t>,</a:t>
            </a:r>
            <a:r>
              <a:rPr lang="en-IN" sz="2800" b="1" i="0" dirty="0">
                <a:effectLst/>
                <a:latin typeface="urw-din"/>
              </a:rPr>
              <a:t> Divide and Conquer</a:t>
            </a:r>
            <a:r>
              <a:rPr lang="en-IN" sz="2800" dirty="0">
                <a:latin typeface="var(--font-din)"/>
              </a:rPr>
              <a:t>,</a:t>
            </a:r>
            <a:r>
              <a:rPr lang="en-IN" sz="2800" b="1" i="0" dirty="0">
                <a:effectLst/>
                <a:latin typeface="urw-din"/>
              </a:rPr>
              <a:t> Dynamic Programming</a:t>
            </a:r>
            <a:r>
              <a:rPr lang="en-IN" sz="2800" dirty="0">
                <a:latin typeface="var(--font-din)"/>
              </a:rPr>
              <a:t>,</a:t>
            </a:r>
            <a:r>
              <a:rPr lang="en-IN" sz="2800" b="1" i="0" dirty="0">
                <a:effectLst/>
                <a:latin typeface="urw-din"/>
              </a:rPr>
              <a:t> Linear Programming</a:t>
            </a:r>
            <a:r>
              <a:rPr lang="en-IN" sz="2800" b="1" i="0" dirty="0">
                <a:effectLst/>
                <a:latin typeface="var(--font-din)"/>
              </a:rPr>
              <a:t>,</a:t>
            </a:r>
            <a:r>
              <a:rPr lang="en-IN" sz="2800" b="1" i="0" dirty="0">
                <a:effectLst/>
                <a:latin typeface="urw-din"/>
              </a:rPr>
              <a:t> Reduction</a:t>
            </a:r>
            <a:endParaRPr lang="en-IN" sz="2800" b="0" i="0" dirty="0">
              <a:effectLst/>
              <a:latin typeface="var(--font-din)"/>
            </a:endParaRPr>
          </a:p>
          <a:p>
            <a:pPr algn="l" fontAlgn="base">
              <a:buFont typeface="+mj-lt"/>
              <a:buAutoNum type="arabicPeriod"/>
            </a:pPr>
            <a:r>
              <a:rPr lang="en-IN" sz="2800" b="0" i="0" dirty="0">
                <a:effectLst/>
                <a:latin typeface="var(--font-din)"/>
              </a:rPr>
              <a:t>Other Classifications</a:t>
            </a:r>
          </a:p>
          <a:p>
            <a:pPr lvl="1"/>
            <a:r>
              <a:rPr lang="en-IN" sz="2800" b="1" i="0" dirty="0">
                <a:effectLst/>
                <a:latin typeface="urw-din"/>
              </a:rPr>
              <a:t>Randomized Algorithms, Classification by complexity, Classification by Research Area, Branch and Bound Enumeration and Backtracking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2853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0763-FDE9-462F-BCEC-43AAAD10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Growth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F4CB6-1AA0-4358-8945-738B89848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1543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144</TotalTime>
  <Words>566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</vt:lpstr>
      <vt:lpstr>Calibri</vt:lpstr>
      <vt:lpstr>Century Gothic</vt:lpstr>
      <vt:lpstr>urw-din</vt:lpstr>
      <vt:lpstr>var(--font-din)</vt:lpstr>
      <vt:lpstr>Vapor Trail</vt:lpstr>
      <vt:lpstr>  ALGORITHMS</vt:lpstr>
      <vt:lpstr>Algorithms as a technology :</vt:lpstr>
      <vt:lpstr>Insertions sort </vt:lpstr>
      <vt:lpstr>PowerPoint Presentation</vt:lpstr>
      <vt:lpstr>Insertion sort </vt:lpstr>
      <vt:lpstr>Insertion sort complexity ? </vt:lpstr>
      <vt:lpstr>ANALYSING algorithms</vt:lpstr>
      <vt:lpstr>Designing algorithms</vt:lpstr>
      <vt:lpstr>Growth of functions</vt:lpstr>
      <vt:lpstr>Is an O(N2) algorithm better than O(N) algorithm?</vt:lpstr>
      <vt:lpstr>O(N2)  O(N)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indrajit ravichandran</dc:creator>
  <cp:lastModifiedBy>indrajit ravichandran</cp:lastModifiedBy>
  <cp:revision>13</cp:revision>
  <dcterms:created xsi:type="dcterms:W3CDTF">2020-11-01T15:43:43Z</dcterms:created>
  <dcterms:modified xsi:type="dcterms:W3CDTF">2020-11-01T18:27:07Z</dcterms:modified>
</cp:coreProperties>
</file>