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F44ACB-064B-46B9-801C-9DEE73463B5F}">
  <a:tblStyle styleId="{98F44ACB-064B-46B9-801C-9DEE73463B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Merriweather-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Merriweather-italic.fntdata"/><Relationship Id="rId16" Type="http://schemas.openxmlformats.org/officeDocument/2006/relationships/slide" Target="slides/slide10.xml"/><Relationship Id="rId38" Type="http://schemas.openxmlformats.org/officeDocument/2006/relationships/font" Target="fonts/Merriweather-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eed47290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eed47290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eed47290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eed47290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eed47290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eed47290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eed47290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eed47290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eed47290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eed47290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eed47290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eed47290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eed472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eed472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eed4729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eed4729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eed4729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eed4729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eed4729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eed4729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eda2ea91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eda2ea91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eed47290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eed47290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fb168943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fb168943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eed47290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eed47290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eda2ea91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eda2ea91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eda2ea91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eda2ea91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eda2ea91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eda2ea91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eda2ea91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eda2ea91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eda2ea91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eda2ea91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5fbf9d9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5fbf9d9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eed47290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eed47290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44450"/>
            <a:ext cx="7688100" cy="27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5900">
                <a:latin typeface="Merriweather"/>
                <a:ea typeface="Merriweather"/>
                <a:cs typeface="Merriweather"/>
                <a:sym typeface="Merriweather"/>
              </a:rPr>
              <a:t>DATA STRUCTURES</a:t>
            </a:r>
            <a:endParaRPr sz="5900">
              <a:latin typeface="Merriweather"/>
              <a:ea typeface="Merriweather"/>
              <a:cs typeface="Merriweather"/>
              <a:sym typeface="Merriweather"/>
            </a:endParaRPr>
          </a:p>
          <a:p>
            <a:pPr indent="0" lvl="0" marL="0" rtl="0" algn="ctr">
              <a:spcBef>
                <a:spcPts val="0"/>
              </a:spcBef>
              <a:spcAft>
                <a:spcPts val="0"/>
              </a:spcAft>
              <a:buNone/>
            </a:pPr>
            <a:r>
              <a:t/>
            </a:r>
            <a:endParaRPr sz="5900">
              <a:latin typeface="Merriweather"/>
              <a:ea typeface="Merriweather"/>
              <a:cs typeface="Merriweather"/>
              <a:sym typeface="Merriweather"/>
            </a:endParaRPr>
          </a:p>
          <a:p>
            <a:pPr indent="0" lvl="0" marL="0" rtl="0" algn="ctr">
              <a:spcBef>
                <a:spcPts val="0"/>
              </a:spcBef>
              <a:spcAft>
                <a:spcPts val="0"/>
              </a:spcAft>
              <a:buNone/>
            </a:pPr>
            <a:r>
              <a:rPr lang="en-GB" sz="5900">
                <a:latin typeface="Merriweather"/>
                <a:ea typeface="Merriweather"/>
                <a:cs typeface="Merriweather"/>
                <a:sym typeface="Merriweather"/>
              </a:rPr>
              <a:t>INTRODUCTION</a:t>
            </a:r>
            <a:endParaRPr sz="5900">
              <a:latin typeface="Merriweather"/>
              <a:ea typeface="Merriweather"/>
              <a:cs typeface="Merriweather"/>
              <a:sym typeface="Merriweather"/>
            </a:endParaRPr>
          </a:p>
        </p:txBody>
      </p:sp>
      <p:sp>
        <p:nvSpPr>
          <p:cNvPr id="87" name="Google Shape;87;p13"/>
          <p:cNvSpPr txBox="1"/>
          <p:nvPr>
            <p:ph idx="1" type="subTitle"/>
          </p:nvPr>
        </p:nvSpPr>
        <p:spPr>
          <a:xfrm>
            <a:off x="729625" y="3172900"/>
            <a:ext cx="7688100" cy="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671900"/>
            <a:ext cx="7688700" cy="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rgbClr val="000000"/>
                </a:solidFill>
                <a:latin typeface="Times New Roman"/>
                <a:ea typeface="Times New Roman"/>
                <a:cs typeface="Times New Roman"/>
                <a:sym typeface="Times New Roman"/>
              </a:rPr>
              <a:t>CONTD...</a:t>
            </a:r>
            <a:endParaRPr sz="2800">
              <a:solidFill>
                <a:srgbClr val="000000"/>
              </a:solidFill>
              <a:latin typeface="Times New Roman"/>
              <a:ea typeface="Times New Roman"/>
              <a:cs typeface="Times New Roman"/>
              <a:sym typeface="Times New Roman"/>
            </a:endParaRPr>
          </a:p>
        </p:txBody>
      </p:sp>
      <p:sp>
        <p:nvSpPr>
          <p:cNvPr id="142" name="Google Shape;142;p22"/>
          <p:cNvSpPr txBox="1"/>
          <p:nvPr>
            <p:ph idx="1" type="body"/>
          </p:nvPr>
        </p:nvSpPr>
        <p:spPr>
          <a:xfrm>
            <a:off x="729450" y="1390125"/>
            <a:ext cx="7688700" cy="294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Times New Roman"/>
              <a:buChar char="●"/>
            </a:pPr>
            <a:r>
              <a:rPr b="1" lang="en-GB" sz="1700">
                <a:solidFill>
                  <a:srgbClr val="000000"/>
                </a:solidFill>
                <a:latin typeface="Times New Roman"/>
                <a:ea typeface="Times New Roman"/>
                <a:cs typeface="Times New Roman"/>
                <a:sym typeface="Times New Roman"/>
              </a:rPr>
              <a:t>Average case</a:t>
            </a:r>
            <a:endParaRPr b="1" sz="1700">
              <a:solidFill>
                <a:srgbClr val="000000"/>
              </a:solidFill>
              <a:latin typeface="Times New Roman"/>
              <a:ea typeface="Times New Roman"/>
              <a:cs typeface="Times New Roman"/>
              <a:sym typeface="Times New Roman"/>
            </a:endParaRPr>
          </a:p>
          <a:p>
            <a:pPr indent="-336550" lvl="1" marL="13716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Provides a prediction about the running time of the algorithm.</a:t>
            </a:r>
            <a:endParaRPr sz="1700">
              <a:solidFill>
                <a:srgbClr val="000000"/>
              </a:solidFill>
              <a:latin typeface="Times New Roman"/>
              <a:ea typeface="Times New Roman"/>
              <a:cs typeface="Times New Roman"/>
              <a:sym typeface="Times New Roman"/>
            </a:endParaRPr>
          </a:p>
          <a:p>
            <a:pPr indent="-336550" lvl="1" marL="13716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Run the algorithm many times, using many different inputs that come from some distribution that generates these inputs, compute the total running time (by adding the individual times), and divide by the number of trials.</a:t>
            </a:r>
            <a:endParaRPr sz="1700">
              <a:solidFill>
                <a:srgbClr val="000000"/>
              </a:solidFill>
              <a:latin typeface="Times New Roman"/>
              <a:ea typeface="Times New Roman"/>
              <a:cs typeface="Times New Roman"/>
              <a:sym typeface="Times New Roman"/>
            </a:endParaRPr>
          </a:p>
          <a:p>
            <a:pPr indent="457200" lvl="0" marL="457200" rtl="0" algn="l">
              <a:spcBef>
                <a:spcPts val="1600"/>
              </a:spcBef>
              <a:spcAft>
                <a:spcPts val="0"/>
              </a:spcAft>
              <a:buNone/>
            </a:pPr>
            <a:r>
              <a:rPr lang="en-GB" sz="1700">
                <a:solidFill>
                  <a:srgbClr val="000000"/>
                </a:solidFill>
                <a:latin typeface="Times New Roman"/>
                <a:ea typeface="Times New Roman"/>
                <a:cs typeface="Times New Roman"/>
                <a:sym typeface="Times New Roman"/>
              </a:rPr>
              <a:t>○Assumes that the input is random.</a:t>
            </a:r>
            <a:endParaRPr sz="1700">
              <a:solidFill>
                <a:srgbClr val="000000"/>
              </a:solidFill>
              <a:latin typeface="Times New Roman"/>
              <a:ea typeface="Times New Roman"/>
              <a:cs typeface="Times New Roman"/>
              <a:sym typeface="Times New Roman"/>
            </a:endParaRPr>
          </a:p>
          <a:p>
            <a:pPr indent="457200" lvl="0" marL="914400" rtl="0" algn="l">
              <a:spcBef>
                <a:spcPts val="1600"/>
              </a:spcBef>
              <a:spcAft>
                <a:spcPts val="0"/>
              </a:spcAft>
              <a:buNone/>
            </a:pPr>
            <a:r>
              <a:rPr b="1" lang="en-GB" sz="1700">
                <a:solidFill>
                  <a:srgbClr val="000000"/>
                </a:solidFill>
                <a:latin typeface="Times New Roman"/>
                <a:ea typeface="Times New Roman"/>
                <a:cs typeface="Times New Roman"/>
                <a:sym typeface="Times New Roman"/>
              </a:rPr>
              <a:t>Lower Bound &lt;= Average Time &lt;= Upper Bound</a:t>
            </a:r>
            <a:endParaRPr b="1" sz="17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660325"/>
            <a:ext cx="7688700" cy="11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3"/>
          <p:cNvPicPr preferRelativeResize="0"/>
          <p:nvPr/>
        </p:nvPicPr>
        <p:blipFill>
          <a:blip r:embed="rId3">
            <a:alphaModFix/>
          </a:blip>
          <a:stretch>
            <a:fillRect/>
          </a:stretch>
        </p:blipFill>
        <p:spPr>
          <a:xfrm>
            <a:off x="1712288" y="259363"/>
            <a:ext cx="5534025" cy="481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7650" y="71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General rules</a:t>
            </a:r>
            <a:endParaRPr/>
          </a:p>
        </p:txBody>
      </p:sp>
      <p:sp>
        <p:nvSpPr>
          <p:cNvPr id="155" name="Google Shape;155;p24"/>
          <p:cNvSpPr txBox="1"/>
          <p:nvPr>
            <p:ph idx="1" type="body"/>
          </p:nvPr>
        </p:nvSpPr>
        <p:spPr>
          <a:xfrm>
            <a:off x="727650" y="1251450"/>
            <a:ext cx="7688700" cy="3579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AutoNum type="arabicPeriod"/>
            </a:pPr>
            <a:r>
              <a:rPr b="1" lang="en-GB" sz="1900">
                <a:solidFill>
                  <a:srgbClr val="000000"/>
                </a:solidFill>
                <a:latin typeface="Times New Roman"/>
                <a:ea typeface="Times New Roman"/>
                <a:cs typeface="Times New Roman"/>
                <a:sym typeface="Times New Roman"/>
              </a:rPr>
              <a:t>Ignore constants</a:t>
            </a:r>
            <a:endParaRPr b="1"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b="1" lang="en-GB" sz="1900">
                <a:solidFill>
                  <a:srgbClr val="000000"/>
                </a:solidFill>
                <a:latin typeface="Times New Roman"/>
                <a:ea typeface="Times New Roman"/>
                <a:cs typeface="Times New Roman"/>
                <a:sym typeface="Times New Roman"/>
              </a:rPr>
              <a:t>Certain terms “dominate” others</a:t>
            </a:r>
            <a:endParaRPr b="1" sz="19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rPr b="1" lang="en-GB" sz="1900">
                <a:solidFill>
                  <a:srgbClr val="000000"/>
                </a:solidFill>
                <a:latin typeface="Times New Roman"/>
                <a:ea typeface="Times New Roman"/>
                <a:cs typeface="Times New Roman"/>
                <a:sym typeface="Times New Roman"/>
              </a:rPr>
              <a:t>O(1)&lt;O(log n)&lt;O(n)&lt;O(n logn )O(n</a:t>
            </a:r>
            <a:r>
              <a:rPr b="1" baseline="30000" lang="en-GB" sz="1900">
                <a:solidFill>
                  <a:srgbClr val="000000"/>
                </a:solidFill>
                <a:latin typeface="Times New Roman"/>
                <a:ea typeface="Times New Roman"/>
                <a:cs typeface="Times New Roman"/>
                <a:sym typeface="Times New Roman"/>
              </a:rPr>
              <a:t>2</a:t>
            </a:r>
            <a:r>
              <a:rPr b="1" lang="en-GB" sz="1900">
                <a:solidFill>
                  <a:srgbClr val="000000"/>
                </a:solidFill>
                <a:latin typeface="Times New Roman"/>
                <a:ea typeface="Times New Roman"/>
                <a:cs typeface="Times New Roman"/>
                <a:sym typeface="Times New Roman"/>
              </a:rPr>
              <a:t>)&lt;O(2</a:t>
            </a:r>
            <a:r>
              <a:rPr b="1" baseline="30000" lang="en-GB" sz="1900">
                <a:solidFill>
                  <a:srgbClr val="000000"/>
                </a:solidFill>
                <a:latin typeface="Times New Roman"/>
                <a:ea typeface="Times New Roman"/>
                <a:cs typeface="Times New Roman"/>
                <a:sym typeface="Times New Roman"/>
              </a:rPr>
              <a:t>n</a:t>
            </a:r>
            <a:r>
              <a:rPr b="1" lang="en-GB" sz="1900">
                <a:solidFill>
                  <a:srgbClr val="000000"/>
                </a:solidFill>
                <a:latin typeface="Times New Roman"/>
                <a:ea typeface="Times New Roman"/>
                <a:cs typeface="Times New Roman"/>
                <a:sym typeface="Times New Roman"/>
              </a:rPr>
              <a:t>)&lt;O( n! )</a:t>
            </a:r>
            <a:endParaRPr b="1" sz="19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rPr b="1" lang="en-GB" sz="1900">
                <a:solidFill>
                  <a:srgbClr val="000000"/>
                </a:solidFill>
                <a:latin typeface="Times New Roman"/>
                <a:ea typeface="Times New Roman"/>
                <a:cs typeface="Times New Roman"/>
                <a:sym typeface="Times New Roman"/>
              </a:rPr>
              <a:t>I.e. ignore low order terms</a:t>
            </a:r>
            <a:endParaRPr b="1"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57925"/>
            <a:ext cx="7688700" cy="5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a:t>
            </a:r>
            <a:endParaRPr/>
          </a:p>
        </p:txBody>
      </p:sp>
      <p:sp>
        <p:nvSpPr>
          <p:cNvPr id="161" name="Google Shape;161;p25"/>
          <p:cNvSpPr txBox="1"/>
          <p:nvPr>
            <p:ph idx="1" type="body"/>
          </p:nvPr>
        </p:nvSpPr>
        <p:spPr>
          <a:xfrm>
            <a:off x="729450" y="567625"/>
            <a:ext cx="7688700" cy="425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25"/>
          <p:cNvPicPr preferRelativeResize="0"/>
          <p:nvPr/>
        </p:nvPicPr>
        <p:blipFill rotWithShape="1">
          <a:blip r:embed="rId3">
            <a:alphaModFix/>
          </a:blip>
          <a:srcRect b="1279" l="-4610" r="4610" t="-1280"/>
          <a:stretch/>
        </p:blipFill>
        <p:spPr>
          <a:xfrm>
            <a:off x="2212875" y="0"/>
            <a:ext cx="6880925" cy="4596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26"/>
          <p:cNvPicPr preferRelativeResize="0"/>
          <p:nvPr/>
        </p:nvPicPr>
        <p:blipFill>
          <a:blip r:embed="rId3">
            <a:alphaModFix/>
          </a:blip>
          <a:stretch>
            <a:fillRect/>
          </a:stretch>
        </p:blipFill>
        <p:spPr>
          <a:xfrm>
            <a:off x="0" y="478631"/>
            <a:ext cx="9144000" cy="41862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5441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Calculating Space Complexity</a:t>
            </a:r>
            <a:endParaRPr/>
          </a:p>
        </p:txBody>
      </p:sp>
      <p:sp>
        <p:nvSpPr>
          <p:cNvPr id="175" name="Google Shape;175;p27"/>
          <p:cNvSpPr txBox="1"/>
          <p:nvPr>
            <p:ph idx="1" type="body"/>
          </p:nvPr>
        </p:nvSpPr>
        <p:spPr>
          <a:xfrm>
            <a:off x="544100" y="428625"/>
            <a:ext cx="7688700" cy="45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333333"/>
                </a:solidFill>
                <a:highlight>
                  <a:srgbClr val="FFFFFF"/>
                </a:highlight>
                <a:latin typeface="Times New Roman"/>
                <a:ea typeface="Times New Roman"/>
                <a:cs typeface="Times New Roman"/>
                <a:sym typeface="Times New Roman"/>
              </a:rPr>
              <a:t>For calculating the space complexity, we need to know the value of memory used by different type of data type variables, which generally varies for different operating systems, but the method for calculating the space complexity remains the same.</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600">
              <a:solidFill>
                <a:srgbClr val="333333"/>
              </a:solidFill>
              <a:highlight>
                <a:srgbClr val="FFFFFF"/>
              </a:highlight>
              <a:latin typeface="Times New Roman"/>
              <a:ea typeface="Times New Roman"/>
              <a:cs typeface="Times New Roman"/>
              <a:sym typeface="Times New Roman"/>
            </a:endParaRPr>
          </a:p>
        </p:txBody>
      </p:sp>
      <p:pic>
        <p:nvPicPr>
          <p:cNvPr id="176" name="Google Shape;176;p27"/>
          <p:cNvPicPr preferRelativeResize="0"/>
          <p:nvPr/>
        </p:nvPicPr>
        <p:blipFill>
          <a:blip r:embed="rId3">
            <a:alphaModFix/>
          </a:blip>
          <a:stretch>
            <a:fillRect/>
          </a:stretch>
        </p:blipFill>
        <p:spPr>
          <a:xfrm>
            <a:off x="0" y="1390124"/>
            <a:ext cx="9144000" cy="364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703375"/>
            <a:ext cx="76887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ARRAYS</a:t>
            </a:r>
            <a:endParaRPr/>
          </a:p>
        </p:txBody>
      </p:sp>
      <p:sp>
        <p:nvSpPr>
          <p:cNvPr id="182" name="Google Shape;182;p28"/>
          <p:cNvSpPr txBox="1"/>
          <p:nvPr>
            <p:ph idx="1" type="body"/>
          </p:nvPr>
        </p:nvSpPr>
        <p:spPr>
          <a:xfrm>
            <a:off x="729450" y="1274875"/>
            <a:ext cx="7688700" cy="306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GB" sz="1800">
                <a:solidFill>
                  <a:srgbClr val="000000"/>
                </a:solidFill>
                <a:highlight>
                  <a:srgbClr val="FFFFFF"/>
                </a:highlight>
                <a:latin typeface="Times New Roman"/>
                <a:ea typeface="Times New Roman"/>
                <a:cs typeface="Times New Roman"/>
                <a:sym typeface="Times New Roman"/>
              </a:rPr>
              <a:t>An array is a collection of items stored at contiguous memory locations.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highlight>
                  <a:srgbClr val="FFFFFF"/>
                </a:highlight>
                <a:latin typeface="Times New Roman"/>
                <a:ea typeface="Times New Roman"/>
                <a:cs typeface="Times New Roman"/>
                <a:sym typeface="Times New Roman"/>
              </a:rPr>
              <a:t>The idea is to store multiple items of the same type together.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sz="1800">
                <a:solidFill>
                  <a:srgbClr val="000000"/>
                </a:solidFill>
                <a:highlight>
                  <a:srgbClr val="FFFFFF"/>
                </a:highlight>
                <a:latin typeface="Times New Roman"/>
                <a:ea typeface="Times New Roman"/>
                <a:cs typeface="Times New Roman"/>
                <a:sym typeface="Times New Roman"/>
              </a:rPr>
              <a:t>This makes it easier to calculate the position of each element by simply adding an offset to a base value, i.e., the memory location of the first element of the array (generally denoted by the name of the array).</a:t>
            </a:r>
            <a:endParaRPr sz="19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0"/>
            <a:ext cx="7688700" cy="5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DIMENSIONAL ARRAY</a:t>
            </a:r>
            <a:endParaRPr/>
          </a:p>
        </p:txBody>
      </p:sp>
      <p:sp>
        <p:nvSpPr>
          <p:cNvPr id="188" name="Google Shape;188;p29"/>
          <p:cNvSpPr txBox="1"/>
          <p:nvPr>
            <p:ph idx="1" type="body"/>
          </p:nvPr>
        </p:nvSpPr>
        <p:spPr>
          <a:xfrm>
            <a:off x="729450" y="571500"/>
            <a:ext cx="7688700" cy="448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29"/>
          <p:cNvPicPr preferRelativeResize="0"/>
          <p:nvPr/>
        </p:nvPicPr>
        <p:blipFill>
          <a:blip r:embed="rId3">
            <a:alphaModFix/>
          </a:blip>
          <a:stretch>
            <a:fillRect/>
          </a:stretch>
        </p:blipFill>
        <p:spPr>
          <a:xfrm>
            <a:off x="186825" y="0"/>
            <a:ext cx="8385676" cy="478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txBox="1"/>
          <p:nvPr>
            <p:ph idx="1" type="body"/>
          </p:nvPr>
        </p:nvSpPr>
        <p:spPr>
          <a:xfrm>
            <a:off x="729450" y="98925"/>
            <a:ext cx="7688700" cy="48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30"/>
          <p:cNvPicPr preferRelativeResize="0"/>
          <p:nvPr/>
        </p:nvPicPr>
        <p:blipFill>
          <a:blip r:embed="rId3">
            <a:alphaModFix/>
          </a:blip>
          <a:stretch>
            <a:fillRect/>
          </a:stretch>
        </p:blipFill>
        <p:spPr>
          <a:xfrm>
            <a:off x="263775" y="0"/>
            <a:ext cx="852852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729450" y="0"/>
            <a:ext cx="7688700" cy="4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TWO DIMENSIONAL ARRAYS</a:t>
            </a:r>
            <a:endParaRPr/>
          </a:p>
        </p:txBody>
      </p:sp>
      <p:sp>
        <p:nvSpPr>
          <p:cNvPr id="202" name="Google Shape;202;p31"/>
          <p:cNvSpPr txBox="1"/>
          <p:nvPr>
            <p:ph idx="1" type="body"/>
          </p:nvPr>
        </p:nvSpPr>
        <p:spPr>
          <a:xfrm>
            <a:off x="274750" y="494700"/>
            <a:ext cx="8143500" cy="45828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2D array can be defined as an array of arrays.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The 2D array is organized as matrices which can be represented as the collection of rows and columns.</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However, 2D arrays are created to implement a relational database look alike data structure.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It provides ease of holding bulk of data at once which can be passed to any number of functions wherever required.</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GB" sz="1400">
                <a:solidFill>
                  <a:srgbClr val="000000"/>
                </a:solidFill>
                <a:highlight>
                  <a:srgbClr val="FFFFFF"/>
                </a:highlight>
                <a:latin typeface="Times New Roman"/>
                <a:ea typeface="Times New Roman"/>
                <a:cs typeface="Times New Roman"/>
                <a:sym typeface="Times New Roman"/>
              </a:rPr>
              <a:t>SYNTAX</a:t>
            </a:r>
            <a:endParaRPr b="1" sz="1400">
              <a:solidFill>
                <a:srgbClr val="000000"/>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b="1"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1000"/>
              </a:spcBef>
              <a:spcAft>
                <a:spcPts val="0"/>
              </a:spcAft>
              <a:buClr>
                <a:srgbClr val="000000"/>
              </a:buClr>
              <a:buSzPts val="18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First element of the first row is represented by a[0][0]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GB" sz="1400">
                <a:solidFill>
                  <a:srgbClr val="000000"/>
                </a:solidFill>
                <a:highlight>
                  <a:srgbClr val="FFFFFF"/>
                </a:highlight>
                <a:latin typeface="Times New Roman"/>
                <a:ea typeface="Times New Roman"/>
                <a:cs typeface="Times New Roman"/>
                <a:sym typeface="Times New Roman"/>
              </a:rPr>
              <a:t> No. in the first index is the  number of that row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GB" sz="1400">
                <a:solidFill>
                  <a:srgbClr val="000000"/>
                </a:solidFill>
                <a:highlight>
                  <a:srgbClr val="FFFFFF"/>
                </a:highlight>
                <a:latin typeface="Times New Roman"/>
                <a:ea typeface="Times New Roman"/>
                <a:cs typeface="Times New Roman"/>
                <a:sym typeface="Times New Roman"/>
              </a:rPr>
              <a:t>No. in the second index is the number of the column.</a:t>
            </a:r>
            <a:endParaRPr b="1" sz="1800">
              <a:solidFill>
                <a:srgbClr val="000000"/>
              </a:solidFill>
              <a:highlight>
                <a:srgbClr val="FFFFFF"/>
              </a:highlight>
              <a:latin typeface="Times New Roman"/>
              <a:ea typeface="Times New Roman"/>
              <a:cs typeface="Times New Roman"/>
              <a:sym typeface="Times New Roman"/>
            </a:endParaRPr>
          </a:p>
          <a:p>
            <a:pPr indent="0" lvl="0" marL="0" rtl="0" algn="l">
              <a:spcBef>
                <a:spcPts val="1000"/>
              </a:spcBef>
              <a:spcAft>
                <a:spcPts val="1600"/>
              </a:spcAft>
              <a:buNone/>
            </a:pPr>
            <a:r>
              <a:t/>
            </a:r>
            <a:endParaRPr b="1" sz="1700">
              <a:latin typeface="Times New Roman"/>
              <a:ea typeface="Times New Roman"/>
              <a:cs typeface="Times New Roman"/>
              <a:sym typeface="Times New Roman"/>
            </a:endParaRPr>
          </a:p>
        </p:txBody>
      </p:sp>
      <p:graphicFrame>
        <p:nvGraphicFramePr>
          <p:cNvPr id="203" name="Google Shape;203;p31"/>
          <p:cNvGraphicFramePr/>
          <p:nvPr/>
        </p:nvGraphicFramePr>
        <p:xfrm>
          <a:off x="2024050" y="2205410"/>
          <a:ext cx="3000000" cy="3000000"/>
        </p:xfrm>
        <a:graphic>
          <a:graphicData uri="http://schemas.openxmlformats.org/drawingml/2006/table">
            <a:tbl>
              <a:tblPr>
                <a:noFill/>
                <a:tableStyleId>{98F44ACB-064B-46B9-801C-9DEE73463B5F}</a:tableStyleId>
              </a:tblPr>
              <a:tblGrid>
                <a:gridCol w="2776925"/>
              </a:tblGrid>
              <a:tr h="368725">
                <a:tc>
                  <a:txBody>
                    <a:bodyPr/>
                    <a:lstStyle/>
                    <a:p>
                      <a:pPr indent="0" lvl="0" marL="0" rtl="0" algn="l">
                        <a:spcBef>
                          <a:spcPts val="0"/>
                        </a:spcBef>
                        <a:spcAft>
                          <a:spcPts val="0"/>
                        </a:spcAft>
                        <a:buNone/>
                      </a:pPr>
                      <a:r>
                        <a:rPr b="1" lang="en-GB">
                          <a:solidFill>
                            <a:srgbClr val="006699"/>
                          </a:solidFill>
                          <a:latin typeface="Times New Roman"/>
                          <a:ea typeface="Times New Roman"/>
                          <a:cs typeface="Times New Roman"/>
                          <a:sym typeface="Times New Roman"/>
                        </a:rPr>
                        <a:t>int</a:t>
                      </a:r>
                      <a:r>
                        <a:rPr lang="en-GB">
                          <a:latin typeface="Times New Roman"/>
                          <a:ea typeface="Times New Roman"/>
                          <a:cs typeface="Times New Roman"/>
                          <a:sym typeface="Times New Roman"/>
                        </a:rPr>
                        <a:t> arr[max_rows][max_columns]; </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04" name="Google Shape;204;p31"/>
          <p:cNvPicPr preferRelativeResize="0"/>
          <p:nvPr/>
        </p:nvPicPr>
        <p:blipFill>
          <a:blip r:embed="rId3">
            <a:alphaModFix/>
          </a:blip>
          <a:stretch>
            <a:fillRect/>
          </a:stretch>
        </p:blipFill>
        <p:spPr>
          <a:xfrm>
            <a:off x="4800975" y="2077175"/>
            <a:ext cx="4160800" cy="3000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703375"/>
            <a:ext cx="7688700" cy="7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DATA STRUCTURE?</a:t>
            </a:r>
            <a:endParaRPr/>
          </a:p>
        </p:txBody>
      </p:sp>
      <p:sp>
        <p:nvSpPr>
          <p:cNvPr id="93" name="Google Shape;93;p14"/>
          <p:cNvSpPr txBox="1"/>
          <p:nvPr>
            <p:ph idx="1" type="body"/>
          </p:nvPr>
        </p:nvSpPr>
        <p:spPr>
          <a:xfrm>
            <a:off x="729450" y="1628275"/>
            <a:ext cx="7688700" cy="3108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Data structure is a particular way of </a:t>
            </a:r>
            <a:r>
              <a:rPr b="1" lang="en-GB" sz="1900">
                <a:solidFill>
                  <a:srgbClr val="000000"/>
                </a:solidFill>
                <a:latin typeface="Times New Roman"/>
                <a:ea typeface="Times New Roman"/>
                <a:cs typeface="Times New Roman"/>
                <a:sym typeface="Times New Roman"/>
              </a:rPr>
              <a:t>storing and organizing data</a:t>
            </a:r>
            <a:r>
              <a:rPr lang="en-GB" sz="1900">
                <a:solidFill>
                  <a:srgbClr val="000000"/>
                </a:solidFill>
                <a:latin typeface="Times New Roman"/>
                <a:ea typeface="Times New Roman"/>
                <a:cs typeface="Times New Roman"/>
                <a:sym typeface="Times New Roman"/>
              </a:rPr>
              <a:t> in a computer so that it can be used efficiently. </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A data structure is a special format for organizing and storing data. </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General data structure types include arrays, files, linked lists, stacks, queues, trees, graphs and so on.</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663525" y="758325"/>
            <a:ext cx="76887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ROW MAJOR ORDER &amp; COLUMN MAJOR ORDER</a:t>
            </a:r>
            <a:endParaRPr/>
          </a:p>
        </p:txBody>
      </p:sp>
      <p:sp>
        <p:nvSpPr>
          <p:cNvPr id="210" name="Google Shape;210;p32"/>
          <p:cNvSpPr txBox="1"/>
          <p:nvPr>
            <p:ph idx="1" type="body"/>
          </p:nvPr>
        </p:nvSpPr>
        <p:spPr>
          <a:xfrm>
            <a:off x="729450" y="1274875"/>
            <a:ext cx="7688700" cy="349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11" name="Google Shape;211;p32"/>
          <p:cNvGraphicFramePr/>
          <p:nvPr/>
        </p:nvGraphicFramePr>
        <p:xfrm>
          <a:off x="836250" y="1351725"/>
          <a:ext cx="3000000" cy="3000000"/>
        </p:xfrm>
        <a:graphic>
          <a:graphicData uri="http://schemas.openxmlformats.org/drawingml/2006/table">
            <a:tbl>
              <a:tblPr>
                <a:noFill/>
                <a:tableStyleId>{98F44ACB-064B-46B9-801C-9DEE73463B5F}</a:tableStyleId>
              </a:tblPr>
              <a:tblGrid>
                <a:gridCol w="3703500"/>
                <a:gridCol w="3703500"/>
              </a:tblGrid>
              <a:tr h="1759500">
                <a:tc gridSpan="2">
                  <a:txBody>
                    <a:bodyPr/>
                    <a:lstStyle/>
                    <a:p>
                      <a:pPr indent="0" lvl="0" marL="0" rtl="0" algn="l">
                        <a:spcBef>
                          <a:spcPts val="0"/>
                        </a:spcBef>
                        <a:spcAft>
                          <a:spcPts val="0"/>
                        </a:spcAft>
                        <a:buNone/>
                      </a:pPr>
                      <a:r>
                        <a:t/>
                      </a:r>
                      <a:endParaRPr/>
                    </a:p>
                  </a:txBody>
                  <a:tcPr marT="91425" marB="91425" marR="91425" marL="91425"/>
                </a:tc>
                <a:tc hMerge="1"/>
              </a:tr>
              <a:tr h="190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12" name="Google Shape;212;p32"/>
          <p:cNvPicPr preferRelativeResize="0"/>
          <p:nvPr/>
        </p:nvPicPr>
        <p:blipFill>
          <a:blip r:embed="rId3">
            <a:alphaModFix/>
          </a:blip>
          <a:stretch>
            <a:fillRect/>
          </a:stretch>
        </p:blipFill>
        <p:spPr>
          <a:xfrm>
            <a:off x="1546275" y="1500819"/>
            <a:ext cx="5534025" cy="1614700"/>
          </a:xfrm>
          <a:prstGeom prst="rect">
            <a:avLst/>
          </a:prstGeom>
          <a:noFill/>
          <a:ln>
            <a:noFill/>
          </a:ln>
        </p:spPr>
      </p:pic>
      <p:pic>
        <p:nvPicPr>
          <p:cNvPr id="213" name="Google Shape;213;p32"/>
          <p:cNvPicPr preferRelativeResize="0"/>
          <p:nvPr/>
        </p:nvPicPr>
        <p:blipFill>
          <a:blip r:embed="rId4">
            <a:alphaModFix/>
          </a:blip>
          <a:stretch>
            <a:fillRect/>
          </a:stretch>
        </p:blipFill>
        <p:spPr>
          <a:xfrm>
            <a:off x="1164825" y="3264625"/>
            <a:ext cx="3295650" cy="1711375"/>
          </a:xfrm>
          <a:prstGeom prst="rect">
            <a:avLst/>
          </a:prstGeom>
          <a:noFill/>
          <a:ln>
            <a:noFill/>
          </a:ln>
        </p:spPr>
      </p:pic>
      <p:pic>
        <p:nvPicPr>
          <p:cNvPr id="214" name="Google Shape;214;p32"/>
          <p:cNvPicPr preferRelativeResize="0"/>
          <p:nvPr/>
        </p:nvPicPr>
        <p:blipFill>
          <a:blip r:embed="rId5">
            <a:alphaModFix/>
          </a:blip>
          <a:stretch>
            <a:fillRect/>
          </a:stretch>
        </p:blipFill>
        <p:spPr>
          <a:xfrm>
            <a:off x="4689575" y="3208222"/>
            <a:ext cx="3076575" cy="1767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729450" y="777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Formulas: </a:t>
            </a:r>
            <a:endParaRPr/>
          </a:p>
        </p:txBody>
      </p:sp>
      <p:sp>
        <p:nvSpPr>
          <p:cNvPr id="220" name="Google Shape;220;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000000"/>
                </a:solidFill>
                <a:latin typeface="Times New Roman"/>
                <a:ea typeface="Times New Roman"/>
                <a:cs typeface="Times New Roman"/>
                <a:sym typeface="Times New Roman"/>
              </a:rPr>
              <a:t>Row major order :Address(a[i][j]) = B. A. + (i * n + j) * size</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sz="1900">
                <a:solidFill>
                  <a:srgbClr val="000000"/>
                </a:solidFill>
                <a:latin typeface="Times New Roman"/>
                <a:ea typeface="Times New Roman"/>
                <a:cs typeface="Times New Roman"/>
                <a:sym typeface="Times New Roman"/>
              </a:rPr>
              <a:t>Column major order:   Address(a[i][j]) = ((j*m)+i)*Size + BA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Multi-dimensional arrays</a:t>
            </a:r>
            <a:endParaRPr/>
          </a:p>
        </p:txBody>
      </p:sp>
      <p:sp>
        <p:nvSpPr>
          <p:cNvPr id="226" name="Google Shape;226;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GB" sz="1850">
                <a:solidFill>
                  <a:srgbClr val="000000"/>
                </a:solidFill>
                <a:highlight>
                  <a:srgbClr val="F9FAFC"/>
                </a:highlight>
                <a:latin typeface="Times New Roman"/>
                <a:ea typeface="Times New Roman"/>
                <a:cs typeface="Times New Roman"/>
                <a:sym typeface="Times New Roman"/>
              </a:rPr>
              <a:t>You can initialize a three-dimensional array in a similar way like a two-dimensional array. Here's an example,</a:t>
            </a:r>
            <a:endParaRPr sz="1850">
              <a:solidFill>
                <a:srgbClr val="000000"/>
              </a:solidFill>
              <a:highlight>
                <a:srgbClr val="F9FAFC"/>
              </a:highlight>
              <a:latin typeface="Times New Roman"/>
              <a:ea typeface="Times New Roman"/>
              <a:cs typeface="Times New Roman"/>
              <a:sym typeface="Times New Roman"/>
            </a:endParaRPr>
          </a:p>
          <a:p>
            <a:pPr indent="0" lvl="0" marL="0" rtl="0" algn="l">
              <a:spcBef>
                <a:spcPts val="1200"/>
              </a:spcBef>
              <a:spcAft>
                <a:spcPts val="0"/>
              </a:spcAft>
              <a:buNone/>
            </a:pPr>
            <a:r>
              <a:rPr lang="en-GB" sz="1550">
                <a:solidFill>
                  <a:srgbClr val="A626A4"/>
                </a:solidFill>
                <a:highlight>
                  <a:srgbClr val="F5F5F5"/>
                </a:highlight>
                <a:latin typeface="Times New Roman"/>
                <a:ea typeface="Times New Roman"/>
                <a:cs typeface="Times New Roman"/>
                <a:sym typeface="Times New Roman"/>
              </a:rPr>
              <a:t>int</a:t>
            </a:r>
            <a:r>
              <a:rPr lang="en-GB" sz="1550">
                <a:solidFill>
                  <a:srgbClr val="383A42"/>
                </a:solidFill>
                <a:highlight>
                  <a:srgbClr val="F5F5F5"/>
                </a:highlight>
                <a:latin typeface="Times New Roman"/>
                <a:ea typeface="Times New Roman"/>
                <a:cs typeface="Times New Roman"/>
                <a:sym typeface="Times New Roman"/>
              </a:rPr>
              <a:t> test[</a:t>
            </a:r>
            <a:r>
              <a:rPr lang="en-GB" sz="1550">
                <a:solidFill>
                  <a:srgbClr val="986801"/>
                </a:solidFill>
                <a:highlight>
                  <a:srgbClr val="F5F5F5"/>
                </a:highlight>
                <a:latin typeface="Times New Roman"/>
                <a:ea typeface="Times New Roman"/>
                <a:cs typeface="Times New Roman"/>
                <a:sym typeface="Times New Roman"/>
              </a:rPr>
              <a:t>2</a:t>
            </a:r>
            <a:r>
              <a:rPr lang="en-GB" sz="1550">
                <a:solidFill>
                  <a:srgbClr val="383A42"/>
                </a:solidFill>
                <a:highlight>
                  <a:srgbClr val="F5F5F5"/>
                </a:highlight>
                <a:latin typeface="Times New Roman"/>
                <a:ea typeface="Times New Roman"/>
                <a:cs typeface="Times New Roman"/>
                <a:sym typeface="Times New Roman"/>
              </a:rPr>
              <a:t>][</a:t>
            </a:r>
            <a:r>
              <a:rPr lang="en-GB" sz="1550">
                <a:solidFill>
                  <a:srgbClr val="986801"/>
                </a:solidFill>
                <a:highlight>
                  <a:srgbClr val="F5F5F5"/>
                </a:highlight>
                <a:latin typeface="Times New Roman"/>
                <a:ea typeface="Times New Roman"/>
                <a:cs typeface="Times New Roman"/>
                <a:sym typeface="Times New Roman"/>
              </a:rPr>
              <a:t>3</a:t>
            </a:r>
            <a:r>
              <a:rPr lang="en-GB" sz="1550">
                <a:solidFill>
                  <a:srgbClr val="383A42"/>
                </a:solidFill>
                <a:highlight>
                  <a:srgbClr val="F5F5F5"/>
                </a:highlight>
                <a:latin typeface="Times New Roman"/>
                <a:ea typeface="Times New Roman"/>
                <a:cs typeface="Times New Roman"/>
                <a:sym typeface="Times New Roman"/>
              </a:rPr>
              <a:t>][</a:t>
            </a:r>
            <a:r>
              <a:rPr lang="en-GB" sz="1550">
                <a:solidFill>
                  <a:srgbClr val="986801"/>
                </a:solidFill>
                <a:highlight>
                  <a:srgbClr val="F5F5F5"/>
                </a:highlight>
                <a:latin typeface="Times New Roman"/>
                <a:ea typeface="Times New Roman"/>
                <a:cs typeface="Times New Roman"/>
                <a:sym typeface="Times New Roman"/>
              </a:rPr>
              <a:t>4</a:t>
            </a:r>
            <a:r>
              <a:rPr lang="en-GB" sz="1550">
                <a:solidFill>
                  <a:srgbClr val="383A42"/>
                </a:solidFill>
                <a:highlight>
                  <a:srgbClr val="F5F5F5"/>
                </a:highlight>
                <a:latin typeface="Times New Roman"/>
                <a:ea typeface="Times New Roman"/>
                <a:cs typeface="Times New Roman"/>
                <a:sym typeface="Times New Roman"/>
              </a:rPr>
              <a:t>] = {</a:t>
            </a:r>
            <a:endParaRPr sz="1550">
              <a:solidFill>
                <a:srgbClr val="383A42"/>
              </a:solidFill>
              <a:highlight>
                <a:srgbClr val="F5F5F5"/>
              </a:highlight>
              <a:latin typeface="Times New Roman"/>
              <a:ea typeface="Times New Roman"/>
              <a:cs typeface="Times New Roman"/>
              <a:sym typeface="Times New Roman"/>
            </a:endParaRPr>
          </a:p>
          <a:p>
            <a:pPr indent="0" lvl="0" marL="0" rtl="0" algn="l">
              <a:spcBef>
                <a:spcPts val="1600"/>
              </a:spcBef>
              <a:spcAft>
                <a:spcPts val="0"/>
              </a:spcAft>
              <a:buNone/>
            </a:pP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3</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4</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2</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3</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0</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-3</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9</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11</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23</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12</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23</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2</a:t>
            </a:r>
            <a:r>
              <a:rPr lang="en-GB" sz="1550">
                <a:solidFill>
                  <a:srgbClr val="383A42"/>
                </a:solidFill>
                <a:highlight>
                  <a:srgbClr val="F5F5F5"/>
                </a:highlight>
                <a:latin typeface="Times New Roman"/>
                <a:ea typeface="Times New Roman"/>
                <a:cs typeface="Times New Roman"/>
                <a:sym typeface="Times New Roman"/>
              </a:rPr>
              <a:t>}},</a:t>
            </a:r>
            <a:endParaRPr sz="1550">
              <a:solidFill>
                <a:srgbClr val="383A42"/>
              </a:solidFill>
              <a:highlight>
                <a:srgbClr val="F5F5F5"/>
              </a:highlight>
              <a:latin typeface="Times New Roman"/>
              <a:ea typeface="Times New Roman"/>
              <a:cs typeface="Times New Roman"/>
              <a:sym typeface="Times New Roman"/>
            </a:endParaRPr>
          </a:p>
          <a:p>
            <a:pPr indent="0" lvl="0" marL="152400" marR="152400" rtl="0" algn="l">
              <a:lnSpc>
                <a:spcPct val="142857"/>
              </a:lnSpc>
              <a:spcBef>
                <a:spcPts val="1600"/>
              </a:spcBef>
              <a:spcAft>
                <a:spcPts val="0"/>
              </a:spcAft>
              <a:buNone/>
            </a:pP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13</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4</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56</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3</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5</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9</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3</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5</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3</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1</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4</a:t>
            </a:r>
            <a:r>
              <a:rPr lang="en-GB" sz="1550">
                <a:solidFill>
                  <a:srgbClr val="383A42"/>
                </a:solidFill>
                <a:highlight>
                  <a:srgbClr val="F5F5F5"/>
                </a:highlight>
                <a:latin typeface="Times New Roman"/>
                <a:ea typeface="Times New Roman"/>
                <a:cs typeface="Times New Roman"/>
                <a:sym typeface="Times New Roman"/>
              </a:rPr>
              <a:t>, </a:t>
            </a:r>
            <a:r>
              <a:rPr lang="en-GB" sz="1550">
                <a:solidFill>
                  <a:srgbClr val="986801"/>
                </a:solidFill>
                <a:highlight>
                  <a:srgbClr val="F5F5F5"/>
                </a:highlight>
                <a:latin typeface="Times New Roman"/>
                <a:ea typeface="Times New Roman"/>
                <a:cs typeface="Times New Roman"/>
                <a:sym typeface="Times New Roman"/>
              </a:rPr>
              <a:t>9</a:t>
            </a:r>
            <a:r>
              <a:rPr lang="en-GB" sz="1550">
                <a:solidFill>
                  <a:srgbClr val="383A42"/>
                </a:solidFill>
                <a:highlight>
                  <a:srgbClr val="F5F5F5"/>
                </a:highlight>
                <a:latin typeface="Times New Roman"/>
                <a:ea typeface="Times New Roman"/>
                <a:cs typeface="Times New Roman"/>
                <a:sym typeface="Times New Roman"/>
              </a:rPr>
              <a:t>}}};</a:t>
            </a:r>
            <a:endParaRPr sz="1550">
              <a:solidFill>
                <a:srgbClr val="383A42"/>
              </a:solidFill>
              <a:highlight>
                <a:srgbClr val="F5F5F5"/>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76925"/>
            <a:ext cx="7688700" cy="4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TYPES OF DATA STRUCTURES</a:t>
            </a:r>
            <a:endParaRPr>
              <a:latin typeface="Times New Roman"/>
              <a:ea typeface="Times New Roman"/>
              <a:cs typeface="Times New Roman"/>
              <a:sym typeface="Times New Roman"/>
            </a:endParaRPr>
          </a:p>
        </p:txBody>
      </p:sp>
      <p:sp>
        <p:nvSpPr>
          <p:cNvPr id="99" name="Google Shape;99;p15"/>
          <p:cNvSpPr txBox="1"/>
          <p:nvPr>
            <p:ph idx="1" type="body"/>
          </p:nvPr>
        </p:nvSpPr>
        <p:spPr>
          <a:xfrm>
            <a:off x="729450" y="560500"/>
            <a:ext cx="7688700" cy="371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600">
                <a:solidFill>
                  <a:srgbClr val="000000"/>
                </a:solidFill>
                <a:latin typeface="Times New Roman"/>
                <a:ea typeface="Times New Roman"/>
                <a:cs typeface="Times New Roman"/>
                <a:sym typeface="Times New Roman"/>
              </a:rPr>
              <a:t>Depending on the organization of the elements, data structures are classified into two types:</a:t>
            </a:r>
            <a:endParaRPr sz="1600">
              <a:solidFill>
                <a:srgbClr val="000000"/>
              </a:solidFill>
              <a:latin typeface="Times New Roman"/>
              <a:ea typeface="Times New Roman"/>
              <a:cs typeface="Times New Roman"/>
              <a:sym typeface="Times New Roman"/>
            </a:endParaRPr>
          </a:p>
        </p:txBody>
      </p:sp>
      <p:pic>
        <p:nvPicPr>
          <p:cNvPr id="100" name="Google Shape;100;p15"/>
          <p:cNvPicPr preferRelativeResize="0"/>
          <p:nvPr/>
        </p:nvPicPr>
        <p:blipFill>
          <a:blip r:embed="rId3">
            <a:alphaModFix/>
          </a:blip>
          <a:stretch>
            <a:fillRect/>
          </a:stretch>
        </p:blipFill>
        <p:spPr>
          <a:xfrm>
            <a:off x="882275" y="912200"/>
            <a:ext cx="7173675" cy="409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747350"/>
            <a:ext cx="7688700" cy="7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ABSTRACT DATA TYPES(ADT)</a:t>
            </a:r>
            <a:endParaRPr/>
          </a:p>
        </p:txBody>
      </p:sp>
      <p:sp>
        <p:nvSpPr>
          <p:cNvPr id="106" name="Google Shape;106;p16"/>
          <p:cNvSpPr txBox="1"/>
          <p:nvPr>
            <p:ph idx="1" type="body"/>
          </p:nvPr>
        </p:nvSpPr>
        <p:spPr>
          <a:xfrm>
            <a:off x="729450" y="1329825"/>
            <a:ext cx="7688700" cy="30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latin typeface="Times New Roman"/>
                <a:ea typeface="Times New Roman"/>
                <a:cs typeface="Times New Roman"/>
                <a:sym typeface="Times New Roman"/>
              </a:rPr>
              <a:t>To simplify the process of solving problems, we combine the data structures with their operations and we call this Abstract Data Types (ADTs). An ADT consists of two parts:</a:t>
            </a:r>
            <a:endParaRPr sz="1600">
              <a:solidFill>
                <a:srgbClr val="000000"/>
              </a:solidFill>
              <a:latin typeface="Times New Roman"/>
              <a:ea typeface="Times New Roman"/>
              <a:cs typeface="Times New Roman"/>
              <a:sym typeface="Times New Roman"/>
            </a:endParaRPr>
          </a:p>
          <a:p>
            <a:pPr indent="0" lvl="0" marL="2286000" rtl="0" algn="l">
              <a:spcBef>
                <a:spcPts val="1600"/>
              </a:spcBef>
              <a:spcAft>
                <a:spcPts val="0"/>
              </a:spcAft>
              <a:buNone/>
            </a:pPr>
            <a:r>
              <a:rPr lang="en-GB" sz="1600">
                <a:solidFill>
                  <a:srgbClr val="000000"/>
                </a:solidFill>
                <a:latin typeface="Times New Roman"/>
                <a:ea typeface="Times New Roman"/>
                <a:cs typeface="Times New Roman"/>
                <a:sym typeface="Times New Roman"/>
              </a:rPr>
              <a:t>       1.Declaration of data</a:t>
            </a:r>
            <a:endParaRPr sz="1600">
              <a:solidFill>
                <a:srgbClr val="000000"/>
              </a:solidFill>
              <a:latin typeface="Times New Roman"/>
              <a:ea typeface="Times New Roman"/>
              <a:cs typeface="Times New Roman"/>
              <a:sym typeface="Times New Roman"/>
            </a:endParaRPr>
          </a:p>
          <a:p>
            <a:pPr indent="0" lvl="0" marL="0" rtl="0" algn="ctr">
              <a:spcBef>
                <a:spcPts val="1600"/>
              </a:spcBef>
              <a:spcAft>
                <a:spcPts val="0"/>
              </a:spcAft>
              <a:buNone/>
            </a:pPr>
            <a:r>
              <a:rPr lang="en-GB" sz="1600">
                <a:solidFill>
                  <a:srgbClr val="000000"/>
                </a:solidFill>
                <a:latin typeface="Times New Roman"/>
                <a:ea typeface="Times New Roman"/>
                <a:cs typeface="Times New Roman"/>
                <a:sym typeface="Times New Roman"/>
              </a:rPr>
              <a:t>2.Declaration of operations</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sz="1600">
                <a:solidFill>
                  <a:srgbClr val="000000"/>
                </a:solidFill>
                <a:latin typeface="Times New Roman"/>
                <a:ea typeface="Times New Roman"/>
                <a:cs typeface="Times New Roman"/>
                <a:sym typeface="Times New Roman"/>
              </a:rPr>
              <a:t>Commonly used ADTs include: Linked Lists, Stacks, Queues, Priority Queues, Binary Trees,Dictionaries, Disjoint Sets (Union and Find), Hash Tables, Graphs, and many others.</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747350"/>
            <a:ext cx="7688700" cy="11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an algorithm?</a:t>
            </a:r>
            <a:endParaRPr/>
          </a:p>
        </p:txBody>
      </p:sp>
      <p:sp>
        <p:nvSpPr>
          <p:cNvPr id="112" name="Google Shape;112;p17"/>
          <p:cNvSpPr txBox="1"/>
          <p:nvPr>
            <p:ph idx="1" type="body"/>
          </p:nvPr>
        </p:nvSpPr>
        <p:spPr>
          <a:xfrm>
            <a:off x="729450" y="1296875"/>
            <a:ext cx="7688700" cy="30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Times New Roman"/>
                <a:ea typeface="Times New Roman"/>
                <a:cs typeface="Times New Roman"/>
                <a:sym typeface="Times New Roman"/>
              </a:rPr>
              <a:t>The formal definition of an algorithm can be stated as:</a:t>
            </a:r>
            <a:endParaRPr sz="1800">
              <a:solidFill>
                <a:srgbClr val="000000"/>
              </a:solidFill>
              <a:latin typeface="Times New Roman"/>
              <a:ea typeface="Times New Roman"/>
              <a:cs typeface="Times New Roman"/>
              <a:sym typeface="Times New Roman"/>
            </a:endParaRPr>
          </a:p>
          <a:p>
            <a:pPr indent="0" lvl="0" marL="0" rtl="0" algn="ctr">
              <a:spcBef>
                <a:spcPts val="1600"/>
              </a:spcBef>
              <a:spcAft>
                <a:spcPts val="0"/>
              </a:spcAft>
              <a:buNone/>
            </a:pPr>
            <a:r>
              <a:rPr lang="en-GB" sz="1800">
                <a:solidFill>
                  <a:srgbClr val="000000"/>
                </a:solidFill>
                <a:highlight>
                  <a:srgbClr val="FCE5CD"/>
                </a:highlight>
                <a:latin typeface="Times New Roman"/>
                <a:ea typeface="Times New Roman"/>
                <a:cs typeface="Times New Roman"/>
                <a:sym typeface="Times New Roman"/>
              </a:rPr>
              <a:t>An algorithm is the step-by-step unambiguous instructions to solve a given problem.</a:t>
            </a:r>
            <a:endParaRPr sz="1800">
              <a:solidFill>
                <a:srgbClr val="000000"/>
              </a:solidFill>
              <a:highlight>
                <a:srgbClr val="FCE5CD"/>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GB" sz="2700">
                <a:solidFill>
                  <a:schemeClr val="dk2"/>
                </a:solidFill>
                <a:latin typeface="Times New Roman"/>
                <a:ea typeface="Times New Roman"/>
                <a:cs typeface="Times New Roman"/>
                <a:sym typeface="Times New Roman"/>
              </a:rPr>
              <a:t>Why the Analysis of Algorithms?</a:t>
            </a:r>
            <a:endParaRPr sz="1900">
              <a:solidFill>
                <a:srgbClr val="000000"/>
              </a:solidFill>
              <a:highlight>
                <a:srgbClr val="FCE5CD"/>
              </a:highlight>
              <a:latin typeface="Times New Roman"/>
              <a:ea typeface="Times New Roman"/>
              <a:cs typeface="Times New Roman"/>
              <a:sym typeface="Times New Roman"/>
            </a:endParaRPr>
          </a:p>
          <a:p>
            <a:pPr indent="0" lvl="0" marL="0" rtl="0" algn="l">
              <a:spcBef>
                <a:spcPts val="0"/>
              </a:spcBef>
              <a:spcAft>
                <a:spcPts val="0"/>
              </a:spcAft>
              <a:buNone/>
            </a:pPr>
            <a:r>
              <a:rPr b="1" lang="en-GB" sz="2700">
                <a:solidFill>
                  <a:srgbClr val="000000"/>
                </a:solidFill>
                <a:highlight>
                  <a:srgbClr val="FFFFFF"/>
                </a:highlight>
                <a:latin typeface="Times New Roman"/>
                <a:ea typeface="Times New Roman"/>
                <a:cs typeface="Times New Roman"/>
                <a:sym typeface="Times New Roman"/>
              </a:rPr>
              <a:t>Goal of the Analysis of Algorithms...</a:t>
            </a:r>
            <a:endParaRPr b="1" sz="27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714375"/>
            <a:ext cx="7688700" cy="6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Running Time Analysis?</a:t>
            </a:r>
            <a:endParaRPr/>
          </a:p>
        </p:txBody>
      </p:sp>
      <p:sp>
        <p:nvSpPr>
          <p:cNvPr id="118" name="Google Shape;118;p18"/>
          <p:cNvSpPr txBox="1"/>
          <p:nvPr>
            <p:ph idx="1" type="body"/>
          </p:nvPr>
        </p:nvSpPr>
        <p:spPr>
          <a:xfrm>
            <a:off x="729450" y="1329675"/>
            <a:ext cx="7688700" cy="30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It is the process of determining how processing time increases as the size of the problem (input size) increases.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Input size is the number of elements in the input, and depending on the problem type, the input may be of different types.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The following are the common types of inputs.</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Size of an array</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Polynomial degree</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Number of elements in a matrix</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Number of bits in the binary representation of the input</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Vertices and edges in a graph</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758325"/>
            <a:ext cx="7688700" cy="4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Times New Roman"/>
                <a:ea typeface="Times New Roman"/>
                <a:cs typeface="Times New Roman"/>
                <a:sym typeface="Times New Roman"/>
              </a:rPr>
              <a:t>How to Compare Algorithms?</a:t>
            </a:r>
            <a:endParaRPr sz="2700">
              <a:latin typeface="Times New Roman"/>
              <a:ea typeface="Times New Roman"/>
              <a:cs typeface="Times New Roman"/>
              <a:sym typeface="Times New Roman"/>
            </a:endParaRPr>
          </a:p>
        </p:txBody>
      </p:sp>
      <p:sp>
        <p:nvSpPr>
          <p:cNvPr id="124" name="Google Shape;124;p19"/>
          <p:cNvSpPr txBox="1"/>
          <p:nvPr>
            <p:ph idx="1" type="body"/>
          </p:nvPr>
        </p:nvSpPr>
        <p:spPr>
          <a:xfrm>
            <a:off x="729450" y="1307850"/>
            <a:ext cx="7688700" cy="30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Times New Roman"/>
                <a:ea typeface="Times New Roman"/>
                <a:cs typeface="Times New Roman"/>
                <a:sym typeface="Times New Roman"/>
              </a:rPr>
              <a:t>To compare algorithms, let us define a few objective measures:</a:t>
            </a:r>
            <a:endParaRPr sz="1400">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Execution times?</a:t>
            </a:r>
            <a:r>
              <a:rPr lang="en-GB" sz="1400">
                <a:solidFill>
                  <a:srgbClr val="000000"/>
                </a:solidFill>
                <a:latin typeface="Times New Roman"/>
                <a:ea typeface="Times New Roman"/>
                <a:cs typeface="Times New Roman"/>
                <a:sym typeface="Times New Roman"/>
              </a:rPr>
              <a:t> Not a good measure as execution times are specific to a particular computer.</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Number of statements executed?</a:t>
            </a:r>
            <a:r>
              <a:rPr lang="en-GB" sz="1400">
                <a:solidFill>
                  <a:srgbClr val="000000"/>
                </a:solidFill>
                <a:latin typeface="Times New Roman"/>
                <a:ea typeface="Times New Roman"/>
                <a:cs typeface="Times New Roman"/>
                <a:sym typeface="Times New Roman"/>
              </a:rPr>
              <a:t> Not a good measure, since the number of statements varies with the programming language as well as the style of the individual programmer.</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Ideal solution? </a:t>
            </a:r>
            <a:r>
              <a:rPr lang="en-GB" sz="1400">
                <a:solidFill>
                  <a:srgbClr val="000000"/>
                </a:solidFill>
                <a:latin typeface="Times New Roman"/>
                <a:ea typeface="Times New Roman"/>
                <a:cs typeface="Times New Roman"/>
                <a:sym typeface="Times New Roman"/>
              </a:rPr>
              <a:t>Let us assume that we express the running time of a given algorithm as a function of the input size n (i.e., f(n)) and compare these different functions corresponding to running times. This kind of comparison is independent of machine time, programming style, etc</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681400"/>
            <a:ext cx="76887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Big O notation</a:t>
            </a:r>
            <a:endParaRPr/>
          </a:p>
        </p:txBody>
      </p:sp>
      <p:sp>
        <p:nvSpPr>
          <p:cNvPr id="130" name="Google Shape;130;p20"/>
          <p:cNvSpPr txBox="1"/>
          <p:nvPr>
            <p:ph idx="1" type="body"/>
          </p:nvPr>
        </p:nvSpPr>
        <p:spPr>
          <a:xfrm>
            <a:off x="729450" y="1296875"/>
            <a:ext cx="7688700" cy="304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Simplified analysis of an algorithm’s efficiency.</a:t>
            </a:r>
            <a:endParaRPr sz="2000">
              <a:solidFill>
                <a:srgbClr val="000000"/>
              </a:solidFill>
              <a:latin typeface="Times New Roman"/>
              <a:ea typeface="Times New Roman"/>
              <a:cs typeface="Times New Roman"/>
              <a:sym typeface="Times New Roman"/>
            </a:endParaRPr>
          </a:p>
          <a:p>
            <a:pPr indent="-400050" lvl="0" marL="457200" rtl="0" algn="l">
              <a:spcBef>
                <a:spcPts val="0"/>
              </a:spcBef>
              <a:spcAft>
                <a:spcPts val="0"/>
              </a:spcAft>
              <a:buClr>
                <a:srgbClr val="000000"/>
              </a:buClr>
              <a:buSzPts val="2700"/>
              <a:buFont typeface="Times New Roman"/>
              <a:buChar char="●"/>
            </a:pPr>
            <a:r>
              <a:rPr lang="en-GB" sz="1900">
                <a:solidFill>
                  <a:srgbClr val="000000"/>
                </a:solidFill>
                <a:latin typeface="Times New Roman"/>
                <a:ea typeface="Times New Roman"/>
                <a:cs typeface="Times New Roman"/>
                <a:sym typeface="Times New Roman"/>
              </a:rPr>
              <a:t>Big O notation is a system for measuring the rate of growth of an algorithm.</a:t>
            </a:r>
            <a:endParaRPr sz="27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Used to analyze time and space complexity.</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It gives</a:t>
            </a:r>
            <a:endParaRPr sz="20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Complexity in terms of input size,N</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Machine independent</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Basic computer steps</a:t>
            </a:r>
            <a:endParaRPr sz="1800">
              <a:solidFill>
                <a:srgbClr val="000000"/>
              </a:solidFill>
              <a:latin typeface="Times New Roman"/>
              <a:ea typeface="Times New Roman"/>
              <a:cs typeface="Times New Roman"/>
              <a:sym typeface="Times New Roman"/>
            </a:endParaRPr>
          </a:p>
          <a:p>
            <a:pPr indent="0" lvl="0" marL="914400" rtl="0" algn="l">
              <a:spcBef>
                <a:spcPts val="1600"/>
              </a:spcBef>
              <a:spcAft>
                <a:spcPts val="1600"/>
              </a:spcAft>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7650" y="750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 OF MEASUREMENTS</a:t>
            </a:r>
            <a:endParaRPr/>
          </a:p>
        </p:txBody>
      </p:sp>
      <p:sp>
        <p:nvSpPr>
          <p:cNvPr id="136" name="Google Shape;136;p21"/>
          <p:cNvSpPr txBox="1"/>
          <p:nvPr>
            <p:ph idx="1" type="body"/>
          </p:nvPr>
        </p:nvSpPr>
        <p:spPr>
          <a:xfrm>
            <a:off x="729450" y="1285875"/>
            <a:ext cx="7688700" cy="30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Worst case</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Defines the input for which the algorithm takes a long time (slowest time to complete).</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○Input is the one for which the algorithm runs the slowest.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Best case</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Defines the input for which the algorithm takes the least time (fastest time to complete).</a:t>
            </a:r>
            <a:endParaRPr sz="1500">
              <a:solidFill>
                <a:srgbClr val="000000"/>
              </a:solidFill>
              <a:latin typeface="Times New Roman"/>
              <a:ea typeface="Times New Roman"/>
              <a:cs typeface="Times New Roman"/>
              <a:sym typeface="Times New Roman"/>
            </a:endParaRPr>
          </a:p>
          <a:p>
            <a:pPr indent="-323850" lvl="1" marL="914400" rtl="0" algn="l">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Input is the one for which the algorithm runs the fastest.</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