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863574-DAF2-4758-9089-1D590786089B}"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155582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63574-DAF2-4758-9089-1D590786089B}"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369627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63574-DAF2-4758-9089-1D590786089B}"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35933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63574-DAF2-4758-9089-1D590786089B}"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166115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63574-DAF2-4758-9089-1D590786089B}"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85846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863574-DAF2-4758-9089-1D590786089B}"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266518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863574-DAF2-4758-9089-1D590786089B}"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219014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863574-DAF2-4758-9089-1D590786089B}"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374345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63574-DAF2-4758-9089-1D590786089B}"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360650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63574-DAF2-4758-9089-1D590786089B}"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34938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63574-DAF2-4758-9089-1D590786089B}"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C5909-F191-43BA-B292-0C49EA681510}" type="slidenum">
              <a:rPr lang="en-US" smtClean="0"/>
              <a:t>‹#›</a:t>
            </a:fld>
            <a:endParaRPr lang="en-US"/>
          </a:p>
        </p:txBody>
      </p:sp>
    </p:spTree>
    <p:extLst>
      <p:ext uri="{BB962C8B-B14F-4D97-AF65-F5344CB8AC3E}">
        <p14:creationId xmlns:p14="http://schemas.microsoft.com/office/powerpoint/2010/main" val="421737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63574-DAF2-4758-9089-1D590786089B}" type="datetimeFigureOut">
              <a:rPr lang="en-US" smtClean="0"/>
              <a:t>11/11/2020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C5909-F191-43BA-B292-0C49EA681510}" type="slidenum">
              <a:rPr lang="en-US" smtClean="0"/>
              <a:t>‹#›</a:t>
            </a:fld>
            <a:endParaRPr lang="en-US"/>
          </a:p>
        </p:txBody>
      </p:sp>
    </p:spTree>
    <p:extLst>
      <p:ext uri="{BB962C8B-B14F-4D97-AF65-F5344CB8AC3E}">
        <p14:creationId xmlns:p14="http://schemas.microsoft.com/office/powerpoint/2010/main" val="2568740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quiz.geeksforgeeks.org/queue-set-1introduction-and-array-implem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Fibonacci_hea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Priority Queue &amp;</a:t>
            </a:r>
            <a:r>
              <a:rPr lang="en-US" dirty="0"/>
              <a:t/>
            </a:r>
            <a:br>
              <a:rPr lang="en-US" dirty="0"/>
            </a:br>
            <a:r>
              <a:rPr lang="en-US" dirty="0"/>
              <a:t>Circular Linked List</a:t>
            </a:r>
          </a:p>
        </p:txBody>
      </p:sp>
      <p:sp>
        <p:nvSpPr>
          <p:cNvPr id="3" name="Subtitle 2"/>
          <p:cNvSpPr>
            <a:spLocks noGrp="1"/>
          </p:cNvSpPr>
          <p:nvPr>
            <p:ph type="subTitle" idx="1"/>
          </p:nvPr>
        </p:nvSpPr>
        <p:spPr>
          <a:xfrm>
            <a:off x="1371600" y="3886200"/>
            <a:ext cx="6400800" cy="609600"/>
          </a:xfrm>
        </p:spPr>
        <p:txBody>
          <a:bodyPr/>
          <a:lstStyle/>
          <a:p>
            <a:r>
              <a:rPr lang="en-US" dirty="0" smtClean="0"/>
              <a:t>Data Structures</a:t>
            </a:r>
            <a:endParaRPr lang="en-US" dirty="0"/>
          </a:p>
        </p:txBody>
      </p:sp>
      <p:sp>
        <p:nvSpPr>
          <p:cNvPr id="4" name="TextBox 3"/>
          <p:cNvSpPr txBox="1"/>
          <p:nvPr/>
        </p:nvSpPr>
        <p:spPr>
          <a:xfrm>
            <a:off x="5486400" y="5638800"/>
            <a:ext cx="2385205" cy="646331"/>
          </a:xfrm>
          <a:prstGeom prst="rect">
            <a:avLst/>
          </a:prstGeom>
          <a:noFill/>
        </p:spPr>
        <p:txBody>
          <a:bodyPr wrap="none" rtlCol="0">
            <a:spAutoFit/>
          </a:bodyPr>
          <a:lstStyle/>
          <a:p>
            <a:r>
              <a:rPr lang="en-US" dirty="0" err="1" smtClean="0"/>
              <a:t>Ashwin</a:t>
            </a:r>
            <a:r>
              <a:rPr lang="en-US" dirty="0" smtClean="0"/>
              <a:t> </a:t>
            </a:r>
            <a:r>
              <a:rPr lang="en-US" dirty="0" err="1" smtClean="0"/>
              <a:t>Muthu</a:t>
            </a:r>
            <a:r>
              <a:rPr lang="en-US" dirty="0" smtClean="0"/>
              <a:t> Kumar S</a:t>
            </a:r>
          </a:p>
          <a:p>
            <a:r>
              <a:rPr lang="en-US" dirty="0" smtClean="0"/>
              <a:t>1831</a:t>
            </a:r>
            <a:r>
              <a:rPr lang="en-US" b="1" dirty="0" smtClean="0"/>
              <a:t>007</a:t>
            </a:r>
            <a:endParaRPr lang="en-US" b="1" dirty="0"/>
          </a:p>
        </p:txBody>
      </p:sp>
    </p:spTree>
    <p:extLst>
      <p:ext uri="{BB962C8B-B14F-4D97-AF65-F5344CB8AC3E}">
        <p14:creationId xmlns:p14="http://schemas.microsoft.com/office/powerpoint/2010/main" val="338050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Doubly Linked List as </a:t>
            </a:r>
            <a:r>
              <a:rPr lang="en-US" dirty="0" smtClean="0"/>
              <a:t>Circular</a:t>
            </a:r>
            <a:endParaRPr lang="en-US" dirty="0"/>
          </a:p>
        </p:txBody>
      </p:sp>
      <p:sp>
        <p:nvSpPr>
          <p:cNvPr id="3" name="Content Placeholder 2"/>
          <p:cNvSpPr>
            <a:spLocks noGrp="1"/>
          </p:cNvSpPr>
          <p:nvPr>
            <p:ph idx="1"/>
          </p:nvPr>
        </p:nvSpPr>
        <p:spPr/>
        <p:txBody>
          <a:bodyPr>
            <a:normAutofit/>
          </a:bodyPr>
          <a:lstStyle/>
          <a:p>
            <a:r>
              <a:rPr lang="en-US" sz="2800" dirty="0"/>
              <a:t>In doubly linked list, the next pointer of the last node points to the first node and the previous pointer of the first node points to the last node making the circular in both directions.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95725"/>
            <a:ext cx="8534400" cy="1393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933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IMPORTANT POINTS</a:t>
            </a:r>
            <a:endParaRPr lang="en-US" b="1" dirty="0"/>
          </a:p>
        </p:txBody>
      </p:sp>
      <p:sp>
        <p:nvSpPr>
          <p:cNvPr id="3" name="Content Placeholder 2"/>
          <p:cNvSpPr>
            <a:spLocks noGrp="1"/>
          </p:cNvSpPr>
          <p:nvPr>
            <p:ph idx="1"/>
          </p:nvPr>
        </p:nvSpPr>
        <p:spPr/>
        <p:txBody>
          <a:bodyPr/>
          <a:lstStyle/>
          <a:p>
            <a:r>
              <a:rPr lang="en-US" dirty="0"/>
              <a:t>The last link's next points to the first link of the list in both cases of singly as well as doubly linked list.</a:t>
            </a:r>
          </a:p>
          <a:p>
            <a:r>
              <a:rPr lang="en-US" dirty="0"/>
              <a:t>The first link's previous points to the last of the list in case of doubly linked list</a:t>
            </a:r>
            <a:r>
              <a:rPr lang="en-US" dirty="0" smtClean="0"/>
              <a:t>.</a:t>
            </a:r>
            <a:endParaRPr lang="en-US" dirty="0"/>
          </a:p>
        </p:txBody>
      </p:sp>
    </p:spTree>
    <p:extLst>
      <p:ext uri="{BB962C8B-B14F-4D97-AF65-F5344CB8AC3E}">
        <p14:creationId xmlns:p14="http://schemas.microsoft.com/office/powerpoint/2010/main" val="46298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a:t>
            </a:r>
            <a:r>
              <a:rPr lang="en-US" dirty="0" smtClean="0"/>
              <a:t>Operations</a:t>
            </a:r>
            <a:endParaRPr lang="en-US" dirty="0"/>
          </a:p>
        </p:txBody>
      </p:sp>
      <p:sp>
        <p:nvSpPr>
          <p:cNvPr id="3" name="Content Placeholder 2"/>
          <p:cNvSpPr>
            <a:spLocks noGrp="1"/>
          </p:cNvSpPr>
          <p:nvPr>
            <p:ph idx="1"/>
          </p:nvPr>
        </p:nvSpPr>
        <p:spPr/>
        <p:txBody>
          <a:bodyPr/>
          <a:lstStyle/>
          <a:p>
            <a:pPr marL="0" indent="0">
              <a:buNone/>
            </a:pPr>
            <a:r>
              <a:rPr lang="en-US" dirty="0"/>
              <a:t>Following are the important operations supported by a circular list.</a:t>
            </a:r>
          </a:p>
          <a:p>
            <a:r>
              <a:rPr lang="en-US" b="1" dirty="0"/>
              <a:t>insert</a:t>
            </a:r>
            <a:r>
              <a:rPr lang="en-US" dirty="0"/>
              <a:t> − Inserts an element at the start of the list.</a:t>
            </a:r>
          </a:p>
          <a:p>
            <a:r>
              <a:rPr lang="en-US" b="1" dirty="0"/>
              <a:t>delete</a:t>
            </a:r>
            <a:r>
              <a:rPr lang="en-US" dirty="0"/>
              <a:t> − Deletes an element from the start of the list.</a:t>
            </a:r>
          </a:p>
          <a:p>
            <a:r>
              <a:rPr lang="en-US" b="1" dirty="0"/>
              <a:t>display</a:t>
            </a:r>
            <a:r>
              <a:rPr lang="en-US" dirty="0"/>
              <a:t> − Displays the list</a:t>
            </a:r>
            <a:r>
              <a:rPr lang="en-US" dirty="0" smtClean="0"/>
              <a:t>.</a:t>
            </a:r>
            <a:endParaRPr lang="en-US" dirty="0"/>
          </a:p>
        </p:txBody>
      </p:sp>
    </p:spTree>
    <p:extLst>
      <p:ext uri="{BB962C8B-B14F-4D97-AF65-F5344CB8AC3E}">
        <p14:creationId xmlns:p14="http://schemas.microsoft.com/office/powerpoint/2010/main" val="247966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Insertion Operation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806" t="26146" r="26165" b="24423"/>
          <a:stretch/>
        </p:blipFill>
        <p:spPr>
          <a:xfrm>
            <a:off x="685800" y="1676400"/>
            <a:ext cx="7927090" cy="457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841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Deletion Operation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7" t="22446" r="25985" b="30813"/>
          <a:stretch/>
        </p:blipFill>
        <p:spPr>
          <a:xfrm>
            <a:off x="517888" y="1600200"/>
            <a:ext cx="7940312" cy="4087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395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en-US" dirty="0"/>
              <a:t>Display List </a:t>
            </a:r>
            <a:r>
              <a:rPr lang="en-US" dirty="0" smtClean="0"/>
              <a:t>Operation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7" t="42286" r="25985" b="22742"/>
          <a:stretch/>
        </p:blipFill>
        <p:spPr>
          <a:xfrm>
            <a:off x="609600" y="1752600"/>
            <a:ext cx="7848600" cy="40417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6533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229600" cy="1143000"/>
          </a:xfrm>
        </p:spPr>
        <p:txBody>
          <a:bodyPr>
            <a:normAutofit/>
          </a:bodyPr>
          <a:lstStyle/>
          <a:p>
            <a:r>
              <a:rPr lang="en-US" sz="6600" b="1" dirty="0" smtClean="0"/>
              <a:t>THANK YOU</a:t>
            </a:r>
            <a:endParaRPr lang="en-US" sz="6600" b="1" dirty="0"/>
          </a:p>
        </p:txBody>
      </p:sp>
    </p:spTree>
    <p:extLst>
      <p:ext uri="{BB962C8B-B14F-4D97-AF65-F5344CB8AC3E}">
        <p14:creationId xmlns:p14="http://schemas.microsoft.com/office/powerpoint/2010/main" val="26075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3" name="Content Placeholder 2"/>
          <p:cNvSpPr>
            <a:spLocks noGrp="1"/>
          </p:cNvSpPr>
          <p:nvPr>
            <p:ph idx="1"/>
          </p:nvPr>
        </p:nvSpPr>
        <p:spPr/>
        <p:txBody>
          <a:bodyPr/>
          <a:lstStyle/>
          <a:p>
            <a:pPr marL="0" indent="0" fontAlgn="base">
              <a:buNone/>
            </a:pPr>
            <a:r>
              <a:rPr lang="en-US" dirty="0"/>
              <a:t>Priority Queue is an extension of </a:t>
            </a:r>
            <a:r>
              <a:rPr lang="en-US" dirty="0">
                <a:hlinkClick r:id="rId2"/>
              </a:rPr>
              <a:t>queue </a:t>
            </a:r>
            <a:r>
              <a:rPr lang="en-US" dirty="0"/>
              <a:t>with following properties.</a:t>
            </a:r>
          </a:p>
          <a:p>
            <a:pPr fontAlgn="base"/>
            <a:r>
              <a:rPr lang="en-US" dirty="0"/>
              <a:t>Every item has a priority associated with it.</a:t>
            </a:r>
          </a:p>
          <a:p>
            <a:pPr fontAlgn="base"/>
            <a:r>
              <a:rPr lang="en-US" dirty="0"/>
              <a:t>An element with high priority is </a:t>
            </a:r>
            <a:r>
              <a:rPr lang="en-US" dirty="0" err="1"/>
              <a:t>dequeued</a:t>
            </a:r>
            <a:r>
              <a:rPr lang="en-US" dirty="0"/>
              <a:t> before an element with low priority.</a:t>
            </a:r>
          </a:p>
          <a:p>
            <a:pPr fontAlgn="base"/>
            <a:r>
              <a:rPr lang="en-US" dirty="0"/>
              <a:t>If two elements have the same priority, they are served according to their order in the queue.</a:t>
            </a:r>
          </a:p>
          <a:p>
            <a:endParaRPr lang="en-US" dirty="0"/>
          </a:p>
        </p:txBody>
      </p:sp>
    </p:spTree>
    <p:extLst>
      <p:ext uri="{BB962C8B-B14F-4D97-AF65-F5344CB8AC3E}">
        <p14:creationId xmlns:p14="http://schemas.microsoft.com/office/powerpoint/2010/main" val="258826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In the below priority queue, element with maximum ASCII value will have the </a:t>
            </a:r>
            <a:r>
              <a:rPr lang="en-US" sz="2800" dirty="0" smtClean="0"/>
              <a:t>highest </a:t>
            </a:r>
            <a:r>
              <a:rPr lang="en-US" sz="2800" dirty="0"/>
              <a:t>priority</a:t>
            </a:r>
            <a:r>
              <a:rPr lang="en-US" sz="28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743200"/>
            <a:ext cx="7315200" cy="3657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456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3" name="Content Placeholder 2"/>
          <p:cNvSpPr>
            <a:spLocks noGrp="1"/>
          </p:cNvSpPr>
          <p:nvPr>
            <p:ph idx="1"/>
          </p:nvPr>
        </p:nvSpPr>
        <p:spPr/>
        <p:txBody>
          <a:bodyPr/>
          <a:lstStyle/>
          <a:p>
            <a:pPr marL="0" indent="0">
              <a:buNone/>
            </a:pPr>
            <a:r>
              <a:rPr lang="en-US" dirty="0"/>
              <a:t>A typical priority queue supports following </a:t>
            </a:r>
            <a:r>
              <a:rPr lang="en-US" dirty="0" smtClean="0"/>
              <a:t>operations.</a:t>
            </a:r>
            <a:endParaRPr lang="en-US" dirty="0"/>
          </a:p>
          <a:p>
            <a:pPr>
              <a:buFont typeface="Wingdings" pitchFamily="2" charset="2"/>
              <a:buChar char="q"/>
            </a:pPr>
            <a:r>
              <a:rPr lang="en-US" b="1" dirty="0" smtClean="0"/>
              <a:t>insert(item</a:t>
            </a:r>
            <a:r>
              <a:rPr lang="en-US" b="1" dirty="0"/>
              <a:t>, priority): </a:t>
            </a:r>
            <a:r>
              <a:rPr lang="en-US" dirty="0"/>
              <a:t>Inserts an item with given </a:t>
            </a:r>
            <a:r>
              <a:rPr lang="en-US" dirty="0" smtClean="0"/>
              <a:t>priority.</a:t>
            </a:r>
          </a:p>
          <a:p>
            <a:pPr>
              <a:buFont typeface="Wingdings" pitchFamily="2" charset="2"/>
              <a:buChar char="q"/>
            </a:pPr>
            <a:r>
              <a:rPr lang="en-US" b="1" dirty="0" err="1" smtClean="0"/>
              <a:t>getHighestPriority</a:t>
            </a:r>
            <a:r>
              <a:rPr lang="en-US" b="1" dirty="0"/>
              <a:t>():</a:t>
            </a:r>
            <a:r>
              <a:rPr lang="en-US" dirty="0"/>
              <a:t> Returns the highest priority </a:t>
            </a:r>
            <a:r>
              <a:rPr lang="en-US" dirty="0" smtClean="0"/>
              <a:t>item.</a:t>
            </a:r>
          </a:p>
          <a:p>
            <a:pPr>
              <a:buFont typeface="Wingdings" pitchFamily="2" charset="2"/>
              <a:buChar char="q"/>
            </a:pPr>
            <a:r>
              <a:rPr lang="en-US" b="1" dirty="0" err="1" smtClean="0"/>
              <a:t>deleteHighestPriority</a:t>
            </a:r>
            <a:r>
              <a:rPr lang="en-US" b="1" dirty="0"/>
              <a:t>(): </a:t>
            </a:r>
            <a:r>
              <a:rPr lang="en-US" dirty="0"/>
              <a:t>Removes the highest priority item.</a:t>
            </a:r>
          </a:p>
        </p:txBody>
      </p:sp>
    </p:spTree>
    <p:extLst>
      <p:ext uri="{BB962C8B-B14F-4D97-AF65-F5344CB8AC3E}">
        <p14:creationId xmlns:p14="http://schemas.microsoft.com/office/powerpoint/2010/main" val="345396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implement priority queue?</a:t>
            </a:r>
            <a:endParaRPr lang="en-US" dirty="0"/>
          </a:p>
        </p:txBody>
      </p:sp>
      <p:sp>
        <p:nvSpPr>
          <p:cNvPr id="3" name="Content Placeholder 2"/>
          <p:cNvSpPr>
            <a:spLocks noGrp="1"/>
          </p:cNvSpPr>
          <p:nvPr>
            <p:ph idx="1"/>
          </p:nvPr>
        </p:nvSpPr>
        <p:spPr/>
        <p:txBody>
          <a:bodyPr/>
          <a:lstStyle/>
          <a:p>
            <a:pPr marL="0" indent="0" fontAlgn="base">
              <a:buNone/>
            </a:pPr>
            <a:r>
              <a:rPr lang="en-US" b="1" i="1" dirty="0"/>
              <a:t>Using </a:t>
            </a:r>
            <a:r>
              <a:rPr lang="en-US" b="1" i="1" dirty="0" smtClean="0"/>
              <a:t>Array</a:t>
            </a:r>
            <a:endParaRPr lang="en-US" i="1" dirty="0" smtClean="0"/>
          </a:p>
          <a:p>
            <a:pPr marL="0" indent="0" fontAlgn="base">
              <a:buNone/>
            </a:pPr>
            <a:r>
              <a:rPr lang="en-US" dirty="0" smtClean="0"/>
              <a:t>	A </a:t>
            </a:r>
            <a:r>
              <a:rPr lang="en-US" dirty="0"/>
              <a:t>simple implementation is to use array of following structure.</a:t>
            </a:r>
          </a:p>
          <a:p>
            <a:pPr marL="0" indent="0">
              <a:buNone/>
            </a:pPr>
            <a:r>
              <a:rPr lang="en-US" dirty="0" smtClean="0"/>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struct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 item { </a:t>
            </a:r>
          </a:p>
          <a:p>
            <a:pPr marL="0" indent="0">
              <a:buNone/>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int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 item; </a:t>
            </a:r>
          </a:p>
          <a:p>
            <a:pPr marL="0" indent="0">
              <a:buNone/>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int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 priority; </a:t>
            </a:r>
          </a:p>
          <a:p>
            <a:pPr marL="0" indent="0">
              <a:buNone/>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rPr>
              <a: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ahnschrift SemiLight Condensed" pitchFamily="34" charset="0"/>
            </a:endParaRPr>
          </a:p>
        </p:txBody>
      </p:sp>
    </p:spTree>
    <p:extLst>
      <p:ext uri="{BB962C8B-B14F-4D97-AF65-F5344CB8AC3E}">
        <p14:creationId xmlns:p14="http://schemas.microsoft.com/office/powerpoint/2010/main" val="428243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fontAlgn="base">
              <a:buFont typeface="Wingdings" pitchFamily="2" charset="2"/>
              <a:buChar char="§"/>
            </a:pPr>
            <a:r>
              <a:rPr lang="en-US" b="1" dirty="0"/>
              <a:t>insert() </a:t>
            </a:r>
            <a:r>
              <a:rPr lang="en-US" dirty="0"/>
              <a:t>operation can be implemented by adding an item at end of array in </a:t>
            </a:r>
            <a:r>
              <a:rPr lang="en-US" b="1" dirty="0">
                <a:solidFill>
                  <a:srgbClr val="FF0000"/>
                </a:solidFill>
              </a:rPr>
              <a:t>O(1)</a:t>
            </a:r>
            <a:r>
              <a:rPr lang="en-US" dirty="0"/>
              <a:t> </a:t>
            </a:r>
            <a:r>
              <a:rPr lang="en-US" dirty="0" smtClean="0"/>
              <a:t>time.</a:t>
            </a:r>
          </a:p>
          <a:p>
            <a:pPr fontAlgn="base">
              <a:buFont typeface="Wingdings" pitchFamily="2" charset="2"/>
              <a:buChar char="§"/>
            </a:pPr>
            <a:r>
              <a:rPr lang="en-US" b="1" dirty="0" err="1" smtClean="0"/>
              <a:t>getHighestPriority</a:t>
            </a:r>
            <a:r>
              <a:rPr lang="en-US" b="1" dirty="0"/>
              <a:t>()</a:t>
            </a:r>
            <a:r>
              <a:rPr lang="en-US" dirty="0"/>
              <a:t> operation can be implemented by linearly searching the highest priority item in array. This operation takes </a:t>
            </a:r>
            <a:r>
              <a:rPr lang="en-US" dirty="0">
                <a:solidFill>
                  <a:srgbClr val="FF0000"/>
                </a:solidFill>
              </a:rPr>
              <a:t>O(n)</a:t>
            </a:r>
            <a:r>
              <a:rPr lang="en-US" dirty="0"/>
              <a:t> time.</a:t>
            </a:r>
          </a:p>
          <a:p>
            <a:pPr fontAlgn="base">
              <a:buFont typeface="Wingdings" pitchFamily="2" charset="2"/>
              <a:buChar char="§"/>
            </a:pPr>
            <a:r>
              <a:rPr lang="en-US" b="1" dirty="0" err="1"/>
              <a:t>deleteHighestPriority</a:t>
            </a:r>
            <a:r>
              <a:rPr lang="en-US" b="1" dirty="0"/>
              <a:t>() </a:t>
            </a:r>
            <a:r>
              <a:rPr lang="en-US" dirty="0"/>
              <a:t>operation can be implemented by first linearly searching an item, then removing the item by moving all subsequent items one position back.</a:t>
            </a:r>
          </a:p>
          <a:p>
            <a:pPr fontAlgn="base">
              <a:buFont typeface="Wingdings" pitchFamily="2" charset="2"/>
              <a:buChar char="§"/>
            </a:pPr>
            <a:r>
              <a:rPr lang="en-US" dirty="0"/>
              <a:t>We can also use Linked List, time complexity of all operations with linked list remains same as array. The advantage with linked list is </a:t>
            </a:r>
            <a:r>
              <a:rPr lang="en-US" b="1" dirty="0" err="1"/>
              <a:t>deleteHighestPriority</a:t>
            </a:r>
            <a:r>
              <a:rPr lang="en-US" b="1" dirty="0"/>
              <a:t>() </a:t>
            </a:r>
            <a:r>
              <a:rPr lang="en-US" dirty="0"/>
              <a:t>can be more efficient as we don’t have to move items</a:t>
            </a:r>
            <a:r>
              <a:rPr lang="en-US" dirty="0" smtClean="0"/>
              <a:t>.</a:t>
            </a:r>
            <a:endParaRPr lang="en-US" dirty="0"/>
          </a:p>
        </p:txBody>
      </p:sp>
    </p:spTree>
    <p:extLst>
      <p:ext uri="{BB962C8B-B14F-4D97-AF65-F5344CB8AC3E}">
        <p14:creationId xmlns:p14="http://schemas.microsoft.com/office/powerpoint/2010/main" val="418131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62600"/>
          </a:xfrm>
        </p:spPr>
        <p:txBody>
          <a:bodyPr>
            <a:normAutofit fontScale="92500" lnSpcReduction="20000"/>
          </a:bodyPr>
          <a:lstStyle/>
          <a:p>
            <a:pPr marL="0" indent="0">
              <a:buNone/>
            </a:pPr>
            <a:r>
              <a:rPr lang="en-US" b="1" i="1" dirty="0"/>
              <a:t>Using </a:t>
            </a:r>
            <a:r>
              <a:rPr lang="en-US" b="1" i="1" dirty="0" smtClean="0"/>
              <a:t>Heaps</a:t>
            </a:r>
            <a:endParaRPr lang="en-US" dirty="0"/>
          </a:p>
          <a:p>
            <a:pPr>
              <a:buFont typeface="Wingdings" pitchFamily="2" charset="2"/>
              <a:buChar char="v"/>
            </a:pPr>
            <a:r>
              <a:rPr lang="en-US" dirty="0" smtClean="0"/>
              <a:t>Heap </a:t>
            </a:r>
            <a:r>
              <a:rPr lang="en-US" dirty="0"/>
              <a:t>is generally preferred for priority queue implementation because heaps provide better performance compared arrays or linked list. </a:t>
            </a:r>
            <a:endParaRPr lang="en-US" dirty="0" smtClean="0"/>
          </a:p>
          <a:p>
            <a:pPr>
              <a:buFont typeface="Wingdings" pitchFamily="2" charset="2"/>
              <a:buChar char="v"/>
            </a:pPr>
            <a:r>
              <a:rPr lang="en-US" dirty="0" smtClean="0"/>
              <a:t>In </a:t>
            </a:r>
            <a:r>
              <a:rPr lang="en-US" dirty="0"/>
              <a:t>a Binary Heap, </a:t>
            </a:r>
            <a:endParaRPr lang="en-US" dirty="0" smtClean="0"/>
          </a:p>
          <a:p>
            <a:pPr lvl="1">
              <a:buFont typeface="Arial" pitchFamily="34" charset="0"/>
              <a:buChar char="•"/>
            </a:pPr>
            <a:r>
              <a:rPr lang="en-US" b="1" dirty="0" err="1" smtClean="0"/>
              <a:t>getHighestPriority</a:t>
            </a:r>
            <a:r>
              <a:rPr lang="en-US" b="1" dirty="0"/>
              <a:t>() </a:t>
            </a:r>
            <a:r>
              <a:rPr lang="en-US" dirty="0"/>
              <a:t>can be implemented in </a:t>
            </a:r>
            <a:r>
              <a:rPr lang="en-US" b="1" dirty="0">
                <a:solidFill>
                  <a:srgbClr val="FF0000"/>
                </a:solidFill>
              </a:rPr>
              <a:t>O(1)</a:t>
            </a:r>
            <a:r>
              <a:rPr lang="en-US" dirty="0"/>
              <a:t> time, </a:t>
            </a:r>
            <a:endParaRPr lang="en-US" dirty="0" smtClean="0"/>
          </a:p>
          <a:p>
            <a:pPr lvl="1">
              <a:buFont typeface="Arial" pitchFamily="34" charset="0"/>
              <a:buChar char="•"/>
            </a:pPr>
            <a:r>
              <a:rPr lang="en-US" b="1" dirty="0" smtClean="0"/>
              <a:t>insert</a:t>
            </a:r>
            <a:r>
              <a:rPr lang="en-US" b="1" dirty="0"/>
              <a:t>() </a:t>
            </a:r>
            <a:r>
              <a:rPr lang="en-US" dirty="0"/>
              <a:t>can be implemented in </a:t>
            </a:r>
            <a:r>
              <a:rPr lang="en-US" b="1" dirty="0">
                <a:solidFill>
                  <a:srgbClr val="FF0000"/>
                </a:solidFill>
              </a:rPr>
              <a:t>O(</a:t>
            </a:r>
            <a:r>
              <a:rPr lang="en-US" b="1" dirty="0" err="1">
                <a:solidFill>
                  <a:srgbClr val="FF0000"/>
                </a:solidFill>
              </a:rPr>
              <a:t>Logn</a:t>
            </a:r>
            <a:r>
              <a:rPr lang="en-US" b="1" dirty="0">
                <a:solidFill>
                  <a:srgbClr val="FF0000"/>
                </a:solidFill>
              </a:rPr>
              <a:t>)</a:t>
            </a:r>
            <a:r>
              <a:rPr lang="en-US" dirty="0"/>
              <a:t> time and </a:t>
            </a:r>
            <a:endParaRPr lang="en-US" dirty="0" smtClean="0"/>
          </a:p>
          <a:p>
            <a:pPr lvl="1">
              <a:buFont typeface="Arial" pitchFamily="34" charset="0"/>
              <a:buChar char="•"/>
            </a:pPr>
            <a:r>
              <a:rPr lang="en-US" b="1" dirty="0" err="1" smtClean="0"/>
              <a:t>deleteHighestPriority</a:t>
            </a:r>
            <a:r>
              <a:rPr lang="en-US" b="1" dirty="0"/>
              <a:t>() </a:t>
            </a:r>
            <a:r>
              <a:rPr lang="en-US" dirty="0"/>
              <a:t>can also be implemented in </a:t>
            </a:r>
            <a:r>
              <a:rPr lang="en-US" b="1" dirty="0">
                <a:solidFill>
                  <a:srgbClr val="FF0000"/>
                </a:solidFill>
              </a:rPr>
              <a:t>O(</a:t>
            </a:r>
            <a:r>
              <a:rPr lang="en-US" b="1" dirty="0" err="1">
                <a:solidFill>
                  <a:srgbClr val="FF0000"/>
                </a:solidFill>
              </a:rPr>
              <a:t>Logn</a:t>
            </a:r>
            <a:r>
              <a:rPr lang="en-US" b="1" dirty="0">
                <a:solidFill>
                  <a:srgbClr val="FF0000"/>
                </a:solidFill>
              </a:rPr>
              <a:t>)</a:t>
            </a:r>
            <a:r>
              <a:rPr lang="en-US" dirty="0"/>
              <a:t> </a:t>
            </a:r>
            <a:r>
              <a:rPr lang="en-US" dirty="0" smtClean="0"/>
              <a:t>time.</a:t>
            </a:r>
          </a:p>
          <a:p>
            <a:pPr>
              <a:buFont typeface="Wingdings" pitchFamily="2" charset="2"/>
              <a:buChar char="v"/>
            </a:pPr>
            <a:r>
              <a:rPr lang="en-US" dirty="0" smtClean="0"/>
              <a:t>With</a:t>
            </a:r>
            <a:r>
              <a:rPr lang="en-US" dirty="0"/>
              <a:t> </a:t>
            </a:r>
            <a:r>
              <a:rPr lang="en-US" dirty="0">
                <a:hlinkClick r:id="rId2"/>
              </a:rPr>
              <a:t>Fibonacci heap</a:t>
            </a:r>
            <a:r>
              <a:rPr lang="en-US" dirty="0"/>
              <a:t>, </a:t>
            </a:r>
            <a:endParaRPr lang="en-US" dirty="0" smtClean="0"/>
          </a:p>
          <a:p>
            <a:pPr lvl="1">
              <a:buFont typeface="Arial" pitchFamily="34" charset="0"/>
              <a:buChar char="•"/>
            </a:pPr>
            <a:r>
              <a:rPr lang="en-US" b="1" dirty="0" smtClean="0"/>
              <a:t>insert</a:t>
            </a:r>
            <a:r>
              <a:rPr lang="en-US" b="1" dirty="0"/>
              <a:t>() </a:t>
            </a:r>
            <a:r>
              <a:rPr lang="en-US" dirty="0"/>
              <a:t>and </a:t>
            </a:r>
            <a:r>
              <a:rPr lang="en-US" b="1" dirty="0" err="1"/>
              <a:t>getHighestPriority</a:t>
            </a:r>
            <a:r>
              <a:rPr lang="en-US" b="1" dirty="0"/>
              <a:t>() </a:t>
            </a:r>
            <a:r>
              <a:rPr lang="en-US" dirty="0"/>
              <a:t>can be implemented in </a:t>
            </a:r>
            <a:r>
              <a:rPr lang="en-US" b="1" dirty="0">
                <a:solidFill>
                  <a:srgbClr val="FF0000"/>
                </a:solidFill>
              </a:rPr>
              <a:t>O(1)</a:t>
            </a:r>
            <a:r>
              <a:rPr lang="en-US" dirty="0"/>
              <a:t> amortized time and </a:t>
            </a:r>
            <a:endParaRPr lang="en-US" dirty="0" smtClean="0"/>
          </a:p>
          <a:p>
            <a:pPr lvl="1">
              <a:buFont typeface="Arial" pitchFamily="34" charset="0"/>
              <a:buChar char="•"/>
            </a:pPr>
            <a:r>
              <a:rPr lang="en-US" b="1" dirty="0" err="1" smtClean="0"/>
              <a:t>deleteHighestPriority</a:t>
            </a:r>
            <a:r>
              <a:rPr lang="en-US" b="1" dirty="0"/>
              <a:t>() </a:t>
            </a:r>
            <a:r>
              <a:rPr lang="en-US" dirty="0"/>
              <a:t>can be implemented in </a:t>
            </a:r>
            <a:r>
              <a:rPr lang="en-US" b="1" dirty="0">
                <a:solidFill>
                  <a:srgbClr val="FF0000"/>
                </a:solidFill>
              </a:rPr>
              <a:t>O(</a:t>
            </a:r>
            <a:r>
              <a:rPr lang="en-US" b="1" dirty="0" err="1">
                <a:solidFill>
                  <a:srgbClr val="FF0000"/>
                </a:solidFill>
              </a:rPr>
              <a:t>Logn</a:t>
            </a:r>
            <a:r>
              <a:rPr lang="en-US" b="1" dirty="0">
                <a:solidFill>
                  <a:srgbClr val="FF0000"/>
                </a:solidFill>
              </a:rPr>
              <a:t>)</a:t>
            </a:r>
            <a:r>
              <a:rPr lang="en-US" dirty="0"/>
              <a:t> amortized time.</a:t>
            </a:r>
          </a:p>
        </p:txBody>
      </p:sp>
    </p:spTree>
    <p:extLst>
      <p:ext uri="{BB962C8B-B14F-4D97-AF65-F5344CB8AC3E}">
        <p14:creationId xmlns:p14="http://schemas.microsoft.com/office/powerpoint/2010/main" val="3165553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Linked List</a:t>
            </a:r>
          </a:p>
        </p:txBody>
      </p:sp>
      <p:sp>
        <p:nvSpPr>
          <p:cNvPr id="3" name="Content Placeholder 2"/>
          <p:cNvSpPr>
            <a:spLocks noGrp="1"/>
          </p:cNvSpPr>
          <p:nvPr>
            <p:ph idx="1"/>
          </p:nvPr>
        </p:nvSpPr>
        <p:spPr/>
        <p:txBody>
          <a:bodyPr/>
          <a:lstStyle/>
          <a:p>
            <a:pPr marL="0" indent="0">
              <a:buNone/>
            </a:pPr>
            <a:r>
              <a:rPr lang="en-US" dirty="0"/>
              <a:t>Circular Linked List is a variation of Linked list in which the first element points to the last element and the last element points to the first element. Both </a:t>
            </a:r>
            <a:r>
              <a:rPr lang="en-US" b="1" dirty="0"/>
              <a:t>Singly Linked List </a:t>
            </a:r>
            <a:r>
              <a:rPr lang="en-US" dirty="0"/>
              <a:t>and </a:t>
            </a:r>
            <a:r>
              <a:rPr lang="en-US" b="1" dirty="0"/>
              <a:t>Doubly Linked List </a:t>
            </a:r>
            <a:r>
              <a:rPr lang="en-US" dirty="0"/>
              <a:t>can be made into a circular linked list.</a:t>
            </a:r>
          </a:p>
        </p:txBody>
      </p:sp>
    </p:spTree>
    <p:extLst>
      <p:ext uri="{BB962C8B-B14F-4D97-AF65-F5344CB8AC3E}">
        <p14:creationId xmlns:p14="http://schemas.microsoft.com/office/powerpoint/2010/main" val="195292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Singly Linked List as Circular</a:t>
            </a:r>
            <a:endParaRPr lang="en-US" dirty="0"/>
          </a:p>
        </p:txBody>
      </p:sp>
      <p:sp>
        <p:nvSpPr>
          <p:cNvPr id="3" name="Content Placeholder 2"/>
          <p:cNvSpPr>
            <a:spLocks noGrp="1"/>
          </p:cNvSpPr>
          <p:nvPr>
            <p:ph idx="1"/>
          </p:nvPr>
        </p:nvSpPr>
        <p:spPr/>
        <p:txBody>
          <a:bodyPr/>
          <a:lstStyle/>
          <a:p>
            <a:r>
              <a:rPr lang="en-US" dirty="0" smtClean="0"/>
              <a:t>In </a:t>
            </a:r>
            <a:r>
              <a:rPr lang="en-US" dirty="0"/>
              <a:t>singly linked list, the next pointer of the last node points to the first node</a:t>
            </a:r>
            <a:r>
              <a:rPr lang="en-US" dirty="0" smtClean="0"/>
              <a: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45" y="2957512"/>
            <a:ext cx="8586355" cy="14620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7489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411</Words>
  <Application>Microsoft Office PowerPoint</Application>
  <PresentationFormat>On-screen Show (4:3)</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Priority Queue &amp; Circular Linked List</vt:lpstr>
      <vt:lpstr>Priority Queue</vt:lpstr>
      <vt:lpstr>EXAMPLE</vt:lpstr>
      <vt:lpstr>Priority Queue</vt:lpstr>
      <vt:lpstr>How to implement priority queue?</vt:lpstr>
      <vt:lpstr>PowerPoint Presentation</vt:lpstr>
      <vt:lpstr>PowerPoint Presentation</vt:lpstr>
      <vt:lpstr>Circular Linked List</vt:lpstr>
      <vt:lpstr>Singly Linked List as Circular</vt:lpstr>
      <vt:lpstr>Doubly Linked List as Circular</vt:lpstr>
      <vt:lpstr>IMPORTANT POINTS</vt:lpstr>
      <vt:lpstr>Basic Operations</vt:lpstr>
      <vt:lpstr>1. Insertion Operation</vt:lpstr>
      <vt:lpstr>2. Deletion Operation</vt:lpstr>
      <vt:lpstr>3. Display List Operation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Queue &amp; Circular Linked List</dc:title>
  <dc:creator>Ashwin Raina;Ashwin Muthu Kumar S</dc:creator>
  <cp:keywords>Data Structures;Priority Queue;Circular Linked List</cp:keywords>
  <cp:lastModifiedBy>user</cp:lastModifiedBy>
  <cp:revision>5</cp:revision>
  <dcterms:created xsi:type="dcterms:W3CDTF">2020-11-11T18:17:24Z</dcterms:created>
  <dcterms:modified xsi:type="dcterms:W3CDTF">2020-11-11T18:47:11Z</dcterms:modified>
</cp:coreProperties>
</file>