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140783-3E60-40F6-AB6D-C70187ADDB35}">
  <a:tblStyle styleId="{49140783-3E60-40F6-AB6D-C70187ADDB3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99078d0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99078d0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99078d0e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99078d0e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99078d0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99078d0e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99078d0e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99078d0e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99078d0e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99078d0e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99078d0e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99078d0e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99078d0e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99078d0e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9078d0e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9078d0e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99078d0e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99078d0e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99078d0e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99078d0e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9078d0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9078d0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99078d0e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99078d0e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9078d0e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99078d0e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9078d0e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9078d0e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99078d0e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99078d0e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99078d0e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99078d0e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99078d0e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99078d0e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99078d0e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99078d0e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99078d0e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99078d0e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99078d0e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99078d0e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99078d0e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99078d0e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9078d0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9078d0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99078d0e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99078d0e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99078d0e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99078d0e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99078d0e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99078d0e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99078d0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99078d0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99078d0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99078d0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99078d0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99078d0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9078d0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9078d0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99078d0e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99078d0e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9078d0e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9078d0e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array-data-structure/" TargetMode="External"/><Relationship Id="rId4" Type="http://schemas.openxmlformats.org/officeDocument/2006/relationships/hyperlink" Target="https://www.geeksforgeeks.org/data-structures/linked-list/" TargetMode="External"/><Relationship Id="rId5" Type="http://schemas.openxmlformats.org/officeDocument/2006/relationships/image" Target="../media/image3.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cplusplus.com/reference/cstdlib/free/" TargetMode="Externa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77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LINKED LIST</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71021"/>
            <a:ext cx="8520600" cy="114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solidFill>
                  <a:srgbClr val="000000"/>
                </a:solidFill>
                <a:latin typeface="Times New Roman"/>
                <a:ea typeface="Times New Roman"/>
                <a:cs typeface="Times New Roman"/>
                <a:sym typeface="Times New Roman"/>
              </a:rPr>
              <a:t>BY </a:t>
            </a:r>
            <a:endParaRPr>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lang="en-GB">
                <a:solidFill>
                  <a:srgbClr val="000000"/>
                </a:solidFill>
                <a:latin typeface="Times New Roman"/>
                <a:ea typeface="Times New Roman"/>
                <a:cs typeface="Times New Roman"/>
                <a:sym typeface="Times New Roman"/>
              </a:rPr>
              <a:t>ARAVINDH SUBRAMANIYAN L</a:t>
            </a:r>
            <a:endParaRPr>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lang="en-GB">
                <a:solidFill>
                  <a:srgbClr val="000000"/>
                </a:solidFill>
                <a:latin typeface="Times New Roman"/>
                <a:ea typeface="Times New Roman"/>
                <a:cs typeface="Times New Roman"/>
                <a:sym typeface="Times New Roman"/>
              </a:rPr>
              <a:t>ASHWIN MUTHU KUMAR 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76725"/>
            <a:ext cx="8520600" cy="5727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b="1" lang="en-GB" sz="2600">
                <a:highlight>
                  <a:srgbClr val="FFFFFF"/>
                </a:highlight>
                <a:latin typeface="Times New Roman"/>
                <a:ea typeface="Times New Roman"/>
                <a:cs typeface="Times New Roman"/>
                <a:sym typeface="Times New Roman"/>
              </a:rPr>
              <a:t>LINKED LIST VS ARRAY</a:t>
            </a:r>
            <a:endParaRPr b="1" sz="2600">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b="1" sz="3300">
              <a:latin typeface="Times New Roman"/>
              <a:ea typeface="Times New Roman"/>
              <a:cs typeface="Times New Roman"/>
              <a:sym typeface="Times New Roman"/>
            </a:endParaRPr>
          </a:p>
        </p:txBody>
      </p:sp>
      <p:sp>
        <p:nvSpPr>
          <p:cNvPr id="111" name="Google Shape;111;p22"/>
          <p:cNvSpPr txBox="1"/>
          <p:nvPr>
            <p:ph idx="1" type="body"/>
          </p:nvPr>
        </p:nvSpPr>
        <p:spPr>
          <a:xfrm>
            <a:off x="159300" y="573225"/>
            <a:ext cx="8520600" cy="43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rgbClr val="FFFFFF"/>
                </a:highlight>
                <a:latin typeface="Times New Roman"/>
                <a:ea typeface="Times New Roman"/>
                <a:cs typeface="Times New Roman"/>
                <a:sym typeface="Times New Roman"/>
              </a:rPr>
              <a:t>Both </a:t>
            </a:r>
            <a:r>
              <a:rPr lang="en-GB">
                <a:solidFill>
                  <a:srgbClr val="EC4E2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Arrays</a:t>
            </a:r>
            <a:r>
              <a:rPr lang="en-GB">
                <a:solidFill>
                  <a:schemeClr val="dk1"/>
                </a:solidFill>
                <a:highlight>
                  <a:srgbClr val="FFFFFF"/>
                </a:highlight>
                <a:latin typeface="Times New Roman"/>
                <a:ea typeface="Times New Roman"/>
                <a:cs typeface="Times New Roman"/>
                <a:sym typeface="Times New Roman"/>
              </a:rPr>
              <a:t> and </a:t>
            </a:r>
            <a:r>
              <a:rPr lang="en-GB">
                <a:solidFill>
                  <a:srgbClr val="EC4E2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Linked List </a:t>
            </a:r>
            <a:r>
              <a:rPr lang="en-GB">
                <a:solidFill>
                  <a:schemeClr val="dk1"/>
                </a:solidFill>
                <a:highlight>
                  <a:srgbClr val="FFFFFF"/>
                </a:highlight>
                <a:latin typeface="Times New Roman"/>
                <a:ea typeface="Times New Roman"/>
                <a:cs typeface="Times New Roman"/>
                <a:sym typeface="Times New Roman"/>
              </a:rPr>
              <a:t>can be used to store linear data of similar types, but they both have some advantages and disadvantages over each other.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chemeClr val="dk1"/>
              </a:solidFill>
              <a:highlight>
                <a:srgbClr val="FFFFFF"/>
              </a:highlight>
              <a:latin typeface="Times New Roman"/>
              <a:ea typeface="Times New Roman"/>
              <a:cs typeface="Times New Roman"/>
              <a:sym typeface="Times New Roman"/>
            </a:endParaRPr>
          </a:p>
        </p:txBody>
      </p:sp>
      <p:pic>
        <p:nvPicPr>
          <p:cNvPr id="112" name="Google Shape;112;p22"/>
          <p:cNvPicPr preferRelativeResize="0"/>
          <p:nvPr/>
        </p:nvPicPr>
        <p:blipFill>
          <a:blip r:embed="rId5">
            <a:alphaModFix/>
          </a:blip>
          <a:stretch>
            <a:fillRect/>
          </a:stretch>
        </p:blipFill>
        <p:spPr>
          <a:xfrm>
            <a:off x="311700" y="1341438"/>
            <a:ext cx="5638800" cy="1647825"/>
          </a:xfrm>
          <a:prstGeom prst="rect">
            <a:avLst/>
          </a:prstGeom>
          <a:noFill/>
          <a:ln>
            <a:noFill/>
          </a:ln>
        </p:spPr>
      </p:pic>
      <p:pic>
        <p:nvPicPr>
          <p:cNvPr id="113" name="Google Shape;113;p22"/>
          <p:cNvPicPr preferRelativeResize="0"/>
          <p:nvPr/>
        </p:nvPicPr>
        <p:blipFill>
          <a:blip r:embed="rId6">
            <a:alphaModFix/>
          </a:blip>
          <a:stretch>
            <a:fillRect/>
          </a:stretch>
        </p:blipFill>
        <p:spPr>
          <a:xfrm>
            <a:off x="311688" y="3074988"/>
            <a:ext cx="7229475" cy="16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100">
                <a:solidFill>
                  <a:schemeClr val="dk1"/>
                </a:solidFill>
                <a:highlight>
                  <a:srgbClr val="FFFFFF"/>
                </a:highlight>
                <a:latin typeface="Times New Roman"/>
                <a:ea typeface="Times New Roman"/>
                <a:cs typeface="Times New Roman"/>
                <a:sym typeface="Times New Roman"/>
              </a:rPr>
              <a:t>1) Dynamic size </a:t>
            </a:r>
            <a:endParaRPr sz="21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GB" sz="2100">
                <a:solidFill>
                  <a:schemeClr val="dk1"/>
                </a:solidFill>
                <a:highlight>
                  <a:srgbClr val="FFFFFF"/>
                </a:highlight>
                <a:latin typeface="Times New Roman"/>
                <a:ea typeface="Times New Roman"/>
                <a:cs typeface="Times New Roman"/>
                <a:sym typeface="Times New Roman"/>
              </a:rPr>
              <a:t>2) Ease of insertion/deletion </a:t>
            </a:r>
            <a:endParaRPr sz="2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DISADVANTAGES</a:t>
            </a:r>
            <a:endParaRPr b="1">
              <a:latin typeface="Times New Roman"/>
              <a:ea typeface="Times New Roman"/>
              <a:cs typeface="Times New Roman"/>
              <a:sym typeface="Times New Roman"/>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GB">
                <a:solidFill>
                  <a:schemeClr val="dk1"/>
                </a:solidFill>
                <a:highlight>
                  <a:srgbClr val="FFFFFF"/>
                </a:highlight>
                <a:latin typeface="Times New Roman"/>
                <a:ea typeface="Times New Roman"/>
                <a:cs typeface="Times New Roman"/>
                <a:sym typeface="Times New Roman"/>
              </a:rPr>
              <a:t>1) Random access is not allowed. We have to access elements sequentially starting from the first node. So we cannot do a binary search with linked lists.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en-GB">
                <a:solidFill>
                  <a:schemeClr val="dk1"/>
                </a:solidFill>
                <a:highlight>
                  <a:srgbClr val="FFFFFF"/>
                </a:highlight>
                <a:latin typeface="Times New Roman"/>
                <a:ea typeface="Times New Roman"/>
                <a:cs typeface="Times New Roman"/>
                <a:sym typeface="Times New Roman"/>
              </a:rPr>
              <a:t>2) Extra memory space for a pointer is required with each element of the list.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en-GB">
                <a:solidFill>
                  <a:schemeClr val="dk1"/>
                </a:solidFill>
                <a:highlight>
                  <a:srgbClr val="FFFFFF"/>
                </a:highlight>
                <a:latin typeface="Times New Roman"/>
                <a:ea typeface="Times New Roman"/>
                <a:cs typeface="Times New Roman"/>
                <a:sym typeface="Times New Roman"/>
              </a:rPr>
              <a:t>3) Arrays have better cache locality that can make a pretty big difference in performance.</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INSERTION</a:t>
            </a:r>
            <a:endParaRPr b="1">
              <a:latin typeface="Times New Roman"/>
              <a:ea typeface="Times New Roman"/>
              <a:cs typeface="Times New Roman"/>
              <a:sym typeface="Times New Roman"/>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highlight>
                  <a:srgbClr val="FFFFFF"/>
                </a:highlight>
                <a:latin typeface="Times New Roman"/>
                <a:ea typeface="Times New Roman"/>
                <a:cs typeface="Times New Roman"/>
                <a:sym typeface="Times New Roman"/>
              </a:rPr>
              <a:t>A node can be added in three ways </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GB" sz="2000">
                <a:solidFill>
                  <a:schemeClr val="dk1"/>
                </a:solidFill>
                <a:highlight>
                  <a:srgbClr val="FFFFFF"/>
                </a:highlight>
                <a:latin typeface="Times New Roman"/>
                <a:ea typeface="Times New Roman"/>
                <a:cs typeface="Times New Roman"/>
                <a:sym typeface="Times New Roman"/>
              </a:rPr>
              <a:t>1)</a:t>
            </a:r>
            <a:r>
              <a:rPr lang="en-GB" sz="2000">
                <a:solidFill>
                  <a:schemeClr val="dk1"/>
                </a:solidFill>
                <a:highlight>
                  <a:srgbClr val="FFFFFF"/>
                </a:highlight>
                <a:latin typeface="Times New Roman"/>
                <a:ea typeface="Times New Roman"/>
                <a:cs typeface="Times New Roman"/>
                <a:sym typeface="Times New Roman"/>
              </a:rPr>
              <a:t> At the front of the linked list </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GB" sz="2000">
                <a:solidFill>
                  <a:schemeClr val="dk1"/>
                </a:solidFill>
                <a:highlight>
                  <a:srgbClr val="FFFFFF"/>
                </a:highlight>
                <a:latin typeface="Times New Roman"/>
                <a:ea typeface="Times New Roman"/>
                <a:cs typeface="Times New Roman"/>
                <a:sym typeface="Times New Roman"/>
              </a:rPr>
              <a:t>2) </a:t>
            </a:r>
            <a:r>
              <a:rPr lang="en-GB" sz="2000">
                <a:solidFill>
                  <a:schemeClr val="dk1"/>
                </a:solidFill>
                <a:highlight>
                  <a:srgbClr val="FFFFFF"/>
                </a:highlight>
                <a:latin typeface="Times New Roman"/>
                <a:ea typeface="Times New Roman"/>
                <a:cs typeface="Times New Roman"/>
                <a:sym typeface="Times New Roman"/>
              </a:rPr>
              <a:t>After a given node. </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b="1" lang="en-GB" sz="2000">
                <a:solidFill>
                  <a:schemeClr val="dk1"/>
                </a:solidFill>
                <a:highlight>
                  <a:srgbClr val="FFFFFF"/>
                </a:highlight>
                <a:latin typeface="Times New Roman"/>
                <a:ea typeface="Times New Roman"/>
                <a:cs typeface="Times New Roman"/>
                <a:sym typeface="Times New Roman"/>
              </a:rPr>
              <a:t>3)</a:t>
            </a:r>
            <a:r>
              <a:rPr lang="en-GB" sz="2000">
                <a:solidFill>
                  <a:schemeClr val="dk1"/>
                </a:solidFill>
                <a:highlight>
                  <a:srgbClr val="FFFFFF"/>
                </a:highlight>
                <a:latin typeface="Times New Roman"/>
                <a:ea typeface="Times New Roman"/>
                <a:cs typeface="Times New Roman"/>
                <a:sym typeface="Times New Roman"/>
              </a:rPr>
              <a:t> At the end of the linked list.</a:t>
            </a:r>
            <a:endParaRPr sz="2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highlight>
                  <a:srgbClr val="FFFFFF"/>
                </a:highlight>
                <a:latin typeface="Times New Roman"/>
                <a:ea typeface="Times New Roman"/>
                <a:cs typeface="Times New Roman"/>
                <a:sym typeface="Times New Roman"/>
              </a:rPr>
              <a:t>ADD A NODE AT THE FRONT</a:t>
            </a:r>
            <a:endParaRPr sz="4200">
              <a:latin typeface="Times New Roman"/>
              <a:ea typeface="Times New Roman"/>
              <a:cs typeface="Times New Roman"/>
              <a:sym typeface="Times New Roman"/>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latin typeface="Times New Roman"/>
              <a:ea typeface="Times New Roman"/>
              <a:cs typeface="Times New Roman"/>
              <a:sym typeface="Times New Roman"/>
            </a:endParaRPr>
          </a:p>
          <a:p>
            <a:pPr indent="0" lvl="0" marL="0" rtl="0" algn="l">
              <a:spcBef>
                <a:spcPts val="1600"/>
              </a:spcBef>
              <a:spcAft>
                <a:spcPts val="0"/>
              </a:spcAft>
              <a:buNone/>
            </a:pPr>
            <a:r>
              <a:t/>
            </a:r>
            <a:endParaRPr b="1" sz="2200">
              <a:latin typeface="Times New Roman"/>
              <a:ea typeface="Times New Roman"/>
              <a:cs typeface="Times New Roman"/>
              <a:sym typeface="Times New Roman"/>
            </a:endParaRPr>
          </a:p>
          <a:p>
            <a:pPr indent="0" lvl="0" marL="0" rtl="0" algn="l">
              <a:spcBef>
                <a:spcPts val="1600"/>
              </a:spcBef>
              <a:spcAft>
                <a:spcPts val="0"/>
              </a:spcAft>
              <a:buNone/>
            </a:pPr>
            <a:r>
              <a:t/>
            </a:r>
            <a:endParaRPr b="1" sz="2200">
              <a:latin typeface="Times New Roman"/>
              <a:ea typeface="Times New Roman"/>
              <a:cs typeface="Times New Roman"/>
              <a:sym typeface="Times New Roman"/>
            </a:endParaRPr>
          </a:p>
          <a:p>
            <a:pPr indent="0" lvl="0" marL="0" rtl="0" algn="l">
              <a:spcBef>
                <a:spcPts val="1600"/>
              </a:spcBef>
              <a:spcAft>
                <a:spcPts val="0"/>
              </a:spcAft>
              <a:buNone/>
            </a:pPr>
            <a:r>
              <a:t/>
            </a:r>
            <a:endParaRPr b="1" sz="2200">
              <a:latin typeface="Times New Roman"/>
              <a:ea typeface="Times New Roman"/>
              <a:cs typeface="Times New Roman"/>
              <a:sym typeface="Times New Roman"/>
            </a:endParaRPr>
          </a:p>
          <a:p>
            <a:pPr indent="0" lvl="0" marL="0" rtl="0" algn="l">
              <a:spcBef>
                <a:spcPts val="1600"/>
              </a:spcBef>
              <a:spcAft>
                <a:spcPts val="0"/>
              </a:spcAft>
              <a:buNone/>
            </a:pPr>
            <a:r>
              <a:t/>
            </a:r>
            <a:endParaRPr b="1" sz="2200">
              <a:latin typeface="Times New Roman"/>
              <a:ea typeface="Times New Roman"/>
              <a:cs typeface="Times New Roman"/>
              <a:sym typeface="Times New Roman"/>
            </a:endParaRPr>
          </a:p>
          <a:p>
            <a:pPr indent="0" lvl="0" marL="0" rtl="0" algn="l">
              <a:spcBef>
                <a:spcPts val="1600"/>
              </a:spcBef>
              <a:spcAft>
                <a:spcPts val="1600"/>
              </a:spcAft>
              <a:buNone/>
            </a:pPr>
            <a:r>
              <a:rPr b="1" lang="en-GB" sz="1600">
                <a:solidFill>
                  <a:schemeClr val="dk1"/>
                </a:solidFill>
                <a:highlight>
                  <a:srgbClr val="FFFFFF"/>
                </a:highlight>
                <a:latin typeface="Times New Roman"/>
                <a:ea typeface="Times New Roman"/>
                <a:cs typeface="Times New Roman"/>
                <a:sym typeface="Times New Roman"/>
              </a:rPr>
              <a:t>Time complexity of push() is O(1) as it does constant amount of work.</a:t>
            </a:r>
            <a:endParaRPr b="1" sz="2200">
              <a:latin typeface="Times New Roman"/>
              <a:ea typeface="Times New Roman"/>
              <a:cs typeface="Times New Roman"/>
              <a:sym typeface="Times New Roman"/>
            </a:endParaRPr>
          </a:p>
        </p:txBody>
      </p:sp>
      <p:pic>
        <p:nvPicPr>
          <p:cNvPr id="138" name="Google Shape;138;p26"/>
          <p:cNvPicPr preferRelativeResize="0"/>
          <p:nvPr/>
        </p:nvPicPr>
        <p:blipFill>
          <a:blip r:embed="rId3">
            <a:alphaModFix/>
          </a:blip>
          <a:stretch>
            <a:fillRect/>
          </a:stretch>
        </p:blipFill>
        <p:spPr>
          <a:xfrm>
            <a:off x="563575" y="1357300"/>
            <a:ext cx="7297950" cy="245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100">
                <a:highlight>
                  <a:srgbClr val="FFFFFF"/>
                </a:highlight>
                <a:latin typeface="Times New Roman"/>
                <a:ea typeface="Times New Roman"/>
                <a:cs typeface="Times New Roman"/>
                <a:sym typeface="Times New Roman"/>
              </a:rPr>
              <a:t>ADD A NODE AFTER A GIVEN NODE</a:t>
            </a:r>
            <a:endParaRPr sz="3700">
              <a:latin typeface="Times New Roman"/>
              <a:ea typeface="Times New Roman"/>
              <a:cs typeface="Times New Roman"/>
              <a:sym typeface="Times New Roman"/>
            </a:endParaRPr>
          </a:p>
        </p:txBody>
      </p:sp>
      <p:sp>
        <p:nvSpPr>
          <p:cNvPr id="144" name="Google Shape;144;p27"/>
          <p:cNvSpPr txBox="1"/>
          <p:nvPr>
            <p:ph idx="1" type="body"/>
          </p:nvPr>
        </p:nvSpPr>
        <p:spPr>
          <a:xfrm>
            <a:off x="311700" y="1152475"/>
            <a:ext cx="8520600" cy="27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sz="2400">
              <a:latin typeface="Times New Roman"/>
              <a:ea typeface="Times New Roman"/>
              <a:cs typeface="Times New Roman"/>
              <a:sym typeface="Times New Roman"/>
            </a:endParaRPr>
          </a:p>
          <a:p>
            <a:pPr indent="0" lvl="0" marL="0" rtl="0" algn="l">
              <a:spcBef>
                <a:spcPts val="1600"/>
              </a:spcBef>
              <a:spcAft>
                <a:spcPts val="0"/>
              </a:spcAft>
              <a:buNone/>
            </a:pPr>
            <a:r>
              <a:rPr b="1" lang="en-GB">
                <a:solidFill>
                  <a:schemeClr val="dk1"/>
                </a:solidFill>
                <a:highlight>
                  <a:srgbClr val="FFFFFF"/>
                </a:highlight>
                <a:latin typeface="Times New Roman"/>
                <a:ea typeface="Times New Roman"/>
                <a:cs typeface="Times New Roman"/>
                <a:sym typeface="Times New Roman"/>
              </a:rPr>
              <a:t>Time complexity of insertAfter() is O(1) as it does constant amount of work.</a:t>
            </a:r>
            <a:endParaRPr b="1" sz="2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45" name="Google Shape;145;p27"/>
          <p:cNvPicPr preferRelativeResize="0"/>
          <p:nvPr/>
        </p:nvPicPr>
        <p:blipFill>
          <a:blip r:embed="rId3">
            <a:alphaModFix/>
          </a:blip>
          <a:stretch>
            <a:fillRect/>
          </a:stretch>
        </p:blipFill>
        <p:spPr>
          <a:xfrm>
            <a:off x="936788" y="2270075"/>
            <a:ext cx="7270425" cy="188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highlight>
                  <a:srgbClr val="FFFFFF"/>
                </a:highlight>
                <a:latin typeface="Times New Roman"/>
                <a:ea typeface="Times New Roman"/>
                <a:cs typeface="Times New Roman"/>
                <a:sym typeface="Times New Roman"/>
              </a:rPr>
              <a:t>ADD A NODE AT THE END</a:t>
            </a:r>
            <a:endParaRPr sz="3800">
              <a:latin typeface="Times New Roman"/>
              <a:ea typeface="Times New Roman"/>
              <a:cs typeface="Times New Roman"/>
              <a:sym typeface="Times New Roman"/>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latin typeface="Times New Roman"/>
              <a:ea typeface="Times New Roman"/>
              <a:cs typeface="Times New Roman"/>
              <a:sym typeface="Times New Roman"/>
            </a:endParaRPr>
          </a:p>
          <a:p>
            <a:pPr indent="0" lvl="0" marL="0" rtl="0" algn="l">
              <a:spcBef>
                <a:spcPts val="1600"/>
              </a:spcBef>
              <a:spcAft>
                <a:spcPts val="0"/>
              </a:spcAft>
              <a:buNone/>
            </a:pPr>
            <a:r>
              <a:t/>
            </a:r>
            <a:endParaRPr b="1" sz="2100">
              <a:latin typeface="Times New Roman"/>
              <a:ea typeface="Times New Roman"/>
              <a:cs typeface="Times New Roman"/>
              <a:sym typeface="Times New Roman"/>
            </a:endParaRPr>
          </a:p>
          <a:p>
            <a:pPr indent="0" lvl="0" marL="0" rtl="0" algn="l">
              <a:spcBef>
                <a:spcPts val="1600"/>
              </a:spcBef>
              <a:spcAft>
                <a:spcPts val="0"/>
              </a:spcAft>
              <a:buNone/>
            </a:pPr>
            <a:r>
              <a:t/>
            </a:r>
            <a:endParaRPr b="1" sz="2100">
              <a:latin typeface="Times New Roman"/>
              <a:ea typeface="Times New Roman"/>
              <a:cs typeface="Times New Roman"/>
              <a:sym typeface="Times New Roman"/>
            </a:endParaRPr>
          </a:p>
          <a:p>
            <a:pPr indent="0" lvl="0" marL="0" rtl="0" algn="l">
              <a:spcBef>
                <a:spcPts val="1600"/>
              </a:spcBef>
              <a:spcAft>
                <a:spcPts val="0"/>
              </a:spcAft>
              <a:buNone/>
            </a:pPr>
            <a:r>
              <a:t/>
            </a:r>
            <a:endParaRPr b="1" sz="21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GB" sz="1500">
                <a:solidFill>
                  <a:schemeClr val="dk1"/>
                </a:solidFill>
                <a:highlight>
                  <a:srgbClr val="FFFFFF"/>
                </a:highlight>
                <a:latin typeface="Times New Roman"/>
                <a:ea typeface="Times New Roman"/>
                <a:cs typeface="Times New Roman"/>
                <a:sym typeface="Times New Roman"/>
              </a:rPr>
              <a:t>Time complexity of append is O(n) where n is the number of nodes in linked list. Since there is a loop from head to end, the function does O(n) work. </a:t>
            </a:r>
            <a:endParaRPr b="1" sz="15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b="1" lang="en-GB" sz="1500">
                <a:solidFill>
                  <a:schemeClr val="dk1"/>
                </a:solidFill>
                <a:highlight>
                  <a:srgbClr val="FFFFFF"/>
                </a:highlight>
                <a:latin typeface="Times New Roman"/>
                <a:ea typeface="Times New Roman"/>
                <a:cs typeface="Times New Roman"/>
                <a:sym typeface="Times New Roman"/>
              </a:rPr>
              <a:t>This method can also be optimized to work in O(1) by keeping an extra pointer to tail of linked list</a:t>
            </a:r>
            <a:endParaRPr b="1" sz="2100">
              <a:latin typeface="Times New Roman"/>
              <a:ea typeface="Times New Roman"/>
              <a:cs typeface="Times New Roman"/>
              <a:sym typeface="Times New Roman"/>
            </a:endParaRPr>
          </a:p>
        </p:txBody>
      </p:sp>
      <p:pic>
        <p:nvPicPr>
          <p:cNvPr id="152" name="Google Shape;152;p28"/>
          <p:cNvPicPr preferRelativeResize="0"/>
          <p:nvPr/>
        </p:nvPicPr>
        <p:blipFill>
          <a:blip r:embed="rId3">
            <a:alphaModFix/>
          </a:blip>
          <a:stretch>
            <a:fillRect/>
          </a:stretch>
        </p:blipFill>
        <p:spPr>
          <a:xfrm>
            <a:off x="411175" y="1214450"/>
            <a:ext cx="7958350" cy="1961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DELETION(GIVEN A KEY)</a:t>
            </a:r>
            <a:endParaRPr b="1">
              <a:latin typeface="Times New Roman"/>
              <a:ea typeface="Times New Roman"/>
              <a:cs typeface="Times New Roman"/>
              <a:sym typeface="Times New Roman"/>
            </a:endParaRPr>
          </a:p>
        </p:txBody>
      </p:sp>
      <p:sp>
        <p:nvSpPr>
          <p:cNvPr id="158" name="Google Shape;158;p29"/>
          <p:cNvSpPr txBox="1"/>
          <p:nvPr>
            <p:ph idx="1" type="body"/>
          </p:nvPr>
        </p:nvSpPr>
        <p:spPr>
          <a:xfrm>
            <a:off x="311700" y="1152475"/>
            <a:ext cx="8520600" cy="3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1"/>
                </a:solidFill>
                <a:highlight>
                  <a:srgbClr val="FFFFFF"/>
                </a:highlight>
                <a:latin typeface="Times New Roman"/>
                <a:ea typeface="Times New Roman"/>
                <a:cs typeface="Times New Roman"/>
                <a:sym typeface="Times New Roman"/>
              </a:rPr>
              <a:t>Let us formulate the problem statement to understand the deletion process. </a:t>
            </a:r>
            <a:r>
              <a:rPr i="1" lang="en-GB" sz="1700">
                <a:solidFill>
                  <a:schemeClr val="dk1"/>
                </a:solidFill>
                <a:highlight>
                  <a:srgbClr val="FFFFFF"/>
                </a:highlight>
                <a:latin typeface="Times New Roman"/>
                <a:ea typeface="Times New Roman"/>
                <a:cs typeface="Times New Roman"/>
                <a:sym typeface="Times New Roman"/>
              </a:rPr>
              <a:t>Given a ‘key’, delete the first occurrence of this key in the linked list</a:t>
            </a:r>
            <a:r>
              <a:rPr lang="en-GB" sz="1700">
                <a:solidFill>
                  <a:schemeClr val="dk1"/>
                </a:solidFill>
                <a:highlight>
                  <a:srgbClr val="FFFFFF"/>
                </a:highlight>
                <a:latin typeface="Times New Roman"/>
                <a:ea typeface="Times New Roman"/>
                <a:cs typeface="Times New Roman"/>
                <a:sym typeface="Times New Roman"/>
              </a:rPr>
              <a:t>. </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GB" sz="1700">
                <a:solidFill>
                  <a:schemeClr val="dk1"/>
                </a:solidFill>
                <a:highlight>
                  <a:srgbClr val="FFFFFF"/>
                </a:highlight>
                <a:latin typeface="Times New Roman"/>
                <a:ea typeface="Times New Roman"/>
                <a:cs typeface="Times New Roman"/>
                <a:sym typeface="Times New Roman"/>
              </a:rPr>
              <a:t>To delete a node from the linked list, we need to do the following steps.</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1600"/>
              </a:spcBef>
              <a:spcAft>
                <a:spcPts val="0"/>
              </a:spcAft>
              <a:buClr>
                <a:schemeClr val="dk1"/>
              </a:buClr>
              <a:buSzPts val="1700"/>
              <a:buFont typeface="Times New Roman"/>
              <a:buChar char="●"/>
            </a:pPr>
            <a:r>
              <a:rPr lang="en-GB" sz="1700">
                <a:solidFill>
                  <a:schemeClr val="dk1"/>
                </a:solidFill>
                <a:highlight>
                  <a:srgbClr val="FFFFFF"/>
                </a:highlight>
                <a:latin typeface="Times New Roman"/>
                <a:ea typeface="Times New Roman"/>
                <a:cs typeface="Times New Roman"/>
                <a:sym typeface="Times New Roman"/>
              </a:rPr>
              <a:t> Find the previous node of the node to be deleted. </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GB" sz="1700">
                <a:solidFill>
                  <a:schemeClr val="dk1"/>
                </a:solidFill>
                <a:highlight>
                  <a:srgbClr val="FFFFFF"/>
                </a:highlight>
                <a:latin typeface="Times New Roman"/>
                <a:ea typeface="Times New Roman"/>
                <a:cs typeface="Times New Roman"/>
                <a:sym typeface="Times New Roman"/>
              </a:rPr>
              <a:t>Change the next of the previous node. </a:t>
            </a:r>
            <a:endParaRPr sz="1700">
              <a:solidFill>
                <a:schemeClr val="dk1"/>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GB" sz="1900">
                <a:solidFill>
                  <a:schemeClr val="dk1"/>
                </a:solidFill>
                <a:highlight>
                  <a:srgbClr val="FFFFFF"/>
                </a:highlight>
                <a:latin typeface="Times New Roman"/>
                <a:ea typeface="Times New Roman"/>
                <a:cs typeface="Times New Roman"/>
                <a:sym typeface="Times New Roman"/>
              </a:rPr>
              <a:t> </a:t>
            </a:r>
            <a:r>
              <a:rPr lang="en-GB" sz="1700">
                <a:solidFill>
                  <a:schemeClr val="dk1"/>
                </a:solidFill>
                <a:highlight>
                  <a:srgbClr val="FFFFFF"/>
                </a:highlight>
                <a:latin typeface="Times New Roman"/>
                <a:ea typeface="Times New Roman"/>
                <a:cs typeface="Times New Roman"/>
                <a:sym typeface="Times New Roman"/>
              </a:rPr>
              <a:t>Free memory for the node to be deleted.</a:t>
            </a:r>
            <a:endParaRPr sz="1700">
              <a:solidFill>
                <a:schemeClr val="dk1"/>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rPr lang="en-GB" sz="1500">
                <a:solidFill>
                  <a:schemeClr val="dk1"/>
                </a:solidFill>
                <a:highlight>
                  <a:srgbClr val="FFFFFF"/>
                </a:highlight>
                <a:latin typeface="Times New Roman"/>
                <a:ea typeface="Times New Roman"/>
                <a:cs typeface="Times New Roman"/>
                <a:sym typeface="Times New Roman"/>
              </a:rPr>
              <a:t>Since every node of the linked list is dynamically allocated using malloc() in C, we need to call </a:t>
            </a:r>
            <a:r>
              <a:rPr lang="en-GB" sz="1500">
                <a:solidFill>
                  <a:srgbClr val="EC4E2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free()</a:t>
            </a:r>
            <a:r>
              <a:rPr lang="en-GB" sz="1500">
                <a:solidFill>
                  <a:schemeClr val="dk1"/>
                </a:solidFill>
                <a:highlight>
                  <a:srgbClr val="FFFFFF"/>
                </a:highlight>
                <a:latin typeface="Times New Roman"/>
                <a:ea typeface="Times New Roman"/>
                <a:cs typeface="Times New Roman"/>
                <a:sym typeface="Times New Roman"/>
              </a:rPr>
              <a:t> for freeing memory allocated for the node to be deleted</a:t>
            </a:r>
            <a:r>
              <a:rPr lang="en-GB" sz="1200">
                <a:solidFill>
                  <a:schemeClr val="dk1"/>
                </a:solidFill>
                <a:highlight>
                  <a:srgbClr val="FFFFFF"/>
                </a:highlight>
              </a:rPr>
              <a:t>.</a:t>
            </a:r>
            <a:endParaRPr sz="1700">
              <a:solidFill>
                <a:schemeClr val="dk1"/>
              </a:solidFill>
              <a:highlight>
                <a:srgbClr val="FFFFFF"/>
              </a:highlight>
              <a:latin typeface="Times New Roman"/>
              <a:ea typeface="Times New Roman"/>
              <a:cs typeface="Times New Roman"/>
              <a:sym typeface="Times New Roman"/>
            </a:endParaRPr>
          </a:p>
          <a:p>
            <a:pPr indent="0" lvl="0" marL="457200" rtl="0" algn="l">
              <a:spcBef>
                <a:spcPts val="1600"/>
              </a:spcBef>
              <a:spcAft>
                <a:spcPts val="1600"/>
              </a:spcAft>
              <a:buNone/>
            </a:pPr>
            <a:r>
              <a:t/>
            </a:r>
            <a:endParaRPr sz="1700">
              <a:solidFill>
                <a:schemeClr val="dk1"/>
              </a:solidFill>
              <a:highlight>
                <a:srgbClr val="FFFFFF"/>
              </a:highlight>
              <a:latin typeface="Times New Roman"/>
              <a:ea typeface="Times New Roman"/>
              <a:cs typeface="Times New Roman"/>
              <a:sym typeface="Times New Roman"/>
            </a:endParaRPr>
          </a:p>
        </p:txBody>
      </p:sp>
      <p:pic>
        <p:nvPicPr>
          <p:cNvPr id="159" name="Google Shape;159;p29"/>
          <p:cNvPicPr preferRelativeResize="0"/>
          <p:nvPr/>
        </p:nvPicPr>
        <p:blipFill>
          <a:blip r:embed="rId4">
            <a:alphaModFix/>
          </a:blip>
          <a:stretch>
            <a:fillRect/>
          </a:stretch>
        </p:blipFill>
        <p:spPr>
          <a:xfrm>
            <a:off x="5111200" y="2506625"/>
            <a:ext cx="4032800" cy="237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lang="en-GB" sz="2600">
                <a:highlight>
                  <a:srgbClr val="FFFFFF"/>
                </a:highlight>
                <a:latin typeface="Times New Roman"/>
                <a:ea typeface="Times New Roman"/>
                <a:cs typeface="Times New Roman"/>
                <a:sym typeface="Times New Roman"/>
              </a:rPr>
              <a:t>Delete a Linked List node at a given position</a:t>
            </a:r>
            <a:endParaRPr sz="2600">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900">
                <a:solidFill>
                  <a:schemeClr val="dk1"/>
                </a:solidFill>
                <a:highlight>
                  <a:srgbClr val="FFFFFF"/>
                </a:highlight>
                <a:latin typeface="Times New Roman"/>
                <a:ea typeface="Times New Roman"/>
                <a:cs typeface="Times New Roman"/>
                <a:sym typeface="Times New Roman"/>
              </a:rPr>
              <a:t> </a:t>
            </a:r>
            <a:endParaRPr sz="19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0"/>
              </a:spcBef>
              <a:spcAft>
                <a:spcPts val="0"/>
              </a:spcAft>
              <a:buClr>
                <a:schemeClr val="dk1"/>
              </a:buClr>
              <a:buSzPts val="1100"/>
              <a:buFont typeface="Arial"/>
              <a:buNone/>
            </a:pPr>
            <a:r>
              <a:rPr lang="en-GB" sz="1900">
                <a:solidFill>
                  <a:schemeClr val="dk1"/>
                </a:solidFill>
                <a:highlight>
                  <a:srgbClr val="FFFFFF"/>
                </a:highlight>
                <a:latin typeface="Times New Roman"/>
                <a:ea typeface="Times New Roman"/>
                <a:cs typeface="Times New Roman"/>
                <a:sym typeface="Times New Roman"/>
              </a:rPr>
              <a:t>If the node to be deleted is the root, simply delete it. To delete a middle node, we must have a pointer to the node previous to the node to be deleted. So if positions are not zero, we run a loop position-1 times and get a pointer to the previous node.</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b="1" lang="en-GB" sz="2700">
                <a:highlight>
                  <a:srgbClr val="FFFFFF"/>
                </a:highlight>
                <a:latin typeface="Times New Roman"/>
                <a:ea typeface="Times New Roman"/>
                <a:cs typeface="Times New Roman"/>
                <a:sym typeface="Times New Roman"/>
              </a:rPr>
              <a:t>DOUBLY LINKED LIST</a:t>
            </a:r>
            <a:endParaRPr b="1" sz="2700">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rgbClr val="FFFFFF"/>
                </a:highlight>
                <a:latin typeface="Times New Roman"/>
                <a:ea typeface="Times New Roman"/>
                <a:cs typeface="Times New Roman"/>
                <a:sym typeface="Times New Roman"/>
              </a:rPr>
              <a:t>A </a:t>
            </a:r>
            <a:r>
              <a:rPr b="1" lang="en-GB">
                <a:solidFill>
                  <a:schemeClr val="dk1"/>
                </a:solidFill>
                <a:highlight>
                  <a:srgbClr val="FFFFFF"/>
                </a:highlight>
                <a:latin typeface="Times New Roman"/>
                <a:ea typeface="Times New Roman"/>
                <a:cs typeface="Times New Roman"/>
                <a:sym typeface="Times New Roman"/>
              </a:rPr>
              <a:t>D</a:t>
            </a:r>
            <a:r>
              <a:rPr lang="en-GB">
                <a:solidFill>
                  <a:schemeClr val="dk1"/>
                </a:solidFill>
                <a:highlight>
                  <a:srgbClr val="FFFFFF"/>
                </a:highlight>
                <a:latin typeface="Times New Roman"/>
                <a:ea typeface="Times New Roman"/>
                <a:cs typeface="Times New Roman"/>
                <a:sym typeface="Times New Roman"/>
              </a:rPr>
              <a:t>oubly </a:t>
            </a:r>
            <a:r>
              <a:rPr b="1" lang="en-GB">
                <a:solidFill>
                  <a:schemeClr val="dk1"/>
                </a:solidFill>
                <a:highlight>
                  <a:srgbClr val="FFFFFF"/>
                </a:highlight>
                <a:latin typeface="Times New Roman"/>
                <a:ea typeface="Times New Roman"/>
                <a:cs typeface="Times New Roman"/>
                <a:sym typeface="Times New Roman"/>
              </a:rPr>
              <a:t>L</a:t>
            </a:r>
            <a:r>
              <a:rPr lang="en-GB">
                <a:solidFill>
                  <a:schemeClr val="dk1"/>
                </a:solidFill>
                <a:highlight>
                  <a:srgbClr val="FFFFFF"/>
                </a:highlight>
                <a:latin typeface="Times New Roman"/>
                <a:ea typeface="Times New Roman"/>
                <a:cs typeface="Times New Roman"/>
                <a:sym typeface="Times New Roman"/>
              </a:rPr>
              <a:t>inked </a:t>
            </a:r>
            <a:r>
              <a:rPr b="1" lang="en-GB">
                <a:solidFill>
                  <a:schemeClr val="dk1"/>
                </a:solidFill>
                <a:highlight>
                  <a:srgbClr val="FFFFFF"/>
                </a:highlight>
                <a:latin typeface="Times New Roman"/>
                <a:ea typeface="Times New Roman"/>
                <a:cs typeface="Times New Roman"/>
                <a:sym typeface="Times New Roman"/>
              </a:rPr>
              <a:t>L</a:t>
            </a:r>
            <a:r>
              <a:rPr lang="en-GB">
                <a:solidFill>
                  <a:schemeClr val="dk1"/>
                </a:solidFill>
                <a:highlight>
                  <a:srgbClr val="FFFFFF"/>
                </a:highlight>
                <a:latin typeface="Times New Roman"/>
                <a:ea typeface="Times New Roman"/>
                <a:cs typeface="Times New Roman"/>
                <a:sym typeface="Times New Roman"/>
              </a:rPr>
              <a:t>ist (DLL) contains an extra pointer, typically called </a:t>
            </a:r>
            <a:r>
              <a:rPr i="1" lang="en-GB">
                <a:solidFill>
                  <a:schemeClr val="dk1"/>
                </a:solidFill>
                <a:highlight>
                  <a:srgbClr val="FFFFFF"/>
                </a:highlight>
                <a:latin typeface="Times New Roman"/>
                <a:ea typeface="Times New Roman"/>
                <a:cs typeface="Times New Roman"/>
                <a:sym typeface="Times New Roman"/>
              </a:rPr>
              <a:t>previous pointer</a:t>
            </a:r>
            <a:r>
              <a:rPr lang="en-GB">
                <a:solidFill>
                  <a:schemeClr val="dk1"/>
                </a:solidFill>
                <a:highlight>
                  <a:srgbClr val="FFFFFF"/>
                </a:highlight>
                <a:latin typeface="Times New Roman"/>
                <a:ea typeface="Times New Roman"/>
                <a:cs typeface="Times New Roman"/>
                <a:sym typeface="Times New Roman"/>
              </a:rPr>
              <a:t>, together with next pointer and data which are there in singly linked list.</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GB" sz="1600">
                <a:solidFill>
                  <a:schemeClr val="dk1"/>
                </a:solidFill>
                <a:highlight>
                  <a:srgbClr val="FFFFFF"/>
                </a:highlight>
                <a:latin typeface="Times New Roman"/>
                <a:ea typeface="Times New Roman"/>
                <a:cs typeface="Times New Roman"/>
                <a:sym typeface="Times New Roman"/>
              </a:rPr>
              <a:t>struct Node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GB" sz="1600">
                <a:solidFill>
                  <a:schemeClr val="dk1"/>
                </a:solidFill>
                <a:highlight>
                  <a:srgbClr val="FFFFFF"/>
                </a:highlight>
                <a:latin typeface="Times New Roman"/>
                <a:ea typeface="Times New Roman"/>
                <a:cs typeface="Times New Roman"/>
                <a:sym typeface="Times New Roman"/>
              </a:rPr>
              <a:t>    int data;</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GB" sz="1600">
                <a:solidFill>
                  <a:schemeClr val="dk1"/>
                </a:solidFill>
                <a:highlight>
                  <a:srgbClr val="FFFFFF"/>
                </a:highlight>
                <a:latin typeface="Times New Roman"/>
                <a:ea typeface="Times New Roman"/>
                <a:cs typeface="Times New Roman"/>
                <a:sym typeface="Times New Roman"/>
              </a:rPr>
              <a:t>    struct Node* next;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GB" sz="1600">
                <a:solidFill>
                  <a:schemeClr val="dk1"/>
                </a:solidFill>
                <a:highlight>
                  <a:srgbClr val="FFFFFF"/>
                </a:highlight>
                <a:latin typeface="Times New Roman"/>
                <a:ea typeface="Times New Roman"/>
                <a:cs typeface="Times New Roman"/>
                <a:sym typeface="Times New Roman"/>
              </a:rPr>
              <a:t>    struct Node* prev;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GB" sz="1600">
                <a:solidFill>
                  <a:schemeClr val="dk1"/>
                </a:solidFill>
                <a:highlight>
                  <a:srgbClr val="FFFFFF"/>
                </a:highlight>
                <a:latin typeface="Times New Roman"/>
                <a:ea typeface="Times New Roman"/>
                <a:cs typeface="Times New Roman"/>
                <a:sym typeface="Times New Roman"/>
              </a:rPr>
              <a:t>}</a:t>
            </a:r>
            <a:r>
              <a:rPr lang="en-GB"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chemeClr val="dk1"/>
              </a:solidFill>
              <a:highlight>
                <a:srgbClr val="FFFFFF"/>
              </a:highlight>
              <a:latin typeface="Times New Roman"/>
              <a:ea typeface="Times New Roman"/>
              <a:cs typeface="Times New Roman"/>
              <a:sym typeface="Times New Roman"/>
            </a:endParaRPr>
          </a:p>
        </p:txBody>
      </p:sp>
      <p:pic>
        <p:nvPicPr>
          <p:cNvPr id="172" name="Google Shape;172;p31"/>
          <p:cNvPicPr preferRelativeResize="0"/>
          <p:nvPr/>
        </p:nvPicPr>
        <p:blipFill>
          <a:blip r:embed="rId3">
            <a:alphaModFix/>
          </a:blip>
          <a:stretch>
            <a:fillRect/>
          </a:stretch>
        </p:blipFill>
        <p:spPr>
          <a:xfrm>
            <a:off x="2387825" y="2020125"/>
            <a:ext cx="5626101" cy="24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LINKED LIST INTRODUCTION</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dk1"/>
                </a:solidFill>
                <a:highlight>
                  <a:srgbClr val="FFFFFF"/>
                </a:highlight>
                <a:latin typeface="Times New Roman"/>
                <a:ea typeface="Times New Roman"/>
                <a:cs typeface="Times New Roman"/>
                <a:sym typeface="Times New Roman"/>
              </a:rPr>
              <a:t>Like arrays, Linked List is a linear data structure. Unlike arrays, linked list elements are not stored at a contiguous location; the elements are linked using pointers.</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900">
              <a:solidFill>
                <a:schemeClr val="dk1"/>
              </a:solidFill>
              <a:highlight>
                <a:srgbClr val="FFFFFF"/>
              </a:highlight>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792163" y="2571738"/>
            <a:ext cx="7229475" cy="1609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highlight>
                  <a:srgbClr val="FFFFFF"/>
                </a:highlight>
                <a:latin typeface="Times New Roman"/>
                <a:ea typeface="Times New Roman"/>
                <a:cs typeface="Times New Roman"/>
                <a:sym typeface="Times New Roman"/>
              </a:rPr>
              <a:t>ADVANTAGES OVER SINGLY LINKED LIST</a:t>
            </a:r>
            <a:endParaRPr sz="3600">
              <a:latin typeface="Times New Roman"/>
              <a:ea typeface="Times New Roman"/>
              <a:cs typeface="Times New Roman"/>
              <a:sym typeface="Times New Roman"/>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1)</a:t>
            </a:r>
            <a:r>
              <a:rPr lang="en-GB">
                <a:solidFill>
                  <a:schemeClr val="dk1"/>
                </a:solidFill>
                <a:highlight>
                  <a:srgbClr val="FFFFFF"/>
                </a:highlight>
                <a:latin typeface="Times New Roman"/>
                <a:ea typeface="Times New Roman"/>
                <a:cs typeface="Times New Roman"/>
                <a:sym typeface="Times New Roman"/>
              </a:rPr>
              <a:t> A DLL can be traversed in both forward and backward direction.</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2)</a:t>
            </a:r>
            <a:r>
              <a:rPr lang="en-GB">
                <a:solidFill>
                  <a:schemeClr val="dk1"/>
                </a:solidFill>
                <a:highlight>
                  <a:srgbClr val="FFFFFF"/>
                </a:highlight>
                <a:latin typeface="Times New Roman"/>
                <a:ea typeface="Times New Roman"/>
                <a:cs typeface="Times New Roman"/>
                <a:sym typeface="Times New Roman"/>
              </a:rPr>
              <a:t> The delete operation in DLL is more efficient if pointer to the node to be deleted is given.</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3) </a:t>
            </a:r>
            <a:r>
              <a:rPr lang="en-GB">
                <a:solidFill>
                  <a:schemeClr val="dk1"/>
                </a:solidFill>
                <a:highlight>
                  <a:srgbClr val="FFFFFF"/>
                </a:highlight>
                <a:latin typeface="Times New Roman"/>
                <a:ea typeface="Times New Roman"/>
                <a:cs typeface="Times New Roman"/>
                <a:sym typeface="Times New Roman"/>
              </a:rPr>
              <a:t>We can quickly insert a new node before a given node.</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GB">
                <a:solidFill>
                  <a:schemeClr val="dk1"/>
                </a:solidFill>
                <a:highlight>
                  <a:srgbClr val="FFFFFF"/>
                </a:highlight>
                <a:latin typeface="Times New Roman"/>
                <a:ea typeface="Times New Roman"/>
                <a:cs typeface="Times New Roman"/>
                <a:sym typeface="Times New Roman"/>
              </a:rPr>
              <a:t>In singly linked list, to delete a node, pointer to the previous node is needed. To get this previous node, sometimes the list is traversed. In DLL, we can get the previous node using previous pointer.</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highlight>
                  <a:srgbClr val="FFFFFF"/>
                </a:highlight>
                <a:latin typeface="Times New Roman"/>
                <a:ea typeface="Times New Roman"/>
                <a:cs typeface="Times New Roman"/>
                <a:sym typeface="Times New Roman"/>
              </a:rPr>
              <a:t>DISADVANTAGES OVER SINGLY LINKED LIST</a:t>
            </a:r>
            <a:endParaRPr sz="3600">
              <a:latin typeface="Times New Roman"/>
              <a:ea typeface="Times New Roman"/>
              <a:cs typeface="Times New Roman"/>
              <a:sym typeface="Times New Roman"/>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900">
                <a:solidFill>
                  <a:schemeClr val="dk1"/>
                </a:solidFill>
                <a:highlight>
                  <a:srgbClr val="FFFFFF"/>
                </a:highlight>
                <a:latin typeface="Times New Roman"/>
                <a:ea typeface="Times New Roman"/>
                <a:cs typeface="Times New Roman"/>
                <a:sym typeface="Times New Roman"/>
              </a:rPr>
              <a:t>1)</a:t>
            </a:r>
            <a:r>
              <a:rPr lang="en-GB" sz="1900">
                <a:solidFill>
                  <a:schemeClr val="dk1"/>
                </a:solidFill>
                <a:highlight>
                  <a:srgbClr val="FFFFFF"/>
                </a:highlight>
                <a:latin typeface="Times New Roman"/>
                <a:ea typeface="Times New Roman"/>
                <a:cs typeface="Times New Roman"/>
                <a:sym typeface="Times New Roman"/>
              </a:rPr>
              <a:t> Every node of DLL Require extra space for an previous pointer. It is possible to implement DLL with single pointer though </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rPr b="1" lang="en-GB" sz="1900">
                <a:solidFill>
                  <a:schemeClr val="dk1"/>
                </a:solidFill>
                <a:highlight>
                  <a:srgbClr val="FFFFFF"/>
                </a:highlight>
                <a:latin typeface="Times New Roman"/>
                <a:ea typeface="Times New Roman"/>
                <a:cs typeface="Times New Roman"/>
                <a:sym typeface="Times New Roman"/>
              </a:rPr>
              <a:t>2)</a:t>
            </a:r>
            <a:r>
              <a:rPr lang="en-GB" sz="1900">
                <a:solidFill>
                  <a:schemeClr val="dk1"/>
                </a:solidFill>
                <a:highlight>
                  <a:srgbClr val="FFFFFF"/>
                </a:highlight>
                <a:latin typeface="Times New Roman"/>
                <a:ea typeface="Times New Roman"/>
                <a:cs typeface="Times New Roman"/>
                <a:sym typeface="Times New Roman"/>
              </a:rPr>
              <a:t>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endParaRPr sz="2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800"/>
              </a:spcAft>
              <a:buClr>
                <a:schemeClr val="dk1"/>
              </a:buClr>
              <a:buSzPts val="1100"/>
              <a:buFont typeface="Arial"/>
              <a:buNone/>
            </a:pPr>
            <a:r>
              <a:rPr b="1" lang="en-GB" sz="2300">
                <a:highlight>
                  <a:srgbClr val="FFFFFF"/>
                </a:highlight>
                <a:latin typeface="Times New Roman"/>
                <a:ea typeface="Times New Roman"/>
                <a:cs typeface="Times New Roman"/>
                <a:sym typeface="Times New Roman"/>
              </a:rPr>
              <a:t>INSERTION</a:t>
            </a:r>
            <a:endParaRPr sz="3900">
              <a:latin typeface="Times New Roman"/>
              <a:ea typeface="Times New Roman"/>
              <a:cs typeface="Times New Roman"/>
              <a:sym typeface="Times New Roman"/>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GB">
                <a:solidFill>
                  <a:schemeClr val="dk1"/>
                </a:solidFill>
                <a:highlight>
                  <a:srgbClr val="FFFFFF"/>
                </a:highlight>
                <a:latin typeface="Times New Roman"/>
                <a:ea typeface="Times New Roman"/>
                <a:cs typeface="Times New Roman"/>
                <a:sym typeface="Times New Roman"/>
              </a:rPr>
              <a:t>A node can be added in four ways</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1) </a:t>
            </a:r>
            <a:r>
              <a:rPr lang="en-GB">
                <a:solidFill>
                  <a:schemeClr val="dk1"/>
                </a:solidFill>
                <a:highlight>
                  <a:srgbClr val="FFFFFF"/>
                </a:highlight>
                <a:latin typeface="Times New Roman"/>
                <a:ea typeface="Times New Roman"/>
                <a:cs typeface="Times New Roman"/>
                <a:sym typeface="Times New Roman"/>
              </a:rPr>
              <a:t>At the front of the DLL</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2)</a:t>
            </a:r>
            <a:r>
              <a:rPr lang="en-GB">
                <a:solidFill>
                  <a:schemeClr val="dk1"/>
                </a:solidFill>
                <a:highlight>
                  <a:srgbClr val="FFFFFF"/>
                </a:highlight>
                <a:latin typeface="Times New Roman"/>
                <a:ea typeface="Times New Roman"/>
                <a:cs typeface="Times New Roman"/>
                <a:sym typeface="Times New Roman"/>
              </a:rPr>
              <a:t> After a given node.</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3)</a:t>
            </a:r>
            <a:r>
              <a:rPr lang="en-GB">
                <a:solidFill>
                  <a:schemeClr val="dk1"/>
                </a:solidFill>
                <a:highlight>
                  <a:srgbClr val="FFFFFF"/>
                </a:highlight>
                <a:latin typeface="Times New Roman"/>
                <a:ea typeface="Times New Roman"/>
                <a:cs typeface="Times New Roman"/>
                <a:sym typeface="Times New Roman"/>
              </a:rPr>
              <a:t> At the end of the DLL</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4)</a:t>
            </a:r>
            <a:r>
              <a:rPr lang="en-GB">
                <a:solidFill>
                  <a:schemeClr val="dk1"/>
                </a:solidFill>
                <a:highlight>
                  <a:srgbClr val="FFFFFF"/>
                </a:highlight>
                <a:latin typeface="Times New Roman"/>
                <a:ea typeface="Times New Roman"/>
                <a:cs typeface="Times New Roman"/>
                <a:sym typeface="Times New Roman"/>
              </a:rPr>
              <a:t> Before a given node.</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highlight>
                  <a:srgbClr val="FFFFFF"/>
                </a:highlight>
                <a:latin typeface="Times New Roman"/>
                <a:ea typeface="Times New Roman"/>
                <a:cs typeface="Times New Roman"/>
                <a:sym typeface="Times New Roman"/>
              </a:rPr>
              <a:t> ADD A NODE AT THE FRONT</a:t>
            </a:r>
            <a:endParaRPr sz="3800">
              <a:latin typeface="Times New Roman"/>
              <a:ea typeface="Times New Roman"/>
              <a:cs typeface="Times New Roman"/>
              <a:sym typeface="Times New Roman"/>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5"/>
          <p:cNvPicPr preferRelativeResize="0"/>
          <p:nvPr/>
        </p:nvPicPr>
        <p:blipFill>
          <a:blip r:embed="rId3">
            <a:alphaModFix/>
          </a:blip>
          <a:stretch>
            <a:fillRect/>
          </a:stretch>
        </p:blipFill>
        <p:spPr>
          <a:xfrm>
            <a:off x="311700" y="1153425"/>
            <a:ext cx="8362625" cy="2836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highlight>
                  <a:srgbClr val="FFFFFF"/>
                </a:highlight>
                <a:latin typeface="Times New Roman"/>
                <a:ea typeface="Times New Roman"/>
                <a:cs typeface="Times New Roman"/>
                <a:sym typeface="Times New Roman"/>
              </a:rPr>
              <a:t> ADD A NODE AFTER A GIVEN NODE.</a:t>
            </a:r>
            <a:endParaRPr sz="3600">
              <a:latin typeface="Times New Roman"/>
              <a:ea typeface="Times New Roman"/>
              <a:cs typeface="Times New Roman"/>
              <a:sym typeface="Times New Roman"/>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6"/>
          <p:cNvPicPr preferRelativeResize="0"/>
          <p:nvPr/>
        </p:nvPicPr>
        <p:blipFill>
          <a:blip r:embed="rId3">
            <a:alphaModFix/>
          </a:blip>
          <a:stretch>
            <a:fillRect/>
          </a:stretch>
        </p:blipFill>
        <p:spPr>
          <a:xfrm>
            <a:off x="0" y="1199703"/>
            <a:ext cx="9144001" cy="27440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100">
                <a:highlight>
                  <a:srgbClr val="FFFFFF"/>
                </a:highlight>
                <a:latin typeface="Times New Roman"/>
                <a:ea typeface="Times New Roman"/>
                <a:cs typeface="Times New Roman"/>
                <a:sym typeface="Times New Roman"/>
              </a:rPr>
              <a:t>ADD A NODE BEFORE A GIVEN NODE</a:t>
            </a:r>
            <a:endParaRPr sz="3700">
              <a:latin typeface="Times New Roman"/>
              <a:ea typeface="Times New Roman"/>
              <a:cs typeface="Times New Roman"/>
              <a:sym typeface="Times New Roman"/>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7"/>
          <p:cNvPicPr preferRelativeResize="0"/>
          <p:nvPr/>
        </p:nvPicPr>
        <p:blipFill>
          <a:blip r:embed="rId3">
            <a:alphaModFix/>
          </a:blip>
          <a:stretch>
            <a:fillRect/>
          </a:stretch>
        </p:blipFill>
        <p:spPr>
          <a:xfrm>
            <a:off x="990825" y="1474025"/>
            <a:ext cx="6235700" cy="2291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100">
                <a:highlight>
                  <a:srgbClr val="FFFFFF"/>
                </a:highlight>
                <a:latin typeface="Times New Roman"/>
                <a:ea typeface="Times New Roman"/>
                <a:cs typeface="Times New Roman"/>
                <a:sym typeface="Times New Roman"/>
              </a:rPr>
              <a:t> ADD A NODE AT THE END</a:t>
            </a:r>
            <a:endParaRPr sz="3700">
              <a:latin typeface="Times New Roman"/>
              <a:ea typeface="Times New Roman"/>
              <a:cs typeface="Times New Roman"/>
              <a:sym typeface="Times New Roman"/>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8" name="Google Shape;218;p38"/>
          <p:cNvPicPr preferRelativeResize="0"/>
          <p:nvPr/>
        </p:nvPicPr>
        <p:blipFill>
          <a:blip r:embed="rId3">
            <a:alphaModFix/>
          </a:blip>
          <a:stretch>
            <a:fillRect/>
          </a:stretch>
        </p:blipFill>
        <p:spPr>
          <a:xfrm>
            <a:off x="0" y="1402674"/>
            <a:ext cx="9144000" cy="23381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DELETION</a:t>
            </a:r>
            <a:endParaRPr b="1">
              <a:latin typeface="Times New Roman"/>
              <a:ea typeface="Times New Roman"/>
              <a:cs typeface="Times New Roman"/>
              <a:sym typeface="Times New Roman"/>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Times New Roman"/>
                <a:ea typeface="Times New Roman"/>
                <a:cs typeface="Times New Roman"/>
                <a:sym typeface="Times New Roman"/>
              </a:rPr>
              <a:t>Original doubly linked list</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a:solidFill>
                <a:srgbClr val="000000"/>
              </a:solidFill>
              <a:latin typeface="Times New Roman"/>
              <a:ea typeface="Times New Roman"/>
              <a:cs typeface="Times New Roman"/>
              <a:sym typeface="Times New Roman"/>
            </a:endParaRPr>
          </a:p>
        </p:txBody>
      </p:sp>
      <p:pic>
        <p:nvPicPr>
          <p:cNvPr id="225" name="Google Shape;225;p39"/>
          <p:cNvPicPr preferRelativeResize="0"/>
          <p:nvPr/>
        </p:nvPicPr>
        <p:blipFill>
          <a:blip r:embed="rId3">
            <a:alphaModFix/>
          </a:blip>
          <a:stretch>
            <a:fillRect/>
          </a:stretch>
        </p:blipFill>
        <p:spPr>
          <a:xfrm>
            <a:off x="742950" y="1585925"/>
            <a:ext cx="7112526" cy="2085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APPROACH</a:t>
            </a:r>
            <a:endParaRPr b="1">
              <a:latin typeface="Times New Roman"/>
              <a:ea typeface="Times New Roman"/>
              <a:cs typeface="Times New Roman"/>
              <a:sym typeface="Times New Roman"/>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THE DELETION OF A NODE IN A DOUBLY LINKED LIST CAN BE DIVIDED INTO THREE MAIN CATEGORIES: </a:t>
            </a:r>
            <a:endParaRPr sz="1400">
              <a:solidFill>
                <a:schemeClr val="dk1"/>
              </a:solidFill>
              <a:highlight>
                <a:srgbClr val="FFFFFF"/>
              </a:highlight>
              <a:latin typeface="Times New Roman"/>
              <a:ea typeface="Times New Roman"/>
              <a:cs typeface="Times New Roman"/>
              <a:sym typeface="Times New Roman"/>
            </a:endParaRPr>
          </a:p>
          <a:p>
            <a:pPr indent="-349250" lvl="0" marL="457200" rtl="0" algn="l">
              <a:lnSpc>
                <a:spcPct val="158000"/>
              </a:lnSpc>
              <a:spcBef>
                <a:spcPts val="1600"/>
              </a:spcBef>
              <a:spcAft>
                <a:spcPts val="0"/>
              </a:spcAft>
              <a:buClr>
                <a:schemeClr val="dk1"/>
              </a:buClr>
              <a:buSzPts val="1900"/>
              <a:buFont typeface="Times New Roman"/>
              <a:buChar char="●"/>
            </a:pPr>
            <a:r>
              <a:rPr b="1" lang="en-GB" sz="1900">
                <a:solidFill>
                  <a:schemeClr val="dk1"/>
                </a:solidFill>
                <a:highlight>
                  <a:srgbClr val="FFFFFF"/>
                </a:highlight>
                <a:latin typeface="Times New Roman"/>
                <a:ea typeface="Times New Roman"/>
                <a:cs typeface="Times New Roman"/>
                <a:sym typeface="Times New Roman"/>
              </a:rPr>
              <a:t>After the deletion of the head node. </a:t>
            </a:r>
            <a:endParaRPr b="1" sz="1900">
              <a:solidFill>
                <a:schemeClr val="dk1"/>
              </a:solidFill>
              <a:highlight>
                <a:srgbClr val="FFFFFF"/>
              </a:highlight>
              <a:latin typeface="Times New Roman"/>
              <a:ea typeface="Times New Roman"/>
              <a:cs typeface="Times New Roman"/>
              <a:sym typeface="Times New Roman"/>
            </a:endParaRPr>
          </a:p>
          <a:p>
            <a:pPr indent="0" lvl="0" marL="457200" rtl="0" algn="l">
              <a:spcBef>
                <a:spcPts val="3600"/>
              </a:spcBef>
              <a:spcAft>
                <a:spcPts val="1600"/>
              </a:spcAft>
              <a:buNone/>
            </a:pPr>
            <a:r>
              <a:t/>
            </a:r>
            <a:endParaRPr sz="1400">
              <a:solidFill>
                <a:schemeClr val="dk1"/>
              </a:solidFill>
              <a:highlight>
                <a:srgbClr val="FFFFFF"/>
              </a:highlight>
              <a:latin typeface="Times New Roman"/>
              <a:ea typeface="Times New Roman"/>
              <a:cs typeface="Times New Roman"/>
              <a:sym typeface="Times New Roman"/>
            </a:endParaRPr>
          </a:p>
        </p:txBody>
      </p:sp>
      <p:pic>
        <p:nvPicPr>
          <p:cNvPr id="232" name="Google Shape;232;p40"/>
          <p:cNvPicPr preferRelativeResize="0"/>
          <p:nvPr/>
        </p:nvPicPr>
        <p:blipFill>
          <a:blip r:embed="rId3">
            <a:alphaModFix/>
          </a:blip>
          <a:stretch>
            <a:fillRect/>
          </a:stretch>
        </p:blipFill>
        <p:spPr>
          <a:xfrm>
            <a:off x="868363" y="2284413"/>
            <a:ext cx="6162675" cy="1971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b="1" lang="en-GB" sz="2100">
                <a:highlight>
                  <a:srgbClr val="FFFFFF"/>
                </a:highlight>
                <a:latin typeface="Times New Roman"/>
                <a:ea typeface="Times New Roman"/>
                <a:cs typeface="Times New Roman"/>
                <a:sym typeface="Times New Roman"/>
              </a:rPr>
              <a:t>AFTER THE DELETION OF THE MIDDLE NODE. </a:t>
            </a:r>
            <a:endParaRPr b="1" sz="2100">
              <a:highlight>
                <a:srgbClr val="FFFFFF"/>
              </a:highlight>
              <a:latin typeface="Times New Roman"/>
              <a:ea typeface="Times New Roman"/>
              <a:cs typeface="Times New Roman"/>
              <a:sym typeface="Times New Roman"/>
            </a:endParaRPr>
          </a:p>
          <a:p>
            <a:pPr indent="0" lvl="0" marL="0" rtl="0" algn="l">
              <a:spcBef>
                <a:spcPts val="3600"/>
              </a:spcBef>
              <a:spcAft>
                <a:spcPts val="0"/>
              </a:spcAft>
              <a:buNone/>
            </a:pPr>
            <a:r>
              <a:t/>
            </a:r>
            <a:endParaRPr/>
          </a:p>
        </p:txBody>
      </p:sp>
      <p:sp>
        <p:nvSpPr>
          <p:cNvPr id="238" name="Google Shape;23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9" name="Google Shape;239;p41"/>
          <p:cNvPicPr preferRelativeResize="0"/>
          <p:nvPr/>
        </p:nvPicPr>
        <p:blipFill>
          <a:blip r:embed="rId3">
            <a:alphaModFix/>
          </a:blip>
          <a:stretch>
            <a:fillRect/>
          </a:stretch>
        </p:blipFill>
        <p:spPr>
          <a:xfrm>
            <a:off x="1067025" y="1831475"/>
            <a:ext cx="6073550" cy="205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700">
                <a:highlight>
                  <a:srgbClr val="FFFFFF"/>
                </a:highlight>
                <a:latin typeface="Times New Roman"/>
                <a:ea typeface="Times New Roman"/>
                <a:cs typeface="Times New Roman"/>
                <a:sym typeface="Times New Roman"/>
              </a:rPr>
              <a:t>WHY LINKED LIST?</a:t>
            </a:r>
            <a:endParaRPr sz="4300">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GB" sz="1500">
                <a:solidFill>
                  <a:schemeClr val="dk1"/>
                </a:solidFill>
                <a:highlight>
                  <a:srgbClr val="FFFFFF"/>
                </a:highlight>
                <a:latin typeface="Times New Roman"/>
                <a:ea typeface="Times New Roman"/>
                <a:cs typeface="Times New Roman"/>
                <a:sym typeface="Times New Roman"/>
              </a:rPr>
              <a:t>Arrays can be used to store linear data of similar types, but arrays have the following limitations.</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sz="1500">
                <a:solidFill>
                  <a:schemeClr val="dk1"/>
                </a:solidFill>
                <a:highlight>
                  <a:srgbClr val="FFFFFF"/>
                </a:highlight>
                <a:latin typeface="Times New Roman"/>
                <a:ea typeface="Times New Roman"/>
                <a:cs typeface="Times New Roman"/>
                <a:sym typeface="Times New Roman"/>
              </a:rPr>
              <a:t>1)</a:t>
            </a:r>
            <a:r>
              <a:rPr lang="en-GB" sz="1500">
                <a:solidFill>
                  <a:schemeClr val="dk1"/>
                </a:solidFill>
                <a:highlight>
                  <a:srgbClr val="FFFFFF"/>
                </a:highlight>
                <a:latin typeface="Times New Roman"/>
                <a:ea typeface="Times New Roman"/>
                <a:cs typeface="Times New Roman"/>
                <a:sym typeface="Times New Roman"/>
              </a:rPr>
              <a:t> The size of the arrays is fixed: So we must know the upper limit on the number of elements in advance. Also, generally, the allocated memory is equal to the upper limit irrespective of the usage.</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sz="1500">
                <a:solidFill>
                  <a:schemeClr val="dk1"/>
                </a:solidFill>
                <a:highlight>
                  <a:srgbClr val="FFFFFF"/>
                </a:highlight>
                <a:latin typeface="Times New Roman"/>
                <a:ea typeface="Times New Roman"/>
                <a:cs typeface="Times New Roman"/>
                <a:sym typeface="Times New Roman"/>
              </a:rPr>
              <a:t>2)</a:t>
            </a:r>
            <a:r>
              <a:rPr lang="en-GB" sz="1500">
                <a:solidFill>
                  <a:schemeClr val="dk1"/>
                </a:solidFill>
                <a:highlight>
                  <a:srgbClr val="FFFFFF"/>
                </a:highlight>
                <a:latin typeface="Times New Roman"/>
                <a:ea typeface="Times New Roman"/>
                <a:cs typeface="Times New Roman"/>
                <a:sym typeface="Times New Roman"/>
              </a:rPr>
              <a:t> Inserting a new element in an array of elements is expensive because the room has to be created for the new elements and to create room existing elements have to be shifted.</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b="1" lang="en-GB" sz="1900">
                <a:highlight>
                  <a:srgbClr val="FFFFFF"/>
                </a:highlight>
                <a:latin typeface="Times New Roman"/>
                <a:ea typeface="Times New Roman"/>
                <a:cs typeface="Times New Roman"/>
                <a:sym typeface="Times New Roman"/>
              </a:rPr>
              <a:t>AFTER THE DELETION OF THE LAST NODE.</a:t>
            </a:r>
            <a:endParaRPr b="1" sz="1900">
              <a:highlight>
                <a:srgbClr val="FFFFFF"/>
              </a:highlight>
              <a:latin typeface="Times New Roman"/>
              <a:ea typeface="Times New Roman"/>
              <a:cs typeface="Times New Roman"/>
              <a:sym typeface="Times New Roman"/>
            </a:endParaRPr>
          </a:p>
          <a:p>
            <a:pPr indent="0" lvl="0" marL="0" rtl="0" algn="l">
              <a:spcBef>
                <a:spcPts val="3600"/>
              </a:spcBef>
              <a:spcAft>
                <a:spcPts val="0"/>
              </a:spcAft>
              <a:buNone/>
            </a:pPr>
            <a:r>
              <a:t/>
            </a:r>
            <a:endParaRPr/>
          </a:p>
        </p:txBody>
      </p:sp>
      <p:sp>
        <p:nvSpPr>
          <p:cNvPr id="245" name="Google Shape;24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6" name="Google Shape;246;p42"/>
          <p:cNvPicPr preferRelativeResize="0"/>
          <p:nvPr/>
        </p:nvPicPr>
        <p:blipFill>
          <a:blip r:embed="rId3">
            <a:alphaModFix/>
          </a:blip>
          <a:stretch>
            <a:fillRect/>
          </a:stretch>
        </p:blipFill>
        <p:spPr>
          <a:xfrm>
            <a:off x="1282929" y="1674404"/>
            <a:ext cx="5373475" cy="237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800"/>
              </a:spcAft>
              <a:buClr>
                <a:schemeClr val="dk1"/>
              </a:buClr>
              <a:buSzPts val="1100"/>
              <a:buFont typeface="Arial"/>
              <a:buNone/>
            </a:pPr>
            <a:r>
              <a:rPr b="1" lang="en-GB" sz="2200">
                <a:highlight>
                  <a:srgbClr val="FFFFFF"/>
                </a:highlight>
                <a:latin typeface="Times New Roman"/>
                <a:ea typeface="Times New Roman"/>
                <a:cs typeface="Times New Roman"/>
                <a:sym typeface="Times New Roman"/>
              </a:rPr>
              <a:t>COMPLEXITY ANALYSIS</a:t>
            </a:r>
            <a:endParaRPr sz="3300"/>
          </a:p>
        </p:txBody>
      </p:sp>
      <p:sp>
        <p:nvSpPr>
          <p:cNvPr id="252" name="Google Shape;25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800100" rtl="0" algn="l">
              <a:lnSpc>
                <a:spcPct val="158000"/>
              </a:lnSpc>
              <a:spcBef>
                <a:spcPts val="0"/>
              </a:spcBef>
              <a:spcAft>
                <a:spcPts val="0"/>
              </a:spcAft>
              <a:buClr>
                <a:schemeClr val="dk1"/>
              </a:buClr>
              <a:buSzPts val="1700"/>
              <a:buChar char="●"/>
            </a:pPr>
            <a:r>
              <a:rPr b="1" lang="en-GB" sz="1700">
                <a:solidFill>
                  <a:schemeClr val="dk1"/>
                </a:solidFill>
                <a:highlight>
                  <a:srgbClr val="FFFFFF"/>
                </a:highlight>
                <a:latin typeface="Times New Roman"/>
                <a:ea typeface="Times New Roman"/>
                <a:cs typeface="Times New Roman"/>
                <a:sym typeface="Times New Roman"/>
              </a:rPr>
              <a:t>Time Complexity:</a:t>
            </a:r>
            <a:r>
              <a:rPr lang="en-GB" sz="1700">
                <a:solidFill>
                  <a:schemeClr val="dk1"/>
                </a:solidFill>
                <a:highlight>
                  <a:srgbClr val="FFFFFF"/>
                </a:highlight>
                <a:latin typeface="Times New Roman"/>
                <a:ea typeface="Times New Roman"/>
                <a:cs typeface="Times New Roman"/>
                <a:sym typeface="Times New Roman"/>
              </a:rPr>
              <a:t> O(1). </a:t>
            </a:r>
            <a:br>
              <a:rPr lang="en-GB" sz="1700">
                <a:solidFill>
                  <a:schemeClr val="dk1"/>
                </a:solidFill>
                <a:highlight>
                  <a:srgbClr val="FFFFFF"/>
                </a:highlight>
                <a:latin typeface="Times New Roman"/>
                <a:ea typeface="Times New Roman"/>
                <a:cs typeface="Times New Roman"/>
                <a:sym typeface="Times New Roman"/>
              </a:rPr>
            </a:br>
            <a:r>
              <a:rPr lang="en-GB" sz="1700">
                <a:solidFill>
                  <a:schemeClr val="dk1"/>
                </a:solidFill>
                <a:highlight>
                  <a:srgbClr val="FFFFFF"/>
                </a:highlight>
                <a:latin typeface="Times New Roman"/>
                <a:ea typeface="Times New Roman"/>
                <a:cs typeface="Times New Roman"/>
                <a:sym typeface="Times New Roman"/>
              </a:rPr>
              <a:t>Since traversal of the linked list is not required so the time complexity is constant.</a:t>
            </a:r>
            <a:endParaRPr sz="1700">
              <a:solidFill>
                <a:schemeClr val="dk1"/>
              </a:solidFill>
              <a:highlight>
                <a:srgbClr val="FFFFFF"/>
              </a:highlight>
              <a:latin typeface="Times New Roman"/>
              <a:ea typeface="Times New Roman"/>
              <a:cs typeface="Times New Roman"/>
              <a:sym typeface="Times New Roman"/>
            </a:endParaRPr>
          </a:p>
          <a:p>
            <a:pPr indent="-336550" lvl="0" marL="800100" rtl="0" algn="l">
              <a:lnSpc>
                <a:spcPct val="158000"/>
              </a:lnSpc>
              <a:spcBef>
                <a:spcPts val="0"/>
              </a:spcBef>
              <a:spcAft>
                <a:spcPts val="0"/>
              </a:spcAft>
              <a:buClr>
                <a:schemeClr val="dk1"/>
              </a:buClr>
              <a:buSzPts val="1700"/>
              <a:buChar char="●"/>
            </a:pPr>
            <a:r>
              <a:rPr b="1" lang="en-GB" sz="1700">
                <a:solidFill>
                  <a:schemeClr val="dk1"/>
                </a:solidFill>
                <a:highlight>
                  <a:srgbClr val="FFFFFF"/>
                </a:highlight>
                <a:latin typeface="Times New Roman"/>
                <a:ea typeface="Times New Roman"/>
                <a:cs typeface="Times New Roman"/>
                <a:sym typeface="Times New Roman"/>
              </a:rPr>
              <a:t>Space Complexity:</a:t>
            </a:r>
            <a:r>
              <a:rPr lang="en-GB" sz="1700">
                <a:solidFill>
                  <a:schemeClr val="dk1"/>
                </a:solidFill>
                <a:highlight>
                  <a:srgbClr val="FFFFFF"/>
                </a:highlight>
                <a:latin typeface="Times New Roman"/>
                <a:ea typeface="Times New Roman"/>
                <a:cs typeface="Times New Roman"/>
                <a:sym typeface="Times New Roman"/>
              </a:rPr>
              <a:t> O(1). </a:t>
            </a:r>
            <a:br>
              <a:rPr lang="en-GB" sz="1700">
                <a:solidFill>
                  <a:schemeClr val="dk1"/>
                </a:solidFill>
                <a:highlight>
                  <a:srgbClr val="FFFFFF"/>
                </a:highlight>
                <a:latin typeface="Times New Roman"/>
                <a:ea typeface="Times New Roman"/>
                <a:cs typeface="Times New Roman"/>
                <a:sym typeface="Times New Roman"/>
              </a:rPr>
            </a:br>
            <a:r>
              <a:rPr lang="en-GB" sz="1700">
                <a:solidFill>
                  <a:schemeClr val="dk1"/>
                </a:solidFill>
                <a:highlight>
                  <a:srgbClr val="FFFFFF"/>
                </a:highlight>
                <a:latin typeface="Times New Roman"/>
                <a:ea typeface="Times New Roman"/>
                <a:cs typeface="Times New Roman"/>
                <a:sym typeface="Times New Roman"/>
              </a:rPr>
              <a:t>As no extra space is required, so the space complexity is constant.</a:t>
            </a:r>
            <a:endParaRPr sz="1700">
              <a:solidFill>
                <a:schemeClr val="dk1"/>
              </a:solidFill>
              <a:highlight>
                <a:srgbClr val="FFFFFF"/>
              </a:highlight>
              <a:latin typeface="Times New Roman"/>
              <a:ea typeface="Times New Roman"/>
              <a:cs typeface="Times New Roman"/>
              <a:sym typeface="Times New Roman"/>
            </a:endParaRPr>
          </a:p>
          <a:p>
            <a:pPr indent="0" lvl="0" marL="457200" rtl="0" algn="l">
              <a:lnSpc>
                <a:spcPct val="158000"/>
              </a:lnSpc>
              <a:spcBef>
                <a:spcPts val="3600"/>
              </a:spcBef>
              <a:spcAft>
                <a:spcPts val="0"/>
              </a:spcAft>
              <a:buNone/>
            </a:pPr>
            <a:r>
              <a:t/>
            </a:r>
            <a:endParaRPr sz="1200">
              <a:solidFill>
                <a:schemeClr val="dk1"/>
              </a:solidFill>
              <a:highlight>
                <a:srgbClr val="FFFFFF"/>
              </a:highlight>
            </a:endParaRPr>
          </a:p>
          <a:p>
            <a:pPr indent="0" lvl="0" marL="0" rtl="0" algn="l">
              <a:spcBef>
                <a:spcPts val="3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GB">
                <a:solidFill>
                  <a:schemeClr val="dk1"/>
                </a:solidFill>
                <a:highlight>
                  <a:srgbClr val="FFFFFF"/>
                </a:highlight>
                <a:latin typeface="Times New Roman"/>
                <a:ea typeface="Times New Roman"/>
                <a:cs typeface="Times New Roman"/>
                <a:sym typeface="Times New Roman"/>
              </a:rPr>
              <a:t>For example, in a system, if we maintain a sorted list of IDs in an array id[].</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None/>
            </a:pPr>
            <a:r>
              <a:rPr lang="en-GB">
                <a:solidFill>
                  <a:schemeClr val="dk1"/>
                </a:solidFill>
                <a:highlight>
                  <a:srgbClr val="FFFFFF"/>
                </a:highlight>
                <a:latin typeface="Times New Roman"/>
                <a:ea typeface="Times New Roman"/>
                <a:cs typeface="Times New Roman"/>
                <a:sym typeface="Times New Roman"/>
              </a:rPr>
              <a:t>id[] = [1000, 1010, 1050, 2000, 2040].</a:t>
            </a:r>
            <a:endParaRPr>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chemeClr val="dk1"/>
                </a:solidFill>
                <a:highlight>
                  <a:srgbClr val="FFFFFF"/>
                </a:highlight>
                <a:latin typeface="Times New Roman"/>
                <a:ea typeface="Times New Roman"/>
                <a:cs typeface="Times New Roman"/>
                <a:sym typeface="Times New Roman"/>
              </a:rPr>
              <a:t>And if we want to insert a new ID 1005, then to maintain the sorted order, we have to move all the elements after 1000 (excluding 1000).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GB">
                <a:solidFill>
                  <a:schemeClr val="dk1"/>
                </a:solidFill>
                <a:highlight>
                  <a:srgbClr val="FFFFFF"/>
                </a:highlight>
                <a:latin typeface="Times New Roman"/>
                <a:ea typeface="Times New Roman"/>
                <a:cs typeface="Times New Roman"/>
                <a:sym typeface="Times New Roman"/>
              </a:rPr>
              <a:t>Deletion is also expensive with arrays until unless some special techniques are used. For example, to delete 1010 in id[], everything after 1010 has to be moved.</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800"/>
              </a:spcAft>
              <a:buClr>
                <a:schemeClr val="dk1"/>
              </a:buClr>
              <a:buSzPts val="1100"/>
              <a:buFont typeface="Arial"/>
              <a:buNone/>
            </a:pPr>
            <a:r>
              <a:rPr b="1" lang="en-GB" sz="2600">
                <a:highlight>
                  <a:srgbClr val="FFFFFF"/>
                </a:highlight>
                <a:latin typeface="Times New Roman"/>
                <a:ea typeface="Times New Roman"/>
                <a:cs typeface="Times New Roman"/>
                <a:sym typeface="Times New Roman"/>
              </a:rPr>
              <a:t>ADVANTAGES OVER ARRAYS</a:t>
            </a:r>
            <a:endParaRPr sz="4200">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b="1" lang="en-GB" sz="2000">
                <a:solidFill>
                  <a:schemeClr val="dk1"/>
                </a:solidFill>
                <a:highlight>
                  <a:srgbClr val="FFFFFF"/>
                </a:highlight>
                <a:latin typeface="Times New Roman"/>
                <a:ea typeface="Times New Roman"/>
                <a:cs typeface="Times New Roman"/>
                <a:sym typeface="Times New Roman"/>
              </a:rPr>
              <a:t>1)</a:t>
            </a:r>
            <a:r>
              <a:rPr lang="en-GB" sz="2000">
                <a:solidFill>
                  <a:schemeClr val="dk1"/>
                </a:solidFill>
                <a:highlight>
                  <a:srgbClr val="FFFFFF"/>
                </a:highlight>
                <a:latin typeface="Times New Roman"/>
                <a:ea typeface="Times New Roman"/>
                <a:cs typeface="Times New Roman"/>
                <a:sym typeface="Times New Roman"/>
              </a:rPr>
              <a:t> Dynamic size</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sz="2000">
                <a:solidFill>
                  <a:schemeClr val="dk1"/>
                </a:solidFill>
                <a:highlight>
                  <a:srgbClr val="FFFFFF"/>
                </a:highlight>
                <a:latin typeface="Times New Roman"/>
                <a:ea typeface="Times New Roman"/>
                <a:cs typeface="Times New Roman"/>
                <a:sym typeface="Times New Roman"/>
              </a:rPr>
              <a:t>2)</a:t>
            </a:r>
            <a:r>
              <a:rPr lang="en-GB" sz="2000">
                <a:solidFill>
                  <a:schemeClr val="dk1"/>
                </a:solidFill>
                <a:highlight>
                  <a:srgbClr val="FFFFFF"/>
                </a:highlight>
                <a:latin typeface="Times New Roman"/>
                <a:ea typeface="Times New Roman"/>
                <a:cs typeface="Times New Roman"/>
                <a:sym typeface="Times New Roman"/>
              </a:rPr>
              <a:t> Ease of insertion/deletion</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highlight>
                  <a:srgbClr val="FFFFFF"/>
                </a:highlight>
                <a:latin typeface="Times New Roman"/>
                <a:ea typeface="Times New Roman"/>
                <a:cs typeface="Times New Roman"/>
                <a:sym typeface="Times New Roman"/>
              </a:rPr>
              <a:t>DRAWBACKS</a:t>
            </a:r>
            <a:endParaRPr sz="4000">
              <a:latin typeface="Times New Roman"/>
              <a:ea typeface="Times New Roman"/>
              <a:cs typeface="Times New Roman"/>
              <a:sym typeface="Times New Roman"/>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1)</a:t>
            </a:r>
            <a:r>
              <a:rPr lang="en-GB">
                <a:solidFill>
                  <a:schemeClr val="dk1"/>
                </a:solidFill>
                <a:highlight>
                  <a:srgbClr val="FFFFFF"/>
                </a:highlight>
                <a:latin typeface="Times New Roman"/>
                <a:ea typeface="Times New Roman"/>
                <a:cs typeface="Times New Roman"/>
                <a:sym typeface="Times New Roman"/>
              </a:rPr>
              <a:t> Random access is not allowed. We have to access elements sequentially starting from the first node. So we cannot do binary search with linked lists efficiently with its default implementation.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2)</a:t>
            </a:r>
            <a:r>
              <a:rPr lang="en-GB">
                <a:solidFill>
                  <a:schemeClr val="dk1"/>
                </a:solidFill>
                <a:highlight>
                  <a:srgbClr val="FFFFFF"/>
                </a:highlight>
                <a:latin typeface="Times New Roman"/>
                <a:ea typeface="Times New Roman"/>
                <a:cs typeface="Times New Roman"/>
                <a:sym typeface="Times New Roman"/>
              </a:rPr>
              <a:t> Extra memory space for a pointer is required with each element of the list.</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GB">
                <a:solidFill>
                  <a:schemeClr val="dk1"/>
                </a:solidFill>
                <a:highlight>
                  <a:srgbClr val="FFFFFF"/>
                </a:highlight>
                <a:latin typeface="Times New Roman"/>
                <a:ea typeface="Times New Roman"/>
                <a:cs typeface="Times New Roman"/>
                <a:sym typeface="Times New Roman"/>
              </a:rPr>
              <a:t>3)</a:t>
            </a:r>
            <a:r>
              <a:rPr lang="en-GB">
                <a:solidFill>
                  <a:schemeClr val="dk1"/>
                </a:solidFill>
                <a:highlight>
                  <a:srgbClr val="FFFFFF"/>
                </a:highlight>
                <a:latin typeface="Times New Roman"/>
                <a:ea typeface="Times New Roman"/>
                <a:cs typeface="Times New Roman"/>
                <a:sym typeface="Times New Roman"/>
              </a:rPr>
              <a:t> Not cache friendly. Since array elements are contiguous locations, there is locality of reference which is not there in case of linked lists.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27825"/>
            <a:ext cx="8520600" cy="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200">
                <a:highlight>
                  <a:srgbClr val="FFFFFF"/>
                </a:highlight>
                <a:latin typeface="Times New Roman"/>
                <a:ea typeface="Times New Roman"/>
                <a:cs typeface="Times New Roman"/>
                <a:sym typeface="Times New Roman"/>
              </a:rPr>
              <a:t>REPRESENTATION</a:t>
            </a:r>
            <a:endParaRPr b="1" sz="2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610525"/>
            <a:ext cx="8520600" cy="39585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GB" sz="1900">
                <a:solidFill>
                  <a:schemeClr val="dk1"/>
                </a:solidFill>
                <a:latin typeface="Times New Roman"/>
                <a:ea typeface="Times New Roman"/>
                <a:cs typeface="Times New Roman"/>
                <a:sym typeface="Times New Roman"/>
              </a:rPr>
              <a:t>A linked list is represented by a pointer to the first node of the linked list. The first node is called the</a:t>
            </a:r>
            <a:endParaRPr sz="19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en-GB" sz="1900">
                <a:solidFill>
                  <a:schemeClr val="dk1"/>
                </a:solidFill>
                <a:latin typeface="Times New Roman"/>
                <a:ea typeface="Times New Roman"/>
                <a:cs typeface="Times New Roman"/>
                <a:sym typeface="Times New Roman"/>
              </a:rPr>
              <a:t>head. If the linked list is empty, then the value of the head is NULL.Each node in a list consists of at least two parts:</a:t>
            </a:r>
            <a:endParaRPr sz="19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en-GB" sz="1900">
                <a:solidFill>
                  <a:schemeClr val="dk1"/>
                </a:solidFill>
                <a:latin typeface="Times New Roman"/>
                <a:ea typeface="Times New Roman"/>
                <a:cs typeface="Times New Roman"/>
                <a:sym typeface="Times New Roman"/>
              </a:rPr>
              <a:t>1) data</a:t>
            </a:r>
            <a:endParaRPr sz="19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en-GB" sz="1900">
                <a:solidFill>
                  <a:schemeClr val="dk1"/>
                </a:solidFill>
                <a:latin typeface="Times New Roman"/>
                <a:ea typeface="Times New Roman"/>
                <a:cs typeface="Times New Roman"/>
                <a:sym typeface="Times New Roman"/>
              </a:rPr>
              <a:t>2) Pointer (Or Reference) to the next node</a:t>
            </a:r>
            <a:endParaRPr sz="1900">
              <a:solidFill>
                <a:schemeClr val="dk1"/>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40525"/>
            <a:ext cx="85206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98" name="Google Shape;98;p20"/>
          <p:cNvSpPr txBox="1"/>
          <p:nvPr>
            <p:ph idx="1" type="body"/>
          </p:nvPr>
        </p:nvSpPr>
        <p:spPr>
          <a:xfrm>
            <a:off x="311700" y="648425"/>
            <a:ext cx="8520600" cy="3920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GB" sz="1600">
                <a:solidFill>
                  <a:schemeClr val="dk1"/>
                </a:solidFill>
                <a:latin typeface="Times New Roman"/>
                <a:ea typeface="Times New Roman"/>
                <a:cs typeface="Times New Roman"/>
                <a:sym typeface="Times New Roman"/>
              </a:rPr>
              <a:t>In C, we can represent a node using structures. Below is an example of a linked list node with integer data.In Java or C#, LinkedList can be represented as a class and a Node as a separate class. The LinkedList class contains a reference of Node class type.</a:t>
            </a:r>
            <a:endParaRPr sz="16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None/>
            </a:pPr>
            <a:r>
              <a:rPr lang="en-GB" sz="1600">
                <a:solidFill>
                  <a:schemeClr val="dk1"/>
                </a:solidFill>
                <a:latin typeface="Times New Roman"/>
                <a:ea typeface="Times New Roman"/>
                <a:cs typeface="Times New Roman"/>
                <a:sym typeface="Times New Roman"/>
              </a:rPr>
              <a:t>// A linked list node </a:t>
            </a:r>
            <a:endParaRPr sz="16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None/>
            </a:pPr>
            <a:r>
              <a:rPr b="1" lang="en-GB" sz="1600">
                <a:solidFill>
                  <a:schemeClr val="dk1"/>
                </a:solidFill>
                <a:latin typeface="Times New Roman"/>
                <a:ea typeface="Times New Roman"/>
                <a:cs typeface="Times New Roman"/>
                <a:sym typeface="Times New Roman"/>
              </a:rPr>
              <a:t>struct Node { </a:t>
            </a:r>
            <a:endParaRPr b="1" sz="16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None/>
            </a:pPr>
            <a:r>
              <a:rPr b="1" lang="en-GB" sz="1600">
                <a:solidFill>
                  <a:schemeClr val="dk1"/>
                </a:solidFill>
                <a:latin typeface="Times New Roman"/>
                <a:ea typeface="Times New Roman"/>
                <a:cs typeface="Times New Roman"/>
                <a:sym typeface="Times New Roman"/>
              </a:rPr>
              <a:t>	int data; </a:t>
            </a:r>
            <a:endParaRPr b="1" sz="16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None/>
            </a:pPr>
            <a:r>
              <a:rPr b="1" lang="en-GB" sz="1600">
                <a:solidFill>
                  <a:schemeClr val="dk1"/>
                </a:solidFill>
                <a:latin typeface="Times New Roman"/>
                <a:ea typeface="Times New Roman"/>
                <a:cs typeface="Times New Roman"/>
                <a:sym typeface="Times New Roman"/>
              </a:rPr>
              <a:t>	struct Node* next; </a:t>
            </a:r>
            <a:endParaRPr b="1" sz="16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None/>
            </a:pPr>
            <a:r>
              <a:rPr b="1" lang="en-GB" sz="1600">
                <a:solidFill>
                  <a:schemeClr val="dk1"/>
                </a:solidFill>
                <a:latin typeface="Times New Roman"/>
                <a:ea typeface="Times New Roman"/>
                <a:cs typeface="Times New Roman"/>
                <a:sym typeface="Times New Roman"/>
              </a:rPr>
              <a:t>};</a:t>
            </a:r>
            <a:r>
              <a:rPr lang="en-GB"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65625"/>
            <a:ext cx="8520600" cy="5727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b="1" lang="en-GB" sz="1900">
                <a:latin typeface="Times New Roman"/>
                <a:ea typeface="Times New Roman"/>
                <a:cs typeface="Times New Roman"/>
                <a:sym typeface="Times New Roman"/>
              </a:rPr>
              <a:t>First Simple Linked List in C</a:t>
            </a:r>
            <a:r>
              <a:rPr lang="en-GB" sz="1900">
                <a:latin typeface="Times New Roman"/>
                <a:ea typeface="Times New Roman"/>
                <a:cs typeface="Times New Roman"/>
                <a:sym typeface="Times New Roman"/>
              </a:rPr>
              <a:t> Let us create a simple linked list with 3 nodes.</a:t>
            </a:r>
            <a:endParaRPr sz="1900">
              <a:latin typeface="Times New Roman"/>
              <a:ea typeface="Times New Roman"/>
              <a:cs typeface="Times New Roman"/>
              <a:sym typeface="Times New Roman"/>
            </a:endParaRPr>
          </a:p>
          <a:p>
            <a:pPr indent="0" lvl="0" marL="0" marR="228600" rtl="0" algn="l">
              <a:lnSpc>
                <a:spcPct val="105555"/>
              </a:lnSpc>
              <a:spcBef>
                <a:spcPts val="3000"/>
              </a:spcBef>
              <a:spcAft>
                <a:spcPts val="1500"/>
              </a:spcAft>
              <a:buNone/>
            </a:pPr>
            <a:r>
              <a:t/>
            </a:r>
            <a:endParaRPr sz="3500">
              <a:latin typeface="Times New Roman"/>
              <a:ea typeface="Times New Roman"/>
              <a:cs typeface="Times New Roman"/>
              <a:sym typeface="Times New Roman"/>
            </a:endParaRPr>
          </a:p>
        </p:txBody>
      </p:sp>
      <p:sp>
        <p:nvSpPr>
          <p:cNvPr id="104" name="Google Shape;104;p2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05" name="Google Shape;105;p21"/>
          <p:cNvGraphicFramePr/>
          <p:nvPr/>
        </p:nvGraphicFramePr>
        <p:xfrm>
          <a:off x="584200" y="560525"/>
          <a:ext cx="3000000" cy="3000000"/>
        </p:xfrm>
        <a:graphic>
          <a:graphicData uri="http://schemas.openxmlformats.org/drawingml/2006/table">
            <a:tbl>
              <a:tblPr>
                <a:noFill/>
                <a:tableStyleId>{49140783-3E60-40F6-AB6D-C70187ADDB35}</a:tableStyleId>
              </a:tblPr>
              <a:tblGrid>
                <a:gridCol w="7483700"/>
              </a:tblGrid>
              <a:tr h="4407000">
                <a:tc>
                  <a:txBody>
                    <a:bodyPr/>
                    <a:lstStyle/>
                    <a:p>
                      <a:pPr indent="0" lvl="0" marL="0" rtl="0" algn="l">
                        <a:spcBef>
                          <a:spcPts val="0"/>
                        </a:spcBef>
                        <a:spcAft>
                          <a:spcPts val="0"/>
                        </a:spcAft>
                        <a:buNone/>
                      </a:pPr>
                      <a:r>
                        <a:rPr lang="en-GB" sz="1100">
                          <a:highlight>
                            <a:srgbClr val="FFFFFF"/>
                          </a:highlight>
                          <a:latin typeface="Courier New"/>
                          <a:ea typeface="Courier New"/>
                          <a:cs typeface="Courier New"/>
                          <a:sym typeface="Courier New"/>
                        </a:rPr>
                        <a:t>#include &lt;bits/stdc++.h&gt;</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00">
                          <a:highlight>
                            <a:srgbClr val="FFFFFF"/>
                          </a:highlight>
                          <a:latin typeface="Courier New"/>
                          <a:ea typeface="Courier New"/>
                          <a:cs typeface="Courier New"/>
                          <a:sym typeface="Courier New"/>
                        </a:rPr>
                        <a:t>using namespace std;</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00">
                          <a:highlight>
                            <a:srgbClr val="FFFFFF"/>
                          </a:highlight>
                          <a:latin typeface="Courier New"/>
                          <a:ea typeface="Courier New"/>
                          <a:cs typeface="Courier New"/>
                          <a:sym typeface="Courier New"/>
                        </a:rPr>
                        <a:t>class Node {</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00">
                          <a:highlight>
                            <a:srgbClr val="FFFFFF"/>
                          </a:highlight>
                          <a:latin typeface="Courier New"/>
                          <a:ea typeface="Courier New"/>
                          <a:cs typeface="Courier New"/>
                          <a:sym typeface="Courier New"/>
                        </a:rPr>
                        <a:t>public:</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00">
                          <a:highlight>
                            <a:srgbClr val="FFFFFF"/>
                          </a:highlight>
                          <a:latin typeface="Courier New"/>
                          <a:ea typeface="Courier New"/>
                          <a:cs typeface="Courier New"/>
                          <a:sym typeface="Courier New"/>
                        </a:rPr>
                        <a:t>    int data;</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00">
                          <a:highlight>
                            <a:srgbClr val="FFFFFF"/>
                          </a:highlight>
                          <a:latin typeface="Courier New"/>
                          <a:ea typeface="Courier New"/>
                          <a:cs typeface="Courier New"/>
                          <a:sym typeface="Courier New"/>
                        </a:rPr>
                        <a:t>    Node* next;</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int main()</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Node* head = NULL;</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Node* second = NULL;</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Node* third = NULL;</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head = new Node();</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second = new Node();</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third = new Node();</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head-&gt;data = 1;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head-&gt;next = second; </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00">
                          <a:solidFill>
                            <a:schemeClr val="dk1"/>
                          </a:solidFill>
                          <a:highlight>
                            <a:srgbClr val="FFFFFF"/>
                          </a:highlight>
                          <a:latin typeface="Courier New"/>
                          <a:ea typeface="Courier New"/>
                          <a:cs typeface="Courier New"/>
                          <a:sym typeface="Courier New"/>
                        </a:rPr>
                        <a:t>    second-&gt;data = 2;</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100">
                          <a:solidFill>
                            <a:schemeClr val="dk1"/>
                          </a:solidFill>
                          <a:highlight>
                            <a:srgbClr val="FFFFFF"/>
                          </a:highlight>
                          <a:latin typeface="Courier New"/>
                          <a:ea typeface="Courier New"/>
                          <a:cs typeface="Courier New"/>
                          <a:sym typeface="Courier New"/>
                        </a:rPr>
                        <a:t>    second-&gt;data = 2;</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third-&gt;data = 3; // assign data to third node</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third-&gt;next = NULL;</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 return 0;</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highlight>
                          <a:srgbClr val="FFFFFF"/>
                        </a:highlight>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