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572" y="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67E8-6C57-4316-B59A-3751DF440F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10F92C9-1810-4380-BD25-CFE6366B6D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21E8E0-663D-4EB3-8AB9-2D908354F616}"/>
              </a:ext>
            </a:extLst>
          </p:cNvPr>
          <p:cNvSpPr>
            <a:spLocks noGrp="1"/>
          </p:cNvSpPr>
          <p:nvPr>
            <p:ph type="dt" sz="half" idx="10"/>
          </p:nvPr>
        </p:nvSpPr>
        <p:spPr/>
        <p:txBody>
          <a:bodyPr/>
          <a:lstStyle/>
          <a:p>
            <a:fld id="{92A430DE-8067-49CE-A218-35C287BB96A1}" type="datetimeFigureOut">
              <a:rPr lang="en-IN" smtClean="0"/>
              <a:t>31-10-2020</a:t>
            </a:fld>
            <a:endParaRPr lang="en-IN"/>
          </a:p>
        </p:txBody>
      </p:sp>
      <p:sp>
        <p:nvSpPr>
          <p:cNvPr id="5" name="Footer Placeholder 4">
            <a:extLst>
              <a:ext uri="{FF2B5EF4-FFF2-40B4-BE49-F238E27FC236}">
                <a16:creationId xmlns:a16="http://schemas.microsoft.com/office/drawing/2014/main" id="{E4439741-98C5-4654-AD4B-D4A72322C1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D33A36-9F49-4AAA-9B74-1BA973C2031F}"/>
              </a:ext>
            </a:extLst>
          </p:cNvPr>
          <p:cNvSpPr>
            <a:spLocks noGrp="1"/>
          </p:cNvSpPr>
          <p:nvPr>
            <p:ph type="sldNum" sz="quarter" idx="12"/>
          </p:nvPr>
        </p:nvSpPr>
        <p:spPr/>
        <p:txBody>
          <a:bodyPr/>
          <a:lstStyle/>
          <a:p>
            <a:fld id="{29C51A6E-DC94-4378-99BE-ADDF8B71EF45}" type="slidenum">
              <a:rPr lang="en-IN" smtClean="0"/>
              <a:t>‹#›</a:t>
            </a:fld>
            <a:endParaRPr lang="en-IN"/>
          </a:p>
        </p:txBody>
      </p:sp>
    </p:spTree>
    <p:extLst>
      <p:ext uri="{BB962C8B-B14F-4D97-AF65-F5344CB8AC3E}">
        <p14:creationId xmlns:p14="http://schemas.microsoft.com/office/powerpoint/2010/main" val="3269790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0143-D1F8-4098-8CBC-1CBA832D84A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DEF858-E3E6-498F-968F-D29F87E78F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EC1901-A08B-4CB5-BFC8-10488678ABF6}"/>
              </a:ext>
            </a:extLst>
          </p:cNvPr>
          <p:cNvSpPr>
            <a:spLocks noGrp="1"/>
          </p:cNvSpPr>
          <p:nvPr>
            <p:ph type="dt" sz="half" idx="10"/>
          </p:nvPr>
        </p:nvSpPr>
        <p:spPr/>
        <p:txBody>
          <a:bodyPr/>
          <a:lstStyle/>
          <a:p>
            <a:fld id="{92A430DE-8067-49CE-A218-35C287BB96A1}" type="datetimeFigureOut">
              <a:rPr lang="en-IN" smtClean="0"/>
              <a:t>31-10-2020</a:t>
            </a:fld>
            <a:endParaRPr lang="en-IN"/>
          </a:p>
        </p:txBody>
      </p:sp>
      <p:sp>
        <p:nvSpPr>
          <p:cNvPr id="5" name="Footer Placeholder 4">
            <a:extLst>
              <a:ext uri="{FF2B5EF4-FFF2-40B4-BE49-F238E27FC236}">
                <a16:creationId xmlns:a16="http://schemas.microsoft.com/office/drawing/2014/main" id="{97AC02A3-D573-4E5E-8DA0-1B53F48B0F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A9F780-D879-4CBD-B356-0403FF7E0E3D}"/>
              </a:ext>
            </a:extLst>
          </p:cNvPr>
          <p:cNvSpPr>
            <a:spLocks noGrp="1"/>
          </p:cNvSpPr>
          <p:nvPr>
            <p:ph type="sldNum" sz="quarter" idx="12"/>
          </p:nvPr>
        </p:nvSpPr>
        <p:spPr/>
        <p:txBody>
          <a:bodyPr/>
          <a:lstStyle/>
          <a:p>
            <a:fld id="{29C51A6E-DC94-4378-99BE-ADDF8B71EF45}" type="slidenum">
              <a:rPr lang="en-IN" smtClean="0"/>
              <a:t>‹#›</a:t>
            </a:fld>
            <a:endParaRPr lang="en-IN"/>
          </a:p>
        </p:txBody>
      </p:sp>
    </p:spTree>
    <p:extLst>
      <p:ext uri="{BB962C8B-B14F-4D97-AF65-F5344CB8AC3E}">
        <p14:creationId xmlns:p14="http://schemas.microsoft.com/office/powerpoint/2010/main" val="197926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B25C3F-B162-4583-9EAC-B12EA89DAB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C71C46-95C2-48F0-9449-86CD08E56B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ACDF67-84D7-4C10-99B0-E7656CAFEB7B}"/>
              </a:ext>
            </a:extLst>
          </p:cNvPr>
          <p:cNvSpPr>
            <a:spLocks noGrp="1"/>
          </p:cNvSpPr>
          <p:nvPr>
            <p:ph type="dt" sz="half" idx="10"/>
          </p:nvPr>
        </p:nvSpPr>
        <p:spPr/>
        <p:txBody>
          <a:bodyPr/>
          <a:lstStyle/>
          <a:p>
            <a:fld id="{92A430DE-8067-49CE-A218-35C287BB96A1}" type="datetimeFigureOut">
              <a:rPr lang="en-IN" smtClean="0"/>
              <a:t>31-10-2020</a:t>
            </a:fld>
            <a:endParaRPr lang="en-IN"/>
          </a:p>
        </p:txBody>
      </p:sp>
      <p:sp>
        <p:nvSpPr>
          <p:cNvPr id="5" name="Footer Placeholder 4">
            <a:extLst>
              <a:ext uri="{FF2B5EF4-FFF2-40B4-BE49-F238E27FC236}">
                <a16:creationId xmlns:a16="http://schemas.microsoft.com/office/drawing/2014/main" id="{123AED9E-7410-4B77-95BE-EA59E079FA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E781F3-D96D-420B-9057-0413D863DF35}"/>
              </a:ext>
            </a:extLst>
          </p:cNvPr>
          <p:cNvSpPr>
            <a:spLocks noGrp="1"/>
          </p:cNvSpPr>
          <p:nvPr>
            <p:ph type="sldNum" sz="quarter" idx="12"/>
          </p:nvPr>
        </p:nvSpPr>
        <p:spPr/>
        <p:txBody>
          <a:bodyPr/>
          <a:lstStyle/>
          <a:p>
            <a:fld id="{29C51A6E-DC94-4378-99BE-ADDF8B71EF45}" type="slidenum">
              <a:rPr lang="en-IN" smtClean="0"/>
              <a:t>‹#›</a:t>
            </a:fld>
            <a:endParaRPr lang="en-IN"/>
          </a:p>
        </p:txBody>
      </p:sp>
    </p:spTree>
    <p:extLst>
      <p:ext uri="{BB962C8B-B14F-4D97-AF65-F5344CB8AC3E}">
        <p14:creationId xmlns:p14="http://schemas.microsoft.com/office/powerpoint/2010/main" val="3590849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87FE8-4A88-4430-AA9A-D0C48BD63D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CBCB18-1FD7-49E4-91C1-5162F014A5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7222A1-04D1-4116-83F2-92897EB652D5}"/>
              </a:ext>
            </a:extLst>
          </p:cNvPr>
          <p:cNvSpPr>
            <a:spLocks noGrp="1"/>
          </p:cNvSpPr>
          <p:nvPr>
            <p:ph type="dt" sz="half" idx="10"/>
          </p:nvPr>
        </p:nvSpPr>
        <p:spPr/>
        <p:txBody>
          <a:bodyPr/>
          <a:lstStyle/>
          <a:p>
            <a:fld id="{92A430DE-8067-49CE-A218-35C287BB96A1}" type="datetimeFigureOut">
              <a:rPr lang="en-IN" smtClean="0"/>
              <a:t>31-10-2020</a:t>
            </a:fld>
            <a:endParaRPr lang="en-IN"/>
          </a:p>
        </p:txBody>
      </p:sp>
      <p:sp>
        <p:nvSpPr>
          <p:cNvPr id="5" name="Footer Placeholder 4">
            <a:extLst>
              <a:ext uri="{FF2B5EF4-FFF2-40B4-BE49-F238E27FC236}">
                <a16:creationId xmlns:a16="http://schemas.microsoft.com/office/drawing/2014/main" id="{614058E5-F5A3-4C93-8909-41877EBF1F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29228E-F89A-45F5-AE10-5D87E03D6384}"/>
              </a:ext>
            </a:extLst>
          </p:cNvPr>
          <p:cNvSpPr>
            <a:spLocks noGrp="1"/>
          </p:cNvSpPr>
          <p:nvPr>
            <p:ph type="sldNum" sz="quarter" idx="12"/>
          </p:nvPr>
        </p:nvSpPr>
        <p:spPr/>
        <p:txBody>
          <a:bodyPr/>
          <a:lstStyle/>
          <a:p>
            <a:fld id="{29C51A6E-DC94-4378-99BE-ADDF8B71EF45}" type="slidenum">
              <a:rPr lang="en-IN" smtClean="0"/>
              <a:t>‹#›</a:t>
            </a:fld>
            <a:endParaRPr lang="en-IN"/>
          </a:p>
        </p:txBody>
      </p:sp>
    </p:spTree>
    <p:extLst>
      <p:ext uri="{BB962C8B-B14F-4D97-AF65-F5344CB8AC3E}">
        <p14:creationId xmlns:p14="http://schemas.microsoft.com/office/powerpoint/2010/main" val="3035266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D57D-A9C6-4367-ABC3-02A99E0DC0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E8A291-FF1C-4EE6-B322-C814BD0D55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7239B8-DEF8-49CD-B878-3D0408399650}"/>
              </a:ext>
            </a:extLst>
          </p:cNvPr>
          <p:cNvSpPr>
            <a:spLocks noGrp="1"/>
          </p:cNvSpPr>
          <p:nvPr>
            <p:ph type="dt" sz="half" idx="10"/>
          </p:nvPr>
        </p:nvSpPr>
        <p:spPr/>
        <p:txBody>
          <a:bodyPr/>
          <a:lstStyle/>
          <a:p>
            <a:fld id="{92A430DE-8067-49CE-A218-35C287BB96A1}" type="datetimeFigureOut">
              <a:rPr lang="en-IN" smtClean="0"/>
              <a:t>31-10-2020</a:t>
            </a:fld>
            <a:endParaRPr lang="en-IN"/>
          </a:p>
        </p:txBody>
      </p:sp>
      <p:sp>
        <p:nvSpPr>
          <p:cNvPr id="5" name="Footer Placeholder 4">
            <a:extLst>
              <a:ext uri="{FF2B5EF4-FFF2-40B4-BE49-F238E27FC236}">
                <a16:creationId xmlns:a16="http://schemas.microsoft.com/office/drawing/2014/main" id="{1ED40910-6AF2-46E3-AE76-D1B6ED919E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EB6E5A-DA67-4214-9654-5428022A5229}"/>
              </a:ext>
            </a:extLst>
          </p:cNvPr>
          <p:cNvSpPr>
            <a:spLocks noGrp="1"/>
          </p:cNvSpPr>
          <p:nvPr>
            <p:ph type="sldNum" sz="quarter" idx="12"/>
          </p:nvPr>
        </p:nvSpPr>
        <p:spPr/>
        <p:txBody>
          <a:bodyPr/>
          <a:lstStyle/>
          <a:p>
            <a:fld id="{29C51A6E-DC94-4378-99BE-ADDF8B71EF45}" type="slidenum">
              <a:rPr lang="en-IN" smtClean="0"/>
              <a:t>‹#›</a:t>
            </a:fld>
            <a:endParaRPr lang="en-IN"/>
          </a:p>
        </p:txBody>
      </p:sp>
    </p:spTree>
    <p:extLst>
      <p:ext uri="{BB962C8B-B14F-4D97-AF65-F5344CB8AC3E}">
        <p14:creationId xmlns:p14="http://schemas.microsoft.com/office/powerpoint/2010/main" val="2273322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6685D-DE94-45D5-9AF8-CA5DF2F2E8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B519EA-F1C3-4E77-9537-44144969F9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285763-F949-4A33-87C2-A28BF00FD4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13666B-DEF6-4A12-BD5F-C5A7BDE54657}"/>
              </a:ext>
            </a:extLst>
          </p:cNvPr>
          <p:cNvSpPr>
            <a:spLocks noGrp="1"/>
          </p:cNvSpPr>
          <p:nvPr>
            <p:ph type="dt" sz="half" idx="10"/>
          </p:nvPr>
        </p:nvSpPr>
        <p:spPr/>
        <p:txBody>
          <a:bodyPr/>
          <a:lstStyle/>
          <a:p>
            <a:fld id="{92A430DE-8067-49CE-A218-35C287BB96A1}" type="datetimeFigureOut">
              <a:rPr lang="en-IN" smtClean="0"/>
              <a:t>31-10-2020</a:t>
            </a:fld>
            <a:endParaRPr lang="en-IN"/>
          </a:p>
        </p:txBody>
      </p:sp>
      <p:sp>
        <p:nvSpPr>
          <p:cNvPr id="6" name="Footer Placeholder 5">
            <a:extLst>
              <a:ext uri="{FF2B5EF4-FFF2-40B4-BE49-F238E27FC236}">
                <a16:creationId xmlns:a16="http://schemas.microsoft.com/office/drawing/2014/main" id="{0D1E0092-2243-4887-B8C1-3CE8EC7634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40FBCA-BBDA-4360-8CDD-DE9F0DBBA834}"/>
              </a:ext>
            </a:extLst>
          </p:cNvPr>
          <p:cNvSpPr>
            <a:spLocks noGrp="1"/>
          </p:cNvSpPr>
          <p:nvPr>
            <p:ph type="sldNum" sz="quarter" idx="12"/>
          </p:nvPr>
        </p:nvSpPr>
        <p:spPr/>
        <p:txBody>
          <a:bodyPr/>
          <a:lstStyle/>
          <a:p>
            <a:fld id="{29C51A6E-DC94-4378-99BE-ADDF8B71EF45}" type="slidenum">
              <a:rPr lang="en-IN" smtClean="0"/>
              <a:t>‹#›</a:t>
            </a:fld>
            <a:endParaRPr lang="en-IN"/>
          </a:p>
        </p:txBody>
      </p:sp>
    </p:spTree>
    <p:extLst>
      <p:ext uri="{BB962C8B-B14F-4D97-AF65-F5344CB8AC3E}">
        <p14:creationId xmlns:p14="http://schemas.microsoft.com/office/powerpoint/2010/main" val="1917691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CB2DA-28AE-4D87-A267-99D8075386A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F1307C-AFD0-4488-A2B8-40F96796C8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2D3CA2-DD85-4090-B8D9-A0E6EF5151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3C1BCA-8F7C-4BF0-BB38-EDEDD5CB98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FEC5AE-30E2-4EA8-843D-D62017A352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631917-8DB4-49F5-B4CC-F95A72AA10DC}"/>
              </a:ext>
            </a:extLst>
          </p:cNvPr>
          <p:cNvSpPr>
            <a:spLocks noGrp="1"/>
          </p:cNvSpPr>
          <p:nvPr>
            <p:ph type="dt" sz="half" idx="10"/>
          </p:nvPr>
        </p:nvSpPr>
        <p:spPr/>
        <p:txBody>
          <a:bodyPr/>
          <a:lstStyle/>
          <a:p>
            <a:fld id="{92A430DE-8067-49CE-A218-35C287BB96A1}" type="datetimeFigureOut">
              <a:rPr lang="en-IN" smtClean="0"/>
              <a:t>31-10-2020</a:t>
            </a:fld>
            <a:endParaRPr lang="en-IN"/>
          </a:p>
        </p:txBody>
      </p:sp>
      <p:sp>
        <p:nvSpPr>
          <p:cNvPr id="8" name="Footer Placeholder 7">
            <a:extLst>
              <a:ext uri="{FF2B5EF4-FFF2-40B4-BE49-F238E27FC236}">
                <a16:creationId xmlns:a16="http://schemas.microsoft.com/office/drawing/2014/main" id="{443DDBB2-2040-4796-A86B-E4040C0BF0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AD96FE-1B00-4B00-9492-C4357D7D8D01}"/>
              </a:ext>
            </a:extLst>
          </p:cNvPr>
          <p:cNvSpPr>
            <a:spLocks noGrp="1"/>
          </p:cNvSpPr>
          <p:nvPr>
            <p:ph type="sldNum" sz="quarter" idx="12"/>
          </p:nvPr>
        </p:nvSpPr>
        <p:spPr/>
        <p:txBody>
          <a:bodyPr/>
          <a:lstStyle/>
          <a:p>
            <a:fld id="{29C51A6E-DC94-4378-99BE-ADDF8B71EF45}" type="slidenum">
              <a:rPr lang="en-IN" smtClean="0"/>
              <a:t>‹#›</a:t>
            </a:fld>
            <a:endParaRPr lang="en-IN"/>
          </a:p>
        </p:txBody>
      </p:sp>
    </p:spTree>
    <p:extLst>
      <p:ext uri="{BB962C8B-B14F-4D97-AF65-F5344CB8AC3E}">
        <p14:creationId xmlns:p14="http://schemas.microsoft.com/office/powerpoint/2010/main" val="847102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B19EB-BF79-4834-8144-BD2D06EE74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0A10E2-F274-4F71-A187-DF642291E574}"/>
              </a:ext>
            </a:extLst>
          </p:cNvPr>
          <p:cNvSpPr>
            <a:spLocks noGrp="1"/>
          </p:cNvSpPr>
          <p:nvPr>
            <p:ph type="dt" sz="half" idx="10"/>
          </p:nvPr>
        </p:nvSpPr>
        <p:spPr/>
        <p:txBody>
          <a:bodyPr/>
          <a:lstStyle/>
          <a:p>
            <a:fld id="{92A430DE-8067-49CE-A218-35C287BB96A1}" type="datetimeFigureOut">
              <a:rPr lang="en-IN" smtClean="0"/>
              <a:t>31-10-2020</a:t>
            </a:fld>
            <a:endParaRPr lang="en-IN"/>
          </a:p>
        </p:txBody>
      </p:sp>
      <p:sp>
        <p:nvSpPr>
          <p:cNvPr id="4" name="Footer Placeholder 3">
            <a:extLst>
              <a:ext uri="{FF2B5EF4-FFF2-40B4-BE49-F238E27FC236}">
                <a16:creationId xmlns:a16="http://schemas.microsoft.com/office/drawing/2014/main" id="{D2FFBFA8-A6F0-404E-8507-1738E36D82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256649-BB51-4978-A129-15F37283DDFC}"/>
              </a:ext>
            </a:extLst>
          </p:cNvPr>
          <p:cNvSpPr>
            <a:spLocks noGrp="1"/>
          </p:cNvSpPr>
          <p:nvPr>
            <p:ph type="sldNum" sz="quarter" idx="12"/>
          </p:nvPr>
        </p:nvSpPr>
        <p:spPr/>
        <p:txBody>
          <a:bodyPr/>
          <a:lstStyle/>
          <a:p>
            <a:fld id="{29C51A6E-DC94-4378-99BE-ADDF8B71EF45}" type="slidenum">
              <a:rPr lang="en-IN" smtClean="0"/>
              <a:t>‹#›</a:t>
            </a:fld>
            <a:endParaRPr lang="en-IN"/>
          </a:p>
        </p:txBody>
      </p:sp>
    </p:spTree>
    <p:extLst>
      <p:ext uri="{BB962C8B-B14F-4D97-AF65-F5344CB8AC3E}">
        <p14:creationId xmlns:p14="http://schemas.microsoft.com/office/powerpoint/2010/main" val="7715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96CF8C-E165-4728-B08B-A95C1F2F1DD3}"/>
              </a:ext>
            </a:extLst>
          </p:cNvPr>
          <p:cNvSpPr>
            <a:spLocks noGrp="1"/>
          </p:cNvSpPr>
          <p:nvPr>
            <p:ph type="dt" sz="half" idx="10"/>
          </p:nvPr>
        </p:nvSpPr>
        <p:spPr/>
        <p:txBody>
          <a:bodyPr/>
          <a:lstStyle/>
          <a:p>
            <a:fld id="{92A430DE-8067-49CE-A218-35C287BB96A1}" type="datetimeFigureOut">
              <a:rPr lang="en-IN" smtClean="0"/>
              <a:t>31-10-2020</a:t>
            </a:fld>
            <a:endParaRPr lang="en-IN"/>
          </a:p>
        </p:txBody>
      </p:sp>
      <p:sp>
        <p:nvSpPr>
          <p:cNvPr id="3" name="Footer Placeholder 2">
            <a:extLst>
              <a:ext uri="{FF2B5EF4-FFF2-40B4-BE49-F238E27FC236}">
                <a16:creationId xmlns:a16="http://schemas.microsoft.com/office/drawing/2014/main" id="{3CD44041-B425-4558-85BB-A16AA92CFF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548927D-440A-4231-AFF6-AC0EDF74284A}"/>
              </a:ext>
            </a:extLst>
          </p:cNvPr>
          <p:cNvSpPr>
            <a:spLocks noGrp="1"/>
          </p:cNvSpPr>
          <p:nvPr>
            <p:ph type="sldNum" sz="quarter" idx="12"/>
          </p:nvPr>
        </p:nvSpPr>
        <p:spPr/>
        <p:txBody>
          <a:bodyPr/>
          <a:lstStyle/>
          <a:p>
            <a:fld id="{29C51A6E-DC94-4378-99BE-ADDF8B71EF45}" type="slidenum">
              <a:rPr lang="en-IN" smtClean="0"/>
              <a:t>‹#›</a:t>
            </a:fld>
            <a:endParaRPr lang="en-IN"/>
          </a:p>
        </p:txBody>
      </p:sp>
    </p:spTree>
    <p:extLst>
      <p:ext uri="{BB962C8B-B14F-4D97-AF65-F5344CB8AC3E}">
        <p14:creationId xmlns:p14="http://schemas.microsoft.com/office/powerpoint/2010/main" val="3784981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48959-F788-4530-ACAF-35790AD7B8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02E912-2BCA-4B3B-8A95-25AA7A4069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48F011-0D2C-4E69-AE82-638B159F34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1D92D6-3D85-47E7-975B-55B662BDFC2E}"/>
              </a:ext>
            </a:extLst>
          </p:cNvPr>
          <p:cNvSpPr>
            <a:spLocks noGrp="1"/>
          </p:cNvSpPr>
          <p:nvPr>
            <p:ph type="dt" sz="half" idx="10"/>
          </p:nvPr>
        </p:nvSpPr>
        <p:spPr/>
        <p:txBody>
          <a:bodyPr/>
          <a:lstStyle/>
          <a:p>
            <a:fld id="{92A430DE-8067-49CE-A218-35C287BB96A1}" type="datetimeFigureOut">
              <a:rPr lang="en-IN" smtClean="0"/>
              <a:t>31-10-2020</a:t>
            </a:fld>
            <a:endParaRPr lang="en-IN"/>
          </a:p>
        </p:txBody>
      </p:sp>
      <p:sp>
        <p:nvSpPr>
          <p:cNvPr id="6" name="Footer Placeholder 5">
            <a:extLst>
              <a:ext uri="{FF2B5EF4-FFF2-40B4-BE49-F238E27FC236}">
                <a16:creationId xmlns:a16="http://schemas.microsoft.com/office/drawing/2014/main" id="{4ABE0879-5F1F-4A8F-BE6C-2DA4BDBE37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F0B434-34D2-47BC-AF98-D0E5812773CA}"/>
              </a:ext>
            </a:extLst>
          </p:cNvPr>
          <p:cNvSpPr>
            <a:spLocks noGrp="1"/>
          </p:cNvSpPr>
          <p:nvPr>
            <p:ph type="sldNum" sz="quarter" idx="12"/>
          </p:nvPr>
        </p:nvSpPr>
        <p:spPr/>
        <p:txBody>
          <a:bodyPr/>
          <a:lstStyle/>
          <a:p>
            <a:fld id="{29C51A6E-DC94-4378-99BE-ADDF8B71EF45}" type="slidenum">
              <a:rPr lang="en-IN" smtClean="0"/>
              <a:t>‹#›</a:t>
            </a:fld>
            <a:endParaRPr lang="en-IN"/>
          </a:p>
        </p:txBody>
      </p:sp>
    </p:spTree>
    <p:extLst>
      <p:ext uri="{BB962C8B-B14F-4D97-AF65-F5344CB8AC3E}">
        <p14:creationId xmlns:p14="http://schemas.microsoft.com/office/powerpoint/2010/main" val="2297358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ADCBF-02E4-4896-877E-BFBEC7E213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7EF175A-2FA5-4C4D-BE32-1B6B8B3D5E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EF7B96-1679-462F-8100-6E85F570A3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6A62D5-0827-40EE-B13C-ED366F7F0F53}"/>
              </a:ext>
            </a:extLst>
          </p:cNvPr>
          <p:cNvSpPr>
            <a:spLocks noGrp="1"/>
          </p:cNvSpPr>
          <p:nvPr>
            <p:ph type="dt" sz="half" idx="10"/>
          </p:nvPr>
        </p:nvSpPr>
        <p:spPr/>
        <p:txBody>
          <a:bodyPr/>
          <a:lstStyle/>
          <a:p>
            <a:fld id="{92A430DE-8067-49CE-A218-35C287BB96A1}" type="datetimeFigureOut">
              <a:rPr lang="en-IN" smtClean="0"/>
              <a:t>31-10-2020</a:t>
            </a:fld>
            <a:endParaRPr lang="en-IN"/>
          </a:p>
        </p:txBody>
      </p:sp>
      <p:sp>
        <p:nvSpPr>
          <p:cNvPr id="6" name="Footer Placeholder 5">
            <a:extLst>
              <a:ext uri="{FF2B5EF4-FFF2-40B4-BE49-F238E27FC236}">
                <a16:creationId xmlns:a16="http://schemas.microsoft.com/office/drawing/2014/main" id="{DB334EF8-1409-4775-AE18-3F4449E23F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AB744B-37EA-4149-A8AA-9BBE6F262FD1}"/>
              </a:ext>
            </a:extLst>
          </p:cNvPr>
          <p:cNvSpPr>
            <a:spLocks noGrp="1"/>
          </p:cNvSpPr>
          <p:nvPr>
            <p:ph type="sldNum" sz="quarter" idx="12"/>
          </p:nvPr>
        </p:nvSpPr>
        <p:spPr/>
        <p:txBody>
          <a:bodyPr/>
          <a:lstStyle/>
          <a:p>
            <a:fld id="{29C51A6E-DC94-4378-99BE-ADDF8B71EF45}" type="slidenum">
              <a:rPr lang="en-IN" smtClean="0"/>
              <a:t>‹#›</a:t>
            </a:fld>
            <a:endParaRPr lang="en-IN"/>
          </a:p>
        </p:txBody>
      </p:sp>
    </p:spTree>
    <p:extLst>
      <p:ext uri="{BB962C8B-B14F-4D97-AF65-F5344CB8AC3E}">
        <p14:creationId xmlns:p14="http://schemas.microsoft.com/office/powerpoint/2010/main" val="2294528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E90A9D-993B-4AB2-9B41-AF1466DF66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67CFEC-2953-4FFC-B5B6-43B9D183A9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8589E-E60F-4802-9CD7-5DA94FCF44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430DE-8067-49CE-A218-35C287BB96A1}" type="datetimeFigureOut">
              <a:rPr lang="en-IN" smtClean="0"/>
              <a:t>31-10-2020</a:t>
            </a:fld>
            <a:endParaRPr lang="en-IN"/>
          </a:p>
        </p:txBody>
      </p:sp>
      <p:sp>
        <p:nvSpPr>
          <p:cNvPr id="5" name="Footer Placeholder 4">
            <a:extLst>
              <a:ext uri="{FF2B5EF4-FFF2-40B4-BE49-F238E27FC236}">
                <a16:creationId xmlns:a16="http://schemas.microsoft.com/office/drawing/2014/main" id="{07C89A76-BC7B-40E5-9457-F3BD03C25D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ADFE89-710B-44B2-992F-932E13DEE2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C51A6E-DC94-4378-99BE-ADDF8B71EF45}" type="slidenum">
              <a:rPr lang="en-IN" smtClean="0"/>
              <a:t>‹#›</a:t>
            </a:fld>
            <a:endParaRPr lang="en-IN"/>
          </a:p>
        </p:txBody>
      </p:sp>
    </p:spTree>
    <p:extLst>
      <p:ext uri="{BB962C8B-B14F-4D97-AF65-F5344CB8AC3E}">
        <p14:creationId xmlns:p14="http://schemas.microsoft.com/office/powerpoint/2010/main" val="2613832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174A-D020-4516-AF66-02FE9E53B5A2}"/>
              </a:ext>
            </a:extLst>
          </p:cNvPr>
          <p:cNvSpPr>
            <a:spLocks noGrp="1"/>
          </p:cNvSpPr>
          <p:nvPr>
            <p:ph type="ctrTitle"/>
          </p:nvPr>
        </p:nvSpPr>
        <p:spPr/>
        <p:txBody>
          <a:bodyPr/>
          <a:lstStyle/>
          <a:p>
            <a:r>
              <a:rPr lang="en-US" b="1" u="sng" dirty="0">
                <a:solidFill>
                  <a:srgbClr val="FF0000"/>
                </a:solidFill>
              </a:rPr>
              <a:t>STACK </a:t>
            </a:r>
            <a:endParaRPr lang="en-IN" b="1" u="sng" dirty="0">
              <a:solidFill>
                <a:srgbClr val="FF0000"/>
              </a:solidFill>
            </a:endParaRPr>
          </a:p>
        </p:txBody>
      </p:sp>
    </p:spTree>
    <p:extLst>
      <p:ext uri="{BB962C8B-B14F-4D97-AF65-F5344CB8AC3E}">
        <p14:creationId xmlns:p14="http://schemas.microsoft.com/office/powerpoint/2010/main" val="1670477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a:extLst>
              <a:ext uri="{FF2B5EF4-FFF2-40B4-BE49-F238E27FC236}">
                <a16:creationId xmlns:a16="http://schemas.microsoft.com/office/drawing/2014/main" id="{4213ACDD-ABB5-490A-B4AB-B159A0203F8F}"/>
              </a:ext>
            </a:extLst>
          </p:cNvPr>
          <p:cNvSpPr>
            <a:spLocks noChangeAspect="1" noChangeArrowheads="1"/>
          </p:cNvSpPr>
          <p:nvPr/>
        </p:nvSpPr>
        <p:spPr bwMode="auto">
          <a:xfrm>
            <a:off x="758982" y="1515702"/>
            <a:ext cx="10674035" cy="7838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Stack is a linear data structure which follows a particular order in which the operations are performed. </a:t>
            </a:r>
          </a:p>
          <a:p>
            <a:r>
              <a:rPr lang="en-US" dirty="0"/>
              <a:t>The order may be LIFO(Last In First Out) or FILO(First In Last Out).</a:t>
            </a:r>
            <a:endParaRPr lang="en-IN" dirty="0"/>
          </a:p>
        </p:txBody>
      </p:sp>
      <p:sp>
        <p:nvSpPr>
          <p:cNvPr id="4" name="AutoShape 6" descr="Stack Data Structure">
            <a:extLst>
              <a:ext uri="{FF2B5EF4-FFF2-40B4-BE49-F238E27FC236}">
                <a16:creationId xmlns:a16="http://schemas.microsoft.com/office/drawing/2014/main" id="{A07F7495-0EA1-42F0-A7C6-97624E0F180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Stack Data Structure">
            <a:extLst>
              <a:ext uri="{FF2B5EF4-FFF2-40B4-BE49-F238E27FC236}">
                <a16:creationId xmlns:a16="http://schemas.microsoft.com/office/drawing/2014/main" id="{1D61D100-FDBC-44A1-846A-A53AB66095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60" y="3155792"/>
            <a:ext cx="42862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67849EE-47EF-4FE5-8D4A-A63BD910F5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4040" y="3155792"/>
            <a:ext cx="7124700" cy="24574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7D14A8B-EE13-4BFA-A3B2-A11A3A66FAA9}"/>
              </a:ext>
            </a:extLst>
          </p:cNvPr>
          <p:cNvSpPr txBox="1"/>
          <p:nvPr/>
        </p:nvSpPr>
        <p:spPr>
          <a:xfrm>
            <a:off x="718795" y="437502"/>
            <a:ext cx="6094428" cy="369332"/>
          </a:xfrm>
          <a:prstGeom prst="rect">
            <a:avLst/>
          </a:prstGeom>
          <a:noFill/>
        </p:spPr>
        <p:txBody>
          <a:bodyPr wrap="square">
            <a:spAutoFit/>
          </a:bodyPr>
          <a:lstStyle/>
          <a:p>
            <a:pPr algn="l"/>
            <a:r>
              <a:rPr lang="en-US" b="1" i="0" u="sng" dirty="0">
                <a:solidFill>
                  <a:srgbClr val="FF0000"/>
                </a:solidFill>
                <a:effectLst/>
                <a:latin typeface="helvetica neue"/>
              </a:rPr>
              <a:t>STACK - DATA STRUCTURE</a:t>
            </a:r>
          </a:p>
        </p:txBody>
      </p:sp>
    </p:spTree>
    <p:extLst>
      <p:ext uri="{BB962C8B-B14F-4D97-AF65-F5344CB8AC3E}">
        <p14:creationId xmlns:p14="http://schemas.microsoft.com/office/powerpoint/2010/main" val="177366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A49560-588A-4AD5-80EF-DC0B7A11A88A}"/>
              </a:ext>
            </a:extLst>
          </p:cNvPr>
          <p:cNvSpPr txBox="1"/>
          <p:nvPr/>
        </p:nvSpPr>
        <p:spPr>
          <a:xfrm>
            <a:off x="344591" y="453749"/>
            <a:ext cx="10708849" cy="2308324"/>
          </a:xfrm>
          <a:prstGeom prst="rect">
            <a:avLst/>
          </a:prstGeom>
          <a:noFill/>
        </p:spPr>
        <p:txBody>
          <a:bodyPr wrap="square">
            <a:spAutoFit/>
          </a:bodyPr>
          <a:lstStyle/>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Roboto"/>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333333"/>
                </a:solidFill>
                <a:effectLst/>
                <a:latin typeface="Roboto"/>
              </a:rPr>
              <a:t>Stack is an </a:t>
            </a:r>
            <a:r>
              <a:rPr kumimoji="0" lang="en-US" altLang="en-US" b="1" i="0" u="none" strike="noStrike" cap="none" normalizeH="0" baseline="0" dirty="0">
                <a:ln>
                  <a:noFill/>
                </a:ln>
                <a:solidFill>
                  <a:srgbClr val="333333"/>
                </a:solidFill>
                <a:effectLst/>
                <a:latin typeface="Roboto"/>
              </a:rPr>
              <a:t>ordered list</a:t>
            </a:r>
            <a:r>
              <a:rPr kumimoji="0" lang="en-US" altLang="en-US" b="0" i="0" u="none" strike="noStrike" cap="none" normalizeH="0" baseline="0" dirty="0">
                <a:ln>
                  <a:noFill/>
                </a:ln>
                <a:solidFill>
                  <a:srgbClr val="333333"/>
                </a:solidFill>
                <a:effectLst/>
                <a:latin typeface="Roboto"/>
              </a:rPr>
              <a:t> of </a:t>
            </a:r>
            <a:r>
              <a:rPr kumimoji="0" lang="en-US" altLang="en-US" b="1" i="0" u="none" strike="noStrike" cap="none" normalizeH="0" baseline="0" dirty="0">
                <a:ln>
                  <a:noFill/>
                </a:ln>
                <a:solidFill>
                  <a:srgbClr val="333333"/>
                </a:solidFill>
                <a:effectLst/>
                <a:latin typeface="Roboto"/>
              </a:rPr>
              <a:t>similar data type</a:t>
            </a:r>
            <a:r>
              <a:rPr kumimoji="0" lang="en-US" altLang="en-US" b="0" i="0" u="none" strike="noStrike" cap="none" normalizeH="0" baseline="0" dirty="0">
                <a:ln>
                  <a:noFill/>
                </a:ln>
                <a:solidFill>
                  <a:srgbClr val="333333"/>
                </a:solidFill>
                <a:effectLst/>
                <a:latin typeface="Roboto"/>
              </a:rPr>
              <a:t>.</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333333"/>
                </a:solidFill>
                <a:effectLst/>
                <a:latin typeface="Roboto"/>
              </a:rPr>
              <a:t>Stack is a </a:t>
            </a:r>
            <a:r>
              <a:rPr kumimoji="0" lang="en-US" altLang="en-US" b="1" i="0" u="none" strike="noStrike" cap="none" normalizeH="0" baseline="0" dirty="0">
                <a:ln>
                  <a:noFill/>
                </a:ln>
                <a:solidFill>
                  <a:srgbClr val="333333"/>
                </a:solidFill>
                <a:effectLst/>
                <a:latin typeface="Roboto"/>
              </a:rPr>
              <a:t>LIFO</a:t>
            </a:r>
            <a:r>
              <a:rPr kumimoji="0" lang="en-US" altLang="en-US" b="0" i="0" u="none" strike="noStrike" cap="none" normalizeH="0" baseline="0" dirty="0">
                <a:ln>
                  <a:noFill/>
                </a:ln>
                <a:solidFill>
                  <a:srgbClr val="333333"/>
                </a:solidFill>
                <a:effectLst/>
                <a:latin typeface="Roboto"/>
              </a:rPr>
              <a:t>(Last in First out) structure or we can say </a:t>
            </a:r>
            <a:r>
              <a:rPr kumimoji="0" lang="en-US" altLang="en-US" b="1" i="0" u="none" strike="noStrike" cap="none" normalizeH="0" baseline="0" dirty="0">
                <a:ln>
                  <a:noFill/>
                </a:ln>
                <a:solidFill>
                  <a:srgbClr val="333333"/>
                </a:solidFill>
                <a:effectLst/>
                <a:latin typeface="Roboto"/>
              </a:rPr>
              <a:t>FILO</a:t>
            </a:r>
            <a:r>
              <a:rPr kumimoji="0" lang="en-US" altLang="en-US" b="0" i="0" u="none" strike="noStrike" cap="none" normalizeH="0" baseline="0" dirty="0">
                <a:ln>
                  <a:noFill/>
                </a:ln>
                <a:solidFill>
                  <a:srgbClr val="333333"/>
                </a:solidFill>
                <a:effectLst/>
                <a:latin typeface="Roboto"/>
              </a:rPr>
              <a:t>(First in Last out).</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C7254E"/>
                </a:solidFill>
                <a:effectLst/>
                <a:latin typeface="Roboto"/>
                <a:cs typeface="Courier New" panose="02070309020205020404" pitchFamily="49" charset="0"/>
              </a:rPr>
              <a:t>push()</a:t>
            </a:r>
            <a:r>
              <a:rPr kumimoji="0" lang="en-US" altLang="en-US" b="0" i="0" u="none" strike="noStrike" cap="none" normalizeH="0" baseline="0" dirty="0">
                <a:ln>
                  <a:noFill/>
                </a:ln>
                <a:solidFill>
                  <a:srgbClr val="333333"/>
                </a:solidFill>
                <a:effectLst/>
                <a:latin typeface="Roboto"/>
              </a:rPr>
              <a:t> function is used to insert new elements into the Stack and </a:t>
            </a:r>
            <a:r>
              <a:rPr kumimoji="0" lang="en-US" altLang="en-US" b="0" i="0" u="none" strike="noStrike" cap="none" normalizeH="0" baseline="0" dirty="0">
                <a:ln>
                  <a:noFill/>
                </a:ln>
                <a:solidFill>
                  <a:srgbClr val="C7254E"/>
                </a:solidFill>
                <a:effectLst/>
                <a:latin typeface="Roboto"/>
                <a:cs typeface="Courier New" panose="02070309020205020404" pitchFamily="49" charset="0"/>
              </a:rPr>
              <a:t>pop()</a:t>
            </a:r>
            <a:r>
              <a:rPr kumimoji="0" lang="en-US" altLang="en-US" b="0" i="0" u="none" strike="noStrike" cap="none" normalizeH="0" baseline="0" dirty="0">
                <a:ln>
                  <a:noFill/>
                </a:ln>
                <a:solidFill>
                  <a:srgbClr val="333333"/>
                </a:solidFill>
                <a:effectLst/>
                <a:latin typeface="Roboto"/>
              </a:rPr>
              <a:t> function is used to remove an element from the stack. Both insertion and removal are allowed at only one end of Stack called </a:t>
            </a:r>
            <a:r>
              <a:rPr kumimoji="0" lang="en-US" altLang="en-US" b="1" i="0" u="none" strike="noStrike" cap="none" normalizeH="0" baseline="0" dirty="0">
                <a:ln>
                  <a:noFill/>
                </a:ln>
                <a:solidFill>
                  <a:srgbClr val="333333"/>
                </a:solidFill>
                <a:effectLst/>
                <a:latin typeface="Roboto"/>
              </a:rPr>
              <a:t>Top</a:t>
            </a:r>
            <a:r>
              <a:rPr kumimoji="0" lang="en-US" altLang="en-US" b="0" i="0" u="none" strike="noStrike" cap="none" normalizeH="0" baseline="0" dirty="0">
                <a:ln>
                  <a:noFill/>
                </a:ln>
                <a:solidFill>
                  <a:srgbClr val="333333"/>
                </a:solidFill>
                <a:effectLst/>
                <a:latin typeface="Roboto"/>
              </a:rPr>
              <a:t>.</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333333"/>
                </a:solidFill>
                <a:effectLst/>
                <a:latin typeface="Roboto"/>
              </a:rPr>
              <a:t>Stack is said to be in </a:t>
            </a:r>
            <a:r>
              <a:rPr kumimoji="0" lang="en-US" altLang="en-US" b="1" i="0" u="none" strike="noStrike" cap="none" normalizeH="0" baseline="0" dirty="0">
                <a:ln>
                  <a:noFill/>
                </a:ln>
                <a:solidFill>
                  <a:srgbClr val="333333"/>
                </a:solidFill>
                <a:effectLst/>
                <a:latin typeface="Roboto"/>
              </a:rPr>
              <a:t>Overflow</a:t>
            </a:r>
            <a:r>
              <a:rPr kumimoji="0" lang="en-US" altLang="en-US" b="0" i="0" u="none" strike="noStrike" cap="none" normalizeH="0" baseline="0" dirty="0">
                <a:ln>
                  <a:noFill/>
                </a:ln>
                <a:solidFill>
                  <a:srgbClr val="333333"/>
                </a:solidFill>
                <a:effectLst/>
                <a:latin typeface="Roboto"/>
              </a:rPr>
              <a:t> state when it is completely full and is said to be in </a:t>
            </a:r>
            <a:r>
              <a:rPr kumimoji="0" lang="en-US" altLang="en-US" b="1" i="0" u="none" strike="noStrike" cap="none" normalizeH="0" baseline="0" dirty="0">
                <a:ln>
                  <a:noFill/>
                </a:ln>
                <a:solidFill>
                  <a:srgbClr val="333333"/>
                </a:solidFill>
                <a:effectLst/>
                <a:latin typeface="Roboto"/>
              </a:rPr>
              <a:t>Underflow</a:t>
            </a:r>
            <a:r>
              <a:rPr kumimoji="0" lang="en-US" altLang="en-US" b="0" i="0" u="none" strike="noStrike" cap="none" normalizeH="0" baseline="0" dirty="0">
                <a:ln>
                  <a:noFill/>
                </a:ln>
                <a:solidFill>
                  <a:srgbClr val="333333"/>
                </a:solidFill>
                <a:effectLst/>
                <a:latin typeface="Roboto"/>
              </a:rPr>
              <a:t> state if it is completely empty.</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Roboto"/>
            </a:endParaRPr>
          </a:p>
        </p:txBody>
      </p:sp>
      <p:sp>
        <p:nvSpPr>
          <p:cNvPr id="6" name="TextBox 5">
            <a:extLst>
              <a:ext uri="{FF2B5EF4-FFF2-40B4-BE49-F238E27FC236}">
                <a16:creationId xmlns:a16="http://schemas.microsoft.com/office/drawing/2014/main" id="{33C291AA-02E7-4A61-959B-3BF88CEB8C2C}"/>
              </a:ext>
            </a:extLst>
          </p:cNvPr>
          <p:cNvSpPr txBox="1"/>
          <p:nvPr/>
        </p:nvSpPr>
        <p:spPr>
          <a:xfrm>
            <a:off x="94106" y="84417"/>
            <a:ext cx="6094428" cy="369332"/>
          </a:xfrm>
          <a:prstGeom prst="rect">
            <a:avLst/>
          </a:prstGeom>
          <a:noFill/>
        </p:spPr>
        <p:txBody>
          <a:bodyPr wrap="square">
            <a:spAutoFit/>
          </a:bodyPr>
          <a:lstStyle/>
          <a:p>
            <a:pPr algn="l"/>
            <a:r>
              <a:rPr lang="en-US" b="1" i="0" u="sng" dirty="0">
                <a:solidFill>
                  <a:srgbClr val="FF0000"/>
                </a:solidFill>
                <a:effectLst/>
                <a:latin typeface="helvetica neue"/>
              </a:rPr>
              <a:t>FEATURES OF STACK DATA STRUCTURE</a:t>
            </a:r>
          </a:p>
        </p:txBody>
      </p:sp>
      <p:sp>
        <p:nvSpPr>
          <p:cNvPr id="8" name="TextBox 7">
            <a:extLst>
              <a:ext uri="{FF2B5EF4-FFF2-40B4-BE49-F238E27FC236}">
                <a16:creationId xmlns:a16="http://schemas.microsoft.com/office/drawing/2014/main" id="{745CC229-A374-4D85-B1ED-65B48EA967FC}"/>
              </a:ext>
            </a:extLst>
          </p:cNvPr>
          <p:cNvSpPr txBox="1"/>
          <p:nvPr/>
        </p:nvSpPr>
        <p:spPr>
          <a:xfrm>
            <a:off x="243070" y="2672942"/>
            <a:ext cx="11128082" cy="2585323"/>
          </a:xfrm>
          <a:prstGeom prst="rect">
            <a:avLst/>
          </a:prstGeom>
          <a:noFill/>
        </p:spPr>
        <p:txBody>
          <a:bodyPr wrap="square">
            <a:spAutoFit/>
          </a:bodyPr>
          <a:lstStyle/>
          <a:p>
            <a:pPr algn="l"/>
            <a:r>
              <a:rPr lang="en-US" b="1" i="0" dirty="0">
                <a:solidFill>
                  <a:srgbClr val="FF0000"/>
                </a:solidFill>
                <a:effectLst/>
                <a:latin typeface="Times New Roman" panose="02020603050405020304" pitchFamily="18" charset="0"/>
              </a:rPr>
              <a:t>STACK ERRORS</a:t>
            </a:r>
          </a:p>
          <a:p>
            <a:pPr algn="l"/>
            <a:endParaRPr lang="en-US" b="1" i="0" dirty="0">
              <a:solidFill>
                <a:srgbClr val="FF0000"/>
              </a:solidFill>
              <a:effectLst/>
              <a:latin typeface="Times New Roman" panose="02020603050405020304" pitchFamily="18" charset="0"/>
            </a:endParaRPr>
          </a:p>
          <a:p>
            <a:r>
              <a:rPr lang="en-US" b="0" i="1" dirty="0">
                <a:solidFill>
                  <a:srgbClr val="000000"/>
                </a:solidFill>
                <a:effectLst/>
                <a:latin typeface="Times New Roman" panose="02020603050405020304" pitchFamily="18" charset="0"/>
              </a:rPr>
              <a:t>Underflow</a:t>
            </a:r>
            <a:r>
              <a:rPr lang="en-US" b="0" i="0" dirty="0">
                <a:solidFill>
                  <a:srgbClr val="000000"/>
                </a:solidFill>
                <a:effectLst/>
                <a:latin typeface="Times New Roman" panose="02020603050405020304" pitchFamily="18" charset="0"/>
              </a:rPr>
              <a:t>: an attempt was made to pop an empty stack. Stack underflow is a common error - calls to isEmpty should be used to guard against it</a:t>
            </a:r>
            <a:r>
              <a:rPr lang="en-US" dirty="0">
                <a:solidFill>
                  <a:srgbClr val="000000"/>
                </a:solidFill>
                <a:latin typeface="Times New Roman" panose="02020603050405020304" pitchFamily="18" charset="0"/>
              </a:rPr>
              <a:t>.</a:t>
            </a:r>
            <a:endParaRPr lang="en-US" b="0" i="0" dirty="0">
              <a:solidFill>
                <a:srgbClr val="000000"/>
              </a:solidFill>
              <a:effectLst/>
              <a:latin typeface="Times New Roman" panose="02020603050405020304" pitchFamily="18" charset="0"/>
            </a:endParaRPr>
          </a:p>
          <a:p>
            <a:pPr algn="l"/>
            <a:br>
              <a:rPr lang="en-US" b="0" i="0" dirty="0">
                <a:solidFill>
                  <a:srgbClr val="000000"/>
                </a:solidFill>
                <a:effectLst/>
                <a:latin typeface="Times New Roman" panose="02020603050405020304" pitchFamily="18" charset="0"/>
              </a:rPr>
            </a:br>
            <a:r>
              <a:rPr lang="en-US" b="0" i="1" dirty="0">
                <a:solidFill>
                  <a:srgbClr val="000000"/>
                </a:solidFill>
                <a:effectLst/>
                <a:latin typeface="Times New Roman" panose="02020603050405020304" pitchFamily="18" charset="0"/>
              </a:rPr>
              <a:t>Overflow</a:t>
            </a:r>
            <a:r>
              <a:rPr lang="en-US" b="0" i="0" dirty="0">
                <a:solidFill>
                  <a:srgbClr val="000000"/>
                </a:solidFill>
                <a:effectLst/>
                <a:latin typeface="Times New Roman" panose="02020603050405020304" pitchFamily="18" charset="0"/>
              </a:rPr>
              <a:t>: an attempt was made to push an item onto a full stack. Some implementations of stacks specify a particular finite size. Others may attempt to emulate infinite stacks (of course, we know that everything in the real world is finite) and only result in stack overflow errors when the computer runs out of memory. Stack overflow is probably most commonly due to recursion that has "gone too far."</a:t>
            </a:r>
          </a:p>
        </p:txBody>
      </p:sp>
    </p:spTree>
    <p:extLst>
      <p:ext uri="{BB962C8B-B14F-4D97-AF65-F5344CB8AC3E}">
        <p14:creationId xmlns:p14="http://schemas.microsoft.com/office/powerpoint/2010/main" val="3955322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9BDDD4-72A1-4CE7-885A-A308D36AFFCA}"/>
              </a:ext>
            </a:extLst>
          </p:cNvPr>
          <p:cNvSpPr txBox="1"/>
          <p:nvPr/>
        </p:nvSpPr>
        <p:spPr>
          <a:xfrm>
            <a:off x="718795" y="437502"/>
            <a:ext cx="6094428" cy="369332"/>
          </a:xfrm>
          <a:prstGeom prst="rect">
            <a:avLst/>
          </a:prstGeom>
          <a:noFill/>
        </p:spPr>
        <p:txBody>
          <a:bodyPr wrap="square">
            <a:spAutoFit/>
          </a:bodyPr>
          <a:lstStyle/>
          <a:p>
            <a:pPr algn="l"/>
            <a:r>
              <a:rPr lang="en-US" b="1" i="0" u="sng" dirty="0">
                <a:solidFill>
                  <a:srgbClr val="FF0000"/>
                </a:solidFill>
                <a:effectLst/>
                <a:latin typeface="helvetica neue"/>
              </a:rPr>
              <a:t>IMPLEMENTATION OF STACK DATA STRUCTURE</a:t>
            </a:r>
          </a:p>
        </p:txBody>
      </p:sp>
      <p:sp>
        <p:nvSpPr>
          <p:cNvPr id="5" name="TextBox 4">
            <a:extLst>
              <a:ext uri="{FF2B5EF4-FFF2-40B4-BE49-F238E27FC236}">
                <a16:creationId xmlns:a16="http://schemas.microsoft.com/office/drawing/2014/main" id="{1230EBC2-B91B-49A9-A96F-943654B84B93}"/>
              </a:ext>
            </a:extLst>
          </p:cNvPr>
          <p:cNvSpPr txBox="1"/>
          <p:nvPr/>
        </p:nvSpPr>
        <p:spPr>
          <a:xfrm>
            <a:off x="718795" y="1444733"/>
            <a:ext cx="11217897" cy="1477328"/>
          </a:xfrm>
          <a:prstGeom prst="rect">
            <a:avLst/>
          </a:prstGeom>
          <a:noFill/>
        </p:spPr>
        <p:txBody>
          <a:bodyPr wrap="square">
            <a:spAutoFit/>
          </a:bodyPr>
          <a:lstStyle/>
          <a:p>
            <a:pPr algn="l"/>
            <a:r>
              <a:rPr lang="en-US" b="0" i="0" dirty="0">
                <a:solidFill>
                  <a:srgbClr val="333333"/>
                </a:solidFill>
                <a:effectLst/>
                <a:latin typeface="noto sans" panose="020B0502040504020204" pitchFamily="34" charset="0"/>
              </a:rPr>
              <a:t>Stack can be easily implemented using an Array or a Linked List. Arrays are quick, but are limited in size and Linked List requires overhead to allocate, link, unlink, and deallocate, but is not limited in size. Here we will implement Stack using array.</a:t>
            </a:r>
          </a:p>
          <a:p>
            <a:br>
              <a:rPr lang="en-US" dirty="0"/>
            </a:br>
            <a:endParaRPr lang="en-IN" dirty="0"/>
          </a:p>
        </p:txBody>
      </p:sp>
      <p:pic>
        <p:nvPicPr>
          <p:cNvPr id="3074" name="Picture 2" descr="Implementation of Stack">
            <a:extLst>
              <a:ext uri="{FF2B5EF4-FFF2-40B4-BE49-F238E27FC236}">
                <a16:creationId xmlns:a16="http://schemas.microsoft.com/office/drawing/2014/main" id="{B6316AD9-7919-43D1-B16D-2EEA43FDE5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0704" y="2547869"/>
            <a:ext cx="5978460" cy="3698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72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F302238-1D90-4F4B-810E-3B779D490E55}"/>
              </a:ext>
            </a:extLst>
          </p:cNvPr>
          <p:cNvSpPr txBox="1"/>
          <p:nvPr/>
        </p:nvSpPr>
        <p:spPr>
          <a:xfrm>
            <a:off x="718795" y="437502"/>
            <a:ext cx="6094428" cy="369332"/>
          </a:xfrm>
          <a:prstGeom prst="rect">
            <a:avLst/>
          </a:prstGeom>
          <a:noFill/>
        </p:spPr>
        <p:txBody>
          <a:bodyPr wrap="square">
            <a:spAutoFit/>
          </a:bodyPr>
          <a:lstStyle/>
          <a:p>
            <a:pPr algn="l"/>
            <a:r>
              <a:rPr lang="en-US" b="1" u="sng" dirty="0">
                <a:solidFill>
                  <a:srgbClr val="FF0000"/>
                </a:solidFill>
                <a:latin typeface="helvetica neue"/>
              </a:rPr>
              <a:t>OPERATIONS</a:t>
            </a:r>
            <a:r>
              <a:rPr lang="en-US" b="1" i="0" u="sng" dirty="0">
                <a:solidFill>
                  <a:srgbClr val="FF0000"/>
                </a:solidFill>
                <a:effectLst/>
                <a:latin typeface="helvetica neue"/>
              </a:rPr>
              <a:t> OF STACK DATA STRUCTURE</a:t>
            </a:r>
          </a:p>
        </p:txBody>
      </p:sp>
      <p:sp>
        <p:nvSpPr>
          <p:cNvPr id="8" name="TextBox 7">
            <a:extLst>
              <a:ext uri="{FF2B5EF4-FFF2-40B4-BE49-F238E27FC236}">
                <a16:creationId xmlns:a16="http://schemas.microsoft.com/office/drawing/2014/main" id="{77965DAE-D345-42A6-9F19-334A9660A918}"/>
              </a:ext>
            </a:extLst>
          </p:cNvPr>
          <p:cNvSpPr txBox="1"/>
          <p:nvPr/>
        </p:nvSpPr>
        <p:spPr>
          <a:xfrm>
            <a:off x="718795" y="3902090"/>
            <a:ext cx="10398157"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Noto Sans" panose="020B0502040504020204" pitchFamily="34" charset="0"/>
              </a:rPr>
              <a:t>The time complexities for </a:t>
            </a:r>
            <a:r>
              <a:rPr kumimoji="0" lang="en-US" altLang="en-US" sz="1400" b="0" i="0" u="none" strike="noStrike" cap="none" normalizeH="0" baseline="0" dirty="0">
                <a:ln>
                  <a:noFill/>
                </a:ln>
                <a:solidFill>
                  <a:srgbClr val="C7254E"/>
                </a:solidFill>
                <a:effectLst/>
                <a:latin typeface="Roboto"/>
                <a:cs typeface="Courier New" panose="02070309020205020404" pitchFamily="49" charset="0"/>
              </a:rPr>
              <a:t>push()</a:t>
            </a:r>
            <a:r>
              <a:rPr kumimoji="0" lang="en-US" altLang="en-US" sz="1400" b="0" i="0" u="none" strike="noStrike" cap="none" normalizeH="0" baseline="0" dirty="0">
                <a:ln>
                  <a:noFill/>
                </a:ln>
                <a:solidFill>
                  <a:srgbClr val="333333"/>
                </a:solidFill>
                <a:effectLst/>
                <a:latin typeface="Roboto"/>
              </a:rPr>
              <a:t> </a:t>
            </a:r>
            <a:r>
              <a:rPr kumimoji="0" lang="en-US" altLang="en-US" sz="1800" b="0" i="0" u="none" strike="noStrike" cap="none" normalizeH="0" baseline="0" dirty="0">
                <a:ln>
                  <a:noFill/>
                </a:ln>
                <a:solidFill>
                  <a:srgbClr val="333333"/>
                </a:solidFill>
                <a:effectLst/>
                <a:latin typeface="Noto Sans" panose="020B0502040504020204" pitchFamily="34" charset="0"/>
              </a:rPr>
              <a:t>and </a:t>
            </a:r>
            <a:r>
              <a:rPr kumimoji="0" lang="en-US" altLang="en-US" sz="1400" b="0" i="0" u="none" strike="noStrike" cap="none" normalizeH="0" baseline="0" dirty="0">
                <a:ln>
                  <a:noFill/>
                </a:ln>
                <a:solidFill>
                  <a:srgbClr val="C7254E"/>
                </a:solidFill>
                <a:effectLst/>
                <a:latin typeface="Roboto"/>
                <a:cs typeface="Courier New" panose="02070309020205020404" pitchFamily="49" charset="0"/>
              </a:rPr>
              <a:t>pop()</a:t>
            </a:r>
            <a:r>
              <a:rPr kumimoji="0" lang="en-US" altLang="en-US" sz="1400" b="0" i="0" u="none" strike="noStrike" cap="none" normalizeH="0" baseline="0" dirty="0">
                <a:ln>
                  <a:noFill/>
                </a:ln>
                <a:solidFill>
                  <a:srgbClr val="333333"/>
                </a:solidFill>
                <a:effectLst/>
                <a:latin typeface="Roboto"/>
              </a:rPr>
              <a:t> </a:t>
            </a:r>
            <a:r>
              <a:rPr kumimoji="0" lang="en-US" altLang="en-US" sz="1800" b="0" i="0" u="none" strike="noStrike" cap="none" normalizeH="0" baseline="0" dirty="0">
                <a:ln>
                  <a:noFill/>
                </a:ln>
                <a:solidFill>
                  <a:srgbClr val="333333"/>
                </a:solidFill>
                <a:effectLst/>
                <a:latin typeface="Noto Sans" panose="020B0502040504020204" pitchFamily="34" charset="0"/>
              </a:rPr>
              <a:t>functions are</a:t>
            </a:r>
            <a:r>
              <a:rPr kumimoji="0" lang="en-US" altLang="en-US" sz="1400" b="0" i="0" u="none" strike="noStrike" cap="none" normalizeH="0" baseline="0" dirty="0">
                <a:ln>
                  <a:noFill/>
                </a:ln>
                <a:solidFill>
                  <a:srgbClr val="333333"/>
                </a:solidFill>
                <a:effectLst/>
                <a:latin typeface="Roboto"/>
              </a:rPr>
              <a:t> </a:t>
            </a:r>
            <a:r>
              <a:rPr kumimoji="0" lang="en-US" altLang="en-US" sz="1400" b="0" i="0" u="none" strike="noStrike" cap="none" normalizeH="0" baseline="0" dirty="0">
                <a:ln>
                  <a:noFill/>
                </a:ln>
                <a:solidFill>
                  <a:srgbClr val="C7254E"/>
                </a:solidFill>
                <a:effectLst/>
                <a:latin typeface="Roboto"/>
                <a:cs typeface="Courier New" panose="02070309020205020404" pitchFamily="49" charset="0"/>
              </a:rPr>
              <a:t>O(1)</a:t>
            </a:r>
            <a:r>
              <a:rPr kumimoji="0" lang="en-US" altLang="en-US" sz="1800" b="0" i="0" u="none" strike="noStrike" cap="none" normalizeH="0" baseline="0" dirty="0">
                <a:ln>
                  <a:noFill/>
                </a:ln>
                <a:solidFill>
                  <a:srgbClr val="333333"/>
                </a:solidFill>
                <a:effectLst/>
                <a:latin typeface="Noto Sans" panose="020B0502040504020204" pitchFamily="34" charset="0"/>
              </a:rPr>
              <a:t> because we always have to insert or remove the data from the </a:t>
            </a:r>
            <a:r>
              <a:rPr kumimoji="0" lang="en-US" altLang="en-US" sz="1800" b="1" i="0" u="none" strike="noStrike" cap="none" normalizeH="0" baseline="0" dirty="0">
                <a:ln>
                  <a:noFill/>
                </a:ln>
                <a:solidFill>
                  <a:srgbClr val="333333"/>
                </a:solidFill>
                <a:effectLst/>
                <a:latin typeface="Noto Sans" panose="020B0502040504020204" pitchFamily="34" charset="0"/>
              </a:rPr>
              <a:t>top</a:t>
            </a:r>
            <a:r>
              <a:rPr kumimoji="0" lang="en-US" altLang="en-US" sz="1800" b="0" i="0" u="none" strike="noStrike" cap="none" normalizeH="0" baseline="0" dirty="0">
                <a:ln>
                  <a:noFill/>
                </a:ln>
                <a:solidFill>
                  <a:srgbClr val="333333"/>
                </a:solidFill>
                <a:effectLst/>
                <a:latin typeface="Noto Sans" panose="020B0502040504020204" pitchFamily="34" charset="0"/>
              </a:rPr>
              <a:t> of the stack, which is a one step process.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207109B4-12D1-4547-8EF8-CC0A43230E91}"/>
              </a:ext>
            </a:extLst>
          </p:cNvPr>
          <p:cNvGraphicFramePr>
            <a:graphicFrameLocks noGrp="1"/>
          </p:cNvGraphicFramePr>
          <p:nvPr>
            <p:extLst>
              <p:ext uri="{D42A27DB-BD31-4B8C-83A1-F6EECF244321}">
                <p14:modId xmlns:p14="http://schemas.microsoft.com/office/powerpoint/2010/main" val="3736195098"/>
              </p:ext>
            </p:extLst>
          </p:nvPr>
        </p:nvGraphicFramePr>
        <p:xfrm>
          <a:off x="5785164" y="1603409"/>
          <a:ext cx="3095084" cy="1934310"/>
        </p:xfrm>
        <a:graphic>
          <a:graphicData uri="http://schemas.openxmlformats.org/drawingml/2006/table">
            <a:tbl>
              <a:tblPr>
                <a:tableStyleId>{5DA37D80-6434-44D0-A028-1B22A696006F}</a:tableStyleId>
              </a:tblPr>
              <a:tblGrid>
                <a:gridCol w="3095084">
                  <a:extLst>
                    <a:ext uri="{9D8B030D-6E8A-4147-A177-3AD203B41FA5}">
                      <a16:colId xmlns:a16="http://schemas.microsoft.com/office/drawing/2014/main" val="2643932109"/>
                    </a:ext>
                  </a:extLst>
                </a:gridCol>
              </a:tblGrid>
              <a:tr h="0">
                <a:tc>
                  <a:txBody>
                    <a:bodyPr/>
                    <a:lstStyle/>
                    <a:p>
                      <a:pPr algn="ctr" fontAlgn="t"/>
                      <a:r>
                        <a:rPr lang="en-IN" dirty="0">
                          <a:effectLst/>
                        </a:rPr>
                        <a:t>Status of Stack</a:t>
                      </a:r>
                    </a:p>
                  </a:txBody>
                  <a:tcPr marL="56271" marR="56271" marT="56271" marB="56271"/>
                </a:tc>
                <a:extLst>
                  <a:ext uri="{0D108BD9-81ED-4DB2-BD59-A6C34878D82A}">
                    <a16:rowId xmlns:a16="http://schemas.microsoft.com/office/drawing/2014/main" val="4202061690"/>
                  </a:ext>
                </a:extLst>
              </a:tr>
              <a:tr h="0">
                <a:tc>
                  <a:txBody>
                    <a:bodyPr/>
                    <a:lstStyle/>
                    <a:p>
                      <a:pPr fontAlgn="t"/>
                      <a:r>
                        <a:rPr lang="en-IN" dirty="0">
                          <a:effectLst/>
                          <a:latin typeface="+mj-lt"/>
                        </a:rPr>
                        <a:t>Stack is Empty</a:t>
                      </a:r>
                    </a:p>
                  </a:txBody>
                  <a:tcPr marL="56271" marR="56271" marT="56271" marB="56271"/>
                </a:tc>
                <a:extLst>
                  <a:ext uri="{0D108BD9-81ED-4DB2-BD59-A6C34878D82A}">
                    <a16:rowId xmlns:a16="http://schemas.microsoft.com/office/drawing/2014/main" val="1133128628"/>
                  </a:ext>
                </a:extLst>
              </a:tr>
              <a:tr h="0">
                <a:tc>
                  <a:txBody>
                    <a:bodyPr/>
                    <a:lstStyle/>
                    <a:p>
                      <a:pPr fontAlgn="t"/>
                      <a:r>
                        <a:rPr lang="en-US" dirty="0">
                          <a:effectLst/>
                          <a:latin typeface="+mj-lt"/>
                        </a:rPr>
                        <a:t>Only one element in Stack</a:t>
                      </a:r>
                    </a:p>
                  </a:txBody>
                  <a:tcPr marL="56271" marR="56271" marT="56271" marB="56271"/>
                </a:tc>
                <a:extLst>
                  <a:ext uri="{0D108BD9-81ED-4DB2-BD59-A6C34878D82A}">
                    <a16:rowId xmlns:a16="http://schemas.microsoft.com/office/drawing/2014/main" val="1219713327"/>
                  </a:ext>
                </a:extLst>
              </a:tr>
              <a:tr h="0">
                <a:tc>
                  <a:txBody>
                    <a:bodyPr/>
                    <a:lstStyle/>
                    <a:p>
                      <a:pPr fontAlgn="t"/>
                      <a:r>
                        <a:rPr lang="en-IN" dirty="0">
                          <a:effectLst/>
                          <a:latin typeface="+mj-lt"/>
                        </a:rPr>
                        <a:t>Stack is Full</a:t>
                      </a:r>
                    </a:p>
                  </a:txBody>
                  <a:tcPr marL="56271" marR="56271" marT="56271" marB="56271"/>
                </a:tc>
                <a:extLst>
                  <a:ext uri="{0D108BD9-81ED-4DB2-BD59-A6C34878D82A}">
                    <a16:rowId xmlns:a16="http://schemas.microsoft.com/office/drawing/2014/main" val="940941837"/>
                  </a:ext>
                </a:extLst>
              </a:tr>
              <a:tr h="0">
                <a:tc>
                  <a:txBody>
                    <a:bodyPr/>
                    <a:lstStyle/>
                    <a:p>
                      <a:pPr fontAlgn="t"/>
                      <a:r>
                        <a:rPr lang="en-IN" dirty="0">
                          <a:effectLst/>
                          <a:latin typeface="+mj-lt"/>
                        </a:rPr>
                        <a:t>Overflow state of Stack</a:t>
                      </a:r>
                    </a:p>
                  </a:txBody>
                  <a:tcPr marL="56271" marR="56271" marT="56271" marB="56271"/>
                </a:tc>
                <a:extLst>
                  <a:ext uri="{0D108BD9-81ED-4DB2-BD59-A6C34878D82A}">
                    <a16:rowId xmlns:a16="http://schemas.microsoft.com/office/drawing/2014/main" val="2531224138"/>
                  </a:ext>
                </a:extLst>
              </a:tr>
            </a:tbl>
          </a:graphicData>
        </a:graphic>
      </p:graphicFrame>
      <p:graphicFrame>
        <p:nvGraphicFramePr>
          <p:cNvPr id="13" name="Table 12">
            <a:extLst>
              <a:ext uri="{FF2B5EF4-FFF2-40B4-BE49-F238E27FC236}">
                <a16:creationId xmlns:a16="http://schemas.microsoft.com/office/drawing/2014/main" id="{90778CBF-8F08-47F0-A437-83F55953012D}"/>
              </a:ext>
            </a:extLst>
          </p:cNvPr>
          <p:cNvGraphicFramePr>
            <a:graphicFrameLocks noGrp="1"/>
          </p:cNvGraphicFramePr>
          <p:nvPr>
            <p:extLst>
              <p:ext uri="{D42A27DB-BD31-4B8C-83A1-F6EECF244321}">
                <p14:modId xmlns:p14="http://schemas.microsoft.com/office/powerpoint/2010/main" val="820801970"/>
              </p:ext>
            </p:extLst>
          </p:nvPr>
        </p:nvGraphicFramePr>
        <p:xfrm>
          <a:off x="8880248" y="1603409"/>
          <a:ext cx="2236704" cy="1934310"/>
        </p:xfrm>
        <a:graphic>
          <a:graphicData uri="http://schemas.openxmlformats.org/drawingml/2006/table">
            <a:tbl>
              <a:tblPr>
                <a:tableStyleId>{5DA37D80-6434-44D0-A028-1B22A696006F}</a:tableStyleId>
              </a:tblPr>
              <a:tblGrid>
                <a:gridCol w="2236704">
                  <a:extLst>
                    <a:ext uri="{9D8B030D-6E8A-4147-A177-3AD203B41FA5}">
                      <a16:colId xmlns:a16="http://schemas.microsoft.com/office/drawing/2014/main" val="242967561"/>
                    </a:ext>
                  </a:extLst>
                </a:gridCol>
              </a:tblGrid>
              <a:tr h="0">
                <a:tc>
                  <a:txBody>
                    <a:bodyPr/>
                    <a:lstStyle/>
                    <a:p>
                      <a:pPr algn="ctr" fontAlgn="t"/>
                      <a:r>
                        <a:rPr lang="en-IN" dirty="0">
                          <a:effectLst/>
                        </a:rPr>
                        <a:t>Position of Top</a:t>
                      </a:r>
                    </a:p>
                  </a:txBody>
                  <a:tcPr marL="56271" marR="56271" marT="56271" marB="56271"/>
                </a:tc>
                <a:extLst>
                  <a:ext uri="{0D108BD9-81ED-4DB2-BD59-A6C34878D82A}">
                    <a16:rowId xmlns:a16="http://schemas.microsoft.com/office/drawing/2014/main" val="2611066415"/>
                  </a:ext>
                </a:extLst>
              </a:tr>
              <a:tr h="0">
                <a:tc>
                  <a:txBody>
                    <a:bodyPr/>
                    <a:lstStyle/>
                    <a:p>
                      <a:pPr algn="ctr" fontAlgn="t"/>
                      <a:r>
                        <a:rPr lang="en-IN" dirty="0">
                          <a:effectLst/>
                        </a:rPr>
                        <a:t>-1</a:t>
                      </a:r>
                    </a:p>
                  </a:txBody>
                  <a:tcPr marL="56271" marR="56271" marT="56271" marB="56271"/>
                </a:tc>
                <a:extLst>
                  <a:ext uri="{0D108BD9-81ED-4DB2-BD59-A6C34878D82A}">
                    <a16:rowId xmlns:a16="http://schemas.microsoft.com/office/drawing/2014/main" val="4188011683"/>
                  </a:ext>
                </a:extLst>
              </a:tr>
              <a:tr h="0">
                <a:tc>
                  <a:txBody>
                    <a:bodyPr/>
                    <a:lstStyle/>
                    <a:p>
                      <a:pPr algn="ctr" fontAlgn="t"/>
                      <a:r>
                        <a:rPr lang="en-IN" dirty="0">
                          <a:effectLst/>
                        </a:rPr>
                        <a:t>0</a:t>
                      </a:r>
                    </a:p>
                  </a:txBody>
                  <a:tcPr marL="56271" marR="56271" marT="56271" marB="56271"/>
                </a:tc>
                <a:extLst>
                  <a:ext uri="{0D108BD9-81ED-4DB2-BD59-A6C34878D82A}">
                    <a16:rowId xmlns:a16="http://schemas.microsoft.com/office/drawing/2014/main" val="2408028997"/>
                  </a:ext>
                </a:extLst>
              </a:tr>
              <a:tr h="0">
                <a:tc>
                  <a:txBody>
                    <a:bodyPr/>
                    <a:lstStyle/>
                    <a:p>
                      <a:pPr algn="ctr" fontAlgn="t"/>
                      <a:r>
                        <a:rPr lang="en-IN" dirty="0">
                          <a:effectLst/>
                        </a:rPr>
                        <a:t>N-1</a:t>
                      </a:r>
                    </a:p>
                  </a:txBody>
                  <a:tcPr marL="56271" marR="56271" marT="56271" marB="56271"/>
                </a:tc>
                <a:extLst>
                  <a:ext uri="{0D108BD9-81ED-4DB2-BD59-A6C34878D82A}">
                    <a16:rowId xmlns:a16="http://schemas.microsoft.com/office/drawing/2014/main" val="3859584630"/>
                  </a:ext>
                </a:extLst>
              </a:tr>
              <a:tr h="0">
                <a:tc>
                  <a:txBody>
                    <a:bodyPr/>
                    <a:lstStyle/>
                    <a:p>
                      <a:pPr algn="ctr" fontAlgn="t"/>
                      <a:r>
                        <a:rPr lang="en-IN" dirty="0">
                          <a:effectLst/>
                        </a:rPr>
                        <a:t>N</a:t>
                      </a:r>
                    </a:p>
                  </a:txBody>
                  <a:tcPr marL="56271" marR="56271" marT="56271" marB="56271"/>
                </a:tc>
                <a:extLst>
                  <a:ext uri="{0D108BD9-81ED-4DB2-BD59-A6C34878D82A}">
                    <a16:rowId xmlns:a16="http://schemas.microsoft.com/office/drawing/2014/main" val="2698889697"/>
                  </a:ext>
                </a:extLst>
              </a:tr>
            </a:tbl>
          </a:graphicData>
        </a:graphic>
      </p:graphicFrame>
      <p:graphicFrame>
        <p:nvGraphicFramePr>
          <p:cNvPr id="14" name="Table 13">
            <a:extLst>
              <a:ext uri="{FF2B5EF4-FFF2-40B4-BE49-F238E27FC236}">
                <a16:creationId xmlns:a16="http://schemas.microsoft.com/office/drawing/2014/main" id="{A92D7892-62C3-40D0-A702-801993CBC581}"/>
              </a:ext>
            </a:extLst>
          </p:cNvPr>
          <p:cNvGraphicFramePr>
            <a:graphicFrameLocks noGrp="1"/>
          </p:cNvGraphicFramePr>
          <p:nvPr>
            <p:extLst>
              <p:ext uri="{D42A27DB-BD31-4B8C-83A1-F6EECF244321}">
                <p14:modId xmlns:p14="http://schemas.microsoft.com/office/powerpoint/2010/main" val="658323282"/>
              </p:ext>
            </p:extLst>
          </p:nvPr>
        </p:nvGraphicFramePr>
        <p:xfrm>
          <a:off x="3159658" y="1603408"/>
          <a:ext cx="2138403" cy="1934310"/>
        </p:xfrm>
        <a:graphic>
          <a:graphicData uri="http://schemas.openxmlformats.org/drawingml/2006/table">
            <a:tbl>
              <a:tblPr>
                <a:tableStyleId>{5DA37D80-6434-44D0-A028-1B22A696006F}</a:tableStyleId>
              </a:tblPr>
              <a:tblGrid>
                <a:gridCol w="2138403">
                  <a:extLst>
                    <a:ext uri="{9D8B030D-6E8A-4147-A177-3AD203B41FA5}">
                      <a16:colId xmlns:a16="http://schemas.microsoft.com/office/drawing/2014/main" val="242967561"/>
                    </a:ext>
                  </a:extLst>
                </a:gridCol>
              </a:tblGrid>
              <a:tr h="0">
                <a:tc>
                  <a:txBody>
                    <a:bodyPr/>
                    <a:lstStyle/>
                    <a:p>
                      <a:pPr algn="ctr" fontAlgn="t"/>
                      <a:r>
                        <a:rPr lang="en-IN" b="0" dirty="0">
                          <a:effectLst/>
                        </a:rPr>
                        <a:t>Time complexity</a:t>
                      </a:r>
                    </a:p>
                  </a:txBody>
                  <a:tcPr marL="56271" marR="56271" marT="56271" marB="56271"/>
                </a:tc>
                <a:extLst>
                  <a:ext uri="{0D108BD9-81ED-4DB2-BD59-A6C34878D82A}">
                    <a16:rowId xmlns:a16="http://schemas.microsoft.com/office/drawing/2014/main" val="2611066415"/>
                  </a:ext>
                </a:extLst>
              </a:tr>
              <a:tr h="0">
                <a:tc>
                  <a:txBody>
                    <a:bodyPr/>
                    <a:lstStyle/>
                    <a:p>
                      <a:pPr algn="ctr" fontAlgn="t"/>
                      <a:r>
                        <a:rPr lang="en-IN" b="0" dirty="0">
                          <a:effectLst/>
                        </a:rPr>
                        <a:t>O(1)</a:t>
                      </a:r>
                    </a:p>
                  </a:txBody>
                  <a:tcPr marL="56271" marR="56271" marT="56271" marB="56271"/>
                </a:tc>
                <a:extLst>
                  <a:ext uri="{0D108BD9-81ED-4DB2-BD59-A6C34878D82A}">
                    <a16:rowId xmlns:a16="http://schemas.microsoft.com/office/drawing/2014/main" val="4188011683"/>
                  </a:ext>
                </a:extLst>
              </a:tr>
              <a:tr h="0">
                <a:tc>
                  <a:txBody>
                    <a:bodyPr/>
                    <a:lstStyle/>
                    <a:p>
                      <a:pPr algn="ctr" fontAlgn="t"/>
                      <a:r>
                        <a:rPr lang="en-IN" b="0" dirty="0">
                          <a:effectLst/>
                        </a:rPr>
                        <a:t>O(1)</a:t>
                      </a:r>
                      <a:endParaRPr lang="en-US" b="0" dirty="0">
                        <a:effectLst/>
                      </a:endParaRPr>
                    </a:p>
                  </a:txBody>
                  <a:tcPr marL="56271" marR="56271" marT="56271" marB="56271"/>
                </a:tc>
                <a:extLst>
                  <a:ext uri="{0D108BD9-81ED-4DB2-BD59-A6C34878D82A}">
                    <a16:rowId xmlns:a16="http://schemas.microsoft.com/office/drawing/2014/main" val="2408028997"/>
                  </a:ext>
                </a:extLst>
              </a:tr>
              <a:tr h="0">
                <a:tc>
                  <a:txBody>
                    <a:bodyPr/>
                    <a:lstStyle/>
                    <a:p>
                      <a:pPr algn="ctr" fontAlgn="t"/>
                      <a:r>
                        <a:rPr lang="en-IN" b="0" dirty="0">
                          <a:effectLst/>
                        </a:rPr>
                        <a:t>O(1)</a:t>
                      </a:r>
                    </a:p>
                  </a:txBody>
                  <a:tcPr marL="56271" marR="56271" marT="56271" marB="56271"/>
                </a:tc>
                <a:extLst>
                  <a:ext uri="{0D108BD9-81ED-4DB2-BD59-A6C34878D82A}">
                    <a16:rowId xmlns:a16="http://schemas.microsoft.com/office/drawing/2014/main" val="3859584630"/>
                  </a:ext>
                </a:extLst>
              </a:tr>
              <a:tr h="0">
                <a:tc>
                  <a:txBody>
                    <a:bodyPr/>
                    <a:lstStyle/>
                    <a:p>
                      <a:pPr algn="ctr" fontAlgn="t"/>
                      <a:r>
                        <a:rPr lang="en-IN" b="0" dirty="0">
                          <a:effectLst/>
                        </a:rPr>
                        <a:t>O(n)</a:t>
                      </a:r>
                    </a:p>
                  </a:txBody>
                  <a:tcPr marL="56271" marR="56271" marT="56271" marB="56271"/>
                </a:tc>
                <a:extLst>
                  <a:ext uri="{0D108BD9-81ED-4DB2-BD59-A6C34878D82A}">
                    <a16:rowId xmlns:a16="http://schemas.microsoft.com/office/drawing/2014/main" val="2698889697"/>
                  </a:ext>
                </a:extLst>
              </a:tr>
            </a:tbl>
          </a:graphicData>
        </a:graphic>
      </p:graphicFrame>
      <p:graphicFrame>
        <p:nvGraphicFramePr>
          <p:cNvPr id="16" name="Table 15">
            <a:extLst>
              <a:ext uri="{FF2B5EF4-FFF2-40B4-BE49-F238E27FC236}">
                <a16:creationId xmlns:a16="http://schemas.microsoft.com/office/drawing/2014/main" id="{FF0A94C8-4EFA-4A47-B243-3B5C9040769C}"/>
              </a:ext>
            </a:extLst>
          </p:cNvPr>
          <p:cNvGraphicFramePr>
            <a:graphicFrameLocks noGrp="1"/>
          </p:cNvGraphicFramePr>
          <p:nvPr>
            <p:extLst>
              <p:ext uri="{D42A27DB-BD31-4B8C-83A1-F6EECF244321}">
                <p14:modId xmlns:p14="http://schemas.microsoft.com/office/powerpoint/2010/main" val="4041067297"/>
              </p:ext>
            </p:extLst>
          </p:nvPr>
        </p:nvGraphicFramePr>
        <p:xfrm>
          <a:off x="579422" y="1603408"/>
          <a:ext cx="2580236" cy="1934310"/>
        </p:xfrm>
        <a:graphic>
          <a:graphicData uri="http://schemas.openxmlformats.org/drawingml/2006/table">
            <a:tbl>
              <a:tblPr>
                <a:tableStyleId>{5DA37D80-6434-44D0-A028-1B22A696006F}</a:tableStyleId>
              </a:tblPr>
              <a:tblGrid>
                <a:gridCol w="2580236">
                  <a:extLst>
                    <a:ext uri="{9D8B030D-6E8A-4147-A177-3AD203B41FA5}">
                      <a16:colId xmlns:a16="http://schemas.microsoft.com/office/drawing/2014/main" val="2643932109"/>
                    </a:ext>
                  </a:extLst>
                </a:gridCol>
              </a:tblGrid>
              <a:tr h="215796">
                <a:tc>
                  <a:txBody>
                    <a:bodyPr/>
                    <a:lstStyle/>
                    <a:p>
                      <a:pPr algn="ctr" fontAlgn="t"/>
                      <a:r>
                        <a:rPr lang="en-IN" b="0" dirty="0">
                          <a:effectLst/>
                        </a:rPr>
                        <a:t>Operations on stack</a:t>
                      </a:r>
                    </a:p>
                  </a:txBody>
                  <a:tcPr marL="56271" marR="56271" marT="56271" marB="56271"/>
                </a:tc>
                <a:extLst>
                  <a:ext uri="{0D108BD9-81ED-4DB2-BD59-A6C34878D82A}">
                    <a16:rowId xmlns:a16="http://schemas.microsoft.com/office/drawing/2014/main" val="4202061690"/>
                  </a:ext>
                </a:extLst>
              </a:tr>
              <a:tr h="241337">
                <a:tc>
                  <a:txBody>
                    <a:bodyPr/>
                    <a:lstStyle/>
                    <a:p>
                      <a:pPr fontAlgn="t"/>
                      <a:r>
                        <a:rPr kumimoji="0" lang="en-US" altLang="en-US" sz="1800" b="0" i="0" u="none" strike="noStrike" cap="none" normalizeH="0" baseline="0" dirty="0">
                          <a:ln>
                            <a:noFill/>
                          </a:ln>
                          <a:solidFill>
                            <a:srgbClr val="333333"/>
                          </a:solidFill>
                          <a:effectLst/>
                          <a:latin typeface="+mj-lt"/>
                        </a:rPr>
                        <a:t>Push Operation  </a:t>
                      </a:r>
                      <a:endParaRPr lang="en-IN" b="0" dirty="0">
                        <a:effectLst/>
                        <a:latin typeface="+mj-lt"/>
                      </a:endParaRPr>
                    </a:p>
                  </a:txBody>
                  <a:tcPr marL="56271" marR="56271" marT="56271" marB="56271"/>
                </a:tc>
                <a:extLst>
                  <a:ext uri="{0D108BD9-81ED-4DB2-BD59-A6C34878D82A}">
                    <a16:rowId xmlns:a16="http://schemas.microsoft.com/office/drawing/2014/main" val="1133128628"/>
                  </a:ext>
                </a:extLst>
              </a:tr>
              <a:tr h="215796">
                <a:tc>
                  <a:txBody>
                    <a:bodyPr/>
                    <a:lstStyle/>
                    <a:p>
                      <a:pPr fontAlgn="t"/>
                      <a:r>
                        <a:rPr kumimoji="0" lang="en-US" altLang="en-US" sz="1800" b="0" i="0" u="none" strike="noStrike" cap="none" normalizeH="0" baseline="0" dirty="0">
                          <a:ln>
                            <a:noFill/>
                          </a:ln>
                          <a:solidFill>
                            <a:srgbClr val="333333"/>
                          </a:solidFill>
                          <a:effectLst/>
                          <a:latin typeface="+mj-lt"/>
                        </a:rPr>
                        <a:t>Pop Operation  </a:t>
                      </a:r>
                      <a:endParaRPr lang="en-IN" b="0" dirty="0">
                        <a:effectLst/>
                        <a:latin typeface="+mj-lt"/>
                      </a:endParaRPr>
                    </a:p>
                  </a:txBody>
                  <a:tcPr marL="56271" marR="56271" marT="56271" marB="56271"/>
                </a:tc>
                <a:extLst>
                  <a:ext uri="{0D108BD9-81ED-4DB2-BD59-A6C34878D82A}">
                    <a16:rowId xmlns:a16="http://schemas.microsoft.com/office/drawing/2014/main" val="1219713327"/>
                  </a:ext>
                </a:extLst>
              </a:tr>
              <a:tr h="215796">
                <a:tc>
                  <a:txBody>
                    <a:bodyPr/>
                    <a:lstStyle/>
                    <a:p>
                      <a:pPr fontAlgn="t"/>
                      <a:r>
                        <a:rPr kumimoji="0" lang="en-US" altLang="en-US" sz="1800" b="0" i="0" u="none" strike="noStrike" cap="none" normalizeH="0" baseline="0" dirty="0">
                          <a:ln>
                            <a:noFill/>
                          </a:ln>
                          <a:solidFill>
                            <a:srgbClr val="333333"/>
                          </a:solidFill>
                          <a:effectLst/>
                          <a:latin typeface="+mj-lt"/>
                        </a:rPr>
                        <a:t>Top Operation  </a:t>
                      </a:r>
                      <a:endParaRPr lang="en-IN" b="0" dirty="0">
                        <a:effectLst/>
                        <a:latin typeface="+mj-lt"/>
                      </a:endParaRPr>
                    </a:p>
                  </a:txBody>
                  <a:tcPr marL="56271" marR="56271" marT="56271" marB="56271"/>
                </a:tc>
                <a:extLst>
                  <a:ext uri="{0D108BD9-81ED-4DB2-BD59-A6C34878D82A}">
                    <a16:rowId xmlns:a16="http://schemas.microsoft.com/office/drawing/2014/main" val="940941837"/>
                  </a:ext>
                </a:extLst>
              </a:tr>
              <a:tr h="215796">
                <a:tc>
                  <a:txBody>
                    <a:bodyPr/>
                    <a:lstStyle/>
                    <a:p>
                      <a:pPr fontAlgn="t"/>
                      <a:r>
                        <a:rPr kumimoji="0" lang="en-US" altLang="en-US" sz="1800" b="0" i="0" u="none" strike="noStrike" cap="none" normalizeH="0" baseline="0" dirty="0">
                          <a:ln>
                            <a:noFill/>
                          </a:ln>
                          <a:solidFill>
                            <a:srgbClr val="333333"/>
                          </a:solidFill>
                          <a:effectLst/>
                          <a:latin typeface="+mj-lt"/>
                        </a:rPr>
                        <a:t>Search Operation  </a:t>
                      </a:r>
                      <a:endParaRPr lang="en-IN" b="0" dirty="0">
                        <a:effectLst/>
                        <a:latin typeface="+mj-lt"/>
                      </a:endParaRPr>
                    </a:p>
                  </a:txBody>
                  <a:tcPr marL="56271" marR="56271" marT="56271" marB="56271"/>
                </a:tc>
                <a:extLst>
                  <a:ext uri="{0D108BD9-81ED-4DB2-BD59-A6C34878D82A}">
                    <a16:rowId xmlns:a16="http://schemas.microsoft.com/office/drawing/2014/main" val="2531224138"/>
                  </a:ext>
                </a:extLst>
              </a:tr>
            </a:tbl>
          </a:graphicData>
        </a:graphic>
      </p:graphicFrame>
      <p:sp>
        <p:nvSpPr>
          <p:cNvPr id="18" name="TextBox 17">
            <a:extLst>
              <a:ext uri="{FF2B5EF4-FFF2-40B4-BE49-F238E27FC236}">
                <a16:creationId xmlns:a16="http://schemas.microsoft.com/office/drawing/2014/main" id="{75610B5D-5503-4307-BFEC-C825D03D7E98}"/>
              </a:ext>
            </a:extLst>
          </p:cNvPr>
          <p:cNvSpPr txBox="1"/>
          <p:nvPr/>
        </p:nvSpPr>
        <p:spPr>
          <a:xfrm>
            <a:off x="3047246" y="4813808"/>
            <a:ext cx="6097508" cy="1200329"/>
          </a:xfrm>
          <a:prstGeom prst="rect">
            <a:avLst/>
          </a:prstGeom>
          <a:noFill/>
        </p:spPr>
        <p:txBody>
          <a:bodyPr wrap="square">
            <a:spAutoFit/>
          </a:bodyPr>
          <a:lstStyle/>
          <a:p>
            <a:pPr algn="l"/>
            <a:r>
              <a:rPr lang="en-US" b="0" i="1" dirty="0">
                <a:solidFill>
                  <a:srgbClr val="000000"/>
                </a:solidFill>
                <a:effectLst/>
              </a:rPr>
              <a:t>push</a:t>
            </a:r>
            <a:r>
              <a:rPr lang="en-US" b="0" i="0" dirty="0">
                <a:solidFill>
                  <a:srgbClr val="000000"/>
                </a:solidFill>
                <a:effectLst/>
              </a:rPr>
              <a:t>        - add a new item on top of the stack</a:t>
            </a:r>
          </a:p>
          <a:p>
            <a:pPr algn="l"/>
            <a:r>
              <a:rPr lang="en-US" b="0" i="1" dirty="0">
                <a:solidFill>
                  <a:srgbClr val="000000"/>
                </a:solidFill>
                <a:effectLst/>
              </a:rPr>
              <a:t>pop</a:t>
            </a:r>
            <a:r>
              <a:rPr lang="en-US" b="0" i="0" dirty="0">
                <a:solidFill>
                  <a:srgbClr val="000000"/>
                </a:solidFill>
                <a:effectLst/>
              </a:rPr>
              <a:t>          - remove the top item from the stack</a:t>
            </a:r>
          </a:p>
          <a:p>
            <a:pPr algn="l"/>
            <a:r>
              <a:rPr lang="en-US" b="0" i="1" dirty="0">
                <a:solidFill>
                  <a:srgbClr val="000000"/>
                </a:solidFill>
                <a:effectLst/>
              </a:rPr>
              <a:t>isEmpty</a:t>
            </a:r>
            <a:r>
              <a:rPr lang="en-US" b="0" i="0" dirty="0">
                <a:solidFill>
                  <a:srgbClr val="000000"/>
                </a:solidFill>
                <a:effectLst/>
              </a:rPr>
              <a:t>   - check if the stack is empty</a:t>
            </a:r>
          </a:p>
          <a:p>
            <a:pPr algn="l"/>
            <a:r>
              <a:rPr lang="en-US" b="0" i="1" dirty="0">
                <a:solidFill>
                  <a:srgbClr val="000000"/>
                </a:solidFill>
                <a:effectLst/>
              </a:rPr>
              <a:t>size</a:t>
            </a:r>
            <a:r>
              <a:rPr lang="en-US" b="0" i="0" dirty="0">
                <a:solidFill>
                  <a:srgbClr val="000000"/>
                </a:solidFill>
                <a:effectLst/>
              </a:rPr>
              <a:t>          - count the number of items on the stack</a:t>
            </a:r>
          </a:p>
        </p:txBody>
      </p:sp>
    </p:spTree>
    <p:extLst>
      <p:ext uri="{BB962C8B-B14F-4D97-AF65-F5344CB8AC3E}">
        <p14:creationId xmlns:p14="http://schemas.microsoft.com/office/powerpoint/2010/main" val="2749947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86838921-6BD3-412F-9F28-5B032D711031}"/>
              </a:ext>
            </a:extLst>
          </p:cNvPr>
          <p:cNvSpPr>
            <a:spLocks noChangeArrowheads="1"/>
          </p:cNvSpPr>
          <p:nvPr/>
        </p:nvSpPr>
        <p:spPr bwMode="auto">
          <a:xfrm>
            <a:off x="3275013" y="3033713"/>
            <a:ext cx="12192000" cy="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C36A9532-6918-4CD7-81FB-5D683E4AD399}"/>
              </a:ext>
            </a:extLst>
          </p:cNvPr>
          <p:cNvSpPr txBox="1"/>
          <p:nvPr/>
        </p:nvSpPr>
        <p:spPr>
          <a:xfrm>
            <a:off x="658640" y="944769"/>
            <a:ext cx="9823011" cy="923330"/>
          </a:xfrm>
          <a:prstGeom prst="rect">
            <a:avLst/>
          </a:prstGeom>
          <a:noFill/>
        </p:spPr>
        <p:txBody>
          <a:bodyPr wrap="square">
            <a:spAutoFit/>
          </a:bodyPr>
          <a:lstStyle/>
          <a:p>
            <a:pPr algn="l">
              <a:buFont typeface="+mj-lt"/>
              <a:buAutoNum type="arabicPeriod"/>
            </a:pPr>
            <a:r>
              <a:rPr lang="en-US" b="0" i="0" dirty="0">
                <a:solidFill>
                  <a:srgbClr val="333333"/>
                </a:solidFill>
                <a:effectLst/>
                <a:latin typeface="noto sans" panose="020B0502040504020204" pitchFamily="34" charset="0"/>
              </a:rPr>
              <a:t>Check if the stack is </a:t>
            </a:r>
            <a:r>
              <a:rPr lang="en-US" b="1" i="0" dirty="0">
                <a:solidFill>
                  <a:srgbClr val="333333"/>
                </a:solidFill>
                <a:effectLst/>
                <a:latin typeface="noto sans" panose="020B0502040504020204" pitchFamily="34" charset="0"/>
              </a:rPr>
              <a:t>full</a:t>
            </a:r>
            <a:r>
              <a:rPr lang="en-US" b="0" i="0" dirty="0">
                <a:solidFill>
                  <a:srgbClr val="333333"/>
                </a:solidFill>
                <a:effectLst/>
                <a:latin typeface="noto sans" panose="020B0502040504020204" pitchFamily="34" charset="0"/>
              </a:rPr>
              <a:t> or not.</a:t>
            </a:r>
          </a:p>
          <a:p>
            <a:pPr algn="l">
              <a:buFont typeface="+mj-lt"/>
              <a:buAutoNum type="arabicPeriod"/>
            </a:pPr>
            <a:r>
              <a:rPr lang="en-US" b="0" i="0" dirty="0">
                <a:solidFill>
                  <a:srgbClr val="333333"/>
                </a:solidFill>
                <a:effectLst/>
                <a:latin typeface="noto sans" panose="020B0502040504020204" pitchFamily="34" charset="0"/>
              </a:rPr>
              <a:t>If the stack is full, then print error of overflow and exit the program.</a:t>
            </a:r>
          </a:p>
          <a:p>
            <a:pPr algn="l">
              <a:buFont typeface="+mj-lt"/>
              <a:buAutoNum type="arabicPeriod"/>
            </a:pPr>
            <a:r>
              <a:rPr lang="en-US" b="0" i="0" dirty="0">
                <a:solidFill>
                  <a:srgbClr val="333333"/>
                </a:solidFill>
                <a:effectLst/>
                <a:latin typeface="noto sans" panose="020B0502040504020204" pitchFamily="34" charset="0"/>
              </a:rPr>
              <a:t>If the stack is not full, then increment the top and add the element.</a:t>
            </a:r>
          </a:p>
        </p:txBody>
      </p:sp>
      <p:sp>
        <p:nvSpPr>
          <p:cNvPr id="9" name="TextBox 8">
            <a:extLst>
              <a:ext uri="{FF2B5EF4-FFF2-40B4-BE49-F238E27FC236}">
                <a16:creationId xmlns:a16="http://schemas.microsoft.com/office/drawing/2014/main" id="{22D8433F-A753-46EA-BF9B-D35A9A0B4A3B}"/>
              </a:ext>
            </a:extLst>
          </p:cNvPr>
          <p:cNvSpPr txBox="1"/>
          <p:nvPr/>
        </p:nvSpPr>
        <p:spPr>
          <a:xfrm>
            <a:off x="658640" y="499288"/>
            <a:ext cx="6097508" cy="369332"/>
          </a:xfrm>
          <a:prstGeom prst="rect">
            <a:avLst/>
          </a:prstGeom>
          <a:noFill/>
        </p:spPr>
        <p:txBody>
          <a:bodyPr wrap="square">
            <a:spAutoFit/>
          </a:bodyPr>
          <a:lstStyle/>
          <a:p>
            <a:r>
              <a:rPr lang="en-US" b="1" i="0" u="sng" dirty="0">
                <a:solidFill>
                  <a:srgbClr val="FF0000"/>
                </a:solidFill>
                <a:effectLst/>
                <a:latin typeface="helvetica neue"/>
              </a:rPr>
              <a:t>ALGORITHM FOR PUSH OPERATION</a:t>
            </a:r>
            <a:endParaRPr lang="en-IN" u="sng" dirty="0"/>
          </a:p>
        </p:txBody>
      </p:sp>
      <p:sp>
        <p:nvSpPr>
          <p:cNvPr id="11" name="TextBox 10">
            <a:extLst>
              <a:ext uri="{FF2B5EF4-FFF2-40B4-BE49-F238E27FC236}">
                <a16:creationId xmlns:a16="http://schemas.microsoft.com/office/drawing/2014/main" id="{19986EF0-738E-4A5B-8B18-050F229D3777}"/>
              </a:ext>
            </a:extLst>
          </p:cNvPr>
          <p:cNvSpPr txBox="1"/>
          <p:nvPr/>
        </p:nvSpPr>
        <p:spPr>
          <a:xfrm>
            <a:off x="658640" y="2081574"/>
            <a:ext cx="6097508" cy="369332"/>
          </a:xfrm>
          <a:prstGeom prst="rect">
            <a:avLst/>
          </a:prstGeom>
          <a:noFill/>
        </p:spPr>
        <p:txBody>
          <a:bodyPr wrap="square">
            <a:spAutoFit/>
          </a:bodyPr>
          <a:lstStyle/>
          <a:p>
            <a:pPr algn="l"/>
            <a:r>
              <a:rPr lang="en-US" b="1" i="0" u="sng" dirty="0">
                <a:solidFill>
                  <a:srgbClr val="FF0000"/>
                </a:solidFill>
                <a:effectLst/>
                <a:latin typeface="helvetica neue"/>
              </a:rPr>
              <a:t>ALGORITHM FOR POP OPERATION</a:t>
            </a:r>
          </a:p>
        </p:txBody>
      </p:sp>
      <p:sp>
        <p:nvSpPr>
          <p:cNvPr id="13" name="TextBox 12">
            <a:extLst>
              <a:ext uri="{FF2B5EF4-FFF2-40B4-BE49-F238E27FC236}">
                <a16:creationId xmlns:a16="http://schemas.microsoft.com/office/drawing/2014/main" id="{C9A15A6C-3910-417D-809E-51282F0B6101}"/>
              </a:ext>
            </a:extLst>
          </p:cNvPr>
          <p:cNvSpPr txBox="1"/>
          <p:nvPr/>
        </p:nvSpPr>
        <p:spPr>
          <a:xfrm>
            <a:off x="658640" y="2572048"/>
            <a:ext cx="10296052" cy="923330"/>
          </a:xfrm>
          <a:prstGeom prst="rect">
            <a:avLst/>
          </a:prstGeom>
          <a:noFill/>
        </p:spPr>
        <p:txBody>
          <a:bodyPr wrap="square">
            <a:spAutoFit/>
          </a:bodyPr>
          <a:lstStyle/>
          <a:p>
            <a:pPr algn="l">
              <a:buFont typeface="+mj-lt"/>
              <a:buAutoNum type="arabicPeriod"/>
            </a:pPr>
            <a:r>
              <a:rPr lang="en-US" b="0" i="0" dirty="0">
                <a:solidFill>
                  <a:srgbClr val="333333"/>
                </a:solidFill>
                <a:effectLst/>
                <a:latin typeface="noto sans" panose="020B0502040504020204" pitchFamily="34" charset="0"/>
              </a:rPr>
              <a:t>Check if the stack is empty or not.</a:t>
            </a:r>
          </a:p>
          <a:p>
            <a:pPr algn="l">
              <a:buFont typeface="+mj-lt"/>
              <a:buAutoNum type="arabicPeriod"/>
            </a:pPr>
            <a:r>
              <a:rPr lang="en-US" b="0" i="0" dirty="0">
                <a:solidFill>
                  <a:srgbClr val="333333"/>
                </a:solidFill>
                <a:effectLst/>
                <a:latin typeface="noto sans" panose="020B0502040504020204" pitchFamily="34" charset="0"/>
              </a:rPr>
              <a:t>If the stack is empty, then print error of underflow and exit the program.</a:t>
            </a:r>
          </a:p>
          <a:p>
            <a:pPr algn="l">
              <a:buFont typeface="+mj-lt"/>
              <a:buAutoNum type="arabicPeriod"/>
            </a:pPr>
            <a:r>
              <a:rPr lang="en-US" b="0" i="0" dirty="0">
                <a:solidFill>
                  <a:srgbClr val="333333"/>
                </a:solidFill>
                <a:effectLst/>
                <a:latin typeface="noto sans" panose="020B0502040504020204" pitchFamily="34" charset="0"/>
              </a:rPr>
              <a:t>If the stack is not empty, then print the element at the top and decrement the top.</a:t>
            </a:r>
            <a:endParaRPr lang="en-IN" dirty="0"/>
          </a:p>
        </p:txBody>
      </p:sp>
      <p:pic>
        <p:nvPicPr>
          <p:cNvPr id="15" name="Picture 2" descr="Implementation of Stack">
            <a:extLst>
              <a:ext uri="{FF2B5EF4-FFF2-40B4-BE49-F238E27FC236}">
                <a16:creationId xmlns:a16="http://schemas.microsoft.com/office/drawing/2014/main" id="{61BDD8C7-6CEA-4AD9-A4E4-DAC6A489E9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9346" y="3757688"/>
            <a:ext cx="6376833" cy="2923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73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C58E26-488E-47FF-9CF7-EDC9F35DA0E4}"/>
              </a:ext>
            </a:extLst>
          </p:cNvPr>
          <p:cNvSpPr txBox="1"/>
          <p:nvPr/>
        </p:nvSpPr>
        <p:spPr>
          <a:xfrm>
            <a:off x="459464" y="539611"/>
            <a:ext cx="6097508" cy="369332"/>
          </a:xfrm>
          <a:prstGeom prst="rect">
            <a:avLst/>
          </a:prstGeom>
          <a:noFill/>
        </p:spPr>
        <p:txBody>
          <a:bodyPr wrap="square">
            <a:spAutoFit/>
          </a:bodyPr>
          <a:lstStyle/>
          <a:p>
            <a:pPr algn="l"/>
            <a:r>
              <a:rPr lang="en-IN" b="1" i="0" u="sng" dirty="0">
                <a:solidFill>
                  <a:srgbClr val="FF0000"/>
                </a:solidFill>
                <a:effectLst/>
                <a:latin typeface="helvetica neue"/>
              </a:rPr>
              <a:t>APPLICATIONS OF STACK</a:t>
            </a:r>
          </a:p>
        </p:txBody>
      </p:sp>
      <p:sp>
        <p:nvSpPr>
          <p:cNvPr id="5" name="TextBox 4">
            <a:extLst>
              <a:ext uri="{FF2B5EF4-FFF2-40B4-BE49-F238E27FC236}">
                <a16:creationId xmlns:a16="http://schemas.microsoft.com/office/drawing/2014/main" id="{B24996F1-F0C3-4A17-933F-205EEF6AFA8A}"/>
              </a:ext>
            </a:extLst>
          </p:cNvPr>
          <p:cNvSpPr txBox="1"/>
          <p:nvPr/>
        </p:nvSpPr>
        <p:spPr>
          <a:xfrm>
            <a:off x="631480" y="908943"/>
            <a:ext cx="8421986" cy="2554545"/>
          </a:xfrm>
          <a:prstGeom prst="rect">
            <a:avLst/>
          </a:prstGeom>
          <a:noFill/>
        </p:spPr>
        <p:txBody>
          <a:bodyPr wrap="square">
            <a:spAutoFit/>
          </a:bodyPr>
          <a:lstStyle/>
          <a:p>
            <a:pPr marL="342900" indent="-342900" algn="l">
              <a:buFont typeface="Wingdings" panose="05000000000000000000" pitchFamily="2" charset="2"/>
              <a:buChar char="§"/>
            </a:pPr>
            <a:endParaRPr lang="en-US" sz="2000" b="0" i="0" dirty="0">
              <a:solidFill>
                <a:srgbClr val="333333"/>
              </a:solidFill>
              <a:effectLst/>
            </a:endParaRPr>
          </a:p>
          <a:p>
            <a:pPr marL="342900" indent="-342900" algn="l">
              <a:buFont typeface="Wingdings" panose="05000000000000000000" pitchFamily="2" charset="2"/>
              <a:buChar char="§"/>
            </a:pPr>
            <a:r>
              <a:rPr lang="en-US" sz="2000" b="0" i="0" dirty="0">
                <a:solidFill>
                  <a:srgbClr val="333333"/>
                </a:solidFill>
                <a:effectLst/>
              </a:rPr>
              <a:t>Syntax Parsing</a:t>
            </a:r>
          </a:p>
          <a:p>
            <a:pPr marL="342900" indent="-342900" algn="l">
              <a:buFont typeface="Wingdings" panose="05000000000000000000" pitchFamily="2" charset="2"/>
              <a:buChar char="§"/>
            </a:pPr>
            <a:r>
              <a:rPr lang="en-US" sz="2000" b="0" i="0" dirty="0">
                <a:solidFill>
                  <a:srgbClr val="333333"/>
                </a:solidFill>
                <a:effectLst/>
              </a:rPr>
              <a:t>Expression Evaluation and Conversion</a:t>
            </a:r>
          </a:p>
          <a:p>
            <a:pPr marL="342900" indent="-342900" algn="l">
              <a:buFont typeface="Wingdings" panose="05000000000000000000" pitchFamily="2" charset="2"/>
              <a:buChar char="§"/>
            </a:pPr>
            <a:r>
              <a:rPr lang="en-US" sz="2000" dirty="0">
                <a:solidFill>
                  <a:srgbClr val="333333"/>
                </a:solidFill>
              </a:rPr>
              <a:t>Function call</a:t>
            </a:r>
          </a:p>
          <a:p>
            <a:pPr marL="342900" indent="-342900" algn="l">
              <a:buFont typeface="Wingdings" panose="05000000000000000000" pitchFamily="2" charset="2"/>
              <a:buChar char="§"/>
            </a:pPr>
            <a:r>
              <a:rPr lang="en-US" sz="2000" b="0" i="0" dirty="0">
                <a:solidFill>
                  <a:srgbClr val="333333"/>
                </a:solidFill>
                <a:effectLst/>
              </a:rPr>
              <a:t>Parenthesis checking</a:t>
            </a:r>
          </a:p>
          <a:p>
            <a:pPr marL="342900" indent="-342900" algn="l">
              <a:buFont typeface="Wingdings" panose="05000000000000000000" pitchFamily="2" charset="2"/>
              <a:buChar char="§"/>
            </a:pPr>
            <a:r>
              <a:rPr lang="en-US" sz="2000" dirty="0">
                <a:solidFill>
                  <a:srgbClr val="333333"/>
                </a:solidFill>
              </a:rPr>
              <a:t>String Reversal</a:t>
            </a:r>
            <a:endParaRPr lang="en-US" sz="2000" b="0" i="0" dirty="0">
              <a:solidFill>
                <a:srgbClr val="333333"/>
              </a:solidFill>
              <a:effectLst/>
            </a:endParaRPr>
          </a:p>
          <a:p>
            <a:pPr marL="342900" indent="-342900" algn="l">
              <a:buFont typeface="Wingdings" panose="05000000000000000000" pitchFamily="2" charset="2"/>
              <a:buChar char="§"/>
            </a:pPr>
            <a:r>
              <a:rPr lang="en-IN" sz="2000" b="0" i="0" dirty="0">
                <a:solidFill>
                  <a:srgbClr val="333333"/>
                </a:solidFill>
                <a:effectLst/>
              </a:rPr>
              <a:t>Memory Management.</a:t>
            </a:r>
            <a:endParaRPr lang="en-US" sz="2000" dirty="0">
              <a:solidFill>
                <a:srgbClr val="333333"/>
              </a:solidFill>
            </a:endParaRPr>
          </a:p>
          <a:p>
            <a:pPr marL="342900" indent="-342900" algn="l">
              <a:buFont typeface="Wingdings" panose="05000000000000000000" pitchFamily="2" charset="2"/>
              <a:buChar char="§"/>
            </a:pPr>
            <a:r>
              <a:rPr lang="en-IN" sz="2000" dirty="0">
                <a:solidFill>
                  <a:srgbClr val="333333"/>
                </a:solidFill>
              </a:rPr>
              <a:t>B</a:t>
            </a:r>
            <a:r>
              <a:rPr lang="en-IN" sz="2000" b="0" i="0" dirty="0">
                <a:solidFill>
                  <a:srgbClr val="333333"/>
                </a:solidFill>
                <a:effectLst/>
              </a:rPr>
              <a:t>acktracking problems</a:t>
            </a:r>
            <a:endParaRPr lang="en-US" sz="2000" b="0" i="0" dirty="0">
              <a:solidFill>
                <a:srgbClr val="333333"/>
              </a:solidFill>
              <a:effectLst/>
            </a:endParaRPr>
          </a:p>
        </p:txBody>
      </p:sp>
    </p:spTree>
    <p:extLst>
      <p:ext uri="{BB962C8B-B14F-4D97-AF65-F5344CB8AC3E}">
        <p14:creationId xmlns:p14="http://schemas.microsoft.com/office/powerpoint/2010/main" val="3956859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568</Words>
  <Application>Microsoft Office PowerPoint</Application>
  <PresentationFormat>Widescreen</PresentationFormat>
  <Paragraphs>61</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Calibri</vt:lpstr>
      <vt:lpstr>Calibri Light</vt:lpstr>
      <vt:lpstr>helvetica neue</vt:lpstr>
      <vt:lpstr>noto sans</vt:lpstr>
      <vt:lpstr>noto sans</vt:lpstr>
      <vt:lpstr>Roboto</vt:lpstr>
      <vt:lpstr>Times New Roman</vt:lpstr>
      <vt:lpstr>Wingdings</vt:lpstr>
      <vt:lpstr>Office Theme</vt:lpstr>
      <vt:lpstr>STACK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sushma bala</dc:creator>
  <cp:lastModifiedBy>sushma bala</cp:lastModifiedBy>
  <cp:revision>12</cp:revision>
  <dcterms:created xsi:type="dcterms:W3CDTF">2020-10-31T02:15:28Z</dcterms:created>
  <dcterms:modified xsi:type="dcterms:W3CDTF">2020-10-31T11:10:42Z</dcterms:modified>
</cp:coreProperties>
</file>