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7"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013"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Enhancing Analytics for a </a:t>
            </a:r>
            <a:r>
              <a:rPr lang="en-US" dirty="0"/>
              <a:t>Restaurant Business</a:t>
            </a:r>
            <a:endParaRPr dirty="0"/>
          </a:p>
        </p:txBody>
      </p:sp>
      <p:sp>
        <p:nvSpPr>
          <p:cNvPr id="3" name="Subtitle 2"/>
          <p:cNvSpPr>
            <a:spLocks noGrp="1"/>
          </p:cNvSpPr>
          <p:nvPr>
            <p:ph type="subTitle" idx="1"/>
          </p:nvPr>
        </p:nvSpPr>
        <p:spPr/>
        <p:txBody>
          <a:bodyPr/>
          <a:lstStyle/>
          <a:p>
            <a:r>
              <a:rPr lang="en-US" dirty="0"/>
              <a:t>Internship Final Review</a:t>
            </a:r>
          </a:p>
          <a:p>
            <a:r>
              <a:rPr lang="en-US" dirty="0"/>
              <a:t>Presented by: Vignesh and Team</a:t>
            </a:r>
          </a:p>
          <a:p>
            <a:r>
              <a:rPr lang="en-US"/>
              <a:t>Mentor : Charitha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Restaurant Dashboard</a:t>
            </a:r>
          </a:p>
        </p:txBody>
      </p:sp>
      <p:pic>
        <p:nvPicPr>
          <p:cNvPr id="7" name="Picture 6">
            <a:extLst>
              <a:ext uri="{FF2B5EF4-FFF2-40B4-BE49-F238E27FC236}">
                <a16:creationId xmlns:a16="http://schemas.microsoft.com/office/drawing/2014/main" id="{86557D81-BDD3-7196-9E05-FA2B43AE116D}"/>
              </a:ext>
            </a:extLst>
          </p:cNvPr>
          <p:cNvPicPr>
            <a:picLocks noChangeAspect="1"/>
          </p:cNvPicPr>
          <p:nvPr/>
        </p:nvPicPr>
        <p:blipFill>
          <a:blip r:embed="rId2"/>
          <a:stretch>
            <a:fillRect/>
          </a:stretch>
        </p:blipFill>
        <p:spPr>
          <a:xfrm>
            <a:off x="1350022" y="1314944"/>
            <a:ext cx="9491955" cy="53832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a:xfrm>
            <a:off x="609600" y="1944331"/>
            <a:ext cx="10972800" cy="3404418"/>
          </a:xfrm>
        </p:spPr>
        <p:txBody>
          <a:bodyPr/>
          <a:lstStyle/>
          <a:p>
            <a:pPr marL="0" indent="0">
              <a:buNone/>
            </a:pPr>
            <a:r>
              <a:rPr dirty="0"/>
              <a:t>• This internship project demonstrated how data analytics can optimize food delivery.</a:t>
            </a:r>
          </a:p>
          <a:p>
            <a:pPr marL="0" indent="0">
              <a:buNone/>
            </a:pPr>
            <a:r>
              <a:rPr dirty="0"/>
              <a:t>• Dashboards built in Power BI support strategic decisions for various stakeholders.</a:t>
            </a:r>
          </a:p>
          <a:p>
            <a:pPr marL="0" indent="0">
              <a:buNone/>
            </a:pPr>
            <a:r>
              <a:rPr dirty="0"/>
              <a:t>• Future work can enhance churn prediction, dynamic pricing, and customer segmentation.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39097"/>
            <a:ext cx="10972800" cy="599768"/>
          </a:xfrm>
        </p:spPr>
        <p:txBody>
          <a:bodyPr>
            <a:normAutofit fontScale="90000"/>
          </a:bodyPr>
          <a:lstStyle/>
          <a:p>
            <a:pPr algn="l"/>
            <a:r>
              <a:rPr dirty="0"/>
              <a:t>Problem Identification</a:t>
            </a:r>
          </a:p>
        </p:txBody>
      </p:sp>
      <p:sp>
        <p:nvSpPr>
          <p:cNvPr id="3" name="Content Placeholder 2"/>
          <p:cNvSpPr>
            <a:spLocks noGrp="1"/>
          </p:cNvSpPr>
          <p:nvPr>
            <p:ph idx="1"/>
          </p:nvPr>
        </p:nvSpPr>
        <p:spPr>
          <a:xfrm>
            <a:off x="609600" y="1240095"/>
            <a:ext cx="10972800" cy="1919747"/>
          </a:xfrm>
        </p:spPr>
        <p:txBody>
          <a:bodyPr>
            <a:normAutofit/>
          </a:bodyPr>
          <a:lstStyle/>
          <a:p>
            <a:pPr marL="0" indent="0">
              <a:buNone/>
            </a:pPr>
            <a:r>
              <a:rPr lang="en-US" sz="1600" dirty="0"/>
              <a:t>Enhancing Analytics for a Food Delivery Platform</a:t>
            </a:r>
          </a:p>
          <a:p>
            <a:pPr marL="0" indent="0">
              <a:buNone/>
            </a:pPr>
            <a:r>
              <a:rPr lang="en-US" sz="1600" dirty="0"/>
              <a:t>In today's fast-paced world, food delivery services have become an integral part of daily life. Customers rely on online platforms to order meals conveniently, while restaurants leverage these systems to expand their reach and maximize revenue. To ensure customer satisfaction and operational efficiency, analyzing food delivery data is essential. The internship project focuses on studying and extracting insights from food delivery transactions using structured data Points.</a:t>
            </a:r>
          </a:p>
        </p:txBody>
      </p:sp>
      <p:sp>
        <p:nvSpPr>
          <p:cNvPr id="4" name="Title 1">
            <a:extLst>
              <a:ext uri="{FF2B5EF4-FFF2-40B4-BE49-F238E27FC236}">
                <a16:creationId xmlns:a16="http://schemas.microsoft.com/office/drawing/2014/main" id="{780B4837-B215-6FA0-8A22-3AD15298D22D}"/>
              </a:ext>
            </a:extLst>
          </p:cNvPr>
          <p:cNvSpPr txBox="1">
            <a:spLocks/>
          </p:cNvSpPr>
          <p:nvPr/>
        </p:nvSpPr>
        <p:spPr>
          <a:xfrm>
            <a:off x="609600" y="3780504"/>
            <a:ext cx="10972800" cy="599768"/>
          </a:xfrm>
          <a:prstGeom prst="rect">
            <a:avLst/>
          </a:prstGeom>
        </p:spPr>
        <p:txBody>
          <a:bodyPr vert="horz" lIns="91440" tIns="45720" rIns="91440" bIns="45720" rtlCol="0" anchor="ct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IN" dirty="0"/>
              <a:t>Problem Statement</a:t>
            </a:r>
          </a:p>
        </p:txBody>
      </p:sp>
      <p:sp>
        <p:nvSpPr>
          <p:cNvPr id="5" name="Content Placeholder 2">
            <a:extLst>
              <a:ext uri="{FF2B5EF4-FFF2-40B4-BE49-F238E27FC236}">
                <a16:creationId xmlns:a16="http://schemas.microsoft.com/office/drawing/2014/main" id="{0A6BCAF0-29B7-A7C6-E35B-4A2CC8DDB3CF}"/>
              </a:ext>
            </a:extLst>
          </p:cNvPr>
          <p:cNvSpPr txBox="1">
            <a:spLocks/>
          </p:cNvSpPr>
          <p:nvPr/>
        </p:nvSpPr>
        <p:spPr>
          <a:xfrm>
            <a:off x="609600" y="4547421"/>
            <a:ext cx="10972800" cy="191974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dirty="0"/>
              <a:t>Despite the growing reliance on food delivery platforms, businesses lack actionable insights into customer behavior, operational efficiency, and profitability. This project aims to bridge that gap by analyzing structured delivery data to uncover trends, inefficiencies, and opportunities for strategic improvement.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5" name="Rectangle 2">
            <a:extLst>
              <a:ext uri="{FF2B5EF4-FFF2-40B4-BE49-F238E27FC236}">
                <a16:creationId xmlns:a16="http://schemas.microsoft.com/office/drawing/2014/main" id="{964CF2AF-4E1D-1306-1E45-647E77C0DA06}"/>
              </a:ext>
            </a:extLst>
          </p:cNvPr>
          <p:cNvSpPr>
            <a:spLocks noGrp="1" noChangeArrowheads="1"/>
          </p:cNvSpPr>
          <p:nvPr>
            <p:ph idx="1"/>
          </p:nvPr>
        </p:nvSpPr>
        <p:spPr bwMode="auto">
          <a:xfrm>
            <a:off x="830826" y="1535826"/>
            <a:ext cx="1053034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Analyze food delivery data to gain insights into:</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Customer behavior</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Restaurant performance</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Overall business efficiency</a:t>
            </a:r>
          </a:p>
          <a:p>
            <a:pPr marL="400050" lvl="1" indent="0" defTabSz="91440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Examine key aspects such as:</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Order trends</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Payment methods</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Peak ordering times</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Customer feedback and ratings</a:t>
            </a:r>
          </a:p>
          <a:p>
            <a:pPr marL="400050" lvl="1" indent="0" defTabSz="91440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Develop actionable insights to:</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Improve service quality</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Enhance operational efficiency</a:t>
            </a:r>
          </a:p>
          <a:p>
            <a:pPr marL="400050" lvl="1" indent="0"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Increase profitability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SGQ Matrix Based on OBI Principle</a:t>
            </a:r>
          </a:p>
        </p:txBody>
      </p:sp>
      <p:pic>
        <p:nvPicPr>
          <p:cNvPr id="6" name="Picture 5">
            <a:extLst>
              <a:ext uri="{FF2B5EF4-FFF2-40B4-BE49-F238E27FC236}">
                <a16:creationId xmlns:a16="http://schemas.microsoft.com/office/drawing/2014/main" id="{D3B854E8-B7DF-B6A7-FFC9-F33ECA723C44}"/>
              </a:ext>
            </a:extLst>
          </p:cNvPr>
          <p:cNvPicPr>
            <a:picLocks noChangeAspect="1"/>
          </p:cNvPicPr>
          <p:nvPr/>
        </p:nvPicPr>
        <p:blipFill>
          <a:blip r:embed="rId2"/>
          <a:stretch>
            <a:fillRect/>
          </a:stretch>
        </p:blipFill>
        <p:spPr>
          <a:xfrm>
            <a:off x="1961228" y="1298387"/>
            <a:ext cx="8269544" cy="55596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a:t>
            </a:r>
            <a:r>
              <a:rPr lang="en-US" dirty="0"/>
              <a:t>Questions</a:t>
            </a:r>
            <a:endParaRPr dirty="0"/>
          </a:p>
        </p:txBody>
      </p:sp>
      <p:sp>
        <p:nvSpPr>
          <p:cNvPr id="3" name="Content Placeholder 2"/>
          <p:cNvSpPr>
            <a:spLocks noGrp="1"/>
          </p:cNvSpPr>
          <p:nvPr>
            <p:ph idx="1"/>
          </p:nvPr>
        </p:nvSpPr>
        <p:spPr>
          <a:xfrm>
            <a:off x="540774" y="1168256"/>
            <a:ext cx="10972800" cy="5440362"/>
          </a:xfrm>
        </p:spPr>
        <p:txBody>
          <a:bodyPr>
            <a:normAutofit fontScale="92500"/>
          </a:bodyPr>
          <a:lstStyle/>
          <a:p>
            <a:r>
              <a:rPr lang="en-US" sz="2400" dirty="0"/>
              <a:t>1.How can we reduce food preparation and service time from 15-40 minutes to under 10 minutes? </a:t>
            </a:r>
          </a:p>
          <a:p>
            <a:r>
              <a:rPr lang="en-US" sz="2400" dirty="0"/>
              <a:t>2.What operational challenges need to be addressed to speed up food preparation? </a:t>
            </a:r>
          </a:p>
          <a:p>
            <a:r>
              <a:rPr lang="en-US" sz="2400" dirty="0"/>
              <a:t>3.How can we improve coordination between kitchen staff, waiters, and inventory management? </a:t>
            </a:r>
          </a:p>
          <a:p>
            <a:r>
              <a:rPr lang="en-US" sz="2400" dirty="0"/>
              <a:t>4.What technologies or automation can be implemented to simplify order processing and reduce delays? </a:t>
            </a:r>
          </a:p>
          <a:p>
            <a:r>
              <a:rPr lang="en-US" sz="2400" dirty="0"/>
              <a:t>5.How can we ensure consistent service speed across different restaurant branches and peak hours? </a:t>
            </a:r>
          </a:p>
          <a:p>
            <a:r>
              <a:rPr lang="en-US" sz="2400" dirty="0"/>
              <a:t>6. How can we reduce order errors that contribute to delays and dissatisfaction? </a:t>
            </a:r>
          </a:p>
          <a:p>
            <a:r>
              <a:rPr lang="en-US" sz="2400" dirty="0"/>
              <a:t>7. How can we improve the customer waiting experience during peak hours? </a:t>
            </a:r>
          </a:p>
          <a:p>
            <a:r>
              <a:rPr lang="en-US" sz="2400" dirty="0"/>
              <a:t>8.What customer feedback mechanisms can be used to monitor satisfaction in real time? </a:t>
            </a:r>
          </a:p>
          <a:p>
            <a:r>
              <a:rPr lang="en-US" sz="2400" dirty="0"/>
              <a:t>9.What kind of training or upskilling is needed to boost staff efficiency and responsiveness? </a:t>
            </a:r>
          </a:p>
          <a:p>
            <a:r>
              <a:rPr lang="en-US" sz="2400" dirty="0"/>
              <a:t>10.How can shift planning and staff allocation be optimized for different traffic patterns?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FF01F-DDA7-5073-C3A0-9DDEC0EB3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5CDA9-F346-6F37-6FBA-A7628A104E78}"/>
              </a:ext>
            </a:extLst>
          </p:cNvPr>
          <p:cNvSpPr>
            <a:spLocks noGrp="1"/>
          </p:cNvSpPr>
          <p:nvPr>
            <p:ph type="title"/>
          </p:nvPr>
        </p:nvSpPr>
        <p:spPr/>
        <p:txBody>
          <a:bodyPr/>
          <a:lstStyle/>
          <a:p>
            <a:r>
              <a:t>Key Insights</a:t>
            </a:r>
          </a:p>
        </p:txBody>
      </p:sp>
      <p:sp>
        <p:nvSpPr>
          <p:cNvPr id="3" name="Content Placeholder 2">
            <a:extLst>
              <a:ext uri="{FF2B5EF4-FFF2-40B4-BE49-F238E27FC236}">
                <a16:creationId xmlns:a16="http://schemas.microsoft.com/office/drawing/2014/main" id="{22C15101-7C42-36C4-6283-D997CACD51D0}"/>
              </a:ext>
            </a:extLst>
          </p:cNvPr>
          <p:cNvSpPr>
            <a:spLocks noGrp="1"/>
          </p:cNvSpPr>
          <p:nvPr>
            <p:ph idx="1"/>
          </p:nvPr>
        </p:nvSpPr>
        <p:spPr>
          <a:xfrm>
            <a:off x="540774" y="2386783"/>
            <a:ext cx="10972800" cy="2775154"/>
          </a:xfrm>
        </p:spPr>
        <p:txBody>
          <a:bodyPr>
            <a:normAutofit lnSpcReduction="10000"/>
          </a:bodyPr>
          <a:lstStyle/>
          <a:p>
            <a:pPr marL="0" indent="0">
              <a:buNone/>
            </a:pPr>
            <a:r>
              <a:rPr dirty="0"/>
              <a:t>• Peak demand between </a:t>
            </a:r>
            <a:r>
              <a:rPr lang="en-US" dirty="0" err="1"/>
              <a:t>peakhours</a:t>
            </a:r>
            <a:r>
              <a:rPr dirty="0"/>
              <a:t> with high weekend orders.</a:t>
            </a:r>
          </a:p>
          <a:p>
            <a:pPr marL="0" indent="0">
              <a:buNone/>
            </a:pPr>
            <a:r>
              <a:rPr dirty="0"/>
              <a:t>• Promo codes increase volume but reduce margins.</a:t>
            </a:r>
          </a:p>
          <a:p>
            <a:pPr marL="0" indent="0">
              <a:buNone/>
            </a:pPr>
            <a:r>
              <a:rPr dirty="0"/>
              <a:t>• Loyalty members contribute 40%+ revenue.</a:t>
            </a:r>
          </a:p>
          <a:p>
            <a:pPr marL="0" indent="0">
              <a:buNone/>
            </a:pPr>
            <a:r>
              <a:rPr dirty="0"/>
              <a:t>• </a:t>
            </a:r>
            <a:r>
              <a:rPr lang="en-US" dirty="0"/>
              <a:t>Orders with combo food and drink items result in 18% higher average order value compared to food-only orders.</a:t>
            </a:r>
            <a:endParaRPr dirty="0"/>
          </a:p>
        </p:txBody>
      </p:sp>
    </p:spTree>
    <p:extLst>
      <p:ext uri="{BB962C8B-B14F-4D97-AF65-F5344CB8AC3E}">
        <p14:creationId xmlns:p14="http://schemas.microsoft.com/office/powerpoint/2010/main" val="264224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Solutions / Recommendations</a:t>
            </a:r>
          </a:p>
        </p:txBody>
      </p:sp>
      <p:sp>
        <p:nvSpPr>
          <p:cNvPr id="3" name="Content Placeholder 2"/>
          <p:cNvSpPr>
            <a:spLocks noGrp="1"/>
          </p:cNvSpPr>
          <p:nvPr>
            <p:ph idx="1"/>
          </p:nvPr>
        </p:nvSpPr>
        <p:spPr>
          <a:xfrm>
            <a:off x="609600" y="2003324"/>
            <a:ext cx="10972800" cy="2450689"/>
          </a:xfrm>
        </p:spPr>
        <p:txBody>
          <a:bodyPr/>
          <a:lstStyle/>
          <a:p>
            <a:pPr marL="0" indent="0">
              <a:buNone/>
            </a:pPr>
            <a:r>
              <a:rPr dirty="0"/>
              <a:t>• Use promo codes for new or infrequent customers.</a:t>
            </a:r>
          </a:p>
          <a:p>
            <a:pPr marL="0" indent="0">
              <a:buNone/>
            </a:pPr>
            <a:r>
              <a:rPr dirty="0"/>
              <a:t>• Optimize menu to feature top-performing items.</a:t>
            </a:r>
          </a:p>
          <a:p>
            <a:pPr marL="0" indent="0">
              <a:buNone/>
            </a:pPr>
            <a:r>
              <a:rPr dirty="0"/>
              <a:t>• Add delivery staff in peak time zones.</a:t>
            </a:r>
          </a:p>
          <a:p>
            <a:pPr marL="0" indent="0">
              <a:buNone/>
            </a:pPr>
            <a:r>
              <a:rPr dirty="0"/>
              <a:t>• Improve loyalty programs with exclusive offers.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CEO Dashboard</a:t>
            </a:r>
          </a:p>
        </p:txBody>
      </p:sp>
      <p:pic>
        <p:nvPicPr>
          <p:cNvPr id="5" name="Picture 4">
            <a:extLst>
              <a:ext uri="{FF2B5EF4-FFF2-40B4-BE49-F238E27FC236}">
                <a16:creationId xmlns:a16="http://schemas.microsoft.com/office/drawing/2014/main" id="{6EE0AA2D-33E5-DD53-E82B-39D47931F5E0}"/>
              </a:ext>
            </a:extLst>
          </p:cNvPr>
          <p:cNvPicPr>
            <a:picLocks noChangeAspect="1"/>
          </p:cNvPicPr>
          <p:nvPr/>
        </p:nvPicPr>
        <p:blipFill>
          <a:blip r:embed="rId2"/>
          <a:stretch>
            <a:fillRect/>
          </a:stretch>
        </p:blipFill>
        <p:spPr>
          <a:xfrm>
            <a:off x="1312606" y="1260103"/>
            <a:ext cx="9566787" cy="5407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Client Dashboard</a:t>
            </a:r>
          </a:p>
        </p:txBody>
      </p:sp>
      <p:pic>
        <p:nvPicPr>
          <p:cNvPr id="7" name="Picture 6">
            <a:extLst>
              <a:ext uri="{FF2B5EF4-FFF2-40B4-BE49-F238E27FC236}">
                <a16:creationId xmlns:a16="http://schemas.microsoft.com/office/drawing/2014/main" id="{9C764C3B-3573-CADC-3BD7-1B29E42489F9}"/>
              </a:ext>
            </a:extLst>
          </p:cNvPr>
          <p:cNvPicPr>
            <a:picLocks noChangeAspect="1"/>
          </p:cNvPicPr>
          <p:nvPr/>
        </p:nvPicPr>
        <p:blipFill>
          <a:blip r:embed="rId2"/>
          <a:stretch>
            <a:fillRect/>
          </a:stretch>
        </p:blipFill>
        <p:spPr>
          <a:xfrm>
            <a:off x="1331311" y="1261228"/>
            <a:ext cx="9529378" cy="53971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TotalTime>
  <Words>503</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Enhancing Analytics for a Restaurant Business</vt:lpstr>
      <vt:lpstr>Problem Identification</vt:lpstr>
      <vt:lpstr>Objectives</vt:lpstr>
      <vt:lpstr>SGQ Matrix Based on OBI Principle</vt:lpstr>
      <vt:lpstr>Key Questions</vt:lpstr>
      <vt:lpstr>Key Insights</vt:lpstr>
      <vt:lpstr>Solutions / Recommendations</vt:lpstr>
      <vt:lpstr>CEO Dashboard</vt:lpstr>
      <vt:lpstr>Client Dashboard</vt:lpstr>
      <vt:lpstr>Restaurant Dashboard</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Vignesh</dc:creator>
  <cp:keywords/>
  <dc:description>generated using python-pptx</dc:description>
  <cp:lastModifiedBy>POBBATHI AMARAVATHI</cp:lastModifiedBy>
  <cp:revision>7</cp:revision>
  <dcterms:created xsi:type="dcterms:W3CDTF">2013-01-27T09:14:16Z</dcterms:created>
  <dcterms:modified xsi:type="dcterms:W3CDTF">2025-06-07T08:16:02Z</dcterms:modified>
  <cp:category/>
</cp:coreProperties>
</file>