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268" r:id="rId1"/>
  </p:sldMasterIdLst>
  <p:notesMasterIdLst>
    <p:notesMasterId r:id="rId14"/>
  </p:notes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Lst>
  <p:sldSz cx="14630400" cy="8229600"/>
  <p:notesSz cx="8229600" cy="14630400"/>
  <p:embeddedFontLst>
    <p:embeddedFont>
      <p:font typeface="Arial Black" panose="020B0604020202020204" pitchFamily="34" charset="0"/>
      <p:bold r:id="rId15"/>
    </p:embeddedFont>
    <p:embeddedFont>
      <p:font typeface="Corbel" panose="020B0503020204020204" pitchFamily="34" charset="0"/>
      <p:regular r:id="rId16"/>
      <p:bold r:id="rId17"/>
      <p:italic r:id="rId18"/>
      <p:boldItalic r:id="rId19"/>
    </p:embeddedFont>
    <p:embeddedFont>
      <p:font typeface="Inter" panose="02000503000000020004" pitchFamily="2" charset="0"/>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0"/>
  </p:normalViewPr>
  <p:slideViewPr>
    <p:cSldViewPr snapToGrid="0" snapToObjects="1">
      <p:cViewPr varScale="1">
        <p:scale>
          <a:sx n="69" d="100"/>
          <a:sy n="69" d="100"/>
        </p:scale>
        <p:origin x="7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5704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77368" y="292609"/>
            <a:ext cx="14069568" cy="7653527"/>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331976" y="1058851"/>
            <a:ext cx="11960352" cy="3511296"/>
          </a:xfrm>
        </p:spPr>
        <p:txBody>
          <a:bodyPr anchor="b">
            <a:normAutofit/>
          </a:bodyPr>
          <a:lstStyle>
            <a:lvl1pPr algn="ctr">
              <a:lnSpc>
                <a:spcPct val="85000"/>
              </a:lnSpc>
              <a:defRPr sz="864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2051436" y="4643561"/>
            <a:ext cx="10521432" cy="1665798"/>
          </a:xfrm>
        </p:spPr>
        <p:txBody>
          <a:bodyPr>
            <a:normAutofit/>
          </a:bodyPr>
          <a:lstStyle>
            <a:lvl1pPr marL="0" indent="0" algn="ctr">
              <a:buNone/>
              <a:defRPr sz="2640">
                <a:solidFill>
                  <a:srgbClr val="FFFFFF"/>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AAD347D-5ACD-4C99-B74B-A9C85AD731AF}" type="datetimeFigureOut">
              <a:rPr lang="en-US" smtClean="0"/>
              <a:t>11/25/2024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02111984F565}" type="slidenum">
              <a:rPr lang="en-US" smtClean="0"/>
              <a:t>‹#›</a:t>
            </a:fld>
            <a:endParaRPr lang="en-US" dirty="0"/>
          </a:p>
        </p:txBody>
      </p:sp>
      <p:cxnSp>
        <p:nvCxnSpPr>
          <p:cNvPr id="8" name="Straight Connector 7"/>
          <p:cNvCxnSpPr/>
          <p:nvPr/>
        </p:nvCxnSpPr>
        <p:spPr>
          <a:xfrm>
            <a:off x="2374393" y="4480560"/>
            <a:ext cx="987552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7089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008069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914400"/>
            <a:ext cx="2788920" cy="64922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914400"/>
            <a:ext cx="8915400" cy="64922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425243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3334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0548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7451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9495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88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7429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9280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27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9237650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4306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605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27709" y="1408290"/>
            <a:ext cx="11960352" cy="3511296"/>
          </a:xfrm>
        </p:spPr>
        <p:txBody>
          <a:bodyPr anchor="b">
            <a:noAutofit/>
          </a:bodyPr>
          <a:lstStyle>
            <a:lvl1pPr algn="ctr">
              <a:lnSpc>
                <a:spcPct val="85000"/>
              </a:lnSpc>
              <a:defRPr sz="864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2051914" y="4985424"/>
            <a:ext cx="10522915" cy="1636567"/>
          </a:xfrm>
        </p:spPr>
        <p:txBody>
          <a:bodyPr anchor="t">
            <a:normAutofit/>
          </a:bodyPr>
          <a:lstStyle>
            <a:lvl1pPr marL="0" indent="0" algn="ctr">
              <a:buNone/>
              <a:defRPr sz="2640">
                <a:solidFill>
                  <a:schemeClr val="accent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7" name="Straight Connector 6"/>
          <p:cNvCxnSpPr/>
          <p:nvPr/>
        </p:nvCxnSpPr>
        <p:spPr>
          <a:xfrm>
            <a:off x="2377441" y="4824490"/>
            <a:ext cx="987552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9452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71600" y="2468879"/>
            <a:ext cx="5705856" cy="4828032"/>
          </a:xfrm>
        </p:spPr>
        <p:txBody>
          <a:bodyPr/>
          <a:lstStyle>
            <a:lvl1pPr>
              <a:defRPr sz="264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21134" y="2468880"/>
            <a:ext cx="5705856" cy="4828032"/>
          </a:xfrm>
        </p:spPr>
        <p:txBody>
          <a:bodyPr/>
          <a:lstStyle>
            <a:lvl1pPr>
              <a:defRPr sz="264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142172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371600" y="2401813"/>
            <a:ext cx="5705856" cy="932688"/>
          </a:xfrm>
        </p:spPr>
        <p:txBody>
          <a:bodyPr anchor="ctr"/>
          <a:lstStyle>
            <a:lvl1pPr marL="0" indent="0">
              <a:spcBef>
                <a:spcPts val="0"/>
              </a:spcBef>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71600" y="3265780"/>
            <a:ext cx="5705856" cy="4059936"/>
          </a:xfrm>
        </p:spPr>
        <p:txBody>
          <a:bodyPr/>
          <a:lstStyle>
            <a:lvl1pPr>
              <a:defRPr sz="264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23008" y="2398838"/>
            <a:ext cx="5705856" cy="932688"/>
          </a:xfrm>
        </p:spPr>
        <p:txBody>
          <a:bodyPr anchor="ctr"/>
          <a:lstStyle>
            <a:lvl1pPr marL="0" indent="0">
              <a:spcBef>
                <a:spcPts val="0"/>
              </a:spcBef>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523008" y="3263186"/>
            <a:ext cx="5705856" cy="4059936"/>
          </a:xfrm>
        </p:spPr>
        <p:txBody>
          <a:bodyPr/>
          <a:lstStyle>
            <a:lvl1pPr>
              <a:defRPr sz="264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11/25/2024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9195491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36292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839016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0" y="1316736"/>
            <a:ext cx="4718304" cy="2084832"/>
          </a:xfrm>
        </p:spPr>
        <p:txBody>
          <a:bodyPr anchor="b">
            <a:noAutofit/>
          </a:bodyPr>
          <a:lstStyle>
            <a:lvl1pPr>
              <a:lnSpc>
                <a:spcPct val="90000"/>
              </a:lnSpc>
              <a:defRPr sz="4800" b="0"/>
            </a:lvl1pPr>
          </a:lstStyle>
          <a:p>
            <a:r>
              <a:rPr lang="en-US"/>
              <a:t>Click to edit Master title style</a:t>
            </a:r>
            <a:endParaRPr lang="en-US" dirty="0"/>
          </a:p>
        </p:txBody>
      </p:sp>
      <p:sp>
        <p:nvSpPr>
          <p:cNvPr id="3" name="Content Placeholder 2"/>
          <p:cNvSpPr>
            <a:spLocks noGrp="1"/>
          </p:cNvSpPr>
          <p:nvPr>
            <p:ph idx="1"/>
          </p:nvPr>
        </p:nvSpPr>
        <p:spPr>
          <a:xfrm>
            <a:off x="7022591" y="1316736"/>
            <a:ext cx="6254496" cy="5596128"/>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1600" y="3401568"/>
            <a:ext cx="4718304" cy="3621024"/>
          </a:xfrm>
        </p:spPr>
        <p:txBody>
          <a:bodyPr>
            <a:normAutofit/>
          </a:bodyPr>
          <a:lstStyle>
            <a:lvl1pPr marL="0" indent="0">
              <a:lnSpc>
                <a:spcPct val="100000"/>
              </a:lnSpc>
              <a:spcBef>
                <a:spcPts val="1200"/>
              </a:spcBef>
              <a:buNone/>
              <a:defRPr sz="20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256231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0" y="1316736"/>
            <a:ext cx="4718304" cy="2084832"/>
          </a:xfrm>
        </p:spPr>
        <p:txBody>
          <a:bodyPr anchor="b">
            <a:noAutofit/>
          </a:bodyPr>
          <a:lstStyle>
            <a:lvl1pPr>
              <a:lnSpc>
                <a:spcPct val="90000"/>
              </a:lnSpc>
              <a:defRPr sz="4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95897" y="1283816"/>
            <a:ext cx="7318858" cy="5760720"/>
          </a:xfrm>
        </p:spPr>
        <p:txBody>
          <a:bodyPr lIns="274320" tIns="182880" anchor="t">
            <a:normAutofit/>
          </a:bodyPr>
          <a:lstStyle>
            <a:lvl1pPr marL="0" indent="0">
              <a:buNone/>
              <a:defRPr sz="336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71600" y="3401568"/>
            <a:ext cx="4718304" cy="3456432"/>
          </a:xfrm>
        </p:spPr>
        <p:txBody>
          <a:bodyPr>
            <a:normAutofit/>
          </a:bodyPr>
          <a:lstStyle>
            <a:lvl1pPr marL="0" indent="0">
              <a:lnSpc>
                <a:spcPct val="100000"/>
              </a:lnSpc>
              <a:spcBef>
                <a:spcPts val="1200"/>
              </a:spcBef>
              <a:buNone/>
              <a:defRPr sz="20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407052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77368" y="292609"/>
            <a:ext cx="14069568" cy="76535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71600" y="731520"/>
            <a:ext cx="11850624" cy="162763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1601" y="2468880"/>
            <a:ext cx="11847445" cy="48463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71595" y="7468594"/>
            <a:ext cx="2794889" cy="438150"/>
          </a:xfrm>
          <a:prstGeom prst="rect">
            <a:avLst/>
          </a:prstGeom>
        </p:spPr>
        <p:txBody>
          <a:bodyPr vert="horz" lIns="91440" tIns="45720" rIns="91440" bIns="45720" rtlCol="0" anchor="ctr"/>
          <a:lstStyle>
            <a:lvl1pPr algn="l">
              <a:defRPr sz="1440">
                <a:solidFill>
                  <a:schemeClr val="accent1"/>
                </a:solidFill>
              </a:defRPr>
            </a:lvl1pPr>
          </a:lstStyle>
          <a:p>
            <a:fld id="{4AAD347D-5ACD-4C99-B74B-A9C85AD731AF}" type="datetimeFigureOut">
              <a:rPr lang="en-US" smtClean="0"/>
              <a:t>11/25/2024</a:t>
            </a:fld>
            <a:endParaRPr lang="en-US" dirty="0"/>
          </a:p>
        </p:txBody>
      </p:sp>
      <p:sp>
        <p:nvSpPr>
          <p:cNvPr id="5" name="Footer Placeholder 4"/>
          <p:cNvSpPr>
            <a:spLocks noGrp="1"/>
          </p:cNvSpPr>
          <p:nvPr>
            <p:ph type="ftr" sz="quarter" idx="3"/>
          </p:nvPr>
        </p:nvSpPr>
        <p:spPr>
          <a:xfrm>
            <a:off x="4738978" y="7468594"/>
            <a:ext cx="5661329" cy="438150"/>
          </a:xfrm>
          <a:prstGeom prst="rect">
            <a:avLst/>
          </a:prstGeom>
        </p:spPr>
        <p:txBody>
          <a:bodyPr vert="horz" lIns="91440" tIns="45720" rIns="91440" bIns="45720" rtlCol="0" anchor="ctr"/>
          <a:lstStyle>
            <a:lvl1pPr algn="ctr">
              <a:defRPr sz="1440">
                <a:solidFill>
                  <a:schemeClr val="accent1"/>
                </a:solidFill>
              </a:defRPr>
            </a:lvl1pPr>
          </a:lstStyle>
          <a:p>
            <a:endParaRPr lang="en-US" dirty="0"/>
          </a:p>
        </p:txBody>
      </p:sp>
      <p:sp>
        <p:nvSpPr>
          <p:cNvPr id="6" name="Slide Number Placeholder 5"/>
          <p:cNvSpPr>
            <a:spLocks noGrp="1"/>
          </p:cNvSpPr>
          <p:nvPr>
            <p:ph type="sldNum" sz="quarter" idx="4"/>
          </p:nvPr>
        </p:nvSpPr>
        <p:spPr>
          <a:xfrm>
            <a:off x="11195437" y="7468594"/>
            <a:ext cx="2047460" cy="438150"/>
          </a:xfrm>
          <a:prstGeom prst="rect">
            <a:avLst/>
          </a:prstGeom>
        </p:spPr>
        <p:txBody>
          <a:bodyPr vert="horz" lIns="91440" tIns="45720" rIns="91440" bIns="45720" rtlCol="0" anchor="ctr"/>
          <a:lstStyle>
            <a:lvl1pPr algn="r">
              <a:defRPr sz="144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970915983"/>
      </p:ext>
    </p:extLst>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 id="2147484280" r:id="rId12"/>
    <p:sldLayoutId id="2147484281" r:id="rId13"/>
    <p:sldLayoutId id="2147484282" r:id="rId14"/>
    <p:sldLayoutId id="2147484283" r:id="rId15"/>
    <p:sldLayoutId id="2147484284" r:id="rId16"/>
    <p:sldLayoutId id="2147484285" r:id="rId17"/>
    <p:sldLayoutId id="2147484286" r:id="rId18"/>
    <p:sldLayoutId id="2147484287" r:id="rId19"/>
    <p:sldLayoutId id="2147484288" r:id="rId20"/>
    <p:sldLayoutId id="2147484289" r:id="rId21"/>
  </p:sldLayoutIdLst>
  <p:hf sldNum="0" hdr="0" ftr="0" dt="0"/>
  <p:txStyles>
    <p:titleStyle>
      <a:lvl1pPr algn="l" defTabSz="1097280" rtl="0" eaLnBrk="1" latinLnBrk="0" hangingPunct="1">
        <a:lnSpc>
          <a:spcPct val="90000"/>
        </a:lnSpc>
        <a:spcBef>
          <a:spcPct val="0"/>
        </a:spcBef>
        <a:buNone/>
        <a:defRPr sz="5280" kern="1200">
          <a:solidFill>
            <a:schemeClr val="accent1"/>
          </a:solidFill>
          <a:latin typeface="+mj-lt"/>
          <a:ea typeface="+mj-ea"/>
          <a:cs typeface="+mj-cs"/>
        </a:defRPr>
      </a:lvl1pPr>
    </p:titleStyle>
    <p:bodyStyle>
      <a:lvl1pPr marL="274320" indent="-219456" algn="l" defTabSz="1097280" rtl="0" eaLnBrk="1" latinLnBrk="0" hangingPunct="1">
        <a:lnSpc>
          <a:spcPct val="90000"/>
        </a:lnSpc>
        <a:spcBef>
          <a:spcPts val="1680"/>
        </a:spcBef>
        <a:buClr>
          <a:schemeClr val="accent1"/>
        </a:buClr>
        <a:buSzPct val="80000"/>
        <a:buFont typeface="Corbel" pitchFamily="34" charset="0"/>
        <a:buChar char="•"/>
        <a:defRPr sz="2640" kern="1200">
          <a:solidFill>
            <a:schemeClr val="accent1"/>
          </a:solidFill>
          <a:latin typeface="+mn-lt"/>
          <a:ea typeface="+mn-ea"/>
          <a:cs typeface="+mn-cs"/>
        </a:defRPr>
      </a:lvl1pPr>
      <a:lvl2pPr marL="548640" indent="-219456" algn="l" defTabSz="1097280" rtl="0" eaLnBrk="1" latinLnBrk="0" hangingPunct="1">
        <a:lnSpc>
          <a:spcPct val="90000"/>
        </a:lnSpc>
        <a:spcBef>
          <a:spcPts val="240"/>
        </a:spcBef>
        <a:spcAft>
          <a:spcPts val="480"/>
        </a:spcAft>
        <a:buClr>
          <a:schemeClr val="accent1"/>
        </a:buClr>
        <a:buSzPct val="80000"/>
        <a:buFont typeface="Corbel" pitchFamily="34" charset="0"/>
        <a:buChar char="•"/>
        <a:defRPr sz="2400" kern="1200">
          <a:solidFill>
            <a:schemeClr val="accent1"/>
          </a:solidFill>
          <a:latin typeface="+mn-lt"/>
          <a:ea typeface="+mn-ea"/>
          <a:cs typeface="+mn-cs"/>
        </a:defRPr>
      </a:lvl2pPr>
      <a:lvl3pPr marL="877824" indent="-219456" algn="l" defTabSz="1097280" rtl="0" eaLnBrk="1" latinLnBrk="0" hangingPunct="1">
        <a:lnSpc>
          <a:spcPct val="90000"/>
        </a:lnSpc>
        <a:spcBef>
          <a:spcPts val="240"/>
        </a:spcBef>
        <a:spcAft>
          <a:spcPts val="480"/>
        </a:spcAft>
        <a:buClr>
          <a:schemeClr val="accent1"/>
        </a:buClr>
        <a:buSzPct val="80000"/>
        <a:buFont typeface="Corbel" pitchFamily="34" charset="0"/>
        <a:buChar char="•"/>
        <a:defRPr sz="2160" kern="1200">
          <a:solidFill>
            <a:schemeClr val="accent1"/>
          </a:solidFill>
          <a:latin typeface="+mn-lt"/>
          <a:ea typeface="+mn-ea"/>
          <a:cs typeface="+mn-cs"/>
        </a:defRPr>
      </a:lvl3pPr>
      <a:lvl4pPr marL="1207008" indent="-219456" algn="l" defTabSz="1097280" rtl="0" eaLnBrk="1" latinLnBrk="0" hangingPunct="1">
        <a:lnSpc>
          <a:spcPct val="90000"/>
        </a:lnSpc>
        <a:spcBef>
          <a:spcPts val="240"/>
        </a:spcBef>
        <a:spcAft>
          <a:spcPts val="480"/>
        </a:spcAft>
        <a:buClr>
          <a:schemeClr val="accent1"/>
        </a:buClr>
        <a:buSzPct val="80000"/>
        <a:buFont typeface="Corbel" pitchFamily="34" charset="0"/>
        <a:buChar char="•"/>
        <a:defRPr sz="1920" kern="1200">
          <a:solidFill>
            <a:schemeClr val="accent1"/>
          </a:solidFill>
          <a:latin typeface="+mn-lt"/>
          <a:ea typeface="+mn-ea"/>
          <a:cs typeface="+mn-cs"/>
        </a:defRPr>
      </a:lvl4pPr>
      <a:lvl5pPr marL="1536192" indent="-219456" algn="l" defTabSz="1097280" rtl="0" eaLnBrk="1" latinLnBrk="0" hangingPunct="1">
        <a:lnSpc>
          <a:spcPct val="90000"/>
        </a:lnSpc>
        <a:spcBef>
          <a:spcPts val="240"/>
        </a:spcBef>
        <a:spcAft>
          <a:spcPts val="480"/>
        </a:spcAft>
        <a:buClr>
          <a:schemeClr val="accent1"/>
        </a:buClr>
        <a:buSzPct val="80000"/>
        <a:buFont typeface="Corbel" pitchFamily="34" charset="0"/>
        <a:buChar char="•"/>
        <a:defRPr sz="1920" kern="1200">
          <a:solidFill>
            <a:schemeClr val="accent1"/>
          </a:solidFill>
          <a:latin typeface="+mn-lt"/>
          <a:ea typeface="+mn-ea"/>
          <a:cs typeface="+mn-cs"/>
        </a:defRPr>
      </a:lvl5pPr>
      <a:lvl6pPr marL="1920000" indent="-274320" algn="l" defTabSz="1097280" rtl="0" eaLnBrk="1" latinLnBrk="0" hangingPunct="1">
        <a:lnSpc>
          <a:spcPct val="90000"/>
        </a:lnSpc>
        <a:spcBef>
          <a:spcPts val="240"/>
        </a:spcBef>
        <a:spcAft>
          <a:spcPts val="480"/>
        </a:spcAft>
        <a:buClr>
          <a:schemeClr val="accent1"/>
        </a:buClr>
        <a:buSzPct val="80000"/>
        <a:buFont typeface="Corbel" pitchFamily="34" charset="0"/>
        <a:buChar char="•"/>
        <a:defRPr sz="1920" kern="1200">
          <a:solidFill>
            <a:schemeClr val="accent1"/>
          </a:solidFill>
          <a:latin typeface="+mn-lt"/>
          <a:ea typeface="+mn-ea"/>
          <a:cs typeface="+mn-cs"/>
        </a:defRPr>
      </a:lvl6pPr>
      <a:lvl7pPr marL="2280000" indent="-274320" algn="l" defTabSz="1097280" rtl="0" eaLnBrk="1" latinLnBrk="0" hangingPunct="1">
        <a:lnSpc>
          <a:spcPct val="90000"/>
        </a:lnSpc>
        <a:spcBef>
          <a:spcPts val="240"/>
        </a:spcBef>
        <a:spcAft>
          <a:spcPts val="480"/>
        </a:spcAft>
        <a:buClr>
          <a:schemeClr val="accent1"/>
        </a:buClr>
        <a:buSzPct val="80000"/>
        <a:buFont typeface="Corbel" pitchFamily="34" charset="0"/>
        <a:buChar char="•"/>
        <a:defRPr sz="1920" kern="1200">
          <a:solidFill>
            <a:schemeClr val="accent1"/>
          </a:solidFill>
          <a:latin typeface="+mn-lt"/>
          <a:ea typeface="+mn-ea"/>
          <a:cs typeface="+mn-cs"/>
        </a:defRPr>
      </a:lvl7pPr>
      <a:lvl8pPr marL="2640000" indent="-274320" algn="l" defTabSz="1097280" rtl="0" eaLnBrk="1" latinLnBrk="0" hangingPunct="1">
        <a:lnSpc>
          <a:spcPct val="90000"/>
        </a:lnSpc>
        <a:spcBef>
          <a:spcPts val="240"/>
        </a:spcBef>
        <a:spcAft>
          <a:spcPts val="480"/>
        </a:spcAft>
        <a:buClr>
          <a:schemeClr val="accent1"/>
        </a:buClr>
        <a:buSzPct val="80000"/>
        <a:buFont typeface="Corbel" pitchFamily="34" charset="0"/>
        <a:buChar char="•"/>
        <a:defRPr sz="1920" kern="1200">
          <a:solidFill>
            <a:schemeClr val="accent1"/>
          </a:solidFill>
          <a:latin typeface="+mn-lt"/>
          <a:ea typeface="+mn-ea"/>
          <a:cs typeface="+mn-cs"/>
        </a:defRPr>
      </a:lvl8pPr>
      <a:lvl9pPr marL="3000000" indent="-274320" algn="l" defTabSz="1097280" rtl="0" eaLnBrk="1" latinLnBrk="0" hangingPunct="1">
        <a:lnSpc>
          <a:spcPct val="90000"/>
        </a:lnSpc>
        <a:spcBef>
          <a:spcPts val="240"/>
        </a:spcBef>
        <a:spcAft>
          <a:spcPts val="480"/>
        </a:spcAft>
        <a:buClr>
          <a:schemeClr val="accent1"/>
        </a:buClr>
        <a:buSzPct val="80000"/>
        <a:buFont typeface="Corbel" pitchFamily="34" charset="0"/>
        <a:buChar char="•"/>
        <a:defRPr sz="1920" kern="1200">
          <a:solidFill>
            <a:schemeClr val="accent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0.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6.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7.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9.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875872" y="801946"/>
            <a:ext cx="13189485" cy="2448583"/>
          </a:xfrm>
          <a:prstGeom prst="rect">
            <a:avLst/>
          </a:prstGeom>
          <a:noFill/>
          <a:ln/>
        </p:spPr>
        <p:txBody>
          <a:bodyPr wrap="square" lIns="0" tIns="0" rIns="0" bIns="0" rtlCol="0" anchor="t"/>
          <a:lstStyle/>
          <a:p>
            <a:pPr marL="0" indent="0" algn="ctr">
              <a:lnSpc>
                <a:spcPts val="7750"/>
              </a:lnSpc>
              <a:buNone/>
            </a:pPr>
            <a:r>
              <a:rPr lang="en-US" sz="5400" b="1" dirty="0">
                <a:solidFill>
                  <a:srgbClr val="000000"/>
                </a:solidFill>
                <a:latin typeface="Arial Black" panose="020B0A04020102020204" pitchFamily="34" charset="0"/>
                <a:ea typeface="Petrona Bold" pitchFamily="34" charset="-122"/>
                <a:cs typeface="Petrona Bold" pitchFamily="34" charset="-120"/>
              </a:rPr>
              <a:t>CUSTOMER-FOCUSED E-COMMERCE SITE WITH AI BOT</a:t>
            </a:r>
            <a:endParaRPr lang="en-US" sz="5400" dirty="0">
              <a:latin typeface="Arial Black" panose="020B0A04020102020204" pitchFamily="34" charset="0"/>
            </a:endParaRPr>
          </a:p>
        </p:txBody>
      </p:sp>
      <p:sp>
        <p:nvSpPr>
          <p:cNvPr id="4" name="Text 1"/>
          <p:cNvSpPr/>
          <p:nvPr/>
        </p:nvSpPr>
        <p:spPr>
          <a:xfrm>
            <a:off x="6247090" y="3876675"/>
            <a:ext cx="7622619" cy="3130034"/>
          </a:xfrm>
          <a:prstGeom prst="rect">
            <a:avLst/>
          </a:prstGeom>
          <a:noFill/>
          <a:ln/>
        </p:spPr>
        <p:txBody>
          <a:bodyPr wrap="square" lIns="0" tIns="0" rIns="0" bIns="0" rtlCol="0" anchor="t"/>
          <a:lstStyle/>
          <a:p>
            <a:pPr marL="0" indent="0">
              <a:lnSpc>
                <a:spcPts val="2700"/>
              </a:lnSpc>
              <a:buNone/>
            </a:pPr>
            <a:endParaRPr lang="en-US" sz="1700" dirty="0"/>
          </a:p>
        </p:txBody>
      </p:sp>
      <p:sp>
        <p:nvSpPr>
          <p:cNvPr id="6" name="Text 3"/>
          <p:cNvSpPr/>
          <p:nvPr/>
        </p:nvSpPr>
        <p:spPr>
          <a:xfrm>
            <a:off x="6348293" y="7392472"/>
            <a:ext cx="145256"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Inter Medium" pitchFamily="34" charset="0"/>
                <a:ea typeface="Inter Medium" pitchFamily="34" charset="-122"/>
                <a:cs typeface="Inter Medium" pitchFamily="34" charset="-120"/>
              </a:rPr>
              <a:t>hh</a:t>
            </a:r>
            <a:endParaRPr lang="en-US" sz="750" dirty="0"/>
          </a:p>
        </p:txBody>
      </p:sp>
      <p:sp>
        <p:nvSpPr>
          <p:cNvPr id="7" name="Text 4"/>
          <p:cNvSpPr/>
          <p:nvPr/>
        </p:nvSpPr>
        <p:spPr>
          <a:xfrm>
            <a:off x="6703457" y="7251144"/>
            <a:ext cx="1968103" cy="380286"/>
          </a:xfrm>
          <a:prstGeom prst="rect">
            <a:avLst/>
          </a:prstGeom>
          <a:noFill/>
          <a:ln/>
        </p:spPr>
        <p:txBody>
          <a:bodyPr wrap="none" lIns="0" tIns="0" rIns="0" bIns="0" rtlCol="0" anchor="t"/>
          <a:lstStyle/>
          <a:p>
            <a:pPr marL="0" indent="0" algn="l">
              <a:lnSpc>
                <a:spcPts val="2950"/>
              </a:lnSpc>
              <a:buNone/>
            </a:pPr>
            <a:endParaRPr lang="en-US" sz="2100" dirty="0"/>
          </a:p>
        </p:txBody>
      </p:sp>
      <p:sp>
        <p:nvSpPr>
          <p:cNvPr id="2" name="TextBox 1">
            <a:extLst>
              <a:ext uri="{FF2B5EF4-FFF2-40B4-BE49-F238E27FC236}">
                <a16:creationId xmlns:a16="http://schemas.microsoft.com/office/drawing/2014/main" id="{985F41FC-DE83-E328-97A1-799C76565D2D}"/>
              </a:ext>
            </a:extLst>
          </p:cNvPr>
          <p:cNvSpPr txBox="1"/>
          <p:nvPr/>
        </p:nvSpPr>
        <p:spPr>
          <a:xfrm>
            <a:off x="565043" y="3250529"/>
            <a:ext cx="15463318" cy="6900351"/>
          </a:xfrm>
          <a:prstGeom prst="rect">
            <a:avLst/>
          </a:prstGeom>
          <a:noFill/>
        </p:spPr>
        <p:txBody>
          <a:bodyPr wrap="square" rtlCol="0">
            <a:spAutoFit/>
          </a:bodyPr>
          <a:lstStyle/>
          <a:p>
            <a:pPr>
              <a:lnSpc>
                <a:spcPct val="115000"/>
              </a:lnSpc>
              <a:spcBef>
                <a:spcPts val="1200"/>
              </a:spcBef>
              <a:spcAft>
                <a:spcPts val="1200"/>
              </a:spcAft>
            </a:pPr>
            <a:r>
              <a:rPr lang="en-IN" sz="2400" b="1" dirty="0">
                <a:effectLst/>
                <a:latin typeface="Arial" panose="020B0604020202020204" pitchFamily="34" charset="0"/>
                <a:ea typeface="Arial" panose="020B0604020202020204" pitchFamily="34" charset="0"/>
              </a:rPr>
              <a:t>                                                               A PROJECT REPORT               </a:t>
            </a:r>
            <a:endParaRPr lang="en-IN" sz="2400" b="1" dirty="0">
              <a:latin typeface="Arial" panose="020B0604020202020204" pitchFamily="34" charset="0"/>
              <a:ea typeface="Arial" panose="020B0604020202020204" pitchFamily="34" charset="0"/>
            </a:endParaRPr>
          </a:p>
          <a:p>
            <a:pPr>
              <a:lnSpc>
                <a:spcPct val="115000"/>
              </a:lnSpc>
              <a:spcBef>
                <a:spcPts val="1200"/>
              </a:spcBef>
              <a:spcAft>
                <a:spcPts val="1200"/>
              </a:spcAft>
            </a:pPr>
            <a:r>
              <a:rPr lang="en-IN" sz="2400" b="1" dirty="0">
                <a:effectLst/>
                <a:latin typeface="Times New Roman" panose="02020603050405020304" pitchFamily="18" charset="0"/>
                <a:ea typeface="Times New Roman" panose="02020603050405020304" pitchFamily="18" charset="0"/>
              </a:rPr>
              <a:t>                                                                           SUBMITTED BY</a:t>
            </a:r>
            <a:endParaRPr lang="en-IN" sz="2400" b="1"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IN" sz="2400" b="1" dirty="0">
                <a:effectLst/>
                <a:latin typeface="Times New Roman" panose="02020603050405020304" pitchFamily="18" charset="0"/>
                <a:ea typeface="Times New Roman" panose="02020603050405020304" pitchFamily="18" charset="0"/>
              </a:rPr>
              <a:t>                                                           G. VIGNESH THANGAM (192212284)</a:t>
            </a:r>
            <a:endParaRPr lang="en-IN" sz="2400" b="1" dirty="0">
              <a:latin typeface="Arial" panose="020B0604020202020204" pitchFamily="34" charset="0"/>
              <a:ea typeface="Times New Roman" panose="02020603050405020304" pitchFamily="18" charset="0"/>
            </a:endParaRPr>
          </a:p>
          <a:p>
            <a:pPr>
              <a:lnSpc>
                <a:spcPct val="115000"/>
              </a:lnSpc>
              <a:spcBef>
                <a:spcPts val="1200"/>
              </a:spcBef>
              <a:spcAft>
                <a:spcPts val="1200"/>
              </a:spcAft>
            </a:pPr>
            <a:r>
              <a:rPr lang="en-IN" sz="2400" b="1" dirty="0">
                <a:effectLst/>
                <a:latin typeface="Arial" panose="020B0604020202020204" pitchFamily="34" charset="0"/>
                <a:ea typeface="Arial" panose="020B0604020202020204" pitchFamily="34" charset="0"/>
              </a:rPr>
              <a:t>                                                                 </a:t>
            </a:r>
            <a:r>
              <a:rPr lang="en-IN" sz="2400" b="1" dirty="0">
                <a:effectLst/>
                <a:latin typeface="Times New Roman" panose="02020603050405020304" pitchFamily="18" charset="0"/>
                <a:ea typeface="Times New Roman" panose="02020603050405020304" pitchFamily="18" charset="0"/>
              </a:rPr>
              <a:t>N. HARINI (192212232)</a:t>
            </a:r>
            <a:r>
              <a:rPr lang="en-IN" sz="2400" b="1" dirty="0">
                <a:effectLst/>
                <a:latin typeface="Arial" panose="020B0604020202020204" pitchFamily="34" charset="0"/>
                <a:ea typeface="Arial" panose="020B0604020202020204" pitchFamily="34" charset="0"/>
              </a:rPr>
              <a:t> </a:t>
            </a:r>
          </a:p>
          <a:p>
            <a:pPr>
              <a:lnSpc>
                <a:spcPct val="115000"/>
              </a:lnSpc>
              <a:spcBef>
                <a:spcPts val="1200"/>
              </a:spcBef>
              <a:spcAft>
                <a:spcPts val="1200"/>
              </a:spcAft>
            </a:pPr>
            <a:r>
              <a:rPr lang="en-IN" sz="2400" b="1" dirty="0">
                <a:effectLst/>
                <a:latin typeface="Arial" panose="020B0604020202020204" pitchFamily="34" charset="0"/>
                <a:ea typeface="Arial" panose="020B0604020202020204" pitchFamily="34" charset="0"/>
              </a:rPr>
              <a:t>                                                           UNDER THE GUIDANCE OF</a:t>
            </a:r>
          </a:p>
          <a:p>
            <a:pPr>
              <a:lnSpc>
                <a:spcPct val="115000"/>
              </a:lnSpc>
              <a:spcBef>
                <a:spcPts val="1200"/>
              </a:spcBef>
              <a:spcAft>
                <a:spcPts val="1200"/>
              </a:spcAft>
            </a:pPr>
            <a:r>
              <a:rPr lang="en-IN" sz="2400" b="1" dirty="0">
                <a:effectLst/>
                <a:latin typeface="Times New Roman" panose="02020603050405020304" pitchFamily="18" charset="0"/>
                <a:ea typeface="Times New Roman" panose="02020603050405020304" pitchFamily="18" charset="0"/>
              </a:rPr>
              <a:t>                                                                       DR R DHANALAKSHMI</a:t>
            </a:r>
            <a:endParaRPr lang="en-IN" sz="2400" b="1" dirty="0">
              <a:latin typeface="Arial" panose="020B0604020202020204" pitchFamily="34" charset="0"/>
              <a:ea typeface="Times New Roman" panose="02020603050405020304" pitchFamily="18" charset="0"/>
            </a:endParaRPr>
          </a:p>
          <a:p>
            <a:pPr>
              <a:lnSpc>
                <a:spcPct val="115000"/>
              </a:lnSpc>
              <a:spcBef>
                <a:spcPts val="1200"/>
              </a:spcBef>
              <a:spcAft>
                <a:spcPts val="1200"/>
              </a:spcAft>
            </a:pPr>
            <a:r>
              <a:rPr lang="en-IN" sz="2400" b="1" dirty="0">
                <a:effectLst/>
                <a:latin typeface="Times New Roman" panose="02020603050405020304" pitchFamily="18" charset="0"/>
                <a:ea typeface="Times New Roman" panose="02020603050405020304" pitchFamily="18" charset="0"/>
              </a:rPr>
              <a:t>	                              </a:t>
            </a:r>
            <a:endParaRPr lang="en-IN" sz="2400" b="1" dirty="0">
              <a:effectLst/>
              <a:latin typeface="Arial" panose="020B0604020202020204" pitchFamily="34" charset="0"/>
              <a:ea typeface="Arial" panose="020B0604020202020204" pitchFamily="34" charset="0"/>
            </a:endParaRPr>
          </a:p>
          <a:p>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911975"/>
            <a:ext cx="5954197" cy="744260"/>
          </a:xfrm>
          <a:prstGeom prst="rect">
            <a:avLst/>
          </a:prstGeom>
          <a:noFill/>
          <a:ln/>
        </p:spPr>
        <p:txBody>
          <a:bodyPr wrap="none" lIns="0" tIns="0" rIns="0" bIns="0" rtlCol="0" anchor="t"/>
          <a:lstStyle/>
          <a:p>
            <a:pPr marL="0" indent="0">
              <a:lnSpc>
                <a:spcPts val="5850"/>
              </a:lnSpc>
              <a:buNone/>
            </a:pPr>
            <a:r>
              <a:rPr lang="en-US" sz="4800" b="1" dirty="0">
                <a:solidFill>
                  <a:srgbClr val="000000"/>
                </a:solidFill>
                <a:latin typeface="+mj-lt"/>
                <a:ea typeface="Petrona Bold" pitchFamily="34" charset="-122"/>
                <a:cs typeface="Petrona Bold" pitchFamily="34" charset="-120"/>
              </a:rPr>
              <a:t>FUTURE SCOPE:</a:t>
            </a:r>
            <a:endParaRPr lang="en-US" sz="4800" dirty="0">
              <a:latin typeface="+mj-lt"/>
            </a:endParaRPr>
          </a:p>
        </p:txBody>
      </p:sp>
      <p:sp>
        <p:nvSpPr>
          <p:cNvPr id="3" name="Text 1"/>
          <p:cNvSpPr/>
          <p:nvPr/>
        </p:nvSpPr>
        <p:spPr>
          <a:xfrm>
            <a:off x="793790" y="3098721"/>
            <a:ext cx="3544253" cy="372070"/>
          </a:xfrm>
          <a:prstGeom prst="rect">
            <a:avLst/>
          </a:prstGeom>
          <a:noFill/>
          <a:ln/>
        </p:spPr>
        <p:txBody>
          <a:bodyPr wrap="none" lIns="0" tIns="0" rIns="0" bIns="0" rtlCol="0" anchor="t"/>
          <a:lstStyle/>
          <a:p>
            <a:pPr marL="0" indent="0">
              <a:lnSpc>
                <a:spcPts val="2900"/>
              </a:lnSpc>
              <a:buNone/>
            </a:pPr>
            <a:endParaRPr lang="en-US" sz="2300" dirty="0"/>
          </a:p>
        </p:txBody>
      </p:sp>
      <p:sp>
        <p:nvSpPr>
          <p:cNvPr id="4" name="Text 2"/>
          <p:cNvSpPr/>
          <p:nvPr/>
        </p:nvSpPr>
        <p:spPr>
          <a:xfrm>
            <a:off x="793790" y="3697605"/>
            <a:ext cx="3978116" cy="2540318"/>
          </a:xfrm>
          <a:prstGeom prst="rect">
            <a:avLst/>
          </a:prstGeom>
          <a:noFill/>
          <a:ln/>
        </p:spPr>
        <p:txBody>
          <a:bodyPr wrap="square" lIns="0" tIns="0" rIns="0" bIns="0" rtlCol="0" anchor="t"/>
          <a:lstStyle/>
          <a:p>
            <a:pPr marL="0" indent="0">
              <a:lnSpc>
                <a:spcPts val="2850"/>
              </a:lnSpc>
              <a:buNone/>
            </a:pPr>
            <a:endParaRPr lang="en-US" sz="1750" dirty="0"/>
          </a:p>
        </p:txBody>
      </p:sp>
      <p:sp>
        <p:nvSpPr>
          <p:cNvPr id="5" name="Text 3"/>
          <p:cNvSpPr/>
          <p:nvPr/>
        </p:nvSpPr>
        <p:spPr>
          <a:xfrm>
            <a:off x="5332928" y="3098721"/>
            <a:ext cx="2977039" cy="372070"/>
          </a:xfrm>
          <a:prstGeom prst="rect">
            <a:avLst/>
          </a:prstGeom>
          <a:noFill/>
          <a:ln/>
        </p:spPr>
        <p:txBody>
          <a:bodyPr wrap="none" lIns="0" tIns="0" rIns="0" bIns="0" rtlCol="0" anchor="t"/>
          <a:lstStyle/>
          <a:p>
            <a:pPr marL="0" indent="0">
              <a:lnSpc>
                <a:spcPts val="2900"/>
              </a:lnSpc>
              <a:buNone/>
            </a:pPr>
            <a:endParaRPr lang="en-US" sz="2300" dirty="0"/>
          </a:p>
        </p:txBody>
      </p:sp>
      <p:sp>
        <p:nvSpPr>
          <p:cNvPr id="6" name="Text 4"/>
          <p:cNvSpPr/>
          <p:nvPr/>
        </p:nvSpPr>
        <p:spPr>
          <a:xfrm>
            <a:off x="5324422" y="3563790"/>
            <a:ext cx="3978116" cy="1814513"/>
          </a:xfrm>
          <a:prstGeom prst="rect">
            <a:avLst/>
          </a:prstGeom>
          <a:noFill/>
          <a:ln/>
        </p:spPr>
        <p:txBody>
          <a:bodyPr wrap="square" lIns="0" tIns="0" rIns="0" bIns="0" rtlCol="0" anchor="t"/>
          <a:lstStyle/>
          <a:p>
            <a:pPr marL="0" indent="0">
              <a:lnSpc>
                <a:spcPts val="2850"/>
              </a:lnSpc>
              <a:buNone/>
            </a:pPr>
            <a:endParaRPr lang="en-US" sz="1750" dirty="0"/>
          </a:p>
        </p:txBody>
      </p:sp>
      <p:sp>
        <p:nvSpPr>
          <p:cNvPr id="8" name="Text 6"/>
          <p:cNvSpPr/>
          <p:nvPr/>
        </p:nvSpPr>
        <p:spPr>
          <a:xfrm>
            <a:off x="9872067" y="3697605"/>
            <a:ext cx="3978116" cy="2177415"/>
          </a:xfrm>
          <a:prstGeom prst="rect">
            <a:avLst/>
          </a:prstGeom>
          <a:noFill/>
          <a:ln/>
        </p:spPr>
        <p:txBody>
          <a:bodyPr wrap="square" lIns="0" tIns="0" rIns="0" bIns="0" rtlCol="0" anchor="t"/>
          <a:lstStyle/>
          <a:p>
            <a:pPr marL="0" indent="0">
              <a:lnSpc>
                <a:spcPts val="2850"/>
              </a:lnSpc>
              <a:buNone/>
            </a:pPr>
            <a:endParaRPr lang="en-US" sz="1750" dirty="0"/>
          </a:p>
        </p:txBody>
      </p:sp>
      <p:sp>
        <p:nvSpPr>
          <p:cNvPr id="10" name="Rectangle 1">
            <a:extLst>
              <a:ext uri="{FF2B5EF4-FFF2-40B4-BE49-F238E27FC236}">
                <a16:creationId xmlns:a16="http://schemas.microsoft.com/office/drawing/2014/main" id="{D80EB5DE-F16C-AA73-4A6F-346EBC95E3C7}"/>
              </a:ext>
            </a:extLst>
          </p:cNvPr>
          <p:cNvSpPr>
            <a:spLocks noChangeArrowheads="1"/>
          </p:cNvSpPr>
          <p:nvPr/>
        </p:nvSpPr>
        <p:spPr bwMode="auto">
          <a:xfrm>
            <a:off x="780217" y="1916116"/>
            <a:ext cx="12948653" cy="5109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Voice-Based Shopping: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voice recognition for product search and purchases.</a:t>
            </a:r>
            <a:endParaRPr lang="en-US" altLang="en-US" sz="22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Augmented Reality (AR):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users to visualize products (e.g., furniture, clothing) in real life.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Multi-Channel</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Expand to multiple retail channels (social media, apps) to boost customer reach.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Personalization: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deep learning to improve product recommendations for more personalized experiences.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AI-driven Recommendations: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AI bot can provide increasingly accurate and personalized product recommendations based on individual browsing behavior, past purchases, and preferences.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Content: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site could evolve to dynamically adjust content, offers, and even layout based on a customer’s behavior and data, enhancing engagement and conversion rates.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1056340" y="753142"/>
            <a:ext cx="5954197" cy="744260"/>
          </a:xfrm>
          <a:prstGeom prst="rect">
            <a:avLst/>
          </a:prstGeom>
          <a:noFill/>
          <a:ln/>
        </p:spPr>
        <p:txBody>
          <a:bodyPr wrap="none" lIns="0" tIns="0" rIns="0" bIns="0" rtlCol="0" anchor="t"/>
          <a:lstStyle/>
          <a:p>
            <a:pPr marL="0" indent="0">
              <a:lnSpc>
                <a:spcPts val="5850"/>
              </a:lnSpc>
              <a:buNone/>
            </a:pPr>
            <a:r>
              <a:rPr lang="en-US" sz="4800" b="1" dirty="0">
                <a:solidFill>
                  <a:srgbClr val="000000"/>
                </a:solidFill>
                <a:latin typeface="+mj-lt"/>
                <a:ea typeface="Petrona Bold" pitchFamily="34" charset="-122"/>
                <a:cs typeface="Petrona Bold" pitchFamily="34" charset="-120"/>
              </a:rPr>
              <a:t>CONCLUSION:</a:t>
            </a:r>
            <a:endParaRPr lang="en-US" sz="4800" dirty="0">
              <a:latin typeface="+mj-lt"/>
            </a:endParaRPr>
          </a:p>
        </p:txBody>
      </p:sp>
      <p:sp>
        <p:nvSpPr>
          <p:cNvPr id="4" name="Text 1"/>
          <p:cNvSpPr/>
          <p:nvPr/>
        </p:nvSpPr>
        <p:spPr>
          <a:xfrm>
            <a:off x="1527121" y="1909991"/>
            <a:ext cx="11944436" cy="3629025"/>
          </a:xfrm>
          <a:prstGeom prst="rect">
            <a:avLst/>
          </a:prstGeom>
          <a:noFill/>
          <a:ln/>
        </p:spPr>
        <p:txBody>
          <a:bodyPr wrap="square" lIns="0" tIns="0" rIns="0" bIns="0" rtlCol="0" anchor="t"/>
          <a:lstStyle/>
          <a:p>
            <a:pPr marL="0" indent="0" algn="just">
              <a:lnSpc>
                <a:spcPct val="150000"/>
              </a:lnSpc>
              <a:buNone/>
            </a:pPr>
            <a:r>
              <a:rPr lang="en-US" sz="2800" dirty="0">
                <a:solidFill>
                  <a:srgbClr val="272525"/>
                </a:solidFill>
                <a:latin typeface="Times New Roman" panose="02020603050405020304" pitchFamily="18" charset="0"/>
                <a:ea typeface="Inter" pitchFamily="34" charset="-122"/>
                <a:cs typeface="Times New Roman" panose="02020603050405020304" pitchFamily="18" charset="0"/>
              </a:rPr>
              <a:t>The development of a customer-focused e-commerce site powered by an AI chatbot presents a significant opportunity to enhance the online shopping experience. By leveraging AI technology to personalize recommendations, provide real-time support, and proactively engage customers, businesses can drive conversions, increase customer satisfaction, and gain a competitive edge in the ever-evolving e-commerce landscape. The future holds immense potential for further advancements in AI-powered e-commerce solutions, paving the way for even more personalized and engaging shopping experiences.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1ADA5-DA49-848F-989C-3AD495FAF4C6}"/>
              </a:ext>
            </a:extLst>
          </p:cNvPr>
          <p:cNvSpPr txBox="1"/>
          <p:nvPr/>
        </p:nvSpPr>
        <p:spPr>
          <a:xfrm>
            <a:off x="4237464" y="3191470"/>
            <a:ext cx="6527106" cy="1323439"/>
          </a:xfrm>
          <a:prstGeom prst="rect">
            <a:avLst/>
          </a:prstGeom>
          <a:noFill/>
        </p:spPr>
        <p:txBody>
          <a:bodyPr wrap="square" rtlCol="0">
            <a:spAutoFit/>
          </a:bodyPr>
          <a:lstStyle/>
          <a:p>
            <a:r>
              <a:rPr lang="en-IN" sz="8000" b="1" i="1" dirty="0"/>
              <a:t>Thank you!!!</a:t>
            </a:r>
            <a:endParaRPr lang="en-IN" sz="8000" b="1" i="1" dirty="0">
              <a:solidFill>
                <a:schemeClr val="bg1"/>
              </a:solidFill>
            </a:endParaRPr>
          </a:p>
        </p:txBody>
      </p:sp>
    </p:spTree>
    <p:extLst>
      <p:ext uri="{BB962C8B-B14F-4D97-AF65-F5344CB8AC3E}">
        <p14:creationId xmlns:p14="http://schemas.microsoft.com/office/powerpoint/2010/main" val="157914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659975" y="405943"/>
            <a:ext cx="5954197" cy="744260"/>
          </a:xfrm>
          <a:prstGeom prst="rect">
            <a:avLst/>
          </a:prstGeom>
          <a:noFill/>
          <a:ln/>
        </p:spPr>
        <p:txBody>
          <a:bodyPr wrap="none" lIns="0" tIns="0" rIns="0" bIns="0" rtlCol="0" anchor="t"/>
          <a:lstStyle/>
          <a:p>
            <a:pPr marL="0" indent="0">
              <a:lnSpc>
                <a:spcPts val="5850"/>
              </a:lnSpc>
              <a:buNone/>
            </a:pPr>
            <a:r>
              <a:rPr lang="en-US" sz="4800" b="1" dirty="0">
                <a:solidFill>
                  <a:srgbClr val="000000"/>
                </a:solidFill>
                <a:latin typeface="+mj-lt"/>
                <a:ea typeface="Petrona Bold" pitchFamily="34" charset="-122"/>
                <a:cs typeface="Petrona Bold" pitchFamily="34" charset="-120"/>
              </a:rPr>
              <a:t>PROBLEM STATEMENT:</a:t>
            </a:r>
            <a:endParaRPr lang="en-US" sz="4800" dirty="0">
              <a:latin typeface="+mj-lt"/>
            </a:endParaRPr>
          </a:p>
        </p:txBody>
      </p:sp>
      <p:sp>
        <p:nvSpPr>
          <p:cNvPr id="5" name="Text 2"/>
          <p:cNvSpPr/>
          <p:nvPr/>
        </p:nvSpPr>
        <p:spPr>
          <a:xfrm>
            <a:off x="1028224" y="1981914"/>
            <a:ext cx="3195995" cy="744141"/>
          </a:xfrm>
          <a:prstGeom prst="rect">
            <a:avLst/>
          </a:prstGeom>
          <a:noFill/>
          <a:ln/>
        </p:spPr>
        <p:txBody>
          <a:bodyPr wrap="square" lIns="0" tIns="0" rIns="0" bIns="0" rtlCol="0" anchor="t"/>
          <a:lstStyle/>
          <a:p>
            <a:pPr marL="0" indent="0">
              <a:lnSpc>
                <a:spcPts val="2900"/>
              </a:lnSpc>
              <a:buNone/>
            </a:pPr>
            <a:endParaRPr lang="en-US" sz="2300" dirty="0"/>
          </a:p>
        </p:txBody>
      </p:sp>
      <p:sp>
        <p:nvSpPr>
          <p:cNvPr id="6" name="Text 3"/>
          <p:cNvSpPr/>
          <p:nvPr/>
        </p:nvSpPr>
        <p:spPr>
          <a:xfrm>
            <a:off x="1028224" y="2862143"/>
            <a:ext cx="3195995" cy="2177415"/>
          </a:xfrm>
          <a:prstGeom prst="rect">
            <a:avLst/>
          </a:prstGeom>
          <a:noFill/>
          <a:ln/>
        </p:spPr>
        <p:txBody>
          <a:bodyPr wrap="square" lIns="0" tIns="0" rIns="0" bIns="0" rtlCol="0" anchor="t"/>
          <a:lstStyle/>
          <a:p>
            <a:pPr marL="0" indent="0">
              <a:lnSpc>
                <a:spcPts val="2850"/>
              </a:lnSpc>
              <a:buNone/>
            </a:pPr>
            <a:endParaRPr lang="en-US" sz="1750" dirty="0"/>
          </a:p>
        </p:txBody>
      </p:sp>
      <p:sp>
        <p:nvSpPr>
          <p:cNvPr id="8" name="Text 5"/>
          <p:cNvSpPr/>
          <p:nvPr/>
        </p:nvSpPr>
        <p:spPr>
          <a:xfrm>
            <a:off x="4919901" y="1981914"/>
            <a:ext cx="3195995" cy="744141"/>
          </a:xfrm>
          <a:prstGeom prst="rect">
            <a:avLst/>
          </a:prstGeom>
          <a:noFill/>
          <a:ln/>
        </p:spPr>
        <p:txBody>
          <a:bodyPr wrap="square" lIns="0" tIns="0" rIns="0" bIns="0" rtlCol="0" anchor="t"/>
          <a:lstStyle/>
          <a:p>
            <a:pPr marL="0" indent="0">
              <a:lnSpc>
                <a:spcPts val="2900"/>
              </a:lnSpc>
              <a:buNone/>
            </a:pPr>
            <a:endParaRPr lang="en-US" sz="2300" dirty="0"/>
          </a:p>
        </p:txBody>
      </p:sp>
      <p:sp>
        <p:nvSpPr>
          <p:cNvPr id="9" name="Text 6"/>
          <p:cNvSpPr/>
          <p:nvPr/>
        </p:nvSpPr>
        <p:spPr>
          <a:xfrm>
            <a:off x="4919901" y="2862143"/>
            <a:ext cx="3195995" cy="2177415"/>
          </a:xfrm>
          <a:prstGeom prst="rect">
            <a:avLst/>
          </a:prstGeom>
          <a:noFill/>
          <a:ln/>
        </p:spPr>
        <p:txBody>
          <a:bodyPr wrap="square" lIns="0" tIns="0" rIns="0" bIns="0" rtlCol="0" anchor="t"/>
          <a:lstStyle/>
          <a:p>
            <a:pPr marL="0" indent="0">
              <a:lnSpc>
                <a:spcPts val="2850"/>
              </a:lnSpc>
              <a:buNone/>
            </a:pPr>
            <a:endParaRPr lang="en-US" sz="1750" dirty="0"/>
          </a:p>
        </p:txBody>
      </p:sp>
      <p:sp>
        <p:nvSpPr>
          <p:cNvPr id="11" name="Text 8"/>
          <p:cNvSpPr/>
          <p:nvPr/>
        </p:nvSpPr>
        <p:spPr>
          <a:xfrm>
            <a:off x="1028224" y="5735241"/>
            <a:ext cx="4084915" cy="372070"/>
          </a:xfrm>
          <a:prstGeom prst="rect">
            <a:avLst/>
          </a:prstGeom>
          <a:noFill/>
          <a:ln/>
        </p:spPr>
        <p:txBody>
          <a:bodyPr wrap="none" lIns="0" tIns="0" rIns="0" bIns="0" rtlCol="0" anchor="t"/>
          <a:lstStyle/>
          <a:p>
            <a:pPr marL="0" indent="0">
              <a:lnSpc>
                <a:spcPts val="2900"/>
              </a:lnSpc>
              <a:buNone/>
            </a:pPr>
            <a:endParaRPr lang="en-US" sz="2300" dirty="0"/>
          </a:p>
        </p:txBody>
      </p:sp>
      <p:sp>
        <p:nvSpPr>
          <p:cNvPr id="12" name="Text 9"/>
          <p:cNvSpPr/>
          <p:nvPr/>
        </p:nvSpPr>
        <p:spPr>
          <a:xfrm>
            <a:off x="1028224" y="6243399"/>
            <a:ext cx="7087553" cy="1088708"/>
          </a:xfrm>
          <a:prstGeom prst="rect">
            <a:avLst/>
          </a:prstGeom>
          <a:noFill/>
          <a:ln/>
        </p:spPr>
        <p:txBody>
          <a:bodyPr wrap="square" lIns="0" tIns="0" rIns="0" bIns="0" rtlCol="0" anchor="t"/>
          <a:lstStyle/>
          <a:p>
            <a:pPr marL="0" indent="0">
              <a:lnSpc>
                <a:spcPts val="2850"/>
              </a:lnSpc>
              <a:buNone/>
            </a:pPr>
            <a:endParaRPr lang="en-US" sz="1750" dirty="0"/>
          </a:p>
        </p:txBody>
      </p:sp>
      <p:sp>
        <p:nvSpPr>
          <p:cNvPr id="14" name="Rectangle 1">
            <a:extLst>
              <a:ext uri="{FF2B5EF4-FFF2-40B4-BE49-F238E27FC236}">
                <a16:creationId xmlns:a16="http://schemas.microsoft.com/office/drawing/2014/main" id="{D0E2AAA2-1D08-ADA6-20F5-6069DC23489B}"/>
              </a:ext>
            </a:extLst>
          </p:cNvPr>
          <p:cNvSpPr>
            <a:spLocks noChangeArrowheads="1"/>
          </p:cNvSpPr>
          <p:nvPr/>
        </p:nvSpPr>
        <p:spPr bwMode="auto">
          <a:xfrm>
            <a:off x="659975" y="897493"/>
            <a:ext cx="12970392" cy="7032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Customer-Focused E-Commerce Site with AI Bot</a:t>
            </a:r>
          </a:p>
          <a:p>
            <a:pPr marL="457200" marR="0" lvl="0" indent="-457200" algn="just"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e-commerce continues to evolve, businesses face increasing competition and rising customer expectations for personalized shopping experiences. Customers often struggle to find products that meet their needs amidst vast selections, and delays in customer support can lead to dissatisfaction and cart abandonment. Traditional e-commerce sites may lack the necessary tools to provide real-time assistance and tailored recommendations, impacting overall customer engagement and sales. </a:t>
            </a:r>
          </a:p>
          <a:p>
            <a:pPr marL="457200" marR="0" lvl="0" indent="-457200" algn="just"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TASKS:</a:t>
            </a: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 for browsing and purchasing products.</a:t>
            </a: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bot capable of understanding customer inquiries and providing real-time assistance.</a:t>
            </a: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product recommendations based on user behavior and preferences.</a:t>
            </a: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payment processing and order tracking capabilities.</a:t>
            </a: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account management features for easy order history access and preferences.</a:t>
            </a: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Analytics dashboard for administrators to monitor sales trends and customer interactions.</a:t>
            </a:r>
          </a:p>
          <a:p>
            <a:pPr marL="457200" marR="0" lvl="0"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 mechanism for customers to rate their experience with the AI bot and the platform.</a:t>
            </a:r>
          </a:p>
          <a:p>
            <a:pPr marL="457200" marR="0" lvl="0" indent="-457200" algn="just"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lang="en-US" altLang="en-US" sz="2200" dirty="0">
                <a:latin typeface="Times New Roman" panose="02020603050405020304" pitchFamily="18" charset="0"/>
                <a:cs typeface="Times New Roman" panose="02020603050405020304" pitchFamily="18" charset="0"/>
              </a:rPr>
              <a:t>outcome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this project is to develop a Customer-Focused E-Commerce Site with an AI Bot that enhances the shopping experience by providing personalized product recommendations and instant support. The AI bot will utilize natural language processing and machine learning algorithms to interact with customers, answer their queries, and guide them through the purchasing process. By integrating intelligent automation into the e-commerce platform, the site aims to improve customer satisfaction, reduce response times, and drive conversions.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EBE5771-DB8B-0AAA-1378-06B149414D64}"/>
              </a:ext>
            </a:extLst>
          </p:cNvPr>
          <p:cNvSpPr txBox="1"/>
          <p:nvPr/>
        </p:nvSpPr>
        <p:spPr>
          <a:xfrm>
            <a:off x="1272831" y="997123"/>
            <a:ext cx="2254140" cy="830996"/>
          </a:xfrm>
          <a:prstGeom prst="rect">
            <a:avLst/>
          </a:prstGeom>
          <a:noFill/>
        </p:spPr>
        <p:txBody>
          <a:bodyPr wrap="square" rtlCol="0">
            <a:spAutoFit/>
          </a:bodyPr>
          <a:lstStyle/>
          <a:p>
            <a:r>
              <a:rPr lang="en-US" sz="4800" b="1" dirty="0"/>
              <a:t>AIM:</a:t>
            </a:r>
            <a:r>
              <a:rPr lang="en-US" sz="4800" b="1" dirty="0">
                <a:solidFill>
                  <a:schemeClr val="bg1"/>
                </a:solidFill>
              </a:rPr>
              <a:t>:</a:t>
            </a:r>
            <a:endParaRPr lang="en-IN" sz="4800" b="1" dirty="0">
              <a:solidFill>
                <a:schemeClr val="bg1"/>
              </a:solidFill>
            </a:endParaRPr>
          </a:p>
        </p:txBody>
      </p:sp>
      <p:sp>
        <p:nvSpPr>
          <p:cNvPr id="2" name="TextBox 1">
            <a:extLst>
              <a:ext uri="{FF2B5EF4-FFF2-40B4-BE49-F238E27FC236}">
                <a16:creationId xmlns:a16="http://schemas.microsoft.com/office/drawing/2014/main" id="{309D960C-AF11-3B27-0B9A-71DA044F334B}"/>
              </a:ext>
            </a:extLst>
          </p:cNvPr>
          <p:cNvSpPr txBox="1"/>
          <p:nvPr/>
        </p:nvSpPr>
        <p:spPr>
          <a:xfrm>
            <a:off x="998034" y="1828119"/>
            <a:ext cx="12634332" cy="61338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project aims to develop a customer-focused e-commerce platform that leverages Artificial Intelligence (AI) to significantly enhance the online shopping experience. </a:t>
            </a:r>
          </a:p>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integrating AI-powered features, the platform will deliver personalized product recommendations based on a customer's browsing history, purchase patterns, and preferences, increasing cross-selling and upselling opportunities. </a:t>
            </a:r>
          </a:p>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AI chatbot will provide real-time, instant customer support, answering queries in plain language and reducing wait times.</a:t>
            </a:r>
          </a:p>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Additionally, the platform will guide customers through the purchasing process by offering product details, comparisons, and reviews, improving decision-making and user confidence. </a:t>
            </a:r>
          </a:p>
          <a:p>
            <a:pPr marL="285750" indent="-285750" algn="just">
              <a:lnSpc>
                <a:spcPct val="150000"/>
              </a:lnSpc>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2065A5-7884-888E-06FD-6CE1D2D29410}"/>
              </a:ext>
            </a:extLst>
          </p:cNvPr>
          <p:cNvSpPr txBox="1"/>
          <p:nvPr/>
        </p:nvSpPr>
        <p:spPr>
          <a:xfrm>
            <a:off x="582182" y="477515"/>
            <a:ext cx="3310522" cy="830997"/>
          </a:xfrm>
          <a:prstGeom prst="rect">
            <a:avLst/>
          </a:prstGeom>
          <a:noFill/>
        </p:spPr>
        <p:txBody>
          <a:bodyPr wrap="none" rtlCol="0">
            <a:spAutoFit/>
          </a:bodyPr>
          <a:lstStyle/>
          <a:p>
            <a:r>
              <a:rPr lang="en-IN" sz="4800" b="1" dirty="0"/>
              <a:t>ABSTRACT:</a:t>
            </a:r>
          </a:p>
        </p:txBody>
      </p:sp>
      <p:sp>
        <p:nvSpPr>
          <p:cNvPr id="8" name="Rectangle 1">
            <a:extLst>
              <a:ext uri="{FF2B5EF4-FFF2-40B4-BE49-F238E27FC236}">
                <a16:creationId xmlns:a16="http://schemas.microsoft.com/office/drawing/2014/main" id="{D9DB4709-3C95-13BF-7A47-5D364871B9E0}"/>
              </a:ext>
            </a:extLst>
          </p:cNvPr>
          <p:cNvSpPr>
            <a:spLocks noChangeArrowheads="1"/>
          </p:cNvSpPr>
          <p:nvPr/>
        </p:nvSpPr>
        <p:spPr bwMode="auto">
          <a:xfrm>
            <a:off x="582182" y="1308512"/>
            <a:ext cx="13782701" cy="6633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aims to create an AI-powered e-commerce platform that enhances the shopping experience by addressing common customer pain points.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platform will use AI and machine learning to deliver personalized product recommendations based on user behavior, such as past purchases and search history, making the shopping experience faster and more relevant.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AI chatbot will also provide real-time customer support, offering instant assistance with product inquiries, order tracking, and return policies, improving response times and satisfaction.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features like secure payment processing, order tracking, and customer account management will ensure a seamless shopping process.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platform will also include an analytics dashboard to help businesses monitor sales trends, track customer interactions, and optimize strategies.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Overall, the project seeks to boost customer engagement, increase conversions, and improve operational efficiency, giving businesses a competitive edge in the e-commerce market.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4B6B60-324D-E901-F208-520E7F32E362}"/>
              </a:ext>
            </a:extLst>
          </p:cNvPr>
          <p:cNvSpPr txBox="1"/>
          <p:nvPr/>
        </p:nvSpPr>
        <p:spPr>
          <a:xfrm>
            <a:off x="713678" y="457200"/>
            <a:ext cx="4956806" cy="830997"/>
          </a:xfrm>
          <a:prstGeom prst="rect">
            <a:avLst/>
          </a:prstGeom>
          <a:noFill/>
        </p:spPr>
        <p:txBody>
          <a:bodyPr wrap="none" rtlCol="0">
            <a:spAutoFit/>
          </a:bodyPr>
          <a:lstStyle/>
          <a:p>
            <a:r>
              <a:rPr lang="en-IN" sz="4800" b="1" dirty="0"/>
              <a:t>INTRODUCTION</a:t>
            </a:r>
            <a:r>
              <a:rPr lang="en-IN" sz="4400" b="1" dirty="0"/>
              <a:t>:</a:t>
            </a:r>
            <a:r>
              <a:rPr lang="en-IN" sz="4400" b="1" dirty="0">
                <a:solidFill>
                  <a:schemeClr val="bg1"/>
                </a:solidFill>
              </a:rPr>
              <a:t>:</a:t>
            </a:r>
          </a:p>
        </p:txBody>
      </p:sp>
      <p:sp>
        <p:nvSpPr>
          <p:cNvPr id="6" name="TextBox 5">
            <a:extLst>
              <a:ext uri="{FF2B5EF4-FFF2-40B4-BE49-F238E27FC236}">
                <a16:creationId xmlns:a16="http://schemas.microsoft.com/office/drawing/2014/main" id="{99AAE243-0D33-68E0-26C6-F7661EBCE8E3}"/>
              </a:ext>
            </a:extLst>
          </p:cNvPr>
          <p:cNvSpPr txBox="1"/>
          <p:nvPr/>
        </p:nvSpPr>
        <p:spPr>
          <a:xfrm rot="10800000" flipV="1">
            <a:off x="791403" y="1449284"/>
            <a:ext cx="13449697" cy="612552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200" dirty="0">
                <a:effectLst/>
                <a:latin typeface="Times New Roman" panose="02020603050405020304" pitchFamily="18" charset="0"/>
                <a:ea typeface="Arial" panose="020B0604020202020204" pitchFamily="34" charset="0"/>
                <a:cs typeface="Times New Roman" panose="02020603050405020304" pitchFamily="18" charset="0"/>
              </a:rPr>
              <a:t>The rapid growth of online shopping has revolutionized the retail landscape, but it has also created new challenges for businesses looking to differentiate themselves. </a:t>
            </a:r>
          </a:p>
          <a:p>
            <a:pPr marL="285750" indent="-285750" algn="just">
              <a:lnSpc>
                <a:spcPct val="150000"/>
              </a:lnSpc>
              <a:buFont typeface="Arial" panose="020B0604020202020204" pitchFamily="34" charset="0"/>
              <a:buChar char="•"/>
            </a:pPr>
            <a:r>
              <a:rPr lang="en-IN" sz="2200" dirty="0">
                <a:effectLst/>
                <a:latin typeface="Times New Roman" panose="02020603050405020304" pitchFamily="18" charset="0"/>
                <a:ea typeface="Arial" panose="020B0604020202020204" pitchFamily="34" charset="0"/>
                <a:cs typeface="Times New Roman" panose="02020603050405020304" pitchFamily="18" charset="0"/>
              </a:rPr>
              <a:t>Customers now expect not only a wide range of products but also a personalized, seamless experience that addresses their unique needs and preferences. </a:t>
            </a:r>
          </a:p>
          <a:p>
            <a:pPr marL="285750" indent="-285750" algn="just">
              <a:lnSpc>
                <a:spcPct val="150000"/>
              </a:lnSpc>
              <a:buFont typeface="Arial" panose="020B0604020202020204" pitchFamily="34" charset="0"/>
              <a:buChar char="•"/>
            </a:pPr>
            <a:r>
              <a:rPr lang="en-IN" sz="2200" dirty="0">
                <a:effectLst/>
                <a:latin typeface="Times New Roman" panose="02020603050405020304" pitchFamily="18" charset="0"/>
                <a:ea typeface="Arial" panose="020B0604020202020204" pitchFamily="34" charset="0"/>
                <a:cs typeface="Times New Roman" panose="02020603050405020304" pitchFamily="18" charset="0"/>
              </a:rPr>
              <a:t>Traditional e-commerce platforms typically fall short in providing this level of personalization, often requiring customers to sift through countless options to find what they want. </a:t>
            </a:r>
          </a:p>
          <a:p>
            <a:pPr marL="285750" indent="-285750" algn="just">
              <a:lnSpc>
                <a:spcPct val="150000"/>
              </a:lnSpc>
              <a:buFont typeface="Arial" panose="020B0604020202020204" pitchFamily="34" charset="0"/>
              <a:buChar char="•"/>
            </a:pPr>
            <a:r>
              <a:rPr lang="en-IN" sz="2200" dirty="0">
                <a:effectLst/>
                <a:latin typeface="Times New Roman" panose="02020603050405020304" pitchFamily="18" charset="0"/>
                <a:ea typeface="Arial" panose="020B0604020202020204" pitchFamily="34" charset="0"/>
                <a:cs typeface="Times New Roman" panose="02020603050405020304" pitchFamily="18" charset="0"/>
              </a:rPr>
              <a:t>This leads to decision fatigue and abandonment during the buying process. . </a:t>
            </a:r>
          </a:p>
          <a:p>
            <a:pPr marL="285750" indent="-285750" algn="just">
              <a:lnSpc>
                <a:spcPct val="150000"/>
              </a:lnSpc>
              <a:buFont typeface="Arial" panose="020B0604020202020204" pitchFamily="34" charset="0"/>
              <a:buChar char="•"/>
            </a:pPr>
            <a:r>
              <a:rPr lang="en-IN" sz="2200" dirty="0">
                <a:effectLst/>
                <a:latin typeface="Times New Roman" panose="02020603050405020304" pitchFamily="18" charset="0"/>
                <a:ea typeface="Arial" panose="020B0604020202020204" pitchFamily="34" charset="0"/>
                <a:cs typeface="Times New Roman" panose="02020603050405020304" pitchFamily="18" charset="0"/>
              </a:rPr>
              <a:t>AI can enable personalized product recommendations by analyzing user behavior and historical interactions, and it can provide real-time customer service via chatbots that are available 24/7, drastically reducing response times. </a:t>
            </a:r>
          </a:p>
          <a:p>
            <a:pPr marL="285750" indent="-285750" algn="just">
              <a:lnSpc>
                <a:spcPct val="150000"/>
              </a:lnSpc>
              <a:buFont typeface="Arial" panose="020B0604020202020204" pitchFamily="34" charset="0"/>
              <a:buChar char="•"/>
            </a:pPr>
            <a:r>
              <a:rPr lang="en-IN" sz="2200" dirty="0">
                <a:effectLst/>
                <a:latin typeface="Times New Roman" panose="02020603050405020304" pitchFamily="18" charset="0"/>
                <a:ea typeface="Arial" panose="020B0604020202020204" pitchFamily="34" charset="0"/>
                <a:cs typeface="Times New Roman" panose="02020603050405020304" pitchFamily="18" charset="0"/>
              </a:rPr>
              <a:t>This project aims to build such an intelligent e-commerce platform that uses AI to meet customer expectations for convenience, personalization, and instant support.</a:t>
            </a:r>
          </a:p>
          <a:p>
            <a:pPr marL="285750" indent="-285750" algn="just">
              <a:lnSpc>
                <a:spcPct val="150000"/>
              </a:lnSpc>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83145A-211F-CC11-B47B-87B22BFFB425}"/>
              </a:ext>
            </a:extLst>
          </p:cNvPr>
          <p:cNvSpPr txBox="1"/>
          <p:nvPr/>
        </p:nvSpPr>
        <p:spPr>
          <a:xfrm>
            <a:off x="1008183" y="326171"/>
            <a:ext cx="4423895" cy="769441"/>
          </a:xfrm>
          <a:prstGeom prst="rect">
            <a:avLst/>
          </a:prstGeom>
          <a:noFill/>
        </p:spPr>
        <p:txBody>
          <a:bodyPr wrap="square" rtlCol="0">
            <a:spAutoFit/>
          </a:bodyPr>
          <a:lstStyle/>
          <a:p>
            <a:r>
              <a:rPr lang="en-IN" sz="4400" b="1" dirty="0"/>
              <a:t>PSEUDO CODE:</a:t>
            </a:r>
          </a:p>
        </p:txBody>
      </p:sp>
      <p:sp>
        <p:nvSpPr>
          <p:cNvPr id="8" name="Rectangle 1">
            <a:extLst>
              <a:ext uri="{FF2B5EF4-FFF2-40B4-BE49-F238E27FC236}">
                <a16:creationId xmlns:a16="http://schemas.microsoft.com/office/drawing/2014/main" id="{2289C302-98D8-7E1E-97FC-5089426E6649}"/>
              </a:ext>
            </a:extLst>
          </p:cNvPr>
          <p:cNvSpPr>
            <a:spLocks noChangeArrowheads="1"/>
          </p:cNvSpPr>
          <p:nvPr/>
        </p:nvSpPr>
        <p:spPr bwMode="auto">
          <a:xfrm>
            <a:off x="1484769" y="811585"/>
            <a:ext cx="14603240" cy="7566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lang="en-IN" sz="2200" b="1" dirty="0">
                <a:latin typeface="Times New Roman" panose="02020603050405020304" pitchFamily="18" charset="0"/>
                <a:cs typeface="Times New Roman" panose="02020603050405020304" pitchFamily="18" charset="0"/>
              </a:rPr>
              <a:t>Define the product structure:</a:t>
            </a:r>
            <a:endParaRPr lang="en-US" sz="22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has a name, category, and price.</a:t>
            </a:r>
            <a:endPar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 to recommend products:</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Category and list of products.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each product in the list: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the product category matches the input category, print the product name and price.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no matching product is found, print "No products found."</a:t>
            </a:r>
            <a:endPar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 to simulate customer browsing:</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Ask the user to enter a category.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Call the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recommendProducts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function with the user's category</a:t>
            </a:r>
            <a:endParaRPr lang="en-US" altLang="en-US" sz="22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 Program:</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list of sample products with their name, category, and price.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Calculate the number of products.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Call the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browseProducts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function to simulate the customer interaction.</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6EE483-3BC9-4E97-9D23-C657365B7B7F}"/>
              </a:ext>
            </a:extLst>
          </p:cNvPr>
          <p:cNvSpPr txBox="1"/>
          <p:nvPr/>
        </p:nvSpPr>
        <p:spPr>
          <a:xfrm>
            <a:off x="1170878" y="512956"/>
            <a:ext cx="5362558" cy="830997"/>
          </a:xfrm>
          <a:prstGeom prst="rect">
            <a:avLst/>
          </a:prstGeom>
          <a:noFill/>
        </p:spPr>
        <p:txBody>
          <a:bodyPr wrap="none" rtlCol="0">
            <a:spAutoFit/>
          </a:bodyPr>
          <a:lstStyle/>
          <a:p>
            <a:r>
              <a:rPr lang="en-IN" sz="4800" b="1" dirty="0"/>
              <a:t>OUTPUT RESULTS:</a:t>
            </a:r>
          </a:p>
        </p:txBody>
      </p:sp>
      <p:pic>
        <p:nvPicPr>
          <p:cNvPr id="6" name="Picture 5">
            <a:extLst>
              <a:ext uri="{FF2B5EF4-FFF2-40B4-BE49-F238E27FC236}">
                <a16:creationId xmlns:a16="http://schemas.microsoft.com/office/drawing/2014/main" id="{6BF0275A-8973-8BCA-52F6-155A5425D2EC}"/>
              </a:ext>
            </a:extLst>
          </p:cNvPr>
          <p:cNvPicPr>
            <a:picLocks noChangeAspect="1"/>
          </p:cNvPicPr>
          <p:nvPr/>
        </p:nvPicPr>
        <p:blipFill>
          <a:blip r:embed="rId2"/>
          <a:stretch>
            <a:fillRect/>
          </a:stretch>
        </p:blipFill>
        <p:spPr>
          <a:xfrm>
            <a:off x="443620" y="1466620"/>
            <a:ext cx="13553037" cy="6011542"/>
          </a:xfrm>
          <a:prstGeom prst="rect">
            <a:avLst/>
          </a:prstGeom>
        </p:spPr>
      </p:pic>
    </p:spTree>
    <p:extLst>
      <p:ext uri="{BB962C8B-B14F-4D97-AF65-F5344CB8AC3E}">
        <p14:creationId xmlns:p14="http://schemas.microsoft.com/office/powerpoint/2010/main" val="125231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5CFA6A-22AB-FE17-0FC8-B23D4FBD8A81}"/>
              </a:ext>
            </a:extLst>
          </p:cNvPr>
          <p:cNvSpPr txBox="1"/>
          <p:nvPr/>
        </p:nvSpPr>
        <p:spPr>
          <a:xfrm>
            <a:off x="546410" y="507377"/>
            <a:ext cx="6638612" cy="769441"/>
          </a:xfrm>
          <a:prstGeom prst="rect">
            <a:avLst/>
          </a:prstGeom>
          <a:noFill/>
        </p:spPr>
        <p:txBody>
          <a:bodyPr wrap="none" rtlCol="0">
            <a:spAutoFit/>
          </a:bodyPr>
          <a:lstStyle/>
          <a:p>
            <a:r>
              <a:rPr lang="en-IN" sz="4400" b="1" dirty="0">
                <a:latin typeface="+mj-lt"/>
                <a:cs typeface="Times New Roman" panose="02020603050405020304" pitchFamily="18" charset="0"/>
              </a:rPr>
              <a:t>CODE IMPLEMENTATION:</a:t>
            </a:r>
          </a:p>
        </p:txBody>
      </p:sp>
      <p:sp>
        <p:nvSpPr>
          <p:cNvPr id="3" name="TextBox 2">
            <a:extLst>
              <a:ext uri="{FF2B5EF4-FFF2-40B4-BE49-F238E27FC236}">
                <a16:creationId xmlns:a16="http://schemas.microsoft.com/office/drawing/2014/main" id="{4B6EB46B-433A-77F0-2EDB-B613D3FCFD1E}"/>
              </a:ext>
            </a:extLst>
          </p:cNvPr>
          <p:cNvSpPr txBox="1"/>
          <p:nvPr/>
        </p:nvSpPr>
        <p:spPr>
          <a:xfrm>
            <a:off x="465159" y="1053794"/>
            <a:ext cx="13960442" cy="751596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User-Friendly Interface</a:t>
            </a:r>
          </a:p>
          <a:p>
            <a:pPr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Responsive Design</a:t>
            </a:r>
            <a:r>
              <a:rPr lang="en-IN" sz="2400" dirty="0">
                <a:latin typeface="Times New Roman" panose="02020603050405020304" pitchFamily="18" charset="0"/>
                <a:cs typeface="Times New Roman" panose="02020603050405020304" pitchFamily="18" charset="0"/>
              </a:rPr>
              <a:t>: Optimized for all devices (mobile, tablet, desktop).</a:t>
            </a:r>
          </a:p>
          <a:p>
            <a:pPr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Intuitive Navigation</a:t>
            </a:r>
            <a:r>
              <a:rPr lang="en-IN" sz="2400" dirty="0">
                <a:latin typeface="Times New Roman" panose="02020603050405020304" pitchFamily="18" charset="0"/>
                <a:cs typeface="Times New Roman" panose="02020603050405020304" pitchFamily="18" charset="0"/>
              </a:rPr>
              <a:t>: Easy search, filters, and categories for seamless browsing.</a:t>
            </a:r>
          </a:p>
          <a:p>
            <a:pPr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Clear Product Pages</a:t>
            </a:r>
            <a:r>
              <a:rPr lang="en-IN" sz="2400" dirty="0">
                <a:latin typeface="Times New Roman" panose="02020603050405020304" pitchFamily="18" charset="0"/>
                <a:cs typeface="Times New Roman" panose="02020603050405020304" pitchFamily="18" charset="0"/>
              </a:rPr>
              <a:t>: High-quality images, descriptions, and reviews.</a:t>
            </a:r>
          </a:p>
          <a:p>
            <a:pPr marL="342900" indent="-34290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AI Bot for Customer Assistance</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NLP-Based Interaction</a:t>
            </a:r>
            <a:r>
              <a:rPr lang="en-US" sz="2400" dirty="0">
                <a:latin typeface="Times New Roman" panose="02020603050405020304" pitchFamily="18" charset="0"/>
                <a:cs typeface="Times New Roman" panose="02020603050405020304" pitchFamily="18" charset="0"/>
              </a:rPr>
              <a:t>: Understands and responds to customer queries.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Real-Time Support</a:t>
            </a:r>
            <a:r>
              <a:rPr lang="en-US" sz="2400" dirty="0">
                <a:latin typeface="Times New Roman" panose="02020603050405020304" pitchFamily="18" charset="0"/>
                <a:cs typeface="Times New Roman" panose="02020603050405020304" pitchFamily="18" charset="0"/>
              </a:rPr>
              <a:t>: Provides answers, product recommendations, and order inquiries.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Context-Aware</a:t>
            </a:r>
            <a:r>
              <a:rPr lang="en-US" sz="2400" dirty="0">
                <a:latin typeface="Times New Roman" panose="02020603050405020304" pitchFamily="18" charset="0"/>
                <a:cs typeface="Times New Roman" panose="02020603050405020304" pitchFamily="18" charset="0"/>
              </a:rPr>
              <a:t>: Personalized responses based on past interactions.</a:t>
            </a:r>
          </a:p>
          <a:p>
            <a:pPr marL="342900" indent="-34290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Customer Account Management</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Account Creation &amp; Preferences</a:t>
            </a:r>
            <a:r>
              <a:rPr lang="en-US" sz="2400" dirty="0">
                <a:latin typeface="Times New Roman" panose="02020603050405020304" pitchFamily="18" charset="0"/>
                <a:cs typeface="Times New Roman" panose="02020603050405020304" pitchFamily="18" charset="0"/>
              </a:rPr>
              <a:t>: Easy sign-up, order history, and personalized preferences.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Order History Access</a:t>
            </a:r>
            <a:r>
              <a:rPr lang="en-US" sz="2400" dirty="0">
                <a:latin typeface="Times New Roman" panose="02020603050405020304" pitchFamily="18" charset="0"/>
                <a:cs typeface="Times New Roman" panose="02020603050405020304" pitchFamily="18" charset="0"/>
              </a:rPr>
              <a:t>: Quick reorder and track past purchases.</a:t>
            </a:r>
          </a:p>
          <a:p>
            <a:pPr marL="342900" indent="-34290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Feedback Mechanism</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Ratings &amp; Reviews</a:t>
            </a:r>
            <a:r>
              <a:rPr lang="en-US" sz="2400" dirty="0">
                <a:latin typeface="Times New Roman" panose="02020603050405020304" pitchFamily="18" charset="0"/>
                <a:cs typeface="Times New Roman" panose="02020603050405020304" pitchFamily="18" charset="0"/>
              </a:rPr>
              <a:t>: Collect customer feedback on products and bot interactions.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Surveys</a:t>
            </a:r>
            <a:r>
              <a:rPr lang="en-US" sz="2400" dirty="0">
                <a:latin typeface="Times New Roman" panose="02020603050405020304" pitchFamily="18" charset="0"/>
                <a:cs typeface="Times New Roman" panose="02020603050405020304" pitchFamily="18" charset="0"/>
              </a:rPr>
              <a:t>: Evaluate AI bot performance and gather improvement insights.</a:t>
            </a:r>
          </a:p>
          <a:p>
            <a:pPr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472920" y="294203"/>
            <a:ext cx="6270427" cy="744260"/>
          </a:xfrm>
          <a:prstGeom prst="rect">
            <a:avLst/>
          </a:prstGeom>
          <a:noFill/>
          <a:ln/>
        </p:spPr>
        <p:txBody>
          <a:bodyPr wrap="none" lIns="0" tIns="0" rIns="0" bIns="0" rtlCol="0" anchor="t"/>
          <a:lstStyle/>
          <a:p>
            <a:pPr marL="0" indent="0">
              <a:lnSpc>
                <a:spcPts val="5850"/>
              </a:lnSpc>
              <a:buNone/>
            </a:pPr>
            <a:r>
              <a:rPr lang="en-US" sz="4800" b="1" dirty="0">
                <a:solidFill>
                  <a:srgbClr val="000000"/>
                </a:solidFill>
                <a:latin typeface="+mj-lt"/>
                <a:ea typeface="Petrona Bold" pitchFamily="34" charset="-122"/>
                <a:cs typeface="Petrona Bold" pitchFamily="34" charset="-120"/>
              </a:rPr>
              <a:t>ENGINEERING STANDARDS:</a:t>
            </a:r>
          </a:p>
          <a:p>
            <a:pPr marL="0" indent="0">
              <a:lnSpc>
                <a:spcPts val="5850"/>
              </a:lnSpc>
              <a:buNone/>
            </a:pPr>
            <a:endParaRPr lang="en-US" sz="4800" dirty="0">
              <a:latin typeface="+mj-lt"/>
            </a:endParaRPr>
          </a:p>
        </p:txBody>
      </p:sp>
      <p:sp>
        <p:nvSpPr>
          <p:cNvPr id="4" name="Shape 1"/>
          <p:cNvSpPr/>
          <p:nvPr/>
        </p:nvSpPr>
        <p:spPr>
          <a:xfrm>
            <a:off x="793790" y="2040850"/>
            <a:ext cx="7556421" cy="5232321"/>
          </a:xfrm>
          <a:prstGeom prst="roundRect">
            <a:avLst>
              <a:gd name="adj" fmla="val 1821"/>
            </a:avLst>
          </a:prstGeom>
          <a:noFill/>
          <a:ln w="7620">
            <a:solidFill>
              <a:srgbClr val="000000">
                <a:alpha val="8000"/>
              </a:srgbClr>
            </a:solidFill>
            <a:prstDash val="solid"/>
          </a:ln>
        </p:spPr>
      </p:sp>
      <p:sp>
        <p:nvSpPr>
          <p:cNvPr id="5" name="Shape 2"/>
          <p:cNvSpPr/>
          <p:nvPr/>
        </p:nvSpPr>
        <p:spPr>
          <a:xfrm>
            <a:off x="801410" y="2048470"/>
            <a:ext cx="7541181" cy="1739027"/>
          </a:xfrm>
          <a:prstGeom prst="rect">
            <a:avLst/>
          </a:prstGeom>
          <a:solidFill>
            <a:srgbClr val="FFFFFF">
              <a:alpha val="4000"/>
            </a:srgbClr>
          </a:solidFill>
          <a:ln/>
        </p:spPr>
      </p:sp>
      <p:sp>
        <p:nvSpPr>
          <p:cNvPr id="6" name="Text 3"/>
          <p:cNvSpPr/>
          <p:nvPr/>
        </p:nvSpPr>
        <p:spPr>
          <a:xfrm>
            <a:off x="1028223" y="2192179"/>
            <a:ext cx="6035993" cy="5088612"/>
          </a:xfrm>
          <a:prstGeom prst="rect">
            <a:avLst/>
          </a:prstGeom>
          <a:noFill/>
          <a:ln/>
        </p:spPr>
        <p:txBody>
          <a:bodyPr wrap="none" lIns="0" tIns="0" rIns="0" bIns="0" rtlCol="0" anchor="t"/>
          <a:lstStyle/>
          <a:p>
            <a:pPr marL="0" indent="0">
              <a:lnSpc>
                <a:spcPts val="2850"/>
              </a:lnSpc>
              <a:buNone/>
            </a:pPr>
            <a:endParaRPr lang="en-US" sz="1750" dirty="0"/>
          </a:p>
        </p:txBody>
      </p:sp>
      <p:sp>
        <p:nvSpPr>
          <p:cNvPr id="8" name="Shape 5"/>
          <p:cNvSpPr/>
          <p:nvPr/>
        </p:nvSpPr>
        <p:spPr>
          <a:xfrm>
            <a:off x="801410" y="3787497"/>
            <a:ext cx="7541181" cy="1739027"/>
          </a:xfrm>
          <a:prstGeom prst="rect">
            <a:avLst/>
          </a:prstGeom>
          <a:solidFill>
            <a:srgbClr val="000000">
              <a:alpha val="4000"/>
            </a:srgbClr>
          </a:solidFill>
          <a:ln/>
        </p:spPr>
      </p:sp>
      <p:sp>
        <p:nvSpPr>
          <p:cNvPr id="9" name="Text 6"/>
          <p:cNvSpPr/>
          <p:nvPr/>
        </p:nvSpPr>
        <p:spPr>
          <a:xfrm>
            <a:off x="1028224" y="3931206"/>
            <a:ext cx="3313152"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10" name="Text 7"/>
          <p:cNvSpPr/>
          <p:nvPr/>
        </p:nvSpPr>
        <p:spPr>
          <a:xfrm>
            <a:off x="4802624" y="3931206"/>
            <a:ext cx="3313152" cy="1451610"/>
          </a:xfrm>
          <a:prstGeom prst="rect">
            <a:avLst/>
          </a:prstGeom>
          <a:noFill/>
          <a:ln/>
        </p:spPr>
        <p:txBody>
          <a:bodyPr wrap="square" lIns="0" tIns="0" rIns="0" bIns="0" rtlCol="0" anchor="t"/>
          <a:lstStyle/>
          <a:p>
            <a:pPr marL="0" indent="0">
              <a:lnSpc>
                <a:spcPts val="2850"/>
              </a:lnSpc>
              <a:buNone/>
            </a:pPr>
            <a:endParaRPr lang="en-US" sz="1750" dirty="0"/>
          </a:p>
        </p:txBody>
      </p:sp>
      <p:sp>
        <p:nvSpPr>
          <p:cNvPr id="11" name="Shape 8"/>
          <p:cNvSpPr/>
          <p:nvPr/>
        </p:nvSpPr>
        <p:spPr>
          <a:xfrm>
            <a:off x="1043463" y="5602009"/>
            <a:ext cx="7541181" cy="1739027"/>
          </a:xfrm>
          <a:prstGeom prst="rect">
            <a:avLst/>
          </a:prstGeom>
          <a:solidFill>
            <a:srgbClr val="FFFFFF">
              <a:alpha val="4000"/>
            </a:srgbClr>
          </a:solidFill>
          <a:ln/>
        </p:spPr>
      </p:sp>
      <p:sp>
        <p:nvSpPr>
          <p:cNvPr id="13" name="Text 10"/>
          <p:cNvSpPr/>
          <p:nvPr/>
        </p:nvSpPr>
        <p:spPr>
          <a:xfrm>
            <a:off x="4802624" y="5670233"/>
            <a:ext cx="3313152" cy="1451610"/>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Inter" pitchFamily="34" charset="0"/>
                <a:ea typeface="Inter" pitchFamily="34" charset="-122"/>
                <a:cs typeface="Inter" pitchFamily="34" charset="-120"/>
              </a:rPr>
              <a:t>.</a:t>
            </a:r>
            <a:endParaRPr lang="en-US" sz="1750" dirty="0"/>
          </a:p>
        </p:txBody>
      </p:sp>
      <p:sp>
        <p:nvSpPr>
          <p:cNvPr id="2" name="Rectangle 1">
            <a:extLst>
              <a:ext uri="{FF2B5EF4-FFF2-40B4-BE49-F238E27FC236}">
                <a16:creationId xmlns:a16="http://schemas.microsoft.com/office/drawing/2014/main" id="{1CD60538-DBDA-AB92-C55B-CEF1B688346F}"/>
              </a:ext>
            </a:extLst>
          </p:cNvPr>
          <p:cNvSpPr>
            <a:spLocks noChangeArrowheads="1"/>
          </p:cNvSpPr>
          <p:nvPr/>
        </p:nvSpPr>
        <p:spPr bwMode="auto">
          <a:xfrm>
            <a:off x="532462" y="948810"/>
            <a:ext cx="5976450" cy="714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Basic Programming Standards</a:t>
            </a:r>
          </a:p>
          <a:p>
            <a:pPr marL="457200" marR="0" lvl="0" indent="-457200" algn="just" defTabSz="914400" rtl="0" eaLnBrk="0" fontAlgn="base" latinLnBrk="0" hangingPunct="0">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Code Quality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marR="0" lvl="1"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Keep it DRY (Don’t Repeat Yourself)</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Avoid code duplication by creating reusable components, modules, or functions.</a:t>
            </a:r>
          </a:p>
          <a:p>
            <a:pPr marL="914400" marR="0" lvl="1"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Single Responsibility Principle (SRP)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each function or class has one responsibility.</a:t>
            </a:r>
          </a:p>
          <a:p>
            <a:pPr marL="914400" marR="0" lvl="1"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Avoid Hardcoding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environment variables for sensitive data (e.g., API keys, database credentials) instead of hardcoding values.</a:t>
            </a:r>
          </a:p>
          <a:p>
            <a:pPr marL="457200" marR="0" lvl="0" indent="-457200" algn="just" defTabSz="914400" rtl="0" eaLnBrk="0" fontAlgn="base" latinLnBrk="0" hangingPunct="0">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Versioning and Release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marR="0" lvl="1"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semantic versioning (Sem Ver)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manage project releases (e.g., 1.0.0, 1.1.0, 2.0.0).</a:t>
            </a:r>
          </a:p>
          <a:p>
            <a:pPr marL="914400" marR="0" lvl="1" indent="-4572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Maintain a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changelog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document changes between versions.</a:t>
            </a:r>
            <a:r>
              <a:rPr lang="en-US" sz="2000" b="1" dirty="0">
                <a:latin typeface="Times New Roman" panose="02020603050405020304" pitchFamily="18" charset="0"/>
                <a:cs typeface="Times New Roman" panose="02020603050405020304" pitchFamily="18" charset="0"/>
              </a:rPr>
              <a:t> </a:t>
            </a:r>
          </a:p>
          <a:p>
            <a:pPr marL="914400" marR="0" lvl="1" indent="-457200" algn="just" defTabSz="914400" rtl="0" eaLnBrk="0" fontAlgn="base" latinLnBrk="0" hangingPunct="0">
              <a:spcBef>
                <a:spcPct val="0"/>
              </a:spcBef>
              <a:spcAft>
                <a:spcPct val="0"/>
              </a:spcAft>
              <a:buClrTx/>
              <a:buSzTx/>
              <a:buFont typeface="Arial" panose="020B0604020202020204" pitchFamily="34" charset="0"/>
              <a:buChar char="•"/>
              <a:tabLst/>
            </a:pPr>
            <a:endParaRPr lang="en-US" sz="2000" b="1" dirty="0">
              <a:latin typeface="Times New Roman" panose="02020603050405020304" pitchFamily="18" charset="0"/>
              <a:cs typeface="Times New Roman" panose="02020603050405020304" pitchFamily="18" charset="0"/>
            </a:endParaRPr>
          </a:p>
          <a:p>
            <a:pPr marL="914400" marR="0" lvl="1" indent="-457200" algn="just" defTabSz="914400" rtl="0" eaLnBrk="0" fontAlgn="base" latinLnBrk="0" hangingPunct="0">
              <a:spcBef>
                <a:spcPct val="0"/>
              </a:spcBef>
              <a:spcAft>
                <a:spcPct val="0"/>
              </a:spcAft>
              <a:buClrTx/>
              <a:buSzTx/>
              <a:buFont typeface="Arial" panose="020B0604020202020204" pitchFamily="34" charset="0"/>
              <a:buChar char="•"/>
              <a:tabLst/>
            </a:pPr>
            <a:endParaRPr lang="en-US" sz="2000" b="1" dirty="0">
              <a:latin typeface="Times New Roman" panose="02020603050405020304" pitchFamily="18" charset="0"/>
              <a:cs typeface="Times New Roman" panose="02020603050405020304" pitchFamily="18" charset="0"/>
            </a:endParaRPr>
          </a:p>
          <a:p>
            <a:pPr marL="800100" marR="0" lvl="1" indent="-342900" algn="just" defTabSz="914400" rtl="0" eaLnBrk="0" fontAlgn="base" latinLnBrk="0" hangingPunct="0">
              <a:spcBef>
                <a:spcPct val="0"/>
              </a:spcBef>
              <a:spcAft>
                <a:spcPct val="0"/>
              </a:spcAft>
              <a:buClrTx/>
              <a:buSzTx/>
              <a:buFont typeface="Arial" panose="020B0604020202020204" pitchFamily="34" charset="0"/>
              <a:buChar char="•"/>
              <a:tabLst/>
            </a:pPr>
            <a:r>
              <a:rPr lang="en-US" sz="2000" dirty="0">
                <a:latin typeface="Times New Roman" panose="02020603050405020304" pitchFamily="18" charset="0"/>
                <a:cs typeface="Times New Roman" panose="02020603050405020304" pitchFamily="18" charset="0"/>
              </a:rPr>
              <a:t>Write </a:t>
            </a:r>
            <a:r>
              <a:rPr lang="en-US" sz="2000" b="1" dirty="0">
                <a:latin typeface="Times New Roman" panose="02020603050405020304" pitchFamily="18" charset="0"/>
                <a:cs typeface="Times New Roman" panose="02020603050405020304" pitchFamily="18" charset="0"/>
              </a:rPr>
              <a:t>README files</a:t>
            </a:r>
            <a:r>
              <a:rPr lang="en-US" sz="2000" dirty="0">
                <a:latin typeface="Times New Roman" panose="02020603050405020304" pitchFamily="18" charset="0"/>
                <a:cs typeface="Times New Roman" panose="02020603050405020304" pitchFamily="18" charset="0"/>
              </a:rPr>
              <a:t> with setup instructions, development guidelines, and API documentation.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Use </a:t>
            </a:r>
            <a:r>
              <a:rPr lang="en-US" sz="2000" b="1" dirty="0">
                <a:latin typeface="Times New Roman" panose="02020603050405020304" pitchFamily="18" charset="0"/>
                <a:cs typeface="Times New Roman" panose="02020603050405020304" pitchFamily="18" charset="0"/>
              </a:rPr>
              <a:t>inline comments</a:t>
            </a:r>
            <a:r>
              <a:rPr lang="en-US" sz="2000" dirty="0">
                <a:latin typeface="Times New Roman" panose="02020603050405020304" pitchFamily="18" charset="0"/>
                <a:cs typeface="Times New Roman" panose="02020603050405020304" pitchFamily="18" charset="0"/>
              </a:rPr>
              <a:t> to explain complex logic.</a:t>
            </a:r>
          </a:p>
          <a:p>
            <a:pPr marL="800100" marR="0" lvl="1" indent="-342900" algn="just"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7DD53181-8EB3-DB43-92CE-87EC1AEAE435}"/>
              </a:ext>
            </a:extLst>
          </p:cNvPr>
          <p:cNvSpPr txBox="1"/>
          <p:nvPr/>
        </p:nvSpPr>
        <p:spPr>
          <a:xfrm>
            <a:off x="6743347" y="888564"/>
            <a:ext cx="6972653" cy="7078861"/>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Software Engineering Standards</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Project Management</a:t>
            </a:r>
            <a:r>
              <a:rPr lang="en-US" sz="20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2000" dirty="0">
                <a:latin typeface="Times New Roman" panose="02020603050405020304" pitchFamily="18" charset="0"/>
                <a:cs typeface="Times New Roman" panose="02020603050405020304" pitchFamily="18" charset="0"/>
              </a:rPr>
              <a:t>Follow </a:t>
            </a:r>
            <a:r>
              <a:rPr lang="en-US" sz="2000" b="1" dirty="0">
                <a:latin typeface="Times New Roman" panose="02020603050405020304" pitchFamily="18" charset="0"/>
                <a:cs typeface="Times New Roman" panose="02020603050405020304" pitchFamily="18" charset="0"/>
              </a:rPr>
              <a:t>Agile Scrum</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Kanban</a:t>
            </a:r>
            <a:r>
              <a:rPr lang="en-US" sz="2000" dirty="0">
                <a:latin typeface="Times New Roman" panose="02020603050405020304" pitchFamily="18" charset="0"/>
                <a:cs typeface="Times New Roman" panose="02020603050405020304" pitchFamily="18" charset="0"/>
              </a:rPr>
              <a:t> methodology with </a:t>
            </a:r>
            <a:r>
              <a:rPr lang="en-US" sz="2000" b="1" dirty="0">
                <a:latin typeface="Times New Roman" panose="02020603050405020304" pitchFamily="18" charset="0"/>
                <a:cs typeface="Times New Roman" panose="02020603050405020304" pitchFamily="18" charset="0"/>
              </a:rPr>
              <a:t>weekly sprints</a:t>
            </a:r>
            <a:r>
              <a:rPr lang="en-US" sz="2000" dirty="0">
                <a:latin typeface="Times New Roman" panose="02020603050405020304" pitchFamily="18" charset="0"/>
                <a:cs typeface="Times New Roman" panose="02020603050405020304" pitchFamily="18" charset="0"/>
              </a:rPr>
              <a:t> to deliver incremental updates and feature releases.</a:t>
            </a:r>
          </a:p>
          <a:p>
            <a:pPr marL="742950" lvl="1" indent="-285750" algn="just">
              <a:buFont typeface="+mj-lt"/>
              <a:buAutoNum type="arabicPeriod"/>
            </a:pPr>
            <a:r>
              <a:rPr lang="en-US" sz="2000" dirty="0">
                <a:latin typeface="Times New Roman" panose="02020603050405020304" pitchFamily="18" charset="0"/>
                <a:cs typeface="Times New Roman" panose="02020603050405020304" pitchFamily="18" charset="0"/>
              </a:rPr>
              <a:t>Use tools like </a:t>
            </a:r>
            <a:r>
              <a:rPr lang="en-US" sz="2000" b="1" dirty="0">
                <a:latin typeface="Times New Roman" panose="02020603050405020304" pitchFamily="18" charset="0"/>
                <a:cs typeface="Times New Roman" panose="02020603050405020304" pitchFamily="18" charset="0"/>
              </a:rPr>
              <a:t>Jira</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Trello</a:t>
            </a:r>
            <a:r>
              <a:rPr lang="en-US" sz="2000" dirty="0">
                <a:latin typeface="Times New Roman" panose="02020603050405020304" pitchFamily="18" charset="0"/>
                <a:cs typeface="Times New Roman" panose="02020603050405020304" pitchFamily="18" charset="0"/>
              </a:rPr>
              <a:t> for task management.</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Version Control and Collaboration</a:t>
            </a:r>
            <a:r>
              <a:rPr lang="en-US" sz="20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2000" dirty="0">
                <a:latin typeface="Times New Roman" panose="02020603050405020304" pitchFamily="18" charset="0"/>
                <a:cs typeface="Times New Roman" panose="02020603050405020304" pitchFamily="18" charset="0"/>
              </a:rPr>
              <a:t>Maintain all code in </a:t>
            </a:r>
            <a:r>
              <a:rPr lang="en-US" sz="2000" b="1" dirty="0">
                <a:latin typeface="Times New Roman" panose="02020603050405020304" pitchFamily="18" charset="0"/>
                <a:cs typeface="Times New Roman" panose="02020603050405020304" pitchFamily="18" charset="0"/>
              </a:rPr>
              <a:t>Git</a:t>
            </a:r>
            <a:r>
              <a:rPr lang="en-US" sz="2000" dirty="0">
                <a:latin typeface="Times New Roman" panose="02020603050405020304" pitchFamily="18" charset="0"/>
                <a:cs typeface="Times New Roman" panose="02020603050405020304" pitchFamily="18" charset="0"/>
              </a:rPr>
              <a:t> repositories (e.g., GitHub, GitLab, Bitbucket).</a:t>
            </a:r>
          </a:p>
          <a:p>
            <a:pPr marL="742950" lvl="1" indent="-285750" algn="just">
              <a:buFont typeface="+mj-lt"/>
              <a:buAutoNum type="arabicPeriod"/>
            </a:pPr>
            <a:r>
              <a:rPr lang="en-US" sz="2000" dirty="0">
                <a:latin typeface="Times New Roman" panose="02020603050405020304" pitchFamily="18" charset="0"/>
                <a:cs typeface="Times New Roman" panose="02020603050405020304" pitchFamily="18" charset="0"/>
              </a:rPr>
              <a:t>Enforce </a:t>
            </a:r>
            <a:r>
              <a:rPr lang="en-US" sz="2000" b="1" dirty="0">
                <a:latin typeface="Times New Roman" panose="02020603050405020304" pitchFamily="18" charset="0"/>
                <a:cs typeface="Times New Roman" panose="02020603050405020304" pitchFamily="18" charset="0"/>
              </a:rPr>
              <a:t>branching strategies</a:t>
            </a:r>
            <a:r>
              <a:rPr lang="en-US" sz="2000" dirty="0">
                <a:latin typeface="Times New Roman" panose="02020603050405020304" pitchFamily="18" charset="0"/>
                <a:cs typeface="Times New Roman" panose="02020603050405020304" pitchFamily="18" charset="0"/>
              </a:rPr>
              <a:t> (e.g., </a:t>
            </a:r>
            <a:r>
              <a:rPr lang="en-US" sz="2000" dirty="0" err="1">
                <a:latin typeface="Times New Roman" panose="02020603050405020304" pitchFamily="18" charset="0"/>
                <a:cs typeface="Times New Roman" panose="02020603050405020304" pitchFamily="18" charset="0"/>
              </a:rPr>
              <a:t>Gitflow</a:t>
            </a:r>
            <a:r>
              <a:rPr lang="en-US" sz="2000" dirty="0">
                <a:latin typeface="Times New Roman" panose="02020603050405020304" pitchFamily="18" charset="0"/>
                <a:cs typeface="Times New Roman" panose="02020603050405020304" pitchFamily="18" charset="0"/>
              </a:rPr>
              <a:t>) for organized development and release management.</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Code Reviews and Pair Programming</a:t>
            </a:r>
            <a:r>
              <a:rPr lang="en-US" sz="20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2000" dirty="0">
                <a:latin typeface="Times New Roman" panose="02020603050405020304" pitchFamily="18" charset="0"/>
                <a:cs typeface="Times New Roman" panose="02020603050405020304" pitchFamily="18" charset="0"/>
              </a:rPr>
              <a:t>Ensure all code is peer-reviewed before merging into the main branch to improve code quality.</a:t>
            </a:r>
          </a:p>
          <a:p>
            <a:pPr marL="742950" lvl="1" indent="-285750" algn="just">
              <a:buFont typeface="+mj-lt"/>
              <a:buAutoNum type="arabicPeriod"/>
            </a:pPr>
            <a:r>
              <a:rPr lang="en-US" sz="2000" dirty="0">
                <a:latin typeface="Times New Roman" panose="02020603050405020304" pitchFamily="18" charset="0"/>
                <a:cs typeface="Times New Roman" panose="02020603050405020304" pitchFamily="18" charset="0"/>
              </a:rPr>
              <a:t>Use </a:t>
            </a:r>
            <a:r>
              <a:rPr lang="en-US" sz="2000" b="1" dirty="0">
                <a:latin typeface="Times New Roman" panose="02020603050405020304" pitchFamily="18" charset="0"/>
                <a:cs typeface="Times New Roman" panose="02020603050405020304" pitchFamily="18" charset="0"/>
              </a:rPr>
              <a:t>pair programming</a:t>
            </a:r>
            <a:r>
              <a:rPr lang="en-US" sz="2000" dirty="0">
                <a:latin typeface="Times New Roman" panose="02020603050405020304" pitchFamily="18" charset="0"/>
                <a:cs typeface="Times New Roman" panose="02020603050405020304" pitchFamily="18" charset="0"/>
              </a:rPr>
              <a:t> to solve complex problems and improve collaboration between developers.</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Continuous Integration/Continuous Deployment (CI/CD)</a:t>
            </a:r>
            <a:r>
              <a:rPr lang="en-US" sz="20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2000" dirty="0">
                <a:latin typeface="Times New Roman" panose="02020603050405020304" pitchFamily="18" charset="0"/>
                <a:cs typeface="Times New Roman" panose="02020603050405020304" pitchFamily="18" charset="0"/>
              </a:rPr>
              <a:t>Set up </a:t>
            </a:r>
            <a:r>
              <a:rPr lang="en-US" sz="2000" b="1" dirty="0">
                <a:latin typeface="Times New Roman" panose="02020603050405020304" pitchFamily="18" charset="0"/>
                <a:cs typeface="Times New Roman" panose="02020603050405020304" pitchFamily="18" charset="0"/>
              </a:rPr>
              <a:t>CI/CD pipelines</a:t>
            </a:r>
            <a:r>
              <a:rPr lang="en-US" sz="2000" dirty="0">
                <a:latin typeface="Times New Roman" panose="02020603050405020304" pitchFamily="18" charset="0"/>
                <a:cs typeface="Times New Roman" panose="02020603050405020304" pitchFamily="18" charset="0"/>
              </a:rPr>
              <a:t> to automate testing, building, and deployment processes. Tools like </a:t>
            </a:r>
            <a:r>
              <a:rPr lang="en-US" sz="2000" b="1" dirty="0">
                <a:latin typeface="Times New Roman" panose="02020603050405020304" pitchFamily="18" charset="0"/>
                <a:cs typeface="Times New Roman" panose="02020603050405020304" pitchFamily="18" charset="0"/>
              </a:rPr>
              <a:t>Jenkins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GitHub Actions</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GitLab CI</a:t>
            </a:r>
            <a:r>
              <a:rPr lang="en-US" sz="2000" dirty="0">
                <a:latin typeface="Times New Roman" panose="02020603050405020304" pitchFamily="18" charset="0"/>
                <a:cs typeface="Times New Roman" panose="02020603050405020304" pitchFamily="18" charset="0"/>
              </a:rPr>
              <a:t> can help automate the workflow.</a:t>
            </a:r>
          </a:p>
          <a:p>
            <a:pPr marL="742950" lvl="1" indent="-285750" algn="just">
              <a:buFont typeface="+mj-lt"/>
              <a:buAutoNum type="arabicPeriod"/>
            </a:pPr>
            <a:r>
              <a:rPr lang="en-US" sz="2000" dirty="0">
                <a:latin typeface="Times New Roman" panose="02020603050405020304" pitchFamily="18" charset="0"/>
                <a:cs typeface="Times New Roman" panose="02020603050405020304" pitchFamily="18" charset="0"/>
              </a:rPr>
              <a:t>Ensure automated unit tests, integration tests, and deployment on staging before production releases.</a:t>
            </a:r>
          </a:p>
          <a:p>
            <a:endParaRPr lang="en-IN" dirty="0"/>
          </a:p>
        </p:txBody>
      </p:sp>
      <p:sp>
        <p:nvSpPr>
          <p:cNvPr id="14" name="TextBox 13">
            <a:extLst>
              <a:ext uri="{FF2B5EF4-FFF2-40B4-BE49-F238E27FC236}">
                <a16:creationId xmlns:a16="http://schemas.microsoft.com/office/drawing/2014/main" id="{8771A419-6D38-671C-2563-4F4571261E40}"/>
              </a:ext>
            </a:extLst>
          </p:cNvPr>
          <p:cNvSpPr txBox="1"/>
          <p:nvPr/>
        </p:nvSpPr>
        <p:spPr>
          <a:xfrm>
            <a:off x="26297" y="5680875"/>
            <a:ext cx="3526582" cy="369332"/>
          </a:xfrm>
          <a:prstGeom prst="rect">
            <a:avLst/>
          </a:prstGeom>
          <a:noFill/>
        </p:spPr>
        <p:txBody>
          <a:bodyPr wrap="square" rtlCol="0">
            <a:spAutoFit/>
          </a:bodyPr>
          <a:lstStyle/>
          <a:p>
            <a:pPr marR="0" lvl="1" algn="just" defTabSz="914400" rtl="0" eaLnBrk="0" fontAlgn="base" latinLnBrk="0" hangingPunct="0">
              <a:spcBef>
                <a:spcPct val="0"/>
              </a:spcBef>
              <a:spcAft>
                <a:spcPct val="0"/>
              </a:spcAft>
              <a:buClrTx/>
              <a:buSzTx/>
              <a:tabLst/>
            </a:pPr>
            <a:r>
              <a:rPr lang="en-US" sz="1800" b="1" dirty="0">
                <a:latin typeface="Times New Roman" panose="02020603050405020304" pitchFamily="18" charset="0"/>
                <a:cs typeface="Times New Roman" panose="02020603050405020304" pitchFamily="18" charset="0"/>
              </a:rPr>
              <a:t>3  Documentation</a:t>
            </a:r>
            <a:r>
              <a:rPr lang="en-US" sz="1800" dirty="0">
                <a:latin typeface="Times New Roman" panose="02020603050405020304" pitchFamily="18" charset="0"/>
                <a:cs typeface="Times New Roman" panose="02020603050405020304" pitchFamily="18" charset="0"/>
              </a:rPr>
              <a:t>:</a:t>
            </a: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221</TotalTime>
  <Words>1490</Words>
  <Application>Microsoft Office PowerPoint</Application>
  <PresentationFormat>Custom</PresentationFormat>
  <Paragraphs>124</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harini harini</cp:lastModifiedBy>
  <cp:revision>16</cp:revision>
  <dcterms:created xsi:type="dcterms:W3CDTF">2024-11-21T07:25:58Z</dcterms:created>
  <dcterms:modified xsi:type="dcterms:W3CDTF">2024-11-25T03:00:33Z</dcterms:modified>
</cp:coreProperties>
</file>