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8EE"/>
    <a:srgbClr val="BE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gnesh%20Folder\Renuka%20Devi%20Paper\PPT\PPT%20graphs%20and%20images\Graph%20f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553149606299209E-2"/>
          <c:y val="0.1111111111111111"/>
          <c:w val="0.89655796150481193"/>
          <c:h val="0.68491469816272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3D UNet</c:v>
                </c:pt>
                <c:pt idx="1">
                  <c:v>Deep Res-UNet</c:v>
                </c:pt>
                <c:pt idx="2">
                  <c:v>Znet Deep Learning</c:v>
                </c:pt>
                <c:pt idx="3">
                  <c:v>UNet++</c:v>
                </c:pt>
                <c:pt idx="4">
                  <c:v>AttUNet (Proposed)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0.749</c:v>
                </c:pt>
                <c:pt idx="1">
                  <c:v>0.83499999999999996</c:v>
                </c:pt>
                <c:pt idx="2">
                  <c:v>0.89</c:v>
                </c:pt>
                <c:pt idx="3">
                  <c:v>0.92</c:v>
                </c:pt>
                <c:pt idx="4">
                  <c:v>0.92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DSC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B prst="angle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3D UNet</c:v>
                </c:pt>
                <c:pt idx="1">
                  <c:v>Deep Res-UNet</c:v>
                </c:pt>
                <c:pt idx="2">
                  <c:v>Znet Deep Learning</c:v>
                </c:pt>
                <c:pt idx="3">
                  <c:v>UNet++</c:v>
                </c:pt>
                <c:pt idx="4">
                  <c:v>AttUNet (Proposed)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0.85599999999999998</c:v>
                </c:pt>
                <c:pt idx="1">
                  <c:v>0.86599999999999999</c:v>
                </c:pt>
                <c:pt idx="2">
                  <c:v>0.92</c:v>
                </c:pt>
                <c:pt idx="3">
                  <c:v>0.89</c:v>
                </c:pt>
                <c:pt idx="4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902032"/>
        <c:axId val="1777902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3D UNet</c:v>
                </c:pt>
                <c:pt idx="1">
                  <c:v>Deep Res-UNet</c:v>
                </c:pt>
                <c:pt idx="2">
                  <c:v>Znet Deep Learning</c:v>
                </c:pt>
                <c:pt idx="3">
                  <c:v>UNet++</c:v>
                </c:pt>
                <c:pt idx="4">
                  <c:v>AttUNet (Proposed)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0.83</c:v>
                </c:pt>
                <c:pt idx="1">
                  <c:v>0.8</c:v>
                </c:pt>
                <c:pt idx="2">
                  <c:v>0.91</c:v>
                </c:pt>
                <c:pt idx="3">
                  <c:v>0.87</c:v>
                </c:pt>
                <c:pt idx="4">
                  <c:v>0.94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7902032"/>
        <c:axId val="1777902576"/>
      </c:lineChart>
      <c:catAx>
        <c:axId val="177790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02576"/>
        <c:crosses val="autoZero"/>
        <c:auto val="1"/>
        <c:lblAlgn val="ctr"/>
        <c:lblOffset val="100"/>
        <c:noMultiLvlLbl val="0"/>
      </c:catAx>
      <c:valAx>
        <c:axId val="17779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3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0203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670199379937474"/>
          <c:y val="0.91357546652822241"/>
          <c:w val="0.39483302849087853"/>
          <c:h val="7.7267024314268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5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1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2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250">
              <a:srgbClr val="C2DAEF"/>
            </a:gs>
            <a:gs pos="0">
              <a:schemeClr val="accent1">
                <a:lumMod val="5000"/>
                <a:lumOff val="95000"/>
              </a:schemeClr>
            </a:gs>
            <a:gs pos="81820">
              <a:schemeClr val="accent1">
                <a:lumMod val="40000"/>
                <a:lumOff val="60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70000">
              <a:srgbClr val="BED8EE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89A2-3BEE-4C17-B026-810A45DC24A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7ED3-D6A9-4A72-B18D-B2E2DA9C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cga-data.nci.nih.gov/tcga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24" y="1234439"/>
            <a:ext cx="11887012" cy="450726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ResUNet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Attention Mechanisms for Accurate Brain Tumor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779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b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VIGNESH S and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Dr.RENUKADEVI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M.N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Dayananda Sagar University</a:t>
            </a:r>
            <a:b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VIGNESH S, Dayananda Sagar University</a:t>
            </a:r>
            <a:r>
              <a:rPr lang="en-US" sz="1600" i="1" dirty="0"/>
              <a:t> </a:t>
            </a:r>
            <a:r>
              <a:rPr lang="en-US" sz="1600" b="0" dirty="0" smtClean="0">
                <a:effectLst/>
              </a:rPr>
              <a:t/>
            </a:r>
            <a:br>
              <a:rPr lang="en-US" sz="1600" b="0" dirty="0" smtClean="0">
                <a:effectLst/>
              </a:rPr>
            </a:br>
            <a:endParaRPr lang="en-IN" sz="18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7676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1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1143918"/>
            <a:ext cx="1181386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brain tumor segmentation by incorporating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U-Net 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segmentation 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(0.92)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DSC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(0.94)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SI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(0.94)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outperforming traditional models.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reduces false positives and enhances tumor boundary delineation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Improvements: 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Networks: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convolutional layers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capture intricate tumor features and improve segmentation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Data: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additional MRI modalities (e.g.,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DWI, SWI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richer feature representation.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Techniques: Exploring self-supervised learning or transformer-based architectures for enhanced generalization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Integration: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the model for real-time deployment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settings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physician feedback loops.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dirty="0"/>
          </a:p>
          <a:p>
            <a:pPr algn="just"/>
            <a:endParaRPr lang="en-IN" sz="2800" dirty="0"/>
          </a:p>
          <a:p>
            <a:pPr algn="just"/>
            <a:endParaRPr lang="en-IN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86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1143918"/>
            <a:ext cx="11813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&amp;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Acknowledgment: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acknowledge the contributions of our mentors, collaborators, and institutions for their invaluable support. We also thank the TCGA-LGG dataset providers for facilitating this research.</a:t>
            </a:r>
          </a:p>
          <a:p>
            <a:pPr algn="ctr"/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 </a:t>
            </a:r>
            <a:endParaRPr lang="en-IN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Noori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Bahri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"Attention-Guided Version of 2D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Automatic Brain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Segmentation,"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Conference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</a:p>
          <a:p>
            <a:pPr algn="just"/>
            <a:endParaRPr lang="en-IN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Zhou, M. M. 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Siddiquee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Tajbakhsh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Redesigning Skip Connections to Exploit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in Image Segmentation,"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Medical Imaging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Raza, U. I.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Bajwa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Khalid, "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dResU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-Net: 3D Deep Residual U-Net based Brain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from Multimodal MRI,"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2023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Genome Atlas (TCGA-LGG Dataset): Available: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https://tcga-data.nci.nih.gov/tcga/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J.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"Brain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and Grading of Lower-Grade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Glioma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Deep Learning in MRI Images,"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Artificial Intelligence in Medicine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2021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M. Ali, "Brain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Classification Using Fine-Tuned CNN with ResNet50 and U-Net Model: A Study on TCGA-HGG and TCIA Dataset for MRI Applications,"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MDPI Life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7, 2023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50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424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727"/>
            <a:ext cx="12176760" cy="47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70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1143918"/>
            <a:ext cx="11813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IN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Segmentation: Importance &amp; Challenges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accurate diagnosis &amp; treatment planning.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segmentation is time-consuming &amp; prone to human error.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shape, size, and intensity.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contrast between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healthy tissue.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struggle with under-segmentation &amp; false positives</a:t>
            </a:r>
            <a:r>
              <a:rPr lang="en-IN" dirty="0" smtClean="0"/>
              <a:t>.</a:t>
            </a:r>
            <a:r>
              <a:rPr lang="en-US" dirty="0" smtClean="0"/>
              <a:t>	</a:t>
            </a:r>
          </a:p>
          <a:p>
            <a:pPr lvl="1"/>
            <a:endParaRPr lang="en-IN" dirty="0" smtClean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 &amp; Contribution: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segmentation model with attention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feature extraction &amp; focus on critical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performance against state-of-the-art models (U-Net++, Deep Res-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Znet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using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Dice Similarity Coefficient (DSC), and Similarity Index (SI) on the TCGA-LGG dataset.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71" y="1601739"/>
            <a:ext cx="3095185" cy="30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5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70781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873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000" y="758952"/>
            <a:ext cx="11813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algn="ctr"/>
            <a:endParaRPr lang="en-IN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05218"/>
              </p:ext>
            </p:extLst>
          </p:nvPr>
        </p:nvGraphicFramePr>
        <p:xfrm>
          <a:off x="173926" y="1398186"/>
          <a:ext cx="11745355" cy="4408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212"/>
                <a:gridCol w="2388257"/>
                <a:gridCol w="3027790"/>
                <a:gridCol w="2688038"/>
                <a:gridCol w="2562058"/>
              </a:tblGrid>
              <a:tr h="361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Area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</a:tr>
              <a:tr h="858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Multi-modal MRI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Fully Convolutional Network with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multi-route development &amp; dilated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convolutions.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feature extraction from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multi-modal MRI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cost, requires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  <a:tr h="61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in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tumor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CNN-based U-Net with VGG16 pre-trained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backbone.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tumor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grading &amp; segmentation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feature extraction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reliant on pre-trained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  <a:tr h="61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encoder-decoder </a:t>
                      </a:r>
                      <a:r>
                        <a:rPr lang="de-DE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U-Net.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upsampling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layers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along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connections.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boundary delineation &amp; segmentation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intensive, risk of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artifacts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  <a:tr h="61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issues in deep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Deep Residual U-Net with skip connections in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training stability, improved feature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complexity,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longer training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  <a:tr h="61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 mechanisms for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Attention-Guided U-Net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&amp; channel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tumor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regions,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segmentation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careful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  <a:tr h="735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 + Residual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attention gates &amp;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blocks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feature 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refinement.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segmentation accuracy, better </a:t>
                      </a:r>
                      <a:r>
                        <a:rPr lang="en-IN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tumor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boundary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expensive, may need </a:t>
                      </a: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for real-time </a:t>
                      </a: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47" marR="4484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81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82237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-1"/>
            <a:ext cx="2418344" cy="873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1037847"/>
            <a:ext cx="118138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dology</a:t>
            </a:r>
          </a:p>
          <a:p>
            <a:pPr algn="just"/>
            <a:endParaRPr lang="en-IN" sz="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00" dirty="0" smtClean="0"/>
          </a:p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algn="just"/>
            <a:endParaRPr lang="en-IN" sz="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Residual U-Net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Incorporates residual connections to preserve spatial information and improve gradient flow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Focuses on relevant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regions, reducing false positives and improving segmentation accuracy.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 retain fine details and mitigate vanishing gradients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of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1.Encoder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Extraction):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convolutional layers with residual connections to extract low- and high-level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sampling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spatial context from MRI images.</a:t>
            </a:r>
          </a:p>
          <a:p>
            <a:pPr lvl="0"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2.Attention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skip connections to enhance feature refinement.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Suppresses irrelevant background regions and enhances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-relevant features.</a:t>
            </a:r>
          </a:p>
          <a:p>
            <a:pPr lvl="0"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3.Decoder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(Segmentation Mask Generation):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sampling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reconstruct the segmentation mask with enhanced precision.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bridge the encoder and decoder to retain spatial information.</a:t>
            </a:r>
          </a:p>
          <a:p>
            <a:pPr lvl="0"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4.Final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segmented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with improved boundary delineation.</a:t>
            </a:r>
          </a:p>
        </p:txBody>
      </p:sp>
    </p:spTree>
    <p:extLst>
      <p:ext uri="{BB962C8B-B14F-4D97-AF65-F5344CB8AC3E}">
        <p14:creationId xmlns:p14="http://schemas.microsoft.com/office/powerpoint/2010/main" val="1244149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82237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753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985940"/>
            <a:ext cx="118138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Approach</a:t>
            </a:r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4" y="1477035"/>
            <a:ext cx="10808208" cy="3267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562" y="4798163"/>
            <a:ext cx="12192000" cy="8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900" y="1037847"/>
            <a:ext cx="118138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Implementation</a:t>
            </a:r>
          </a:p>
          <a:p>
            <a:pPr algn="ctr"/>
            <a:endParaRPr lang="en-IN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TCGA LGG dataset – Contains brain MRI scans with labeled tumor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FLAIR Modality Only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-related abnormalities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Cases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3-channel images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missing sequences are replaced with FLAIR.</a:t>
            </a:r>
          </a:p>
          <a:p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&amp; Resizing (256×256)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consistency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Rotation, flipping, and contrast adjustments to enhance model generalization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(CUDA-accelerated for faster training).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 (Adam optimizer)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Batch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Epochs: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50–100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177" y="2779776"/>
            <a:ext cx="3140583" cy="31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55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070" y="1060552"/>
                <a:ext cx="11813860" cy="4707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</a:t>
                </a:r>
                <a:r>
                  <a:rPr lang="en-IN" sz="2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</a:t>
                </a:r>
              </a:p>
              <a:p>
                <a:pPr algn="ctr"/>
                <a:endParaRPr lang="en-IN" sz="14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for Segmentation Quality:</a:t>
                </a:r>
              </a:p>
              <a:p>
                <a:pPr algn="just"/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Dice Similarity Coefficient (DSC):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overlap between predicted and ground truth masks</a:t>
                </a:r>
                <a:r>
                  <a:rPr lang="en-I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I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300" i="1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x-none" sz="1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f>
                            <m:fPr>
                              <m:ctrlPr>
                                <a:rPr lang="en-IN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non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𝑇𝑝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𝐹𝑝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𝐹𝑛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1300" dirty="0" smtClean="0"/>
              </a:p>
              <a:p>
                <a:pPr algn="just"/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Intersection over Union (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IoU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Evaluates the proportion of correctly predicted tumor regions.</a:t>
                </a:r>
                <a:r>
                  <a:rPr lang="en-I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I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300" i="1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x-none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𝑇𝑝</m:t>
                          </m:r>
                          <m:r>
                            <a:rPr lang="x-none" sz="1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𝐹𝑝</m:t>
                          </m:r>
                          <m:r>
                            <a:rPr lang="x-none" sz="1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𝐹𝑛</m:t>
                          </m:r>
                        </m:den>
                      </m:f>
                    </m:oMath>
                  </m:oMathPara>
                </a14:m>
                <a:endParaRPr lang="en-IN" sz="1300" dirty="0" smtClean="0"/>
              </a:p>
              <a:p>
                <a:pPr algn="just"/>
                <a:endParaRPr lang="en-IN" sz="800" dirty="0"/>
              </a:p>
              <a:p>
                <a:pPr algn="just"/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 Index (SI):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Quantifies segmentation accuracy</a:t>
                </a:r>
                <a:r>
                  <a:rPr lang="en-I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300" i="1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x-none" sz="1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𝑇𝑝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𝐹𝑝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x-none" sz="1300" i="1">
                              <a:latin typeface="Cambria Math" panose="02040503050406030204" pitchFamily="18" charset="0"/>
                            </a:rPr>
                            <m:t>𝐹𝑛</m:t>
                          </m:r>
                        </m:den>
                      </m:f>
                    </m:oMath>
                  </m:oMathPara>
                </a14:m>
                <a:endParaRPr lang="en-IN" sz="1300" i="1" dirty="0"/>
              </a:p>
              <a:p>
                <a:pPr algn="just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Performance Metrics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Percentage of correctly classified tumors among all predicted tumors.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how many actual tumor cases were correctly identified.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F1-Score: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Harmonic mean of precision and recall, ensuring balanced evaluation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0" y="1060552"/>
                <a:ext cx="11813860" cy="4707186"/>
              </a:xfrm>
              <a:prstGeom prst="rect">
                <a:avLst/>
              </a:prstGeom>
              <a:blipFill rotWithShape="0">
                <a:blip r:embed="rId6"/>
                <a:stretch>
                  <a:fillRect l="-258" t="-1425" b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62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643632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82237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88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070" y="975159"/>
            <a:ext cx="1181386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&amp; Evaluation</a:t>
            </a:r>
          </a:p>
          <a:p>
            <a:pPr algn="ctr"/>
            <a:endParaRPr lang="en-IN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AttUNet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like U-Net++, Deep Res-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segmentation quality.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0.92, DSC: 0.94, SI: 0.94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surpassing other architectures.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recall and precision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better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boundary delineation and reduced false positives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Baseline Models: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 algn="just"/>
            <a:endParaRPr lang="en-IN" sz="1600" dirty="0" smtClean="0"/>
          </a:p>
          <a:p>
            <a:pPr algn="just"/>
            <a:endParaRPr lang="en-IN" sz="2800" dirty="0" smtClean="0"/>
          </a:p>
          <a:p>
            <a:pPr algn="just"/>
            <a:endParaRPr lang="en-IN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94032"/>
              </p:ext>
            </p:extLst>
          </p:nvPr>
        </p:nvGraphicFramePr>
        <p:xfrm>
          <a:off x="6343350" y="3121893"/>
          <a:ext cx="5818357" cy="2618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952"/>
                <a:gridCol w="1083643"/>
                <a:gridCol w="1459346"/>
                <a:gridCol w="1521416"/>
              </a:tblGrid>
              <a:tr h="3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IoU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DSC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3D UNet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0.749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Deep Res-UNet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Znet Deep Learning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0.91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UNet++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0.92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0.87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1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AttUNet</a:t>
                      </a:r>
                      <a:r>
                        <a:rPr lang="en-IN" sz="1200" dirty="0">
                          <a:effectLst/>
                        </a:rPr>
                        <a:t> (Proposed)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0.94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0.94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84882"/>
              </p:ext>
            </p:extLst>
          </p:nvPr>
        </p:nvGraphicFramePr>
        <p:xfrm>
          <a:off x="311084" y="2798913"/>
          <a:ext cx="5951171" cy="30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7365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597912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2"/>
            <a:ext cx="2965522" cy="62001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65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6038"/>
            <a:ext cx="12192000" cy="951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924" y="5906038"/>
            <a:ext cx="779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3</a:t>
            </a:r>
            <a:r>
              <a:rPr lang="en-US" b="1" i="1" baseline="30000" dirty="0" smtClean="0">
                <a:solidFill>
                  <a:schemeClr val="bg1"/>
                </a:solidFill>
              </a:rPr>
              <a:t>rd</a:t>
            </a:r>
            <a:r>
              <a:rPr lang="en-US" b="1" i="1" dirty="0" smtClean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b="1" i="1" baseline="0" dirty="0" smtClean="0">
                <a:solidFill>
                  <a:schemeClr val="bg1"/>
                </a:solidFill>
              </a:rPr>
              <a:t>(Hybrid) </a:t>
            </a:r>
          </a:p>
          <a:p>
            <a:r>
              <a:rPr lang="en-US" b="1" i="1" baseline="0" dirty="0" smtClean="0">
                <a:solidFill>
                  <a:schemeClr val="bg1"/>
                </a:solidFill>
              </a:rPr>
              <a:t>March 06-08, 2025, Gwalior, India</a:t>
            </a:r>
            <a:endParaRPr lang="en-SG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9846" y="6546340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924" y="671153"/>
            <a:ext cx="1181386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algn="just"/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accuracy compared to existing deep learning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Gates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false positives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Prevent vanishing gradients, enabling deeper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stable training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Feature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Captures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tumor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segmentation.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further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lvl="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Impact: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Early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Aids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tumor diagnosis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timely</a:t>
            </a:r>
          </a:p>
          <a:p>
            <a:pPr lvl="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real-world deployment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radiology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Treatment Planning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radiologists and oncologists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AI-Assisted Radiology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integrated into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MRI analysis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sz="2800" dirty="0"/>
          </a:p>
          <a:p>
            <a:pPr algn="just"/>
            <a:endParaRPr lang="en-IN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961" y="1269065"/>
            <a:ext cx="5100823" cy="2123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8716" y="3498495"/>
            <a:ext cx="4577144" cy="21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29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1527</Words>
  <Application>Microsoft Office PowerPoint</Application>
  <PresentationFormat>Widescreen</PresentationFormat>
  <Paragraphs>263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Aparajita</vt:lpstr>
      <vt:lpstr>Arial</vt:lpstr>
      <vt:lpstr>Calibri</vt:lpstr>
      <vt:lpstr>Calibri Light</vt:lpstr>
      <vt:lpstr>Cambria Math</vt:lpstr>
      <vt:lpstr>Times New Roman</vt:lpstr>
      <vt:lpstr>Office Theme</vt:lpstr>
      <vt:lpstr>  AttUNet : Enhancing ResUNet with Attention Mechanisms for Accurate Brain Tumor Segmentation   Paper ID: 779   Track No : 01   VIGNESH S and Dr.RENUKADEVI M.N   Dayananda Sagar University  Presented by  VIGNESH S, Dayananda Sagar University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146</cp:revision>
  <dcterms:created xsi:type="dcterms:W3CDTF">2025-02-20T16:03:46Z</dcterms:created>
  <dcterms:modified xsi:type="dcterms:W3CDTF">2025-03-06T09:07:56Z</dcterms:modified>
</cp:coreProperties>
</file>