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1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EB8C51-2FE0-4333-A23D-AFE4D9268923}"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E08FB-2C26-4231-A7AD-7E8CA157C892}"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6928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6EB8C51-2FE0-4333-A23D-AFE4D9268923}" type="datetimeFigureOut">
              <a:rPr lang="en-IN" smtClean="0"/>
              <a:t>14-11-2024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E08FB-2C26-4231-A7AD-7E8CA157C892}" type="slidenum">
              <a:rPr lang="en-IN" smtClean="0"/>
              <a:t>‹#›</a:t>
            </a:fld>
            <a:endParaRPr lang="en-IN"/>
          </a:p>
        </p:txBody>
      </p:sp>
    </p:spTree>
    <p:extLst>
      <p:ext uri="{BB962C8B-B14F-4D97-AF65-F5344CB8AC3E}">
        <p14:creationId xmlns:p14="http://schemas.microsoft.com/office/powerpoint/2010/main" val="1514183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EB8C51-2FE0-4333-A23D-AFE4D9268923}"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E08FB-2C26-4231-A7AD-7E8CA157C892}" type="slidenum">
              <a:rPr lang="en-IN" smtClean="0"/>
              <a:t>‹#›</a:t>
            </a:fld>
            <a:endParaRPr lang="en-IN"/>
          </a:p>
        </p:txBody>
      </p:sp>
    </p:spTree>
    <p:extLst>
      <p:ext uri="{BB962C8B-B14F-4D97-AF65-F5344CB8AC3E}">
        <p14:creationId xmlns:p14="http://schemas.microsoft.com/office/powerpoint/2010/main" val="738928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EB8C51-2FE0-4333-A23D-AFE4D9268923}"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E08FB-2C26-4231-A7AD-7E8CA157C892}"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120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EB8C51-2FE0-4333-A23D-AFE4D9268923}"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E08FB-2C26-4231-A7AD-7E8CA157C892}" type="slidenum">
              <a:rPr lang="en-IN" smtClean="0"/>
              <a:t>‹#›</a:t>
            </a:fld>
            <a:endParaRPr lang="en-IN"/>
          </a:p>
        </p:txBody>
      </p:sp>
    </p:spTree>
    <p:extLst>
      <p:ext uri="{BB962C8B-B14F-4D97-AF65-F5344CB8AC3E}">
        <p14:creationId xmlns:p14="http://schemas.microsoft.com/office/powerpoint/2010/main" val="1947575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EB8C51-2FE0-4333-A23D-AFE4D9268923}"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E08FB-2C26-4231-A7AD-7E8CA157C892}"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39563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EB8C51-2FE0-4333-A23D-AFE4D9268923}"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E08FB-2C26-4231-A7AD-7E8CA157C892}" type="slidenum">
              <a:rPr lang="en-IN" smtClean="0"/>
              <a:t>‹#›</a:t>
            </a:fld>
            <a:endParaRPr lang="en-IN"/>
          </a:p>
        </p:txBody>
      </p:sp>
    </p:spTree>
    <p:extLst>
      <p:ext uri="{BB962C8B-B14F-4D97-AF65-F5344CB8AC3E}">
        <p14:creationId xmlns:p14="http://schemas.microsoft.com/office/powerpoint/2010/main" val="2004693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B8C51-2FE0-4333-A23D-AFE4D9268923}"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E08FB-2C26-4231-A7AD-7E8CA157C892}" type="slidenum">
              <a:rPr lang="en-IN" smtClean="0"/>
              <a:t>‹#›</a:t>
            </a:fld>
            <a:endParaRPr lang="en-IN"/>
          </a:p>
        </p:txBody>
      </p:sp>
    </p:spTree>
    <p:extLst>
      <p:ext uri="{BB962C8B-B14F-4D97-AF65-F5344CB8AC3E}">
        <p14:creationId xmlns:p14="http://schemas.microsoft.com/office/powerpoint/2010/main" val="4129280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B8C51-2FE0-4333-A23D-AFE4D9268923}"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E08FB-2C26-4231-A7AD-7E8CA157C892}" type="slidenum">
              <a:rPr lang="en-IN" smtClean="0"/>
              <a:t>‹#›</a:t>
            </a:fld>
            <a:endParaRPr lang="en-IN"/>
          </a:p>
        </p:txBody>
      </p:sp>
    </p:spTree>
    <p:extLst>
      <p:ext uri="{BB962C8B-B14F-4D97-AF65-F5344CB8AC3E}">
        <p14:creationId xmlns:p14="http://schemas.microsoft.com/office/powerpoint/2010/main" val="29772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B8C51-2FE0-4333-A23D-AFE4D9268923}"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E08FB-2C26-4231-A7AD-7E8CA157C892}" type="slidenum">
              <a:rPr lang="en-IN" smtClean="0"/>
              <a:t>‹#›</a:t>
            </a:fld>
            <a:endParaRPr lang="en-IN"/>
          </a:p>
        </p:txBody>
      </p:sp>
    </p:spTree>
    <p:extLst>
      <p:ext uri="{BB962C8B-B14F-4D97-AF65-F5344CB8AC3E}">
        <p14:creationId xmlns:p14="http://schemas.microsoft.com/office/powerpoint/2010/main" val="594245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EB8C51-2FE0-4333-A23D-AFE4D9268923}"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E08FB-2C26-4231-A7AD-7E8CA157C892}" type="slidenum">
              <a:rPr lang="en-IN" smtClean="0"/>
              <a:t>‹#›</a:t>
            </a:fld>
            <a:endParaRPr lang="en-IN"/>
          </a:p>
        </p:txBody>
      </p:sp>
    </p:spTree>
    <p:extLst>
      <p:ext uri="{BB962C8B-B14F-4D97-AF65-F5344CB8AC3E}">
        <p14:creationId xmlns:p14="http://schemas.microsoft.com/office/powerpoint/2010/main" val="31023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EB8C51-2FE0-4333-A23D-AFE4D9268923}"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E08FB-2C26-4231-A7AD-7E8CA157C892}" type="slidenum">
              <a:rPr lang="en-IN" smtClean="0"/>
              <a:t>‹#›</a:t>
            </a:fld>
            <a:endParaRPr lang="en-IN"/>
          </a:p>
        </p:txBody>
      </p:sp>
    </p:spTree>
    <p:extLst>
      <p:ext uri="{BB962C8B-B14F-4D97-AF65-F5344CB8AC3E}">
        <p14:creationId xmlns:p14="http://schemas.microsoft.com/office/powerpoint/2010/main" val="215234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EB8C51-2FE0-4333-A23D-AFE4D9268923}" type="datetimeFigureOut">
              <a:rPr lang="en-IN" smtClean="0"/>
              <a:t>14-11-2024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BE08FB-2C26-4231-A7AD-7E8CA157C892}" type="slidenum">
              <a:rPr lang="en-IN" smtClean="0"/>
              <a:t>‹#›</a:t>
            </a:fld>
            <a:endParaRPr lang="en-IN"/>
          </a:p>
        </p:txBody>
      </p:sp>
    </p:spTree>
    <p:extLst>
      <p:ext uri="{BB962C8B-B14F-4D97-AF65-F5344CB8AC3E}">
        <p14:creationId xmlns:p14="http://schemas.microsoft.com/office/powerpoint/2010/main" val="3782491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EB8C51-2FE0-4333-A23D-AFE4D9268923}" type="datetimeFigureOut">
              <a:rPr lang="en-IN" smtClean="0"/>
              <a:t>14-11-2024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E08FB-2C26-4231-A7AD-7E8CA157C892}" type="slidenum">
              <a:rPr lang="en-IN" smtClean="0"/>
              <a:t>‹#›</a:t>
            </a:fld>
            <a:endParaRPr lang="en-IN"/>
          </a:p>
        </p:txBody>
      </p:sp>
    </p:spTree>
    <p:extLst>
      <p:ext uri="{BB962C8B-B14F-4D97-AF65-F5344CB8AC3E}">
        <p14:creationId xmlns:p14="http://schemas.microsoft.com/office/powerpoint/2010/main" val="1800355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B8C51-2FE0-4333-A23D-AFE4D9268923}" type="datetimeFigureOut">
              <a:rPr lang="en-IN" smtClean="0"/>
              <a:t>14-11-2024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BE08FB-2C26-4231-A7AD-7E8CA157C892}" type="slidenum">
              <a:rPr lang="en-IN" smtClean="0"/>
              <a:t>‹#›</a:t>
            </a:fld>
            <a:endParaRPr lang="en-IN"/>
          </a:p>
        </p:txBody>
      </p:sp>
    </p:spTree>
    <p:extLst>
      <p:ext uri="{BB962C8B-B14F-4D97-AF65-F5344CB8AC3E}">
        <p14:creationId xmlns:p14="http://schemas.microsoft.com/office/powerpoint/2010/main" val="75031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EB8C51-2FE0-4333-A23D-AFE4D9268923}"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E08FB-2C26-4231-A7AD-7E8CA157C892}" type="slidenum">
              <a:rPr lang="en-IN" smtClean="0"/>
              <a:t>‹#›</a:t>
            </a:fld>
            <a:endParaRPr lang="en-IN"/>
          </a:p>
        </p:txBody>
      </p:sp>
    </p:spTree>
    <p:extLst>
      <p:ext uri="{BB962C8B-B14F-4D97-AF65-F5344CB8AC3E}">
        <p14:creationId xmlns:p14="http://schemas.microsoft.com/office/powerpoint/2010/main" val="3377795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EB8C51-2FE0-4333-A23D-AFE4D9268923}"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E08FB-2C26-4231-A7AD-7E8CA157C892}" type="slidenum">
              <a:rPr lang="en-IN" smtClean="0"/>
              <a:t>‹#›</a:t>
            </a:fld>
            <a:endParaRPr lang="en-IN"/>
          </a:p>
        </p:txBody>
      </p:sp>
    </p:spTree>
    <p:extLst>
      <p:ext uri="{BB962C8B-B14F-4D97-AF65-F5344CB8AC3E}">
        <p14:creationId xmlns:p14="http://schemas.microsoft.com/office/powerpoint/2010/main" val="646068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6EB8C51-2FE0-4333-A23D-AFE4D9268923}" type="datetimeFigureOut">
              <a:rPr lang="en-IN" smtClean="0"/>
              <a:t>14-11-2024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4BE08FB-2C26-4231-A7AD-7E8CA157C892}" type="slidenum">
              <a:rPr lang="en-IN" smtClean="0"/>
              <a:t>‹#›</a:t>
            </a:fld>
            <a:endParaRPr lang="en-IN"/>
          </a:p>
        </p:txBody>
      </p:sp>
    </p:spTree>
    <p:extLst>
      <p:ext uri="{BB962C8B-B14F-4D97-AF65-F5344CB8AC3E}">
        <p14:creationId xmlns:p14="http://schemas.microsoft.com/office/powerpoint/2010/main" val="156976907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openclipart.org/detail/68413/database-by-buggi" TargetMode="External"/><Relationship Id="rId7" Type="http://schemas.openxmlformats.org/officeDocument/2006/relationships/hyperlink" Target="https://freepngimg.com/png/7847-folder-png-imag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hyperlink" Target="https://laptrinhcanban.com/en/python/nhap-mon-lap-trinh-python/gioi-thieu-python/python-la-gi/" TargetMode="External"/><Relationship Id="rId4" Type="http://schemas.openxmlformats.org/officeDocument/2006/relationships/image" Target="../media/image2.png"/><Relationship Id="rId9"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75000"/>
              </a:schemeClr>
            </a:gs>
            <a:gs pos="50000">
              <a:srgbClr val="7030A0">
                <a:lumMod val="38000"/>
              </a:srgbClr>
            </a:gs>
          </a:gsLst>
          <a:lin ang="6120000" scaled="1"/>
        </a:gra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4B562E88-EE6A-4FCB-8BC3-7D6F03ACF1DD}"/>
              </a:ext>
            </a:extLst>
          </p:cNvPr>
          <p:cNvSpPr txBox="1">
            <a:spLocks/>
          </p:cNvSpPr>
          <p:nvPr/>
        </p:nvSpPr>
        <p:spPr>
          <a:xfrm>
            <a:off x="0" y="1"/>
            <a:ext cx="12192000" cy="1015999"/>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u="sng" cap="none" dirty="0"/>
              <a:t>Data Of Used Cars</a:t>
            </a:r>
            <a:endParaRPr lang="en-IN" b="1" u="sng" dirty="0"/>
          </a:p>
        </p:txBody>
      </p:sp>
      <p:sp>
        <p:nvSpPr>
          <p:cNvPr id="5" name="TextBox 4">
            <a:extLst>
              <a:ext uri="{FF2B5EF4-FFF2-40B4-BE49-F238E27FC236}">
                <a16:creationId xmlns:a16="http://schemas.microsoft.com/office/drawing/2014/main" id="{D6BAEBC3-E00A-4F1B-87E7-5DB975B41601}"/>
              </a:ext>
            </a:extLst>
          </p:cNvPr>
          <p:cNvSpPr txBox="1"/>
          <p:nvPr/>
        </p:nvSpPr>
        <p:spPr>
          <a:xfrm>
            <a:off x="543339" y="1016000"/>
            <a:ext cx="9104243" cy="2308324"/>
          </a:xfrm>
          <a:prstGeom prst="rect">
            <a:avLst/>
          </a:prstGeom>
          <a:noFill/>
        </p:spPr>
        <p:txBody>
          <a:bodyPr wrap="square" rtlCol="0">
            <a:spAutoFit/>
          </a:bodyPr>
          <a:lstStyle/>
          <a:p>
            <a:r>
              <a:rPr lang="en-US" b="1" dirty="0"/>
              <a:t>About The Project:</a:t>
            </a:r>
          </a:p>
          <a:p>
            <a:r>
              <a:rPr lang="en-US" dirty="0"/>
              <a:t>	This program is a batch processing solution designed to automate the data cleaning and The program processes large datasets and performing comprehensive data cleansing operations to eliminate errors ,inconsistencies, and duplicates. After cleaning, the data is transformed into the appropriate format for efficient storage and querying. The final step involves securely inserting the processed data into a cloud data warehouse ensuring that it is ready for analysis, reporting, and business intelligence applications.</a:t>
            </a:r>
          </a:p>
        </p:txBody>
      </p:sp>
      <p:sp>
        <p:nvSpPr>
          <p:cNvPr id="6" name="TextBox 5">
            <a:extLst>
              <a:ext uri="{FF2B5EF4-FFF2-40B4-BE49-F238E27FC236}">
                <a16:creationId xmlns:a16="http://schemas.microsoft.com/office/drawing/2014/main" id="{4E6F98FD-4F09-4922-9665-C7FDC92B7EF4}"/>
              </a:ext>
            </a:extLst>
          </p:cNvPr>
          <p:cNvSpPr txBox="1"/>
          <p:nvPr/>
        </p:nvSpPr>
        <p:spPr>
          <a:xfrm>
            <a:off x="543339" y="3429000"/>
            <a:ext cx="9104243" cy="3139321"/>
          </a:xfrm>
          <a:prstGeom prst="rect">
            <a:avLst/>
          </a:prstGeom>
          <a:noFill/>
        </p:spPr>
        <p:txBody>
          <a:bodyPr wrap="square" rtlCol="0">
            <a:spAutoFit/>
          </a:bodyPr>
          <a:lstStyle/>
          <a:p>
            <a:r>
              <a:rPr lang="en-IN" b="1" dirty="0"/>
              <a:t>Built With:</a:t>
            </a:r>
          </a:p>
          <a:p>
            <a:r>
              <a:rPr lang="en-IN" dirty="0"/>
              <a:t>	Our program is developed using the most efficient programming languages, robust libraries, and top-tier database management tools to enhance performance and optimize storage solutions.</a:t>
            </a:r>
            <a:endParaRPr lang="en-IN" b="1" dirty="0"/>
          </a:p>
          <a:p>
            <a:r>
              <a:rPr lang="en-IN" b="1" dirty="0"/>
              <a:t>Languages:</a:t>
            </a:r>
            <a:endParaRPr lang="en-IN" dirty="0"/>
          </a:p>
          <a:p>
            <a:pPr marL="742950" lvl="1" indent="-285750">
              <a:buFont typeface="Arial" panose="020B0604020202020204" pitchFamily="34" charset="0"/>
              <a:buChar char="•"/>
            </a:pPr>
            <a:r>
              <a:rPr lang="en-IN" dirty="0"/>
              <a:t>Python</a:t>
            </a:r>
          </a:p>
          <a:p>
            <a:pPr marL="742950" lvl="1" indent="-285750">
              <a:buFont typeface="Arial" panose="020B0604020202020204" pitchFamily="34" charset="0"/>
              <a:buChar char="•"/>
            </a:pPr>
            <a:r>
              <a:rPr lang="en-IN" dirty="0"/>
              <a:t>MySQL</a:t>
            </a:r>
            <a:endParaRPr lang="en-IN" b="1" dirty="0"/>
          </a:p>
          <a:p>
            <a:r>
              <a:rPr lang="en-IN" b="1" dirty="0"/>
              <a:t>Cloud storage:</a:t>
            </a:r>
            <a:endParaRPr lang="en-IN" dirty="0"/>
          </a:p>
          <a:p>
            <a:pPr marL="742950" lvl="1" indent="-285750">
              <a:buFont typeface="Arial" panose="020B0604020202020204" pitchFamily="34" charset="0"/>
              <a:buChar char="•"/>
            </a:pPr>
            <a:r>
              <a:rPr lang="en-IN" dirty="0"/>
              <a:t>Amazon aws s3</a:t>
            </a:r>
          </a:p>
          <a:p>
            <a:pPr marL="742950" lvl="1" indent="-285750">
              <a:buFont typeface="Arial" panose="020B0604020202020204" pitchFamily="34" charset="0"/>
              <a:buChar char="•"/>
            </a:pPr>
            <a:r>
              <a:rPr lang="en-IN" dirty="0"/>
              <a:t>Amazon aws Redshift</a:t>
            </a:r>
          </a:p>
          <a:p>
            <a:endParaRPr lang="en-IN" dirty="0"/>
          </a:p>
        </p:txBody>
      </p:sp>
    </p:spTree>
    <p:extLst>
      <p:ext uri="{BB962C8B-B14F-4D97-AF65-F5344CB8AC3E}">
        <p14:creationId xmlns:p14="http://schemas.microsoft.com/office/powerpoint/2010/main" val="268339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17000"/>
          </a:schemeClr>
        </a:solidFill>
        <a:effectLst/>
      </p:bgPr>
    </p:bg>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E706978C-B9DB-4532-A035-20920D9D688F}"/>
              </a:ext>
            </a:extLst>
          </p:cNvPr>
          <p:cNvSpPr txBox="1">
            <a:spLocks/>
          </p:cNvSpPr>
          <p:nvPr/>
        </p:nvSpPr>
        <p:spPr>
          <a:xfrm>
            <a:off x="0" y="0"/>
            <a:ext cx="12192000" cy="92846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cap="none" dirty="0">
                <a:solidFill>
                  <a:schemeClr val="bg1"/>
                </a:solidFill>
              </a:rPr>
              <a:t>Architecture Of Program</a:t>
            </a:r>
            <a:endParaRPr lang="en-IN" cap="none" dirty="0">
              <a:solidFill>
                <a:schemeClr val="bg1"/>
              </a:solidFill>
            </a:endParaRPr>
          </a:p>
        </p:txBody>
      </p:sp>
      <p:cxnSp>
        <p:nvCxnSpPr>
          <p:cNvPr id="3" name="Straight Arrow Connector 2">
            <a:extLst>
              <a:ext uri="{FF2B5EF4-FFF2-40B4-BE49-F238E27FC236}">
                <a16:creationId xmlns:a16="http://schemas.microsoft.com/office/drawing/2014/main" id="{EEC53630-26E0-4FD3-9938-8CC2EBF95B83}"/>
              </a:ext>
            </a:extLst>
          </p:cNvPr>
          <p:cNvCxnSpPr>
            <a:cxnSpLocks/>
          </p:cNvCxnSpPr>
          <p:nvPr/>
        </p:nvCxnSpPr>
        <p:spPr>
          <a:xfrm>
            <a:off x="1939518" y="2333696"/>
            <a:ext cx="10071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7DB0D69F-6F85-47BD-8379-D3012853BA47}"/>
              </a:ext>
            </a:extLst>
          </p:cNvPr>
          <p:cNvCxnSpPr>
            <a:cxnSpLocks/>
          </p:cNvCxnSpPr>
          <p:nvPr/>
        </p:nvCxnSpPr>
        <p:spPr>
          <a:xfrm>
            <a:off x="5221356" y="2333696"/>
            <a:ext cx="10071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4" name="Group 3">
            <a:extLst>
              <a:ext uri="{FF2B5EF4-FFF2-40B4-BE49-F238E27FC236}">
                <a16:creationId xmlns:a16="http://schemas.microsoft.com/office/drawing/2014/main" id="{40081156-060C-4904-BF2C-908A4986B97F}"/>
              </a:ext>
            </a:extLst>
          </p:cNvPr>
          <p:cNvGrpSpPr/>
          <p:nvPr/>
        </p:nvGrpSpPr>
        <p:grpSpPr>
          <a:xfrm>
            <a:off x="218039" y="1095655"/>
            <a:ext cx="2545406" cy="2229861"/>
            <a:chOff x="218039" y="957321"/>
            <a:chExt cx="2545406" cy="2229861"/>
          </a:xfrm>
        </p:grpSpPr>
        <p:pic>
          <p:nvPicPr>
            <p:cNvPr id="5" name="Picture 4">
              <a:extLst>
                <a:ext uri="{FF2B5EF4-FFF2-40B4-BE49-F238E27FC236}">
                  <a16:creationId xmlns:a16="http://schemas.microsoft.com/office/drawing/2014/main" id="{FB2DDA37-9080-48E1-8FAF-19B1050AA99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6002" y="1794574"/>
              <a:ext cx="783272" cy="945600"/>
            </a:xfrm>
            <a:prstGeom prst="rect">
              <a:avLst/>
            </a:prstGeom>
            <a:noFill/>
            <a:effectLst>
              <a:glow>
                <a:schemeClr val="accent1">
                  <a:alpha val="40000"/>
                </a:schemeClr>
              </a:glow>
              <a:outerShdw blurRad="50800" dist="50800" dir="5400000" algn="ctr" rotWithShape="0">
                <a:srgbClr val="000000">
                  <a:alpha val="13000"/>
                </a:srgbClr>
              </a:outerShdw>
              <a:reflection endPos="0" dist="50800" dir="5400000" sy="-100000" algn="bl" rotWithShape="0"/>
              <a:softEdge rad="0"/>
            </a:effectLst>
          </p:spPr>
        </p:pic>
        <p:sp>
          <p:nvSpPr>
            <p:cNvPr id="6" name="TextBox 5">
              <a:extLst>
                <a:ext uri="{FF2B5EF4-FFF2-40B4-BE49-F238E27FC236}">
                  <a16:creationId xmlns:a16="http://schemas.microsoft.com/office/drawing/2014/main" id="{7CFD42BA-3DC1-49C3-9A3F-07ECB11EDFDD}"/>
                </a:ext>
              </a:extLst>
            </p:cNvPr>
            <p:cNvSpPr txBox="1"/>
            <p:nvPr/>
          </p:nvSpPr>
          <p:spPr>
            <a:xfrm>
              <a:off x="806002" y="1418986"/>
              <a:ext cx="1219200" cy="338554"/>
            </a:xfrm>
            <a:prstGeom prst="rect">
              <a:avLst/>
            </a:prstGeom>
            <a:noFill/>
          </p:spPr>
          <p:txBody>
            <a:bodyPr wrap="square" rtlCol="0">
              <a:spAutoFit/>
            </a:bodyPr>
            <a:lstStyle/>
            <a:p>
              <a:r>
                <a:rPr lang="en-US" sz="1600" dirty="0">
                  <a:solidFill>
                    <a:schemeClr val="bg1"/>
                  </a:solidFill>
                  <a:latin typeface="Century" panose="02040604050505020304" pitchFamily="18" charset="0"/>
                  <a:cs typeface="Calibri Light" panose="020F0302020204030204" pitchFamily="34" charset="0"/>
                </a:rPr>
                <a:t>Source</a:t>
              </a:r>
              <a:endParaRPr lang="en-IN" sz="1600" dirty="0">
                <a:solidFill>
                  <a:schemeClr val="bg1"/>
                </a:solidFill>
                <a:latin typeface="Century" panose="02040604050505020304" pitchFamily="18" charset="0"/>
                <a:cs typeface="Calibri Light" panose="020F0302020204030204" pitchFamily="34" charset="0"/>
              </a:endParaRPr>
            </a:p>
          </p:txBody>
        </p:sp>
        <p:sp>
          <p:nvSpPr>
            <p:cNvPr id="7" name="TextBox 6">
              <a:extLst>
                <a:ext uri="{FF2B5EF4-FFF2-40B4-BE49-F238E27FC236}">
                  <a16:creationId xmlns:a16="http://schemas.microsoft.com/office/drawing/2014/main" id="{C3C4DA8C-574C-4B3F-9F15-BB1B962C9807}"/>
                </a:ext>
              </a:extLst>
            </p:cNvPr>
            <p:cNvSpPr txBox="1"/>
            <p:nvPr/>
          </p:nvSpPr>
          <p:spPr>
            <a:xfrm>
              <a:off x="715984" y="2848628"/>
              <a:ext cx="2047461" cy="338554"/>
            </a:xfrm>
            <a:prstGeom prst="rect">
              <a:avLst/>
            </a:prstGeom>
            <a:noFill/>
          </p:spPr>
          <p:txBody>
            <a:bodyPr wrap="square" rtlCol="0">
              <a:spAutoFit/>
            </a:bodyPr>
            <a:lstStyle/>
            <a:p>
              <a:r>
                <a:rPr lang="en-US" sz="1600" dirty="0">
                  <a:solidFill>
                    <a:schemeClr val="bg1"/>
                  </a:solidFill>
                  <a:latin typeface="Century" panose="02040604050505020304" pitchFamily="18" charset="0"/>
                </a:rPr>
                <a:t>S</a:t>
              </a:r>
              <a:r>
                <a:rPr lang="en-IN" sz="1600" dirty="0">
                  <a:solidFill>
                    <a:schemeClr val="bg1"/>
                  </a:solidFill>
                  <a:latin typeface="Century" panose="02040604050505020304" pitchFamily="18" charset="0"/>
                </a:rPr>
                <a:t>ource File</a:t>
              </a:r>
            </a:p>
          </p:txBody>
        </p:sp>
        <p:sp>
          <p:nvSpPr>
            <p:cNvPr id="8" name="TextBox 7">
              <a:extLst>
                <a:ext uri="{FF2B5EF4-FFF2-40B4-BE49-F238E27FC236}">
                  <a16:creationId xmlns:a16="http://schemas.microsoft.com/office/drawing/2014/main" id="{4E588A94-9EBE-49B3-BF0A-6A72618D88AD}"/>
                </a:ext>
              </a:extLst>
            </p:cNvPr>
            <p:cNvSpPr txBox="1"/>
            <p:nvPr/>
          </p:nvSpPr>
          <p:spPr>
            <a:xfrm>
              <a:off x="218039" y="957321"/>
              <a:ext cx="1917560"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  Extract </a:t>
              </a:r>
              <a:endParaRPr lang="en-IN" sz="2400" dirty="0">
                <a:solidFill>
                  <a:schemeClr val="bg1"/>
                </a:solidFill>
                <a:latin typeface="Century" panose="02040604050505020304" pitchFamily="18" charset="0"/>
                <a:cs typeface="Calibri Light" panose="020F0302020204030204" pitchFamily="34" charset="0"/>
              </a:endParaRPr>
            </a:p>
          </p:txBody>
        </p:sp>
      </p:grpSp>
      <p:grpSp>
        <p:nvGrpSpPr>
          <p:cNvPr id="9" name="Group 8">
            <a:extLst>
              <a:ext uri="{FF2B5EF4-FFF2-40B4-BE49-F238E27FC236}">
                <a16:creationId xmlns:a16="http://schemas.microsoft.com/office/drawing/2014/main" id="{E6FA2781-A464-47F9-8821-22B91FE9354D}"/>
              </a:ext>
            </a:extLst>
          </p:cNvPr>
          <p:cNvGrpSpPr/>
          <p:nvPr/>
        </p:nvGrpSpPr>
        <p:grpSpPr>
          <a:xfrm>
            <a:off x="2926806" y="1108968"/>
            <a:ext cx="2294550" cy="2409895"/>
            <a:chOff x="2926806" y="970634"/>
            <a:chExt cx="2294550" cy="2409895"/>
          </a:xfrm>
        </p:grpSpPr>
        <p:pic>
          <p:nvPicPr>
            <p:cNvPr id="10" name="Picture 9">
              <a:extLst>
                <a:ext uri="{FF2B5EF4-FFF2-40B4-BE49-F238E27FC236}">
                  <a16:creationId xmlns:a16="http://schemas.microsoft.com/office/drawing/2014/main" id="{1B0B23FB-0086-484F-BC1B-5400BFA7D1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225" y="1757540"/>
              <a:ext cx="1007165" cy="945600"/>
            </a:xfrm>
            <a:prstGeom prst="rect">
              <a:avLst/>
            </a:prstGeom>
          </p:spPr>
        </p:pic>
        <p:sp>
          <p:nvSpPr>
            <p:cNvPr id="11" name="TextBox 10">
              <a:extLst>
                <a:ext uri="{FF2B5EF4-FFF2-40B4-BE49-F238E27FC236}">
                  <a16:creationId xmlns:a16="http://schemas.microsoft.com/office/drawing/2014/main" id="{36C6DB64-FCD4-4864-9841-1DF0BC548F11}"/>
                </a:ext>
              </a:extLst>
            </p:cNvPr>
            <p:cNvSpPr txBox="1"/>
            <p:nvPr/>
          </p:nvSpPr>
          <p:spPr>
            <a:xfrm>
              <a:off x="2926806" y="970634"/>
              <a:ext cx="2168655"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  Transform </a:t>
              </a:r>
              <a:endParaRPr lang="en-IN" sz="2400" dirty="0">
                <a:solidFill>
                  <a:schemeClr val="bg1"/>
                </a:solidFill>
                <a:latin typeface="Century" panose="02040604050505020304" pitchFamily="18" charset="0"/>
                <a:cs typeface="Calibri Light" panose="020F0302020204030204" pitchFamily="34" charset="0"/>
              </a:endParaRPr>
            </a:p>
          </p:txBody>
        </p:sp>
        <p:sp>
          <p:nvSpPr>
            <p:cNvPr id="12" name="TextBox 11">
              <a:extLst>
                <a:ext uri="{FF2B5EF4-FFF2-40B4-BE49-F238E27FC236}">
                  <a16:creationId xmlns:a16="http://schemas.microsoft.com/office/drawing/2014/main" id="{B1E3C6C1-7BFC-492D-962B-609BD5D77962}"/>
                </a:ext>
              </a:extLst>
            </p:cNvPr>
            <p:cNvSpPr txBox="1"/>
            <p:nvPr/>
          </p:nvSpPr>
          <p:spPr>
            <a:xfrm>
              <a:off x="3620225" y="1418986"/>
              <a:ext cx="1219200" cy="338554"/>
            </a:xfrm>
            <a:prstGeom prst="rect">
              <a:avLst/>
            </a:prstGeom>
            <a:noFill/>
          </p:spPr>
          <p:txBody>
            <a:bodyPr wrap="square" rtlCol="0">
              <a:spAutoFit/>
            </a:bodyPr>
            <a:lstStyle/>
            <a:p>
              <a:r>
                <a:rPr lang="en-US" sz="1600" dirty="0">
                  <a:solidFill>
                    <a:schemeClr val="bg1"/>
                  </a:solidFill>
                  <a:latin typeface="Century" panose="02040604050505020304" pitchFamily="18" charset="0"/>
                  <a:cs typeface="Calibri Light" panose="020F0302020204030204" pitchFamily="34" charset="0"/>
                </a:rPr>
                <a:t>Pandas</a:t>
              </a:r>
              <a:endParaRPr lang="en-IN" sz="1600" dirty="0">
                <a:solidFill>
                  <a:schemeClr val="bg1"/>
                </a:solidFill>
                <a:latin typeface="Century" panose="02040604050505020304" pitchFamily="18" charset="0"/>
                <a:cs typeface="Calibri Light" panose="020F0302020204030204" pitchFamily="34" charset="0"/>
              </a:endParaRPr>
            </a:p>
          </p:txBody>
        </p:sp>
        <p:sp>
          <p:nvSpPr>
            <p:cNvPr id="13" name="TextBox 12">
              <a:extLst>
                <a:ext uri="{FF2B5EF4-FFF2-40B4-BE49-F238E27FC236}">
                  <a16:creationId xmlns:a16="http://schemas.microsoft.com/office/drawing/2014/main" id="{22DD26BD-BC86-4F5F-8DDC-D480FE44FE20}"/>
                </a:ext>
              </a:extLst>
            </p:cNvPr>
            <p:cNvSpPr txBox="1"/>
            <p:nvPr/>
          </p:nvSpPr>
          <p:spPr>
            <a:xfrm>
              <a:off x="3052701" y="2795754"/>
              <a:ext cx="2168655" cy="584775"/>
            </a:xfrm>
            <a:prstGeom prst="rect">
              <a:avLst/>
            </a:prstGeom>
            <a:noFill/>
          </p:spPr>
          <p:txBody>
            <a:bodyPr wrap="square" rtlCol="0">
              <a:spAutoFit/>
            </a:bodyPr>
            <a:lstStyle/>
            <a:p>
              <a:pPr algn="ctr"/>
              <a:r>
                <a:rPr lang="en-US" sz="1600" dirty="0">
                  <a:solidFill>
                    <a:schemeClr val="bg1"/>
                  </a:solidFill>
                </a:rPr>
                <a:t>Data Cleaning &amp;</a:t>
              </a:r>
            </a:p>
            <a:p>
              <a:pPr algn="ctr"/>
              <a:r>
                <a:rPr lang="en-US" sz="1600" dirty="0">
                  <a:solidFill>
                    <a:schemeClr val="bg1"/>
                  </a:solidFill>
                </a:rPr>
                <a:t>Data Forming</a:t>
              </a:r>
              <a:endParaRPr lang="en-IN" sz="1600" dirty="0">
                <a:solidFill>
                  <a:schemeClr val="bg1"/>
                </a:solidFill>
              </a:endParaRPr>
            </a:p>
          </p:txBody>
        </p:sp>
      </p:grpSp>
      <p:grpSp>
        <p:nvGrpSpPr>
          <p:cNvPr id="54" name="Group 53">
            <a:extLst>
              <a:ext uri="{FF2B5EF4-FFF2-40B4-BE49-F238E27FC236}">
                <a16:creationId xmlns:a16="http://schemas.microsoft.com/office/drawing/2014/main" id="{C0DB9A88-4869-48F5-9CD9-76F83D6EF170}"/>
              </a:ext>
            </a:extLst>
          </p:cNvPr>
          <p:cNvGrpSpPr/>
          <p:nvPr/>
        </p:nvGrpSpPr>
        <p:grpSpPr>
          <a:xfrm>
            <a:off x="5799867" y="1108968"/>
            <a:ext cx="2742680" cy="2462769"/>
            <a:chOff x="5799867" y="1108968"/>
            <a:chExt cx="2742680" cy="2462769"/>
          </a:xfrm>
        </p:grpSpPr>
        <p:sp>
          <p:nvSpPr>
            <p:cNvPr id="16" name="TextBox 15">
              <a:extLst>
                <a:ext uri="{FF2B5EF4-FFF2-40B4-BE49-F238E27FC236}">
                  <a16:creationId xmlns:a16="http://schemas.microsoft.com/office/drawing/2014/main" id="{A3771C6B-BA55-4A75-8C18-41BD1191C067}"/>
                </a:ext>
              </a:extLst>
            </p:cNvPr>
            <p:cNvSpPr txBox="1"/>
            <p:nvPr/>
          </p:nvSpPr>
          <p:spPr>
            <a:xfrm>
              <a:off x="6004566" y="1108968"/>
              <a:ext cx="1917560"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 Load</a:t>
              </a:r>
              <a:endParaRPr lang="en-IN" sz="2400" dirty="0">
                <a:solidFill>
                  <a:schemeClr val="bg1"/>
                </a:solidFill>
                <a:latin typeface="Century" panose="02040604050505020304" pitchFamily="18" charset="0"/>
                <a:cs typeface="Calibri Light" panose="020F0302020204030204" pitchFamily="34" charset="0"/>
              </a:endParaRPr>
            </a:p>
          </p:txBody>
        </p:sp>
        <p:sp>
          <p:nvSpPr>
            <p:cNvPr id="18" name="TextBox 17">
              <a:extLst>
                <a:ext uri="{FF2B5EF4-FFF2-40B4-BE49-F238E27FC236}">
                  <a16:creationId xmlns:a16="http://schemas.microsoft.com/office/drawing/2014/main" id="{46A79FCE-BA97-482F-9344-F6695D10F017}"/>
                </a:ext>
              </a:extLst>
            </p:cNvPr>
            <p:cNvSpPr txBox="1"/>
            <p:nvPr/>
          </p:nvSpPr>
          <p:spPr>
            <a:xfrm>
              <a:off x="6580458" y="1556398"/>
              <a:ext cx="1432014" cy="338554"/>
            </a:xfrm>
            <a:prstGeom prst="rect">
              <a:avLst/>
            </a:prstGeom>
            <a:noFill/>
          </p:spPr>
          <p:txBody>
            <a:bodyPr wrap="square" rtlCol="0">
              <a:spAutoFit/>
            </a:bodyPr>
            <a:lstStyle/>
            <a:p>
              <a:r>
                <a:rPr lang="en-US" sz="1600" dirty="0">
                  <a:solidFill>
                    <a:schemeClr val="bg1"/>
                  </a:solidFill>
                  <a:latin typeface="Century" panose="02040604050505020304" pitchFamily="18" charset="0"/>
                  <a:cs typeface="Calibri Light" panose="020F0302020204030204" pitchFamily="34" charset="0"/>
                </a:rPr>
                <a:t>MySQL</a:t>
              </a:r>
              <a:endParaRPr lang="en-IN" sz="1600" dirty="0">
                <a:solidFill>
                  <a:schemeClr val="bg1"/>
                </a:solidFill>
                <a:latin typeface="Century" panose="02040604050505020304" pitchFamily="18" charset="0"/>
                <a:cs typeface="Calibri Light" panose="020F0302020204030204" pitchFamily="34" charset="0"/>
              </a:endParaRPr>
            </a:p>
          </p:txBody>
        </p:sp>
        <p:sp>
          <p:nvSpPr>
            <p:cNvPr id="19" name="TextBox 18">
              <a:extLst>
                <a:ext uri="{FF2B5EF4-FFF2-40B4-BE49-F238E27FC236}">
                  <a16:creationId xmlns:a16="http://schemas.microsoft.com/office/drawing/2014/main" id="{9ADBA24B-3B73-4DC5-9414-509AF267DBA5}"/>
                </a:ext>
              </a:extLst>
            </p:cNvPr>
            <p:cNvSpPr txBox="1"/>
            <p:nvPr/>
          </p:nvSpPr>
          <p:spPr>
            <a:xfrm>
              <a:off x="5799867" y="2986962"/>
              <a:ext cx="2742680" cy="584775"/>
            </a:xfrm>
            <a:prstGeom prst="rect">
              <a:avLst/>
            </a:prstGeom>
            <a:noFill/>
          </p:spPr>
          <p:txBody>
            <a:bodyPr wrap="square" rtlCol="0">
              <a:spAutoFit/>
            </a:bodyPr>
            <a:lstStyle/>
            <a:p>
              <a:pPr algn="ctr"/>
              <a:r>
                <a:rPr lang="en-US" sz="1600" dirty="0">
                  <a:solidFill>
                    <a:schemeClr val="bg1"/>
                  </a:solidFill>
                </a:rPr>
                <a:t>Structured Data Inserting Into MySQL</a:t>
              </a:r>
              <a:endParaRPr lang="en-IN" sz="1600" dirty="0">
                <a:solidFill>
                  <a:schemeClr val="bg1"/>
                </a:solidFill>
              </a:endParaRPr>
            </a:p>
          </p:txBody>
        </p:sp>
        <p:pic>
          <p:nvPicPr>
            <p:cNvPr id="24" name="Picture 23">
              <a:extLst>
                <a:ext uri="{FF2B5EF4-FFF2-40B4-BE49-F238E27FC236}">
                  <a16:creationId xmlns:a16="http://schemas.microsoft.com/office/drawing/2014/main" id="{3868D0B3-85D2-4AF2-AB28-FAB681F2C5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8423" y="1790867"/>
              <a:ext cx="1550532" cy="1075036"/>
            </a:xfrm>
            <a:prstGeom prst="rect">
              <a:avLst/>
            </a:prstGeom>
          </p:spPr>
        </p:pic>
      </p:grpSp>
      <p:cxnSp>
        <p:nvCxnSpPr>
          <p:cNvPr id="26" name="Straight Arrow Connector 25">
            <a:extLst>
              <a:ext uri="{FF2B5EF4-FFF2-40B4-BE49-F238E27FC236}">
                <a16:creationId xmlns:a16="http://schemas.microsoft.com/office/drawing/2014/main" id="{68F7B25C-EBB9-4A03-BE55-FAC6F23894C7}"/>
              </a:ext>
            </a:extLst>
          </p:cNvPr>
          <p:cNvCxnSpPr>
            <a:cxnSpLocks/>
          </p:cNvCxnSpPr>
          <p:nvPr/>
        </p:nvCxnSpPr>
        <p:spPr>
          <a:xfrm>
            <a:off x="8090456" y="2302479"/>
            <a:ext cx="10071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7" name="Group 26">
            <a:extLst>
              <a:ext uri="{FF2B5EF4-FFF2-40B4-BE49-F238E27FC236}">
                <a16:creationId xmlns:a16="http://schemas.microsoft.com/office/drawing/2014/main" id="{E3084FC5-7450-44DF-99A1-8995DEAB60C4}"/>
              </a:ext>
            </a:extLst>
          </p:cNvPr>
          <p:cNvGrpSpPr/>
          <p:nvPr/>
        </p:nvGrpSpPr>
        <p:grpSpPr>
          <a:xfrm>
            <a:off x="8831231" y="1097532"/>
            <a:ext cx="2742680" cy="2409894"/>
            <a:chOff x="8828580" y="970634"/>
            <a:chExt cx="2742680" cy="2409894"/>
          </a:xfrm>
        </p:grpSpPr>
        <p:pic>
          <p:nvPicPr>
            <p:cNvPr id="28" name="Picture 27">
              <a:extLst>
                <a:ext uri="{FF2B5EF4-FFF2-40B4-BE49-F238E27FC236}">
                  <a16:creationId xmlns:a16="http://schemas.microsoft.com/office/drawing/2014/main" id="{DCDF9A27-7C06-46BC-B77B-10AB365DF2D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603900" y="1857453"/>
              <a:ext cx="905000" cy="745774"/>
            </a:xfrm>
            <a:prstGeom prst="rect">
              <a:avLst/>
            </a:prstGeom>
          </p:spPr>
        </p:pic>
        <p:sp>
          <p:nvSpPr>
            <p:cNvPr id="29" name="TextBox 28">
              <a:extLst>
                <a:ext uri="{FF2B5EF4-FFF2-40B4-BE49-F238E27FC236}">
                  <a16:creationId xmlns:a16="http://schemas.microsoft.com/office/drawing/2014/main" id="{184572F3-7958-4AD1-8C5A-24A224586C2E}"/>
                </a:ext>
              </a:extLst>
            </p:cNvPr>
            <p:cNvSpPr txBox="1"/>
            <p:nvPr/>
          </p:nvSpPr>
          <p:spPr>
            <a:xfrm>
              <a:off x="9097621" y="970634"/>
              <a:ext cx="1917560"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Export</a:t>
              </a:r>
              <a:endParaRPr lang="en-IN" sz="2400" dirty="0">
                <a:solidFill>
                  <a:schemeClr val="bg1"/>
                </a:solidFill>
                <a:latin typeface="Century" panose="02040604050505020304" pitchFamily="18" charset="0"/>
                <a:cs typeface="Calibri Light" panose="020F0302020204030204" pitchFamily="34" charset="0"/>
              </a:endParaRPr>
            </a:p>
          </p:txBody>
        </p:sp>
        <p:sp>
          <p:nvSpPr>
            <p:cNvPr id="30" name="TextBox 29">
              <a:extLst>
                <a:ext uri="{FF2B5EF4-FFF2-40B4-BE49-F238E27FC236}">
                  <a16:creationId xmlns:a16="http://schemas.microsoft.com/office/drawing/2014/main" id="{EA0452C3-FAEB-472F-99CC-E9545C818741}"/>
                </a:ext>
              </a:extLst>
            </p:cNvPr>
            <p:cNvSpPr txBox="1"/>
            <p:nvPr/>
          </p:nvSpPr>
          <p:spPr>
            <a:xfrm>
              <a:off x="9445314" y="1418987"/>
              <a:ext cx="1314924" cy="338554"/>
            </a:xfrm>
            <a:prstGeom prst="rect">
              <a:avLst/>
            </a:prstGeom>
            <a:noFill/>
          </p:spPr>
          <p:txBody>
            <a:bodyPr wrap="square" rtlCol="0">
              <a:spAutoFit/>
            </a:bodyPr>
            <a:lstStyle/>
            <a:p>
              <a:r>
                <a:rPr lang="en-US" sz="1600" dirty="0">
                  <a:solidFill>
                    <a:schemeClr val="bg1"/>
                  </a:solidFill>
                  <a:latin typeface="Century" panose="02040604050505020304" pitchFamily="18" charset="0"/>
                  <a:cs typeface="Calibri Light" panose="020F0302020204030204" pitchFamily="34" charset="0"/>
                </a:rPr>
                <a:t>File System</a:t>
              </a:r>
              <a:endParaRPr lang="en-IN" sz="1600" dirty="0">
                <a:solidFill>
                  <a:schemeClr val="bg1"/>
                </a:solidFill>
                <a:latin typeface="Century" panose="02040604050505020304" pitchFamily="18" charset="0"/>
                <a:cs typeface="Calibri Light" panose="020F0302020204030204" pitchFamily="34" charset="0"/>
              </a:endParaRPr>
            </a:p>
          </p:txBody>
        </p:sp>
        <p:sp>
          <p:nvSpPr>
            <p:cNvPr id="31" name="TextBox 30">
              <a:extLst>
                <a:ext uri="{FF2B5EF4-FFF2-40B4-BE49-F238E27FC236}">
                  <a16:creationId xmlns:a16="http://schemas.microsoft.com/office/drawing/2014/main" id="{A3AED446-8D26-4B1A-ABFA-4450D96DE8BB}"/>
                </a:ext>
              </a:extLst>
            </p:cNvPr>
            <p:cNvSpPr txBox="1"/>
            <p:nvPr/>
          </p:nvSpPr>
          <p:spPr>
            <a:xfrm>
              <a:off x="8828580" y="2795753"/>
              <a:ext cx="2742680" cy="584775"/>
            </a:xfrm>
            <a:prstGeom prst="rect">
              <a:avLst/>
            </a:prstGeom>
            <a:noFill/>
          </p:spPr>
          <p:txBody>
            <a:bodyPr wrap="square" rtlCol="0">
              <a:spAutoFit/>
            </a:bodyPr>
            <a:lstStyle/>
            <a:p>
              <a:pPr algn="ctr"/>
              <a:r>
                <a:rPr lang="en-US" sz="1600" dirty="0">
                  <a:solidFill>
                    <a:schemeClr val="bg1"/>
                  </a:solidFill>
                </a:rPr>
                <a:t>Exporting Data To Filesystem</a:t>
              </a:r>
              <a:endParaRPr lang="en-IN" sz="1600" dirty="0">
                <a:solidFill>
                  <a:schemeClr val="bg1"/>
                </a:solidFill>
              </a:endParaRPr>
            </a:p>
          </p:txBody>
        </p:sp>
      </p:grpSp>
      <p:grpSp>
        <p:nvGrpSpPr>
          <p:cNvPr id="53" name="Group 52">
            <a:extLst>
              <a:ext uri="{FF2B5EF4-FFF2-40B4-BE49-F238E27FC236}">
                <a16:creationId xmlns:a16="http://schemas.microsoft.com/office/drawing/2014/main" id="{1DB60A85-2BF9-4B64-93E1-7859ED1E9638}"/>
              </a:ext>
            </a:extLst>
          </p:cNvPr>
          <p:cNvGrpSpPr/>
          <p:nvPr/>
        </p:nvGrpSpPr>
        <p:grpSpPr>
          <a:xfrm>
            <a:off x="8831231" y="3745638"/>
            <a:ext cx="2742680" cy="2513878"/>
            <a:chOff x="8831231" y="3745638"/>
            <a:chExt cx="2742680" cy="2513878"/>
          </a:xfrm>
        </p:grpSpPr>
        <p:pic>
          <p:nvPicPr>
            <p:cNvPr id="33" name="Picture 32">
              <a:extLst>
                <a:ext uri="{FF2B5EF4-FFF2-40B4-BE49-F238E27FC236}">
                  <a16:creationId xmlns:a16="http://schemas.microsoft.com/office/drawing/2014/main" id="{92727AFB-5BE1-4C4E-B530-1FB6FA2B5E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48103" y="4573200"/>
              <a:ext cx="995341" cy="995341"/>
            </a:xfrm>
            <a:prstGeom prst="rect">
              <a:avLst/>
            </a:prstGeom>
          </p:spPr>
        </p:pic>
        <p:sp>
          <p:nvSpPr>
            <p:cNvPr id="34" name="TextBox 33">
              <a:extLst>
                <a:ext uri="{FF2B5EF4-FFF2-40B4-BE49-F238E27FC236}">
                  <a16:creationId xmlns:a16="http://schemas.microsoft.com/office/drawing/2014/main" id="{D8BCC52B-452D-48AD-9A06-D0223923529D}"/>
                </a:ext>
              </a:extLst>
            </p:cNvPr>
            <p:cNvSpPr txBox="1"/>
            <p:nvPr/>
          </p:nvSpPr>
          <p:spPr>
            <a:xfrm>
              <a:off x="9043823" y="3745638"/>
              <a:ext cx="1917560"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Upload</a:t>
              </a:r>
              <a:endParaRPr lang="en-IN" sz="2400" dirty="0">
                <a:solidFill>
                  <a:schemeClr val="bg1"/>
                </a:solidFill>
                <a:latin typeface="Century" panose="02040604050505020304" pitchFamily="18" charset="0"/>
                <a:cs typeface="Calibri Light" panose="020F0302020204030204" pitchFamily="34" charset="0"/>
              </a:endParaRPr>
            </a:p>
          </p:txBody>
        </p:sp>
        <p:sp>
          <p:nvSpPr>
            <p:cNvPr id="35" name="TextBox 34">
              <a:extLst>
                <a:ext uri="{FF2B5EF4-FFF2-40B4-BE49-F238E27FC236}">
                  <a16:creationId xmlns:a16="http://schemas.microsoft.com/office/drawing/2014/main" id="{DD32F4F3-0585-4362-8DA6-83DEF864651D}"/>
                </a:ext>
              </a:extLst>
            </p:cNvPr>
            <p:cNvSpPr txBox="1"/>
            <p:nvPr/>
          </p:nvSpPr>
          <p:spPr>
            <a:xfrm>
              <a:off x="9345141" y="4171034"/>
              <a:ext cx="1314924" cy="338554"/>
            </a:xfrm>
            <a:prstGeom prst="rect">
              <a:avLst/>
            </a:prstGeom>
            <a:noFill/>
          </p:spPr>
          <p:txBody>
            <a:bodyPr wrap="square" rtlCol="0">
              <a:spAutoFit/>
            </a:bodyPr>
            <a:lstStyle/>
            <a:p>
              <a:pPr algn="ctr"/>
              <a:r>
                <a:rPr lang="en-US" sz="1600" dirty="0">
                  <a:solidFill>
                    <a:schemeClr val="bg1"/>
                  </a:solidFill>
                  <a:latin typeface="Century" panose="02040604050505020304" pitchFamily="18" charset="0"/>
                  <a:cs typeface="Calibri Light" panose="020F0302020204030204" pitchFamily="34" charset="0"/>
                </a:rPr>
                <a:t>AWS S3</a:t>
              </a:r>
              <a:endParaRPr lang="en-IN" sz="1600" dirty="0">
                <a:solidFill>
                  <a:schemeClr val="bg1"/>
                </a:solidFill>
                <a:latin typeface="Century" panose="02040604050505020304" pitchFamily="18" charset="0"/>
                <a:cs typeface="Calibri Light" panose="020F0302020204030204" pitchFamily="34" charset="0"/>
              </a:endParaRPr>
            </a:p>
          </p:txBody>
        </p:sp>
        <p:sp>
          <p:nvSpPr>
            <p:cNvPr id="36" name="TextBox 35">
              <a:extLst>
                <a:ext uri="{FF2B5EF4-FFF2-40B4-BE49-F238E27FC236}">
                  <a16:creationId xmlns:a16="http://schemas.microsoft.com/office/drawing/2014/main" id="{CE7DFCF5-C5EC-4636-AFAB-5DCD0156285E}"/>
                </a:ext>
              </a:extLst>
            </p:cNvPr>
            <p:cNvSpPr txBox="1"/>
            <p:nvPr/>
          </p:nvSpPr>
          <p:spPr>
            <a:xfrm>
              <a:off x="8831231" y="5674741"/>
              <a:ext cx="2742680" cy="584775"/>
            </a:xfrm>
            <a:prstGeom prst="rect">
              <a:avLst/>
            </a:prstGeom>
            <a:noFill/>
          </p:spPr>
          <p:txBody>
            <a:bodyPr wrap="square" rtlCol="0">
              <a:spAutoFit/>
            </a:bodyPr>
            <a:lstStyle/>
            <a:p>
              <a:pPr algn="ctr"/>
              <a:r>
                <a:rPr lang="en-US" sz="1600" dirty="0">
                  <a:solidFill>
                    <a:schemeClr val="bg1"/>
                  </a:solidFill>
                </a:rPr>
                <a:t>Uploading Exported Data Files Into S3</a:t>
              </a:r>
              <a:endParaRPr lang="en-IN" sz="1600" dirty="0">
                <a:solidFill>
                  <a:schemeClr val="bg1"/>
                </a:solidFill>
              </a:endParaRPr>
            </a:p>
          </p:txBody>
        </p:sp>
      </p:grpSp>
      <p:cxnSp>
        <p:nvCxnSpPr>
          <p:cNvPr id="37" name="Connector: Elbow 36">
            <a:extLst>
              <a:ext uri="{FF2B5EF4-FFF2-40B4-BE49-F238E27FC236}">
                <a16:creationId xmlns:a16="http://schemas.microsoft.com/office/drawing/2014/main" id="{74732152-6A94-45EF-B39C-DF0CFADA72CC}"/>
              </a:ext>
            </a:extLst>
          </p:cNvPr>
          <p:cNvCxnSpPr>
            <a:cxnSpLocks/>
          </p:cNvCxnSpPr>
          <p:nvPr/>
        </p:nvCxnSpPr>
        <p:spPr>
          <a:xfrm>
            <a:off x="10832128" y="2333696"/>
            <a:ext cx="88340" cy="2667947"/>
          </a:xfrm>
          <a:prstGeom prst="bentConnector3">
            <a:avLst>
              <a:gd name="adj1" fmla="val 1266469"/>
            </a:avLst>
          </a:prstGeom>
          <a:ln w="28575">
            <a:solidFill>
              <a:schemeClr val="bg1"/>
            </a:solidFill>
            <a:tailEnd type="triangle"/>
          </a:ln>
          <a:effectLst>
            <a:outerShdw blurRad="38100" dist="25400" dir="6000000" algn="ctr" rotWithShape="0">
              <a:srgbClr val="000000">
                <a:alpha val="45000"/>
              </a:srgbClr>
            </a:outerShdw>
          </a:effectLst>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C9625FA-751C-43BA-ABD1-A9DBFAD3E5C1}"/>
              </a:ext>
            </a:extLst>
          </p:cNvPr>
          <p:cNvCxnSpPr>
            <a:cxnSpLocks/>
          </p:cNvCxnSpPr>
          <p:nvPr/>
        </p:nvCxnSpPr>
        <p:spPr>
          <a:xfrm flipH="1">
            <a:off x="8090456" y="4990304"/>
            <a:ext cx="1070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52" name="Group 51">
            <a:extLst>
              <a:ext uri="{FF2B5EF4-FFF2-40B4-BE49-F238E27FC236}">
                <a16:creationId xmlns:a16="http://schemas.microsoft.com/office/drawing/2014/main" id="{B2F9652A-16AF-4D84-B4CE-E57F243FF86D}"/>
              </a:ext>
            </a:extLst>
          </p:cNvPr>
          <p:cNvGrpSpPr/>
          <p:nvPr/>
        </p:nvGrpSpPr>
        <p:grpSpPr>
          <a:xfrm>
            <a:off x="5592006" y="3745638"/>
            <a:ext cx="2742680" cy="2760099"/>
            <a:chOff x="5592006" y="3745638"/>
            <a:chExt cx="2742680" cy="2760099"/>
          </a:xfrm>
        </p:grpSpPr>
        <p:pic>
          <p:nvPicPr>
            <p:cNvPr id="39" name="Picture 38">
              <a:extLst>
                <a:ext uri="{FF2B5EF4-FFF2-40B4-BE49-F238E27FC236}">
                  <a16:creationId xmlns:a16="http://schemas.microsoft.com/office/drawing/2014/main" id="{3CA75A3C-642E-4479-A6A0-6C0CE059F6ED}"/>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185211" y="4569031"/>
              <a:ext cx="1556270" cy="999510"/>
            </a:xfrm>
            <a:prstGeom prst="rect">
              <a:avLst/>
            </a:prstGeom>
          </p:spPr>
        </p:pic>
        <p:sp>
          <p:nvSpPr>
            <p:cNvPr id="42" name="TextBox 41">
              <a:extLst>
                <a:ext uri="{FF2B5EF4-FFF2-40B4-BE49-F238E27FC236}">
                  <a16:creationId xmlns:a16="http://schemas.microsoft.com/office/drawing/2014/main" id="{5CC08978-CD68-4C53-B29D-347D3EDDEDE8}"/>
                </a:ext>
              </a:extLst>
            </p:cNvPr>
            <p:cNvSpPr txBox="1"/>
            <p:nvPr/>
          </p:nvSpPr>
          <p:spPr>
            <a:xfrm>
              <a:off x="5970995" y="3745638"/>
              <a:ext cx="1917560"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Copy</a:t>
              </a:r>
              <a:endParaRPr lang="en-IN" sz="2400" dirty="0">
                <a:solidFill>
                  <a:schemeClr val="bg1"/>
                </a:solidFill>
                <a:latin typeface="Century" panose="02040604050505020304" pitchFamily="18" charset="0"/>
                <a:cs typeface="Calibri Light" panose="020F0302020204030204" pitchFamily="34" charset="0"/>
              </a:endParaRPr>
            </a:p>
          </p:txBody>
        </p:sp>
        <p:sp>
          <p:nvSpPr>
            <p:cNvPr id="43" name="TextBox 42">
              <a:extLst>
                <a:ext uri="{FF2B5EF4-FFF2-40B4-BE49-F238E27FC236}">
                  <a16:creationId xmlns:a16="http://schemas.microsoft.com/office/drawing/2014/main" id="{4C4E9B1B-B7B9-402A-A856-450C29F0DA66}"/>
                </a:ext>
              </a:extLst>
            </p:cNvPr>
            <p:cNvSpPr txBox="1"/>
            <p:nvPr/>
          </p:nvSpPr>
          <p:spPr>
            <a:xfrm>
              <a:off x="6272313" y="4171034"/>
              <a:ext cx="1314924" cy="338554"/>
            </a:xfrm>
            <a:prstGeom prst="rect">
              <a:avLst/>
            </a:prstGeom>
            <a:noFill/>
          </p:spPr>
          <p:txBody>
            <a:bodyPr wrap="square" rtlCol="0">
              <a:spAutoFit/>
            </a:bodyPr>
            <a:lstStyle/>
            <a:p>
              <a:pPr algn="ctr"/>
              <a:r>
                <a:rPr lang="en-US" sz="1600" dirty="0">
                  <a:solidFill>
                    <a:schemeClr val="bg1"/>
                  </a:solidFill>
                  <a:latin typeface="Century" panose="02040604050505020304" pitchFamily="18" charset="0"/>
                  <a:cs typeface="Calibri Light" panose="020F0302020204030204" pitchFamily="34" charset="0"/>
                </a:rPr>
                <a:t>Python</a:t>
              </a:r>
              <a:endParaRPr lang="en-IN" sz="1600" dirty="0">
                <a:solidFill>
                  <a:schemeClr val="bg1"/>
                </a:solidFill>
                <a:latin typeface="Century" panose="02040604050505020304" pitchFamily="18" charset="0"/>
                <a:cs typeface="Calibri Light" panose="020F0302020204030204" pitchFamily="34" charset="0"/>
              </a:endParaRPr>
            </a:p>
          </p:txBody>
        </p:sp>
        <p:sp>
          <p:nvSpPr>
            <p:cNvPr id="44" name="TextBox 43">
              <a:extLst>
                <a:ext uri="{FF2B5EF4-FFF2-40B4-BE49-F238E27FC236}">
                  <a16:creationId xmlns:a16="http://schemas.microsoft.com/office/drawing/2014/main" id="{61A8EAA9-638E-404B-8363-BFC49B3DBBF3}"/>
                </a:ext>
              </a:extLst>
            </p:cNvPr>
            <p:cNvSpPr txBox="1"/>
            <p:nvPr/>
          </p:nvSpPr>
          <p:spPr>
            <a:xfrm>
              <a:off x="5592006" y="5674740"/>
              <a:ext cx="2742680" cy="830997"/>
            </a:xfrm>
            <a:prstGeom prst="rect">
              <a:avLst/>
            </a:prstGeom>
            <a:noFill/>
          </p:spPr>
          <p:txBody>
            <a:bodyPr wrap="square" rtlCol="0">
              <a:spAutoFit/>
            </a:bodyPr>
            <a:lstStyle/>
            <a:p>
              <a:pPr algn="ctr"/>
              <a:r>
                <a:rPr lang="en-US" sz="1600" dirty="0">
                  <a:solidFill>
                    <a:schemeClr val="bg1"/>
                  </a:solidFill>
                </a:rPr>
                <a:t>Using Copy Command Inserting the Data Into Table Via Python Script</a:t>
              </a:r>
              <a:endParaRPr lang="en-IN" sz="1600" dirty="0">
                <a:solidFill>
                  <a:schemeClr val="bg1"/>
                </a:solidFill>
              </a:endParaRPr>
            </a:p>
          </p:txBody>
        </p:sp>
      </p:grpSp>
      <p:cxnSp>
        <p:nvCxnSpPr>
          <p:cNvPr id="45" name="Straight Arrow Connector 44">
            <a:extLst>
              <a:ext uri="{FF2B5EF4-FFF2-40B4-BE49-F238E27FC236}">
                <a16:creationId xmlns:a16="http://schemas.microsoft.com/office/drawing/2014/main" id="{3591C263-FF30-4EB7-9158-0FCD9E14EE8A}"/>
              </a:ext>
            </a:extLst>
          </p:cNvPr>
          <p:cNvCxnSpPr>
            <a:cxnSpLocks/>
          </p:cNvCxnSpPr>
          <p:nvPr/>
        </p:nvCxnSpPr>
        <p:spPr>
          <a:xfrm flipH="1">
            <a:off x="4411342" y="5001643"/>
            <a:ext cx="1070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51" name="Group 50">
            <a:extLst>
              <a:ext uri="{FF2B5EF4-FFF2-40B4-BE49-F238E27FC236}">
                <a16:creationId xmlns:a16="http://schemas.microsoft.com/office/drawing/2014/main" id="{ABF5746D-4F1E-42D1-908A-7605459808C2}"/>
              </a:ext>
            </a:extLst>
          </p:cNvPr>
          <p:cNvGrpSpPr/>
          <p:nvPr/>
        </p:nvGrpSpPr>
        <p:grpSpPr>
          <a:xfrm>
            <a:off x="1983806" y="3744646"/>
            <a:ext cx="2742680" cy="2514870"/>
            <a:chOff x="1589274" y="3744644"/>
            <a:chExt cx="2742680" cy="2514870"/>
          </a:xfrm>
        </p:grpSpPr>
        <p:pic>
          <p:nvPicPr>
            <p:cNvPr id="47" name="Picture 46">
              <a:extLst>
                <a:ext uri="{FF2B5EF4-FFF2-40B4-BE49-F238E27FC236}">
                  <a16:creationId xmlns:a16="http://schemas.microsoft.com/office/drawing/2014/main" id="{053AC906-DD3B-4F24-A7F2-40E094FECE8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91226" y="4573200"/>
              <a:ext cx="995341" cy="995341"/>
            </a:xfrm>
            <a:prstGeom prst="rect">
              <a:avLst/>
            </a:prstGeom>
          </p:spPr>
        </p:pic>
        <p:sp>
          <p:nvSpPr>
            <p:cNvPr id="48" name="TextBox 47">
              <a:extLst>
                <a:ext uri="{FF2B5EF4-FFF2-40B4-BE49-F238E27FC236}">
                  <a16:creationId xmlns:a16="http://schemas.microsoft.com/office/drawing/2014/main" id="{BA0E6900-B5E0-402B-8B46-139D4B6AC896}"/>
                </a:ext>
              </a:extLst>
            </p:cNvPr>
            <p:cNvSpPr txBox="1"/>
            <p:nvPr/>
          </p:nvSpPr>
          <p:spPr>
            <a:xfrm>
              <a:off x="1801594" y="3744644"/>
              <a:ext cx="1917560"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Load</a:t>
              </a:r>
              <a:endParaRPr lang="en-IN" sz="2400" dirty="0">
                <a:solidFill>
                  <a:schemeClr val="bg1"/>
                </a:solidFill>
                <a:latin typeface="Century" panose="02040604050505020304" pitchFamily="18" charset="0"/>
                <a:cs typeface="Calibri Light" panose="020F0302020204030204" pitchFamily="34" charset="0"/>
              </a:endParaRPr>
            </a:p>
          </p:txBody>
        </p:sp>
        <p:sp>
          <p:nvSpPr>
            <p:cNvPr id="49" name="TextBox 48">
              <a:extLst>
                <a:ext uri="{FF2B5EF4-FFF2-40B4-BE49-F238E27FC236}">
                  <a16:creationId xmlns:a16="http://schemas.microsoft.com/office/drawing/2014/main" id="{2AE1A234-D126-4E48-9AA1-1E5BFCFD61EA}"/>
                </a:ext>
              </a:extLst>
            </p:cNvPr>
            <p:cNvSpPr txBox="1"/>
            <p:nvPr/>
          </p:nvSpPr>
          <p:spPr>
            <a:xfrm>
              <a:off x="1821999" y="4170040"/>
              <a:ext cx="2003391" cy="338554"/>
            </a:xfrm>
            <a:prstGeom prst="rect">
              <a:avLst/>
            </a:prstGeom>
            <a:noFill/>
          </p:spPr>
          <p:txBody>
            <a:bodyPr wrap="square" rtlCol="0">
              <a:spAutoFit/>
            </a:bodyPr>
            <a:lstStyle/>
            <a:p>
              <a:pPr algn="ctr"/>
              <a:r>
                <a:rPr lang="en-US" sz="1600" dirty="0">
                  <a:solidFill>
                    <a:schemeClr val="bg1"/>
                  </a:solidFill>
                  <a:latin typeface="Century" panose="02040604050505020304" pitchFamily="18" charset="0"/>
                  <a:cs typeface="Calibri Light" panose="020F0302020204030204" pitchFamily="34" charset="0"/>
                </a:rPr>
                <a:t>AWS REDSHIFT</a:t>
              </a:r>
              <a:endParaRPr lang="en-IN" sz="1600" dirty="0">
                <a:solidFill>
                  <a:schemeClr val="bg1"/>
                </a:solidFill>
                <a:latin typeface="Century" panose="02040604050505020304" pitchFamily="18" charset="0"/>
                <a:cs typeface="Calibri Light" panose="020F0302020204030204" pitchFamily="34" charset="0"/>
              </a:endParaRPr>
            </a:p>
          </p:txBody>
        </p:sp>
        <p:sp>
          <p:nvSpPr>
            <p:cNvPr id="50" name="TextBox 49">
              <a:extLst>
                <a:ext uri="{FF2B5EF4-FFF2-40B4-BE49-F238E27FC236}">
                  <a16:creationId xmlns:a16="http://schemas.microsoft.com/office/drawing/2014/main" id="{11D24B1C-5E0D-4EF0-B914-CE1B0D0469FE}"/>
                </a:ext>
              </a:extLst>
            </p:cNvPr>
            <p:cNvSpPr txBox="1"/>
            <p:nvPr/>
          </p:nvSpPr>
          <p:spPr>
            <a:xfrm>
              <a:off x="1589274" y="5674739"/>
              <a:ext cx="2742680" cy="584775"/>
            </a:xfrm>
            <a:prstGeom prst="rect">
              <a:avLst/>
            </a:prstGeom>
            <a:noFill/>
          </p:spPr>
          <p:txBody>
            <a:bodyPr wrap="square" rtlCol="0">
              <a:spAutoFit/>
            </a:bodyPr>
            <a:lstStyle/>
            <a:p>
              <a:pPr algn="ctr"/>
              <a:r>
                <a:rPr lang="en-US" sz="1600" dirty="0">
                  <a:solidFill>
                    <a:schemeClr val="bg1"/>
                  </a:solidFill>
                </a:rPr>
                <a:t>Data Successfully Loaded Into Table</a:t>
              </a:r>
              <a:endParaRPr lang="en-IN" sz="1600" dirty="0">
                <a:solidFill>
                  <a:schemeClr val="bg1"/>
                </a:solidFill>
              </a:endParaRPr>
            </a:p>
          </p:txBody>
        </p:sp>
      </p:grpSp>
    </p:spTree>
    <p:extLst>
      <p:ext uri="{BB962C8B-B14F-4D97-AF65-F5344CB8AC3E}">
        <p14:creationId xmlns:p14="http://schemas.microsoft.com/office/powerpoint/2010/main" val="80773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fade">
                                      <p:cBhvr>
                                        <p:cTn id="57" dur="500"/>
                                        <p:tgtEl>
                                          <p:spTgt spid="5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500"/>
                                        <p:tgtEl>
                                          <p:spTgt spid="4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48</TotalTime>
  <Words>73</Words>
  <Application>Microsoft Office PowerPoint</Application>
  <PresentationFormat>Widescreen</PresentationFormat>
  <Paragraphs>34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Century</vt:lpstr>
      <vt:lpstr>Century Gothic</vt:lpstr>
      <vt:lpstr>Wingdings 3</vt:lpstr>
      <vt:lpstr>Slice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Beast</dc:creator>
  <cp:lastModifiedBy>Beast</cp:lastModifiedBy>
  <cp:revision>6</cp:revision>
  <cp:lastPrinted>2024-11-14T15:07:42Z</cp:lastPrinted>
  <dcterms:created xsi:type="dcterms:W3CDTF">2024-11-14T14:19:21Z</dcterms:created>
  <dcterms:modified xsi:type="dcterms:W3CDTF">2024-11-14T15:07:49Z</dcterms:modified>
</cp:coreProperties>
</file>