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60820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26442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47261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364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42905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214735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403809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214659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21939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88575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47729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86657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8EB40-FFF2-4F12-B3E1-614FE4A8C9A7}"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35669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37507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89610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70751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203624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C8EB40-FFF2-4F12-B3E1-614FE4A8C9A7}" type="datetimeFigureOut">
              <a:rPr lang="en-IN" smtClean="0"/>
              <a:t>14-11-2024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BC5533-685D-420D-9D72-21C56DFC347A}" type="slidenum">
              <a:rPr lang="en-IN" smtClean="0"/>
              <a:t>‹#›</a:t>
            </a:fld>
            <a:endParaRPr lang="en-IN"/>
          </a:p>
        </p:txBody>
      </p:sp>
    </p:spTree>
    <p:extLst>
      <p:ext uri="{BB962C8B-B14F-4D97-AF65-F5344CB8AC3E}">
        <p14:creationId xmlns:p14="http://schemas.microsoft.com/office/powerpoint/2010/main" val="31715301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openclipart.org/detail/68413/database-by-buggi" TargetMode="External"/><Relationship Id="rId7" Type="http://schemas.openxmlformats.org/officeDocument/2006/relationships/hyperlink" Target="https://yanbin.blog/use-postgresql-uuid-field-data-type/" TargetMode="External"/><Relationship Id="rId12"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s://www.hindustantimes.com/cricket/players" TargetMode="External"/><Relationship Id="rId9" Type="http://schemas.openxmlformats.org/officeDocument/2006/relationships/hyperlink" Target="https://freepngimg.com/png/7847-folder-png-im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3AFDD5-29A2-410E-8797-C6360ECDD4C5}"/>
              </a:ext>
            </a:extLst>
          </p:cNvPr>
          <p:cNvSpPr txBox="1"/>
          <p:nvPr/>
        </p:nvSpPr>
        <p:spPr>
          <a:xfrm>
            <a:off x="463827" y="1020460"/>
            <a:ext cx="10654748" cy="1754326"/>
          </a:xfrm>
          <a:prstGeom prst="rect">
            <a:avLst/>
          </a:prstGeom>
          <a:noFill/>
        </p:spPr>
        <p:txBody>
          <a:bodyPr wrap="square" rtlCol="0">
            <a:spAutoFit/>
          </a:bodyPr>
          <a:lstStyle/>
          <a:p>
            <a:r>
              <a:rPr lang="en-US" b="1" dirty="0"/>
              <a:t>About The Project:</a:t>
            </a:r>
          </a:p>
          <a:p>
            <a:r>
              <a:rPr lang="en-US" dirty="0"/>
              <a:t>		The Data of Cricketers program is a comprehensive application designed to collect and analyze cricket statistics from various formats of the game. This innovative platform aims to empower cricket enthusiasts, coaches, and analysts by providing them with real-time insights and historical context about player performances. This program is going to collects and aggregates data from various cricket match formats (T20,IPL,ODI,TEST).</a:t>
            </a:r>
          </a:p>
        </p:txBody>
      </p:sp>
      <p:sp>
        <p:nvSpPr>
          <p:cNvPr id="6" name="Title 5">
            <a:extLst>
              <a:ext uri="{FF2B5EF4-FFF2-40B4-BE49-F238E27FC236}">
                <a16:creationId xmlns:a16="http://schemas.microsoft.com/office/drawing/2014/main" id="{4E8F5920-EB58-45D5-9954-BE0003D8C89C}"/>
              </a:ext>
            </a:extLst>
          </p:cNvPr>
          <p:cNvSpPr>
            <a:spLocks noGrp="1"/>
          </p:cNvSpPr>
          <p:nvPr>
            <p:ph type="title"/>
          </p:nvPr>
        </p:nvSpPr>
        <p:spPr>
          <a:xfrm>
            <a:off x="0" y="187674"/>
            <a:ext cx="11728174" cy="1400530"/>
          </a:xfrm>
        </p:spPr>
        <p:txBody>
          <a:bodyPr/>
          <a:lstStyle/>
          <a:p>
            <a:pPr algn="ctr"/>
            <a:r>
              <a:rPr lang="en-US" b="1" u="sng" dirty="0"/>
              <a:t>Data Of Cricketers</a:t>
            </a:r>
            <a:endParaRPr lang="en-IN" b="1" u="sng" dirty="0"/>
          </a:p>
        </p:txBody>
      </p:sp>
      <p:sp>
        <p:nvSpPr>
          <p:cNvPr id="8" name="TextBox 7">
            <a:extLst>
              <a:ext uri="{FF2B5EF4-FFF2-40B4-BE49-F238E27FC236}">
                <a16:creationId xmlns:a16="http://schemas.microsoft.com/office/drawing/2014/main" id="{97B5FACB-4554-43A4-9C3F-39A17DB58DA9}"/>
              </a:ext>
            </a:extLst>
          </p:cNvPr>
          <p:cNvSpPr txBox="1"/>
          <p:nvPr/>
        </p:nvSpPr>
        <p:spPr>
          <a:xfrm>
            <a:off x="463827" y="3034748"/>
            <a:ext cx="10654748" cy="3416320"/>
          </a:xfrm>
          <a:prstGeom prst="rect">
            <a:avLst/>
          </a:prstGeom>
          <a:noFill/>
        </p:spPr>
        <p:txBody>
          <a:bodyPr wrap="square" rtlCol="0">
            <a:spAutoFit/>
          </a:bodyPr>
          <a:lstStyle/>
          <a:p>
            <a:r>
              <a:rPr lang="en-US" b="1" dirty="0"/>
              <a:t>Built With:</a:t>
            </a:r>
          </a:p>
          <a:p>
            <a:r>
              <a:rPr lang="en-US" dirty="0"/>
              <a:t>	Our program is developed using the most efficient programming languages, robust libraries, and top-tier database management tools to enhance performance and optimize storage solutions.</a:t>
            </a:r>
            <a:endParaRPr lang="en-US" b="1" dirty="0"/>
          </a:p>
          <a:p>
            <a:r>
              <a:rPr lang="en-US" b="1" dirty="0"/>
              <a:t>Languages:</a:t>
            </a:r>
            <a:endParaRPr lang="en-US" dirty="0"/>
          </a:p>
          <a:p>
            <a:pPr marL="742950" lvl="1" indent="-285750">
              <a:buFont typeface="Arial" panose="020B0604020202020204" pitchFamily="34" charset="0"/>
              <a:buChar char="•"/>
            </a:pPr>
            <a:r>
              <a:rPr lang="en-US" dirty="0"/>
              <a:t>Python</a:t>
            </a:r>
          </a:p>
          <a:p>
            <a:pPr marL="742950" lvl="1" indent="-285750">
              <a:buFont typeface="Arial" panose="020B0604020202020204" pitchFamily="34" charset="0"/>
              <a:buChar char="•"/>
            </a:pPr>
            <a:r>
              <a:rPr lang="en-US" dirty="0"/>
              <a:t>SQL</a:t>
            </a:r>
          </a:p>
          <a:p>
            <a:pPr marL="742950" lvl="1" indent="-285750">
              <a:buFont typeface="Arial" panose="020B0604020202020204" pitchFamily="34" charset="0"/>
              <a:buChar char="•"/>
            </a:pPr>
            <a:r>
              <a:rPr lang="en-US" dirty="0"/>
              <a:t>PostgreSql</a:t>
            </a:r>
          </a:p>
          <a:p>
            <a:pPr marL="742950" lvl="1" indent="-285750">
              <a:buFont typeface="Arial" panose="020B0604020202020204" pitchFamily="34" charset="0"/>
              <a:buChar char="•"/>
            </a:pPr>
            <a:r>
              <a:rPr lang="en-US" dirty="0"/>
              <a:t>Snowflake</a:t>
            </a:r>
          </a:p>
          <a:p>
            <a:r>
              <a:rPr lang="en-US" b="1" dirty="0"/>
              <a:t>Cloud storage:</a:t>
            </a:r>
          </a:p>
          <a:p>
            <a:pPr marL="742950" lvl="1" indent="-285750">
              <a:buFont typeface="Arial" panose="020B0604020202020204" pitchFamily="34" charset="0"/>
              <a:buChar char="•"/>
            </a:pPr>
            <a:r>
              <a:rPr lang="en-US" dirty="0"/>
              <a:t>Amazon aws s3</a:t>
            </a:r>
          </a:p>
          <a:p>
            <a:endParaRPr lang="en-IN" dirty="0"/>
          </a:p>
        </p:txBody>
      </p:sp>
    </p:spTree>
    <p:extLst>
      <p:ext uri="{BB962C8B-B14F-4D97-AF65-F5344CB8AC3E}">
        <p14:creationId xmlns:p14="http://schemas.microsoft.com/office/powerpoint/2010/main" val="270828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4000"/>
          </a:schemeClr>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63BD2A1-9C93-4C7B-B5A6-EB059B3B5196}"/>
              </a:ext>
            </a:extLst>
          </p:cNvPr>
          <p:cNvSpPr>
            <a:spLocks noGrp="1"/>
          </p:cNvSpPr>
          <p:nvPr>
            <p:ph type="title"/>
          </p:nvPr>
        </p:nvSpPr>
        <p:spPr>
          <a:xfrm>
            <a:off x="0" y="0"/>
            <a:ext cx="12192000" cy="1400530"/>
          </a:xfrm>
        </p:spPr>
        <p:txBody>
          <a:bodyPr/>
          <a:lstStyle/>
          <a:p>
            <a:pPr algn="ctr"/>
            <a:r>
              <a:rPr lang="en-US" dirty="0">
                <a:solidFill>
                  <a:schemeClr val="bg1"/>
                </a:solidFill>
              </a:rPr>
              <a:t>Architecture Of Program</a:t>
            </a:r>
            <a:endParaRPr lang="en-IN" dirty="0">
              <a:solidFill>
                <a:schemeClr val="bg1"/>
              </a:solidFill>
            </a:endParaRPr>
          </a:p>
        </p:txBody>
      </p:sp>
      <p:cxnSp>
        <p:nvCxnSpPr>
          <p:cNvPr id="15" name="Straight Arrow Connector 14">
            <a:extLst>
              <a:ext uri="{FF2B5EF4-FFF2-40B4-BE49-F238E27FC236}">
                <a16:creationId xmlns:a16="http://schemas.microsoft.com/office/drawing/2014/main" id="{DB108324-A764-4CA4-94FC-55F82E63AAD8}"/>
              </a:ext>
            </a:extLst>
          </p:cNvPr>
          <p:cNvCxnSpPr>
            <a:cxnSpLocks/>
          </p:cNvCxnSpPr>
          <p:nvPr/>
        </p:nvCxnSpPr>
        <p:spPr>
          <a:xfrm>
            <a:off x="1939518"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8" name="Group 117">
            <a:extLst>
              <a:ext uri="{FF2B5EF4-FFF2-40B4-BE49-F238E27FC236}">
                <a16:creationId xmlns:a16="http://schemas.microsoft.com/office/drawing/2014/main" id="{BA1EB627-38CD-4F41-8048-CA872B3D52F5}"/>
              </a:ext>
            </a:extLst>
          </p:cNvPr>
          <p:cNvGrpSpPr/>
          <p:nvPr/>
        </p:nvGrpSpPr>
        <p:grpSpPr>
          <a:xfrm>
            <a:off x="218039" y="957321"/>
            <a:ext cx="2635424" cy="2200749"/>
            <a:chOff x="218039" y="957321"/>
            <a:chExt cx="2635424" cy="2200749"/>
          </a:xfrm>
        </p:grpSpPr>
        <p:pic>
          <p:nvPicPr>
            <p:cNvPr id="10" name="Picture 9">
              <a:extLst>
                <a:ext uri="{FF2B5EF4-FFF2-40B4-BE49-F238E27FC236}">
                  <a16:creationId xmlns:a16="http://schemas.microsoft.com/office/drawing/2014/main" id="{22B3D030-A762-4A2F-BC6D-A35E28220F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6002" y="1794574"/>
              <a:ext cx="783272" cy="945600"/>
            </a:xfrm>
            <a:prstGeom prst="rect">
              <a:avLst/>
            </a:prstGeom>
            <a:noFill/>
            <a:effectLst>
              <a:glow>
                <a:schemeClr val="accent1">
                  <a:alpha val="40000"/>
                </a:schemeClr>
              </a:glow>
              <a:outerShdw blurRad="50800" dist="50800" dir="5400000" algn="ctr" rotWithShape="0">
                <a:srgbClr val="000000">
                  <a:alpha val="13000"/>
                </a:srgbClr>
              </a:outerShdw>
              <a:reflection endPos="0" dist="50800" dir="5400000" sy="-100000" algn="bl" rotWithShape="0"/>
              <a:softEdge rad="0"/>
            </a:effectLst>
          </p:spPr>
        </p:pic>
        <p:sp>
          <p:nvSpPr>
            <p:cNvPr id="11" name="TextBox 10">
              <a:extLst>
                <a:ext uri="{FF2B5EF4-FFF2-40B4-BE49-F238E27FC236}">
                  <a16:creationId xmlns:a16="http://schemas.microsoft.com/office/drawing/2014/main" id="{3D249D58-D6BB-4AE4-AC44-60CBEC217FA9}"/>
                </a:ext>
              </a:extLst>
            </p:cNvPr>
            <p:cNvSpPr txBox="1"/>
            <p:nvPr/>
          </p:nvSpPr>
          <p:spPr>
            <a:xfrm>
              <a:off x="806002"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Source</a:t>
              </a:r>
              <a:endParaRPr lang="en-IN" sz="1600" dirty="0">
                <a:solidFill>
                  <a:schemeClr val="bg1"/>
                </a:solidFill>
                <a:latin typeface="Century" panose="02040604050505020304" pitchFamily="18" charset="0"/>
                <a:cs typeface="Calibri Light" panose="020F0302020204030204" pitchFamily="34" charset="0"/>
              </a:endParaRPr>
            </a:p>
          </p:txBody>
        </p:sp>
        <p:sp>
          <p:nvSpPr>
            <p:cNvPr id="17" name="TextBox 16">
              <a:extLst>
                <a:ext uri="{FF2B5EF4-FFF2-40B4-BE49-F238E27FC236}">
                  <a16:creationId xmlns:a16="http://schemas.microsoft.com/office/drawing/2014/main" id="{C5D49D16-3657-497A-890C-1D9AB3443DEF}"/>
                </a:ext>
              </a:extLst>
            </p:cNvPr>
            <p:cNvSpPr txBox="1"/>
            <p:nvPr/>
          </p:nvSpPr>
          <p:spPr>
            <a:xfrm>
              <a:off x="806002" y="2819516"/>
              <a:ext cx="2047461" cy="338554"/>
            </a:xfrm>
            <a:prstGeom prst="rect">
              <a:avLst/>
            </a:prstGeom>
            <a:noFill/>
          </p:spPr>
          <p:txBody>
            <a:bodyPr wrap="square" rtlCol="0">
              <a:spAutoFit/>
            </a:bodyPr>
            <a:lstStyle/>
            <a:p>
              <a:r>
                <a:rPr lang="en-IN" sz="1600" dirty="0">
                  <a:solidFill>
                    <a:schemeClr val="bg1"/>
                  </a:solidFill>
                  <a:latin typeface="Century" panose="02040604050505020304" pitchFamily="18" charset="0"/>
                  <a:hlinkClick r:id="rId4">
                    <a:extLst>
                      <a:ext uri="{A12FA001-AC4F-418D-AE19-62706E023703}">
                        <ahyp:hlinkClr xmlns:ahyp="http://schemas.microsoft.com/office/drawing/2018/hyperlinkcolor" val="tx"/>
                      </a:ext>
                    </a:extLst>
                  </a:hlinkClick>
                </a:rPr>
                <a:t>Website</a:t>
              </a:r>
              <a:endParaRPr lang="en-IN" sz="1600" dirty="0">
                <a:solidFill>
                  <a:schemeClr val="bg1"/>
                </a:solidFill>
                <a:latin typeface="Century" panose="02040604050505020304" pitchFamily="18" charset="0"/>
              </a:endParaRPr>
            </a:p>
          </p:txBody>
        </p:sp>
        <p:sp>
          <p:nvSpPr>
            <p:cNvPr id="20" name="TextBox 19">
              <a:extLst>
                <a:ext uri="{FF2B5EF4-FFF2-40B4-BE49-F238E27FC236}">
                  <a16:creationId xmlns:a16="http://schemas.microsoft.com/office/drawing/2014/main" id="{739906A7-8763-41DA-9C89-7A8BA06AEF9D}"/>
                </a:ext>
              </a:extLst>
            </p:cNvPr>
            <p:cNvSpPr txBox="1"/>
            <p:nvPr/>
          </p:nvSpPr>
          <p:spPr>
            <a:xfrm>
              <a:off x="218039" y="957321"/>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Extract </a:t>
              </a:r>
              <a:endParaRPr lang="en-IN" sz="2400" dirty="0">
                <a:solidFill>
                  <a:schemeClr val="bg1"/>
                </a:solidFill>
                <a:latin typeface="Century" panose="02040604050505020304" pitchFamily="18" charset="0"/>
                <a:cs typeface="Calibri Light" panose="020F0302020204030204" pitchFamily="34" charset="0"/>
              </a:endParaRPr>
            </a:p>
          </p:txBody>
        </p:sp>
      </p:grpSp>
      <p:grpSp>
        <p:nvGrpSpPr>
          <p:cNvPr id="130" name="Group 129">
            <a:extLst>
              <a:ext uri="{FF2B5EF4-FFF2-40B4-BE49-F238E27FC236}">
                <a16:creationId xmlns:a16="http://schemas.microsoft.com/office/drawing/2014/main" id="{50FD38CD-3318-41CA-9904-E39EB1F3DD71}"/>
              </a:ext>
            </a:extLst>
          </p:cNvPr>
          <p:cNvGrpSpPr/>
          <p:nvPr/>
        </p:nvGrpSpPr>
        <p:grpSpPr>
          <a:xfrm>
            <a:off x="2926806" y="970634"/>
            <a:ext cx="2294550" cy="2409895"/>
            <a:chOff x="2926806" y="970634"/>
            <a:chExt cx="2294550" cy="2409895"/>
          </a:xfrm>
        </p:grpSpPr>
        <p:pic>
          <p:nvPicPr>
            <p:cNvPr id="29" name="Picture 28">
              <a:extLst>
                <a:ext uri="{FF2B5EF4-FFF2-40B4-BE49-F238E27FC236}">
                  <a16:creationId xmlns:a16="http://schemas.microsoft.com/office/drawing/2014/main" id="{3F9C7772-D69F-43ED-9CCA-6CA0FB2004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0225" y="1757540"/>
              <a:ext cx="1007165" cy="945600"/>
            </a:xfrm>
            <a:prstGeom prst="rect">
              <a:avLst/>
            </a:prstGeom>
          </p:spPr>
        </p:pic>
        <p:sp>
          <p:nvSpPr>
            <p:cNvPr id="21" name="TextBox 20">
              <a:extLst>
                <a:ext uri="{FF2B5EF4-FFF2-40B4-BE49-F238E27FC236}">
                  <a16:creationId xmlns:a16="http://schemas.microsoft.com/office/drawing/2014/main" id="{EA297490-46FF-4812-9350-C660EF837508}"/>
                </a:ext>
              </a:extLst>
            </p:cNvPr>
            <p:cNvSpPr txBox="1"/>
            <p:nvPr/>
          </p:nvSpPr>
          <p:spPr>
            <a:xfrm>
              <a:off x="2926806" y="970634"/>
              <a:ext cx="2168655"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Transform </a:t>
              </a:r>
              <a:endParaRPr lang="en-IN" sz="2400" dirty="0">
                <a:solidFill>
                  <a:schemeClr val="bg1"/>
                </a:solidFill>
                <a:latin typeface="Century" panose="02040604050505020304" pitchFamily="18" charset="0"/>
                <a:cs typeface="Calibri Light" panose="020F0302020204030204" pitchFamily="34" charset="0"/>
              </a:endParaRPr>
            </a:p>
          </p:txBody>
        </p:sp>
        <p:sp>
          <p:nvSpPr>
            <p:cNvPr id="30" name="TextBox 29">
              <a:extLst>
                <a:ext uri="{FF2B5EF4-FFF2-40B4-BE49-F238E27FC236}">
                  <a16:creationId xmlns:a16="http://schemas.microsoft.com/office/drawing/2014/main" id="{8B587D78-5CAD-4A29-985F-078D4798A455}"/>
                </a:ext>
              </a:extLst>
            </p:cNvPr>
            <p:cNvSpPr txBox="1"/>
            <p:nvPr/>
          </p:nvSpPr>
          <p:spPr>
            <a:xfrm>
              <a:off x="3620225"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Pandas</a:t>
              </a:r>
              <a:endParaRPr lang="en-IN" sz="1600" dirty="0">
                <a:solidFill>
                  <a:schemeClr val="bg1"/>
                </a:solidFill>
                <a:latin typeface="Century" panose="02040604050505020304" pitchFamily="18" charset="0"/>
                <a:cs typeface="Calibri Light" panose="020F0302020204030204" pitchFamily="34" charset="0"/>
              </a:endParaRPr>
            </a:p>
          </p:txBody>
        </p:sp>
        <p:sp>
          <p:nvSpPr>
            <p:cNvPr id="32" name="TextBox 31">
              <a:extLst>
                <a:ext uri="{FF2B5EF4-FFF2-40B4-BE49-F238E27FC236}">
                  <a16:creationId xmlns:a16="http://schemas.microsoft.com/office/drawing/2014/main" id="{29451175-ADAB-4759-9053-ECA1D612F697}"/>
                </a:ext>
              </a:extLst>
            </p:cNvPr>
            <p:cNvSpPr txBox="1"/>
            <p:nvPr/>
          </p:nvSpPr>
          <p:spPr>
            <a:xfrm>
              <a:off x="3052701" y="2795754"/>
              <a:ext cx="2168655" cy="584775"/>
            </a:xfrm>
            <a:prstGeom prst="rect">
              <a:avLst/>
            </a:prstGeom>
            <a:noFill/>
          </p:spPr>
          <p:txBody>
            <a:bodyPr wrap="square" rtlCol="0">
              <a:spAutoFit/>
            </a:bodyPr>
            <a:lstStyle/>
            <a:p>
              <a:pPr algn="ctr"/>
              <a:r>
                <a:rPr lang="en-US" sz="1600" dirty="0">
                  <a:solidFill>
                    <a:schemeClr val="bg1"/>
                  </a:solidFill>
                </a:rPr>
                <a:t>Data Cleaning &amp;</a:t>
              </a:r>
            </a:p>
            <a:p>
              <a:pPr algn="ctr"/>
              <a:r>
                <a:rPr lang="en-US" sz="1600" dirty="0">
                  <a:solidFill>
                    <a:schemeClr val="bg1"/>
                  </a:solidFill>
                </a:rPr>
                <a:t>Data Forming</a:t>
              </a:r>
              <a:endParaRPr lang="en-IN" sz="1600" dirty="0">
                <a:solidFill>
                  <a:schemeClr val="bg1"/>
                </a:solidFill>
              </a:endParaRPr>
            </a:p>
          </p:txBody>
        </p:sp>
      </p:grpSp>
      <p:cxnSp>
        <p:nvCxnSpPr>
          <p:cNvPr id="33" name="Straight Arrow Connector 32">
            <a:extLst>
              <a:ext uri="{FF2B5EF4-FFF2-40B4-BE49-F238E27FC236}">
                <a16:creationId xmlns:a16="http://schemas.microsoft.com/office/drawing/2014/main" id="{11F41727-0316-49A7-A82E-D3CA297F0D2B}"/>
              </a:ext>
            </a:extLst>
          </p:cNvPr>
          <p:cNvCxnSpPr>
            <a:cxnSpLocks/>
          </p:cNvCxnSpPr>
          <p:nvPr/>
        </p:nvCxnSpPr>
        <p:spPr>
          <a:xfrm>
            <a:off x="5221356"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0" name="Group 119">
            <a:extLst>
              <a:ext uri="{FF2B5EF4-FFF2-40B4-BE49-F238E27FC236}">
                <a16:creationId xmlns:a16="http://schemas.microsoft.com/office/drawing/2014/main" id="{C49C9D16-7A59-4C9E-8585-45E96550682D}"/>
              </a:ext>
            </a:extLst>
          </p:cNvPr>
          <p:cNvGrpSpPr/>
          <p:nvPr/>
        </p:nvGrpSpPr>
        <p:grpSpPr>
          <a:xfrm>
            <a:off x="5799867" y="970634"/>
            <a:ext cx="2742680" cy="2462769"/>
            <a:chOff x="5799867" y="970634"/>
            <a:chExt cx="2742680" cy="2462769"/>
          </a:xfrm>
        </p:grpSpPr>
        <p:sp>
          <p:nvSpPr>
            <p:cNvPr id="37" name="TextBox 36">
              <a:extLst>
                <a:ext uri="{FF2B5EF4-FFF2-40B4-BE49-F238E27FC236}">
                  <a16:creationId xmlns:a16="http://schemas.microsoft.com/office/drawing/2014/main" id="{F0E26422-8900-4922-AC8E-CFBFD0618E7A}"/>
                </a:ext>
              </a:extLst>
            </p:cNvPr>
            <p:cNvSpPr txBox="1"/>
            <p:nvPr/>
          </p:nvSpPr>
          <p:spPr>
            <a:xfrm>
              <a:off x="6004566" y="97063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Load</a:t>
              </a:r>
              <a:endParaRPr lang="en-IN" sz="2400" dirty="0">
                <a:solidFill>
                  <a:schemeClr val="bg1"/>
                </a:solidFill>
                <a:latin typeface="Century" panose="02040604050505020304" pitchFamily="18" charset="0"/>
                <a:cs typeface="Calibri Light" panose="020F0302020204030204" pitchFamily="34" charset="0"/>
              </a:endParaRPr>
            </a:p>
          </p:txBody>
        </p:sp>
        <p:pic>
          <p:nvPicPr>
            <p:cNvPr id="39" name="Picture 38">
              <a:extLst>
                <a:ext uri="{FF2B5EF4-FFF2-40B4-BE49-F238E27FC236}">
                  <a16:creationId xmlns:a16="http://schemas.microsoft.com/office/drawing/2014/main" id="{5D520ABC-260E-46F9-8737-66C83439A48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358665" y="1546801"/>
              <a:ext cx="1457261" cy="1457261"/>
            </a:xfrm>
            <a:prstGeom prst="rect">
              <a:avLst/>
            </a:prstGeom>
          </p:spPr>
        </p:pic>
        <p:sp>
          <p:nvSpPr>
            <p:cNvPr id="41" name="TextBox 40">
              <a:extLst>
                <a:ext uri="{FF2B5EF4-FFF2-40B4-BE49-F238E27FC236}">
                  <a16:creationId xmlns:a16="http://schemas.microsoft.com/office/drawing/2014/main" id="{CD12BB6F-250B-44F6-893F-B2864B8D83E2}"/>
                </a:ext>
              </a:extLst>
            </p:cNvPr>
            <p:cNvSpPr txBox="1"/>
            <p:nvPr/>
          </p:nvSpPr>
          <p:spPr>
            <a:xfrm>
              <a:off x="6486941"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PostgreSql</a:t>
              </a:r>
              <a:endParaRPr lang="en-IN" sz="1600" dirty="0">
                <a:solidFill>
                  <a:schemeClr val="bg1"/>
                </a:solidFill>
                <a:latin typeface="Century" panose="02040604050505020304" pitchFamily="18" charset="0"/>
                <a:cs typeface="Calibri Light" panose="020F0302020204030204" pitchFamily="34" charset="0"/>
              </a:endParaRPr>
            </a:p>
          </p:txBody>
        </p:sp>
        <p:sp>
          <p:nvSpPr>
            <p:cNvPr id="42" name="TextBox 41">
              <a:extLst>
                <a:ext uri="{FF2B5EF4-FFF2-40B4-BE49-F238E27FC236}">
                  <a16:creationId xmlns:a16="http://schemas.microsoft.com/office/drawing/2014/main" id="{427BCEB0-BC25-44C1-91A6-7A2821B6C51A}"/>
                </a:ext>
              </a:extLst>
            </p:cNvPr>
            <p:cNvSpPr txBox="1"/>
            <p:nvPr/>
          </p:nvSpPr>
          <p:spPr>
            <a:xfrm>
              <a:off x="5799867" y="2848628"/>
              <a:ext cx="2742680" cy="584775"/>
            </a:xfrm>
            <a:prstGeom prst="rect">
              <a:avLst/>
            </a:prstGeom>
            <a:noFill/>
          </p:spPr>
          <p:txBody>
            <a:bodyPr wrap="square" rtlCol="0">
              <a:spAutoFit/>
            </a:bodyPr>
            <a:lstStyle/>
            <a:p>
              <a:pPr algn="ctr"/>
              <a:r>
                <a:rPr lang="en-US" sz="1600" dirty="0">
                  <a:solidFill>
                    <a:schemeClr val="bg1"/>
                  </a:solidFill>
                </a:rPr>
                <a:t>Structured Data Inserting Into Postgresql</a:t>
              </a:r>
              <a:endParaRPr lang="en-IN" sz="1600" dirty="0">
                <a:solidFill>
                  <a:schemeClr val="bg1"/>
                </a:solidFill>
              </a:endParaRPr>
            </a:p>
          </p:txBody>
        </p:sp>
      </p:grpSp>
      <p:cxnSp>
        <p:nvCxnSpPr>
          <p:cNvPr id="54" name="Straight Arrow Connector 53">
            <a:extLst>
              <a:ext uri="{FF2B5EF4-FFF2-40B4-BE49-F238E27FC236}">
                <a16:creationId xmlns:a16="http://schemas.microsoft.com/office/drawing/2014/main" id="{EE142770-6971-455E-8FF4-7A2F4B3D236E}"/>
              </a:ext>
            </a:extLst>
          </p:cNvPr>
          <p:cNvCxnSpPr>
            <a:cxnSpLocks/>
          </p:cNvCxnSpPr>
          <p:nvPr/>
        </p:nvCxnSpPr>
        <p:spPr>
          <a:xfrm>
            <a:off x="8090456" y="2302479"/>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1" name="Group 120">
            <a:extLst>
              <a:ext uri="{FF2B5EF4-FFF2-40B4-BE49-F238E27FC236}">
                <a16:creationId xmlns:a16="http://schemas.microsoft.com/office/drawing/2014/main" id="{A5D4738B-9CD8-420A-BE6E-9D6D35BF5FF6}"/>
              </a:ext>
            </a:extLst>
          </p:cNvPr>
          <p:cNvGrpSpPr/>
          <p:nvPr/>
        </p:nvGrpSpPr>
        <p:grpSpPr>
          <a:xfrm>
            <a:off x="8828580" y="970634"/>
            <a:ext cx="2742680" cy="2409894"/>
            <a:chOff x="8828580" y="970634"/>
            <a:chExt cx="2742680" cy="2409894"/>
          </a:xfrm>
        </p:grpSpPr>
        <p:pic>
          <p:nvPicPr>
            <p:cNvPr id="56" name="Picture 55">
              <a:extLst>
                <a:ext uri="{FF2B5EF4-FFF2-40B4-BE49-F238E27FC236}">
                  <a16:creationId xmlns:a16="http://schemas.microsoft.com/office/drawing/2014/main" id="{444C6FE9-0AAB-4D45-956F-0739B869CEC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603900" y="1857453"/>
              <a:ext cx="905000" cy="745774"/>
            </a:xfrm>
            <a:prstGeom prst="rect">
              <a:avLst/>
            </a:prstGeom>
          </p:spPr>
        </p:pic>
        <p:sp>
          <p:nvSpPr>
            <p:cNvPr id="58" name="TextBox 57">
              <a:extLst>
                <a:ext uri="{FF2B5EF4-FFF2-40B4-BE49-F238E27FC236}">
                  <a16:creationId xmlns:a16="http://schemas.microsoft.com/office/drawing/2014/main" id="{5867B383-E391-4095-8B2A-CC39A0E5A04C}"/>
                </a:ext>
              </a:extLst>
            </p:cNvPr>
            <p:cNvSpPr txBox="1"/>
            <p:nvPr/>
          </p:nvSpPr>
          <p:spPr>
            <a:xfrm>
              <a:off x="9097621" y="97063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Export</a:t>
              </a:r>
              <a:endParaRPr lang="en-IN" sz="2400" dirty="0">
                <a:solidFill>
                  <a:schemeClr val="bg1"/>
                </a:solidFill>
                <a:latin typeface="Century" panose="02040604050505020304" pitchFamily="18" charset="0"/>
                <a:cs typeface="Calibri Light" panose="020F0302020204030204" pitchFamily="34" charset="0"/>
              </a:endParaRPr>
            </a:p>
          </p:txBody>
        </p:sp>
        <p:sp>
          <p:nvSpPr>
            <p:cNvPr id="59" name="TextBox 58">
              <a:extLst>
                <a:ext uri="{FF2B5EF4-FFF2-40B4-BE49-F238E27FC236}">
                  <a16:creationId xmlns:a16="http://schemas.microsoft.com/office/drawing/2014/main" id="{9F0D64D4-0A20-42FD-BDE6-08B3D1D2DEAB}"/>
                </a:ext>
              </a:extLst>
            </p:cNvPr>
            <p:cNvSpPr txBox="1"/>
            <p:nvPr/>
          </p:nvSpPr>
          <p:spPr>
            <a:xfrm>
              <a:off x="9445314" y="1418987"/>
              <a:ext cx="1314924"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File System</a:t>
              </a:r>
              <a:endParaRPr lang="en-IN" sz="1600" dirty="0">
                <a:solidFill>
                  <a:schemeClr val="bg1"/>
                </a:solidFill>
                <a:latin typeface="Century" panose="02040604050505020304" pitchFamily="18" charset="0"/>
                <a:cs typeface="Calibri Light" panose="020F0302020204030204" pitchFamily="34" charset="0"/>
              </a:endParaRPr>
            </a:p>
          </p:txBody>
        </p:sp>
        <p:sp>
          <p:nvSpPr>
            <p:cNvPr id="60" name="TextBox 59">
              <a:extLst>
                <a:ext uri="{FF2B5EF4-FFF2-40B4-BE49-F238E27FC236}">
                  <a16:creationId xmlns:a16="http://schemas.microsoft.com/office/drawing/2014/main" id="{D12D690D-C820-4F82-8889-821D52E9CE18}"/>
                </a:ext>
              </a:extLst>
            </p:cNvPr>
            <p:cNvSpPr txBox="1"/>
            <p:nvPr/>
          </p:nvSpPr>
          <p:spPr>
            <a:xfrm>
              <a:off x="8828580" y="2795753"/>
              <a:ext cx="2742680" cy="584775"/>
            </a:xfrm>
            <a:prstGeom prst="rect">
              <a:avLst/>
            </a:prstGeom>
            <a:noFill/>
          </p:spPr>
          <p:txBody>
            <a:bodyPr wrap="square" rtlCol="0">
              <a:spAutoFit/>
            </a:bodyPr>
            <a:lstStyle/>
            <a:p>
              <a:pPr algn="ctr"/>
              <a:r>
                <a:rPr lang="en-US" sz="1600" dirty="0">
                  <a:solidFill>
                    <a:schemeClr val="bg1"/>
                  </a:solidFill>
                </a:rPr>
                <a:t>Exporting Data To Filesystem</a:t>
              </a:r>
              <a:endParaRPr lang="en-IN" sz="1600" dirty="0">
                <a:solidFill>
                  <a:schemeClr val="bg1"/>
                </a:solidFill>
              </a:endParaRPr>
            </a:p>
          </p:txBody>
        </p:sp>
      </p:grpSp>
      <p:grpSp>
        <p:nvGrpSpPr>
          <p:cNvPr id="122" name="Group 121">
            <a:extLst>
              <a:ext uri="{FF2B5EF4-FFF2-40B4-BE49-F238E27FC236}">
                <a16:creationId xmlns:a16="http://schemas.microsoft.com/office/drawing/2014/main" id="{2F58203C-384D-4B89-A531-38022C5DBF07}"/>
              </a:ext>
            </a:extLst>
          </p:cNvPr>
          <p:cNvGrpSpPr/>
          <p:nvPr/>
        </p:nvGrpSpPr>
        <p:grpSpPr>
          <a:xfrm>
            <a:off x="8885027" y="3573054"/>
            <a:ext cx="2742680" cy="2513878"/>
            <a:chOff x="8885027" y="3573054"/>
            <a:chExt cx="2742680" cy="2513878"/>
          </a:xfrm>
        </p:grpSpPr>
        <p:pic>
          <p:nvPicPr>
            <p:cNvPr id="85" name="Picture 84">
              <a:extLst>
                <a:ext uri="{FF2B5EF4-FFF2-40B4-BE49-F238E27FC236}">
                  <a16:creationId xmlns:a16="http://schemas.microsoft.com/office/drawing/2014/main" id="{E16496B1-BB32-42DC-A6BD-248B05A54D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1899" y="4400616"/>
              <a:ext cx="995341" cy="995341"/>
            </a:xfrm>
            <a:prstGeom prst="rect">
              <a:avLst/>
            </a:prstGeom>
          </p:spPr>
        </p:pic>
        <p:sp>
          <p:nvSpPr>
            <p:cNvPr id="98" name="TextBox 97">
              <a:extLst>
                <a:ext uri="{FF2B5EF4-FFF2-40B4-BE49-F238E27FC236}">
                  <a16:creationId xmlns:a16="http://schemas.microsoft.com/office/drawing/2014/main" id="{BAD280A9-CC87-438B-B31E-A7C595CE2742}"/>
                </a:ext>
              </a:extLst>
            </p:cNvPr>
            <p:cNvSpPr txBox="1"/>
            <p:nvPr/>
          </p:nvSpPr>
          <p:spPr>
            <a:xfrm>
              <a:off x="9097619" y="357305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Upload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99" name="TextBox 98">
              <a:extLst>
                <a:ext uri="{FF2B5EF4-FFF2-40B4-BE49-F238E27FC236}">
                  <a16:creationId xmlns:a16="http://schemas.microsoft.com/office/drawing/2014/main" id="{38941D5F-C1E7-4475-940E-B82C49C20616}"/>
                </a:ext>
              </a:extLst>
            </p:cNvPr>
            <p:cNvSpPr txBox="1"/>
            <p:nvPr/>
          </p:nvSpPr>
          <p:spPr>
            <a:xfrm>
              <a:off x="9398937"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S3</a:t>
              </a:r>
              <a:endParaRPr lang="en-IN" sz="1600" dirty="0">
                <a:solidFill>
                  <a:schemeClr val="bg1"/>
                </a:solidFill>
                <a:latin typeface="Century" panose="02040604050505020304" pitchFamily="18" charset="0"/>
                <a:cs typeface="Calibri Light" panose="020F0302020204030204" pitchFamily="34" charset="0"/>
              </a:endParaRPr>
            </a:p>
          </p:txBody>
        </p:sp>
        <p:sp>
          <p:nvSpPr>
            <p:cNvPr id="100" name="TextBox 99">
              <a:extLst>
                <a:ext uri="{FF2B5EF4-FFF2-40B4-BE49-F238E27FC236}">
                  <a16:creationId xmlns:a16="http://schemas.microsoft.com/office/drawing/2014/main" id="{5CD2B9E1-AD86-4E29-BFC1-A969A5358281}"/>
                </a:ext>
              </a:extLst>
            </p:cNvPr>
            <p:cNvSpPr txBox="1"/>
            <p:nvPr/>
          </p:nvSpPr>
          <p:spPr>
            <a:xfrm>
              <a:off x="8885027" y="5502157"/>
              <a:ext cx="2742680" cy="584775"/>
            </a:xfrm>
            <a:prstGeom prst="rect">
              <a:avLst/>
            </a:prstGeom>
            <a:noFill/>
          </p:spPr>
          <p:txBody>
            <a:bodyPr wrap="square" rtlCol="0">
              <a:spAutoFit/>
            </a:bodyPr>
            <a:lstStyle/>
            <a:p>
              <a:pPr algn="ctr"/>
              <a:r>
                <a:rPr lang="en-US" sz="1600" dirty="0">
                  <a:solidFill>
                    <a:schemeClr val="bg1"/>
                  </a:solidFill>
                </a:rPr>
                <a:t>Uploading Exported Data Files Into S3</a:t>
              </a:r>
              <a:endParaRPr lang="en-IN" sz="1600" dirty="0">
                <a:solidFill>
                  <a:schemeClr val="bg1"/>
                </a:solidFill>
              </a:endParaRPr>
            </a:p>
          </p:txBody>
        </p:sp>
      </p:grpSp>
      <p:cxnSp>
        <p:nvCxnSpPr>
          <p:cNvPr id="101" name="Straight Arrow Connector 100">
            <a:extLst>
              <a:ext uri="{FF2B5EF4-FFF2-40B4-BE49-F238E27FC236}">
                <a16:creationId xmlns:a16="http://schemas.microsoft.com/office/drawing/2014/main" id="{E1FA1DA0-F3D7-46DB-B218-F56FB8512A64}"/>
              </a:ext>
            </a:extLst>
          </p:cNvPr>
          <p:cNvCxnSpPr>
            <a:cxnSpLocks/>
          </p:cNvCxnSpPr>
          <p:nvPr/>
        </p:nvCxnSpPr>
        <p:spPr>
          <a:xfrm flipH="1">
            <a:off x="8118588" y="4898286"/>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32" name="Group 131">
            <a:extLst>
              <a:ext uri="{FF2B5EF4-FFF2-40B4-BE49-F238E27FC236}">
                <a16:creationId xmlns:a16="http://schemas.microsoft.com/office/drawing/2014/main" id="{C4BD663D-E7BA-4E02-AA8F-E5F336BB83D9}"/>
              </a:ext>
            </a:extLst>
          </p:cNvPr>
          <p:cNvGrpSpPr/>
          <p:nvPr/>
        </p:nvGrpSpPr>
        <p:grpSpPr>
          <a:xfrm>
            <a:off x="5851358" y="3573053"/>
            <a:ext cx="2910690" cy="2760101"/>
            <a:chOff x="5851358" y="3573053"/>
            <a:chExt cx="2910690" cy="2760101"/>
          </a:xfrm>
        </p:grpSpPr>
        <p:pic>
          <p:nvPicPr>
            <p:cNvPr id="104" name="Picture 103">
              <a:extLst>
                <a:ext uri="{FF2B5EF4-FFF2-40B4-BE49-F238E27FC236}">
                  <a16:creationId xmlns:a16="http://schemas.microsoft.com/office/drawing/2014/main" id="{ED4DE754-93A0-4278-8F13-DB275BF627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08421" y="4387835"/>
              <a:ext cx="995341" cy="995341"/>
            </a:xfrm>
            <a:prstGeom prst="rect">
              <a:avLst/>
            </a:prstGeom>
          </p:spPr>
        </p:pic>
        <p:grpSp>
          <p:nvGrpSpPr>
            <p:cNvPr id="131" name="Group 130">
              <a:extLst>
                <a:ext uri="{FF2B5EF4-FFF2-40B4-BE49-F238E27FC236}">
                  <a16:creationId xmlns:a16="http://schemas.microsoft.com/office/drawing/2014/main" id="{43AD5FBB-E9BD-42EC-B955-92993E47C1AA}"/>
                </a:ext>
              </a:extLst>
            </p:cNvPr>
            <p:cNvGrpSpPr/>
            <p:nvPr/>
          </p:nvGrpSpPr>
          <p:grpSpPr>
            <a:xfrm>
              <a:off x="5851358" y="3573053"/>
              <a:ext cx="2910690" cy="2760101"/>
              <a:chOff x="5851358" y="3573053"/>
              <a:chExt cx="2910690" cy="2760101"/>
            </a:xfrm>
          </p:grpSpPr>
          <p:sp>
            <p:nvSpPr>
              <p:cNvPr id="105" name="TextBox 104">
                <a:extLst>
                  <a:ext uri="{FF2B5EF4-FFF2-40B4-BE49-F238E27FC236}">
                    <a16:creationId xmlns:a16="http://schemas.microsoft.com/office/drawing/2014/main" id="{A8715DC0-A2E6-4FFF-B497-926D426796BA}"/>
                  </a:ext>
                </a:extLst>
              </p:cNvPr>
              <p:cNvSpPr txBox="1"/>
              <p:nvPr/>
            </p:nvSpPr>
            <p:spPr>
              <a:xfrm>
                <a:off x="6548629"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SQS</a:t>
                </a:r>
                <a:endParaRPr lang="en-IN" sz="1600" dirty="0">
                  <a:solidFill>
                    <a:schemeClr val="bg1"/>
                  </a:solidFill>
                  <a:latin typeface="Century" panose="02040604050505020304" pitchFamily="18" charset="0"/>
                  <a:cs typeface="Calibri Light" panose="020F0302020204030204" pitchFamily="34" charset="0"/>
                </a:endParaRPr>
              </a:p>
            </p:txBody>
          </p:sp>
          <p:sp>
            <p:nvSpPr>
              <p:cNvPr id="106" name="TextBox 105">
                <a:extLst>
                  <a:ext uri="{FF2B5EF4-FFF2-40B4-BE49-F238E27FC236}">
                    <a16:creationId xmlns:a16="http://schemas.microsoft.com/office/drawing/2014/main" id="{1A973CAA-B022-4E2D-9E07-20F6726EE2B3}"/>
                  </a:ext>
                </a:extLst>
              </p:cNvPr>
              <p:cNvSpPr txBox="1"/>
              <p:nvPr/>
            </p:nvSpPr>
            <p:spPr>
              <a:xfrm>
                <a:off x="6225523" y="3573053"/>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107" name="TextBox 106">
                <a:extLst>
                  <a:ext uri="{FF2B5EF4-FFF2-40B4-BE49-F238E27FC236}">
                    <a16:creationId xmlns:a16="http://schemas.microsoft.com/office/drawing/2014/main" id="{C878EF1C-D1CB-46E6-8B51-0953AB9BD308}"/>
                  </a:ext>
                </a:extLst>
              </p:cNvPr>
              <p:cNvSpPr txBox="1"/>
              <p:nvPr/>
            </p:nvSpPr>
            <p:spPr>
              <a:xfrm>
                <a:off x="5851358" y="5502157"/>
                <a:ext cx="2910690" cy="830997"/>
              </a:xfrm>
              <a:prstGeom prst="rect">
                <a:avLst/>
              </a:prstGeom>
              <a:noFill/>
            </p:spPr>
            <p:txBody>
              <a:bodyPr wrap="square" rtlCol="0">
                <a:spAutoFit/>
              </a:bodyPr>
              <a:lstStyle/>
              <a:p>
                <a:pPr algn="ctr"/>
                <a:r>
                  <a:rPr lang="en-US" sz="1600" dirty="0">
                    <a:solidFill>
                      <a:schemeClr val="bg1"/>
                    </a:solidFill>
                  </a:rPr>
                  <a:t>Trigger A Notification Once The File Has Been Uploaded</a:t>
                </a:r>
                <a:endParaRPr lang="en-IN" sz="1600" dirty="0">
                  <a:solidFill>
                    <a:schemeClr val="bg1"/>
                  </a:solidFill>
                </a:endParaRPr>
              </a:p>
            </p:txBody>
          </p:sp>
        </p:grpSp>
      </p:grpSp>
      <p:cxnSp>
        <p:nvCxnSpPr>
          <p:cNvPr id="108" name="Straight Arrow Connector 107">
            <a:extLst>
              <a:ext uri="{FF2B5EF4-FFF2-40B4-BE49-F238E27FC236}">
                <a16:creationId xmlns:a16="http://schemas.microsoft.com/office/drawing/2014/main" id="{C9CF6932-005D-41AF-B189-47ACDB343479}"/>
              </a:ext>
            </a:extLst>
          </p:cNvPr>
          <p:cNvCxnSpPr>
            <a:cxnSpLocks/>
          </p:cNvCxnSpPr>
          <p:nvPr/>
        </p:nvCxnSpPr>
        <p:spPr>
          <a:xfrm flipH="1">
            <a:off x="5221356" y="4898286"/>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4" name="Group 123">
            <a:extLst>
              <a:ext uri="{FF2B5EF4-FFF2-40B4-BE49-F238E27FC236}">
                <a16:creationId xmlns:a16="http://schemas.microsoft.com/office/drawing/2014/main" id="{28FD8EFE-205D-47AE-A4BA-C542307BADED}"/>
              </a:ext>
            </a:extLst>
          </p:cNvPr>
          <p:cNvGrpSpPr/>
          <p:nvPr/>
        </p:nvGrpSpPr>
        <p:grpSpPr>
          <a:xfrm>
            <a:off x="683116" y="3611753"/>
            <a:ext cx="4175544" cy="2735121"/>
            <a:chOff x="683116" y="3611753"/>
            <a:chExt cx="4175544" cy="2735121"/>
          </a:xfrm>
        </p:grpSpPr>
        <p:pic>
          <p:nvPicPr>
            <p:cNvPr id="112" name="Picture 111">
              <a:extLst>
                <a:ext uri="{FF2B5EF4-FFF2-40B4-BE49-F238E27FC236}">
                  <a16:creationId xmlns:a16="http://schemas.microsoft.com/office/drawing/2014/main" id="{868EACC1-7098-4B52-8F77-08C9455FC58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3116" y="4337004"/>
              <a:ext cx="4175544" cy="1063633"/>
            </a:xfrm>
            <a:prstGeom prst="rect">
              <a:avLst/>
            </a:prstGeom>
            <a:effectLst>
              <a:outerShdw blurRad="12700" dist="25400" dir="6000000" algn="ctr" rotWithShape="0">
                <a:srgbClr val="000000"/>
              </a:outerShdw>
            </a:effectLst>
          </p:spPr>
        </p:pic>
        <p:grpSp>
          <p:nvGrpSpPr>
            <p:cNvPr id="116" name="Group 115">
              <a:extLst>
                <a:ext uri="{FF2B5EF4-FFF2-40B4-BE49-F238E27FC236}">
                  <a16:creationId xmlns:a16="http://schemas.microsoft.com/office/drawing/2014/main" id="{0330130F-0AFD-4C61-906A-904F833967AD}"/>
                </a:ext>
              </a:extLst>
            </p:cNvPr>
            <p:cNvGrpSpPr/>
            <p:nvPr/>
          </p:nvGrpSpPr>
          <p:grpSpPr>
            <a:xfrm>
              <a:off x="1662617" y="3611753"/>
              <a:ext cx="1917560" cy="725251"/>
              <a:chOff x="1655551" y="3611753"/>
              <a:chExt cx="1917560" cy="725251"/>
            </a:xfrm>
          </p:grpSpPr>
          <p:sp>
            <p:nvSpPr>
              <p:cNvPr id="113" name="TextBox 112">
                <a:extLst>
                  <a:ext uri="{FF2B5EF4-FFF2-40B4-BE49-F238E27FC236}">
                    <a16:creationId xmlns:a16="http://schemas.microsoft.com/office/drawing/2014/main" id="{5A40789D-1EA4-4F70-B76F-28C3DFBF3BC2}"/>
                  </a:ext>
                </a:extLst>
              </p:cNvPr>
              <p:cNvSpPr txBox="1"/>
              <p:nvPr/>
            </p:nvSpPr>
            <p:spPr>
              <a:xfrm>
                <a:off x="1655551" y="3611753"/>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114" name="TextBox 113">
                <a:extLst>
                  <a:ext uri="{FF2B5EF4-FFF2-40B4-BE49-F238E27FC236}">
                    <a16:creationId xmlns:a16="http://schemas.microsoft.com/office/drawing/2014/main" id="{5FF87E9E-80CB-4370-8B8B-BACFAB87ED7F}"/>
                  </a:ext>
                </a:extLst>
              </p:cNvPr>
              <p:cNvSpPr txBox="1"/>
              <p:nvPr/>
            </p:nvSpPr>
            <p:spPr>
              <a:xfrm>
                <a:off x="1956869"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Snowflake</a:t>
                </a:r>
                <a:endParaRPr lang="en-IN" sz="1600" dirty="0">
                  <a:solidFill>
                    <a:schemeClr val="bg1"/>
                  </a:solidFill>
                  <a:latin typeface="Century" panose="02040604050505020304" pitchFamily="18" charset="0"/>
                  <a:cs typeface="Calibri Light" panose="020F0302020204030204" pitchFamily="34" charset="0"/>
                </a:endParaRPr>
              </a:p>
            </p:txBody>
          </p:sp>
        </p:grpSp>
        <p:sp>
          <p:nvSpPr>
            <p:cNvPr id="115" name="TextBox 114">
              <a:extLst>
                <a:ext uri="{FF2B5EF4-FFF2-40B4-BE49-F238E27FC236}">
                  <a16:creationId xmlns:a16="http://schemas.microsoft.com/office/drawing/2014/main" id="{C458C7DE-5EBB-4D8F-AC7A-3C0E6F8A01D2}"/>
                </a:ext>
              </a:extLst>
            </p:cNvPr>
            <p:cNvSpPr txBox="1"/>
            <p:nvPr/>
          </p:nvSpPr>
          <p:spPr>
            <a:xfrm>
              <a:off x="1166052" y="5515877"/>
              <a:ext cx="2910690" cy="830997"/>
            </a:xfrm>
            <a:prstGeom prst="rect">
              <a:avLst/>
            </a:prstGeom>
            <a:noFill/>
          </p:spPr>
          <p:txBody>
            <a:bodyPr wrap="square" rtlCol="0">
              <a:spAutoFit/>
            </a:bodyPr>
            <a:lstStyle/>
            <a:p>
              <a:pPr algn="ctr"/>
              <a:r>
                <a:rPr lang="en-US" sz="1600" dirty="0">
                  <a:solidFill>
                    <a:schemeClr val="bg1"/>
                  </a:solidFill>
                </a:rPr>
                <a:t>Inserting Data Into A Table Whenever A Notification Is Received.</a:t>
              </a:r>
              <a:endParaRPr lang="en-IN" sz="1600" dirty="0">
                <a:solidFill>
                  <a:schemeClr val="bg1"/>
                </a:solidFill>
              </a:endParaRPr>
            </a:p>
          </p:txBody>
        </p:sp>
      </p:grpSp>
      <p:cxnSp>
        <p:nvCxnSpPr>
          <p:cNvPr id="126" name="Connector: Elbow 125">
            <a:extLst>
              <a:ext uri="{FF2B5EF4-FFF2-40B4-BE49-F238E27FC236}">
                <a16:creationId xmlns:a16="http://schemas.microsoft.com/office/drawing/2014/main" id="{E1BEA69B-3819-484D-9C4F-D69CF77C4771}"/>
              </a:ext>
            </a:extLst>
          </p:cNvPr>
          <p:cNvCxnSpPr>
            <a:cxnSpLocks/>
          </p:cNvCxnSpPr>
          <p:nvPr/>
        </p:nvCxnSpPr>
        <p:spPr>
          <a:xfrm>
            <a:off x="10839103" y="2217558"/>
            <a:ext cx="88340" cy="2667947"/>
          </a:xfrm>
          <a:prstGeom prst="bentConnector3">
            <a:avLst>
              <a:gd name="adj1" fmla="val 1266469"/>
            </a:avLst>
          </a:prstGeom>
          <a:ln w="28575">
            <a:solidFill>
              <a:schemeClr val="bg1"/>
            </a:solidFill>
            <a:tailEnd type="triangle"/>
          </a:ln>
          <a:effectLst>
            <a:outerShdw blurRad="38100" dist="25400" dir="6000000" algn="ctr" rotWithShape="0">
              <a:srgbClr val="000000">
                <a:alpha val="4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56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fade">
                                      <p:cBhvr>
                                        <p:cTn id="42" dur="500"/>
                                        <p:tgtEl>
                                          <p:spTgt spid="1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2"/>
                                        </p:tgtEl>
                                        <p:attrNameLst>
                                          <p:attrName>style.visibility</p:attrName>
                                        </p:attrNameLst>
                                      </p:cBhvr>
                                      <p:to>
                                        <p:strVal val="visible"/>
                                      </p:to>
                                    </p:set>
                                    <p:animEffect transition="in" filter="fade">
                                      <p:cBhvr>
                                        <p:cTn id="57" dur="500"/>
                                        <p:tgtEl>
                                          <p:spTgt spid="1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fade">
                                      <p:cBhvr>
                                        <p:cTn id="62" dur="5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74</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vt:lpstr>
      <vt:lpstr>Century Gothic</vt:lpstr>
      <vt:lpstr>Wingdings 3</vt:lpstr>
      <vt:lpstr>Ion</vt:lpstr>
      <vt:lpstr>Data Of Cricketers</vt:lpstr>
      <vt:lpstr>Architecture Of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Beast</dc:creator>
  <cp:lastModifiedBy>Beast</cp:lastModifiedBy>
  <cp:revision>16</cp:revision>
  <dcterms:created xsi:type="dcterms:W3CDTF">2024-11-14T07:56:53Z</dcterms:created>
  <dcterms:modified xsi:type="dcterms:W3CDTF">2024-11-14T11:49:59Z</dcterms:modified>
</cp:coreProperties>
</file>