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move the slide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4189380-157F-4CD5-B157-C3159DA97A73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341AB8-5D32-46BC-B7F0-5AE5C6C9A93D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2DA8D0-8089-492E-9636-79A9CA28A994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AE6DAC-2681-41E4-8851-C1EE3F97CBD3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7C01CB-0204-4D87-BD93-D0CAF634EB1E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x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f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edit the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title text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edit the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title text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9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333" name="Text 0"/>
          <p:cNvSpPr/>
          <p:nvPr/>
        </p:nvSpPr>
        <p:spPr>
          <a:xfrm>
            <a:off x="833040" y="2700000"/>
            <a:ext cx="7626960" cy="15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601"/>
              </a:lnSpc>
              <a:buNone/>
              <a:tabLst>
                <a:tab algn="l" pos="0"/>
              </a:tabLst>
            </a:pPr>
            <a:r>
              <a:rPr b="0" lang="en-US" sz="4450" spc="-1" strike="noStrike">
                <a:solidFill>
                  <a:srgbClr val="1f1e1e"/>
                </a:solidFill>
                <a:latin typeface="Alexandria Semi Bold"/>
                <a:ea typeface="Alexandria Semi Bold"/>
              </a:rPr>
              <a:t>Linux Commands: </a:t>
            </a:r>
            <a:endParaRPr b="0" lang="en-IN" sz="4450" spc="-1" strike="noStrike">
              <a:latin typeface="LKLUG"/>
            </a:endParaRPr>
          </a:p>
          <a:p>
            <a:pPr>
              <a:lnSpc>
                <a:spcPts val="5601"/>
              </a:lnSpc>
              <a:buNone/>
              <a:tabLst>
                <a:tab algn="l" pos="0"/>
              </a:tabLst>
            </a:pPr>
            <a:r>
              <a:rPr b="0" lang="en-US" sz="4450" spc="-1" strike="noStrike">
                <a:solidFill>
                  <a:srgbClr val="1f1e1e"/>
                </a:solidFill>
                <a:latin typeface="Alexandria Semi Bold"/>
                <a:ea typeface="Alexandria Semi Bold"/>
              </a:rPr>
              <a:t>From Basic to Advanced</a:t>
            </a:r>
            <a:endParaRPr b="0" lang="en-IN" sz="4450" spc="-1" strike="noStrike">
              <a:latin typeface="LKLUG"/>
            </a:endParaRPr>
          </a:p>
        </p:txBody>
      </p:sp>
      <p:sp>
        <p:nvSpPr>
          <p:cNvPr id="334" name="Shape 2"/>
          <p:cNvSpPr/>
          <p:nvPr/>
        </p:nvSpPr>
        <p:spPr>
          <a:xfrm>
            <a:off x="758160" y="5468040"/>
            <a:ext cx="346320" cy="346320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Text 3"/>
          <p:cNvSpPr/>
          <p:nvPr/>
        </p:nvSpPr>
        <p:spPr>
          <a:xfrm>
            <a:off x="4680000" y="4661280"/>
            <a:ext cx="2783160" cy="3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51"/>
              </a:lnSpc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3b3535"/>
                </a:solidFill>
                <a:latin typeface="Sora Bold"/>
                <a:ea typeface="Sora Bold"/>
              </a:rPr>
              <a:t>by Vignesh Elumalai</a:t>
            </a:r>
            <a:endParaRPr b="0" lang="en-IN" sz="2100" spc="-1" strike="noStrike">
              <a:latin typeface="LKLU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Image 0" descr="preencoded.png"/>
          <p:cNvPicPr/>
          <p:nvPr/>
        </p:nvPicPr>
        <p:blipFill>
          <a:blip r:embed="rId1"/>
          <a:stretch/>
        </p:blipFill>
        <p:spPr>
          <a:xfrm>
            <a:off x="10972800" y="0"/>
            <a:ext cx="3657240" cy="8229240"/>
          </a:xfrm>
          <a:prstGeom prst="rect">
            <a:avLst/>
          </a:prstGeom>
          <a:ln w="0">
            <a:noFill/>
          </a:ln>
        </p:spPr>
      </p:pic>
      <p:sp>
        <p:nvSpPr>
          <p:cNvPr id="337" name="Text 0"/>
          <p:cNvSpPr/>
          <p:nvPr/>
        </p:nvSpPr>
        <p:spPr>
          <a:xfrm>
            <a:off x="540000" y="187560"/>
            <a:ext cx="696384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601"/>
              </a:lnSpc>
              <a:buNone/>
              <a:tabLst>
                <a:tab algn="l" pos="0"/>
              </a:tabLst>
            </a:pPr>
            <a:r>
              <a:rPr b="0" lang="en-US" sz="4450" spc="-1" strike="noStrike">
                <a:solidFill>
                  <a:srgbClr val="1f1e1e"/>
                </a:solidFill>
                <a:latin typeface="Alexandria Semi Bold"/>
                <a:ea typeface="Alexandria Semi Bold"/>
              </a:rPr>
              <a:t>Basic Commands:</a:t>
            </a:r>
            <a:endParaRPr b="0" lang="en-IN" sz="4450" spc="-1" strike="noStrike">
              <a:latin typeface="LKLUG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720000" y="963360"/>
            <a:ext cx="10080000" cy="36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ls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List files and directories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pwd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Print working directory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cd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Change directory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mkdir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Create a directory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rmdir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Remove an empty directory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touch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Create an empty file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cp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Copy files and directories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mv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Move/rename files and directories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rm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Remove files</a:t>
            </a:r>
            <a:endParaRPr b="0" lang="en-IN" sz="2400" spc="-1" strike="noStrike">
              <a:latin typeface="LKLUG"/>
            </a:endParaRPr>
          </a:p>
        </p:txBody>
      </p:sp>
      <p:sp>
        <p:nvSpPr>
          <p:cNvPr id="339" name="Text 23"/>
          <p:cNvSpPr/>
          <p:nvPr/>
        </p:nvSpPr>
        <p:spPr>
          <a:xfrm>
            <a:off x="491040" y="4579560"/>
            <a:ext cx="696384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601"/>
              </a:lnSpc>
              <a:buNone/>
              <a:tabLst>
                <a:tab algn="l" pos="0"/>
              </a:tabLst>
            </a:pPr>
            <a:r>
              <a:rPr b="0" lang="en-US" sz="4450" spc="-1" strike="noStrike">
                <a:solidFill>
                  <a:srgbClr val="1f1e1e"/>
                </a:solidFill>
                <a:latin typeface="Alexandria Semi Bold"/>
                <a:ea typeface="Alexandria Semi Bold"/>
              </a:rPr>
              <a:t>Command Arguments:</a:t>
            </a:r>
            <a:endParaRPr b="0" lang="en-IN" sz="4450" spc="-1" strike="noStrike">
              <a:latin typeface="LKLUG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487440" y="5414760"/>
            <a:ext cx="10277640" cy="244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Argument is a value or input provided to a command to modify its behavior or specify what it should act upon. </a:t>
            </a:r>
            <a:endParaRPr b="0" lang="en-IN" sz="2400" spc="-1" strike="noStrike">
              <a:latin typeface="LKLUG"/>
            </a:endParaRPr>
          </a:p>
          <a:p>
            <a:r>
              <a:rPr b="0" lang="en-IN" sz="2400" spc="-1" strike="noStrike">
                <a:latin typeface="LKLUG"/>
              </a:rPr>
              <a:t>(E.x):</a:t>
            </a:r>
            <a:endParaRPr b="0" lang="en-IN" sz="2400" spc="-1" strike="noStrike">
              <a:latin typeface="LKLUG"/>
            </a:endParaRPr>
          </a:p>
          <a:p>
            <a:r>
              <a:rPr b="0" lang="en-IN" sz="2400" spc="-1" strike="noStrike">
                <a:latin typeface="LKLUG"/>
              </a:rPr>
              <a:t> </a:t>
            </a:r>
            <a:r>
              <a:rPr b="0" lang="en-IN" sz="2400" spc="-1" strike="noStrike">
                <a:latin typeface="LKLUG"/>
              </a:rPr>
              <a:t>rm -</a:t>
            </a:r>
            <a:r>
              <a:rPr b="1" lang="en-IN" sz="2400" spc="-1" strike="noStrike">
                <a:latin typeface="LKLUG"/>
              </a:rPr>
              <a:t>r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  Removes entire direcotry including its files.</a:t>
            </a:r>
            <a:endParaRPr b="0" lang="en-IN" sz="2400" spc="-1" strike="noStrike">
              <a:latin typeface="LKLUG"/>
            </a:endParaRPr>
          </a:p>
          <a:p>
            <a:r>
              <a:rPr b="0" lang="en-IN" sz="2400" spc="-1" strike="noStrike">
                <a:latin typeface="LKLUG"/>
              </a:rPr>
              <a:t> </a:t>
            </a:r>
            <a:r>
              <a:rPr b="0" lang="en-IN" sz="2400" spc="-1" strike="noStrike">
                <a:latin typeface="LKLUG"/>
              </a:rPr>
              <a:t>ls -</a:t>
            </a:r>
            <a:r>
              <a:rPr b="1" lang="en-IN" sz="2400" spc="-1" strike="noStrike">
                <a:latin typeface="LKLUG"/>
              </a:rPr>
              <a:t>a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  List all items including hidden items.</a:t>
            </a:r>
            <a:endParaRPr b="0" lang="en-IN" sz="2400" spc="-1" strike="noStrike">
              <a:latin typeface="LKLUG"/>
            </a:endParaRPr>
          </a:p>
          <a:p>
            <a:r>
              <a:rPr b="0" lang="en-IN" sz="2400" spc="-1" strike="noStrike">
                <a:latin typeface="LKLUG"/>
                <a:ea typeface="DejaVu Sans"/>
              </a:rPr>
              <a:t> </a:t>
            </a:r>
            <a:r>
              <a:rPr b="0" lang="en-IN" sz="2400" spc="-1" strike="noStrike">
                <a:latin typeface="LKLUG"/>
                <a:ea typeface="DejaVu Sans"/>
              </a:rPr>
              <a:t>cp --</a:t>
            </a:r>
            <a:r>
              <a:rPr b="1" lang="en-IN" sz="2400" spc="-1" strike="noStrike">
                <a:latin typeface="LKLUG"/>
                <a:ea typeface="DejaVu Sans"/>
              </a:rPr>
              <a:t>help</a:t>
            </a:r>
            <a:r>
              <a:rPr b="0" lang="en-IN" sz="2400" spc="-1" strike="noStrike">
                <a:latin typeface="LKLUG"/>
                <a:ea typeface="DejaVu Sans"/>
              </a:rPr>
              <a:t>	</a:t>
            </a:r>
            <a:r>
              <a:rPr b="0" lang="en-IN" sz="2400" spc="-1" strike="noStrike">
                <a:latin typeface="LKLUG"/>
              </a:rPr>
              <a:t>–  to see available arguments:</a:t>
            </a:r>
            <a:endParaRPr b="0" lang="en-IN" sz="2400" spc="-1" strike="noStrike">
              <a:latin typeface="LKLU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 0"/>
          <p:cNvSpPr/>
          <p:nvPr/>
        </p:nvSpPr>
        <p:spPr>
          <a:xfrm>
            <a:off x="540000" y="360000"/>
            <a:ext cx="714204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Alexandria Semi Bold"/>
              </a:rPr>
              <a:t>Intermediate Commands:</a:t>
            </a:r>
            <a:endParaRPr b="0" lang="en-IN" sz="4400" spc="-1" strike="noStrike">
              <a:latin typeface="LKLUG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720000" y="1072440"/>
            <a:ext cx="10620000" cy="439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apt update</a:t>
            </a:r>
            <a:r>
              <a:rPr b="1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Update package lists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apt upgrade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Upgrade installed packages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Yum update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update system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useradd</a:t>
            </a:r>
            <a:r>
              <a:rPr b="1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Create a new user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passwd</a:t>
            </a:r>
            <a:r>
              <a:rPr b="1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Change user password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usermod -aG</a:t>
            </a:r>
            <a:r>
              <a:rPr b="1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Add user to a group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df -h 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Show disk space usage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du -sh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Show directory size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ps</a:t>
            </a:r>
            <a:r>
              <a:rPr b="1" lang="en-IN" sz="2400" spc="-1" strike="noStrike">
                <a:latin typeface="LKLUG"/>
              </a:rPr>
              <a:t>	</a:t>
            </a:r>
            <a:r>
              <a:rPr b="1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–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Display active processess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Kill process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-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Terminate a process</a:t>
            </a:r>
            <a:endParaRPr b="0" lang="en-IN" sz="2400" spc="-1" strike="noStrike">
              <a:latin typeface="LKLUG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latin typeface="LKLUG"/>
              </a:rPr>
              <a:t>Top</a:t>
            </a:r>
            <a:r>
              <a:rPr b="1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-</a:t>
            </a:r>
            <a:r>
              <a:rPr b="0" lang="en-IN" sz="2400" spc="-1" strike="noStrike">
                <a:latin typeface="LKLUG"/>
              </a:rPr>
              <a:t>	</a:t>
            </a:r>
            <a:r>
              <a:rPr b="0" lang="en-IN" sz="2400" spc="-1" strike="noStrike">
                <a:latin typeface="LKLUG"/>
              </a:rPr>
              <a:t>Show running processes in real-time</a:t>
            </a:r>
            <a:endParaRPr b="0" lang="en-IN" sz="2400" spc="-1" strike="noStrike">
              <a:latin typeface="LKLU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Image 0" descr="preencoded.png"/>
          <p:cNvPicPr/>
          <p:nvPr/>
        </p:nvPicPr>
        <p:blipFill>
          <a:blip r:embed="rId1"/>
          <a:stretch/>
        </p:blipFill>
        <p:spPr>
          <a:xfrm>
            <a:off x="10972800" y="0"/>
            <a:ext cx="3657240" cy="8229240"/>
          </a:xfrm>
          <a:prstGeom prst="rect">
            <a:avLst/>
          </a:prstGeom>
          <a:ln w="0">
            <a:noFill/>
          </a:ln>
        </p:spPr>
      </p:pic>
      <p:sp>
        <p:nvSpPr>
          <p:cNvPr id="344" name="Text 0"/>
          <p:cNvSpPr/>
          <p:nvPr/>
        </p:nvSpPr>
        <p:spPr>
          <a:xfrm>
            <a:off x="758160" y="822600"/>
            <a:ext cx="92347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601"/>
              </a:lnSpc>
              <a:buNone/>
              <a:tabLst>
                <a:tab algn="l" pos="0"/>
              </a:tabLst>
            </a:pPr>
            <a:r>
              <a:rPr b="0" lang="en-US" sz="4450" spc="-1" strike="noStrike">
                <a:solidFill>
                  <a:srgbClr val="1f1e1e"/>
                </a:solidFill>
                <a:latin typeface="Alexandria Semi Bold"/>
                <a:ea typeface="Alexandria Semi Bold"/>
              </a:rPr>
              <a:t>Intermediate Commands Level I</a:t>
            </a:r>
            <a:endParaRPr b="0" lang="en-IN" sz="4450" spc="-1" strike="noStrike">
              <a:latin typeface="LKLUG"/>
            </a:endParaRPr>
          </a:p>
        </p:txBody>
      </p:sp>
      <p:sp>
        <p:nvSpPr>
          <p:cNvPr id="345" name="Shape 1"/>
          <p:cNvSpPr/>
          <p:nvPr/>
        </p:nvSpPr>
        <p:spPr>
          <a:xfrm>
            <a:off x="758160" y="2104200"/>
            <a:ext cx="487080" cy="487080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Text 2"/>
          <p:cNvSpPr/>
          <p:nvPr/>
        </p:nvSpPr>
        <p:spPr>
          <a:xfrm>
            <a:off x="934920" y="2176560"/>
            <a:ext cx="1339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2650" spc="-1" strike="noStrike">
                <a:solidFill>
                  <a:srgbClr val="3b3535"/>
                </a:solidFill>
                <a:latin typeface="Alexandria Semi Bold"/>
                <a:ea typeface="Alexandria Semi Bold"/>
              </a:rPr>
              <a:t>1</a:t>
            </a:r>
            <a:endParaRPr b="0" lang="en-IN" sz="2650" spc="-1" strike="noStrike">
              <a:latin typeface="LKLUG"/>
            </a:endParaRPr>
          </a:p>
        </p:txBody>
      </p:sp>
      <p:sp>
        <p:nvSpPr>
          <p:cNvPr id="347" name="Text 3"/>
          <p:cNvSpPr/>
          <p:nvPr/>
        </p:nvSpPr>
        <p:spPr>
          <a:xfrm>
            <a:off x="1462320" y="2104200"/>
            <a:ext cx="28504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b3535"/>
                </a:solidFill>
                <a:latin typeface="Alexandria Semi Bold"/>
                <a:ea typeface="Alexandria Semi Bold"/>
              </a:rPr>
              <a:t>tar</a:t>
            </a:r>
            <a:endParaRPr b="0" lang="en-IN" sz="2200" spc="-1" strike="noStrike">
              <a:latin typeface="LKLUG"/>
            </a:endParaRPr>
          </a:p>
        </p:txBody>
      </p:sp>
      <p:sp>
        <p:nvSpPr>
          <p:cNvPr id="348" name="Text 4"/>
          <p:cNvSpPr/>
          <p:nvPr/>
        </p:nvSpPr>
        <p:spPr>
          <a:xfrm>
            <a:off x="1462320" y="2590200"/>
            <a:ext cx="87519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3b3535"/>
                </a:solidFill>
                <a:latin typeface="Sora Light"/>
                <a:ea typeface="Sora Light"/>
              </a:rPr>
              <a:t>Archive files</a:t>
            </a:r>
            <a:endParaRPr b="0" lang="en-IN" sz="1700" spc="-1" strike="noStrike">
              <a:latin typeface="LKLUG"/>
            </a:endParaRPr>
          </a:p>
        </p:txBody>
      </p:sp>
      <p:sp>
        <p:nvSpPr>
          <p:cNvPr id="349" name="Shape 5"/>
          <p:cNvSpPr/>
          <p:nvPr/>
        </p:nvSpPr>
        <p:spPr>
          <a:xfrm>
            <a:off x="758160" y="3397320"/>
            <a:ext cx="487080" cy="487080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Text 6"/>
          <p:cNvSpPr/>
          <p:nvPr/>
        </p:nvSpPr>
        <p:spPr>
          <a:xfrm>
            <a:off x="900000" y="3469680"/>
            <a:ext cx="20376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2650" spc="-1" strike="noStrike">
                <a:solidFill>
                  <a:srgbClr val="3b3535"/>
                </a:solidFill>
                <a:latin typeface="Alexandria Semi Bold"/>
                <a:ea typeface="Alexandria Semi Bold"/>
              </a:rPr>
              <a:t>2</a:t>
            </a:r>
            <a:endParaRPr b="0" lang="en-IN" sz="2650" spc="-1" strike="noStrike">
              <a:latin typeface="LKLUG"/>
            </a:endParaRPr>
          </a:p>
        </p:txBody>
      </p:sp>
      <p:sp>
        <p:nvSpPr>
          <p:cNvPr id="351" name="Text 7"/>
          <p:cNvSpPr/>
          <p:nvPr/>
        </p:nvSpPr>
        <p:spPr>
          <a:xfrm>
            <a:off x="1462320" y="3397320"/>
            <a:ext cx="28504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b3535"/>
                </a:solidFill>
                <a:latin typeface="Alexandria Semi Bold"/>
                <a:ea typeface="Alexandria Semi Bold"/>
              </a:rPr>
              <a:t>gzip</a:t>
            </a:r>
            <a:endParaRPr b="0" lang="en-IN" sz="2200" spc="-1" strike="noStrike">
              <a:latin typeface="LKLUG"/>
            </a:endParaRPr>
          </a:p>
        </p:txBody>
      </p:sp>
      <p:sp>
        <p:nvSpPr>
          <p:cNvPr id="352" name="Text 8"/>
          <p:cNvSpPr/>
          <p:nvPr/>
        </p:nvSpPr>
        <p:spPr>
          <a:xfrm>
            <a:off x="1462320" y="3883320"/>
            <a:ext cx="87519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3b3535"/>
                </a:solidFill>
                <a:latin typeface="Sora Light"/>
                <a:ea typeface="Sora Light"/>
              </a:rPr>
              <a:t>Compress files</a:t>
            </a:r>
            <a:endParaRPr b="0" lang="en-IN" sz="1700" spc="-1" strike="noStrike">
              <a:latin typeface="LKLUG"/>
            </a:endParaRPr>
          </a:p>
        </p:txBody>
      </p:sp>
      <p:sp>
        <p:nvSpPr>
          <p:cNvPr id="353" name="Shape 9"/>
          <p:cNvSpPr/>
          <p:nvPr/>
        </p:nvSpPr>
        <p:spPr>
          <a:xfrm>
            <a:off x="758160" y="4690440"/>
            <a:ext cx="487080" cy="487080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Text 10"/>
          <p:cNvSpPr/>
          <p:nvPr/>
        </p:nvSpPr>
        <p:spPr>
          <a:xfrm>
            <a:off x="899640" y="4762800"/>
            <a:ext cx="2041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2650" spc="-1" strike="noStrike">
                <a:solidFill>
                  <a:srgbClr val="3b3535"/>
                </a:solidFill>
                <a:latin typeface="Alexandria Semi Bold"/>
                <a:ea typeface="Alexandria Semi Bold"/>
              </a:rPr>
              <a:t>3</a:t>
            </a:r>
            <a:endParaRPr b="0" lang="en-IN" sz="2650" spc="-1" strike="noStrike">
              <a:latin typeface="LKLUG"/>
            </a:endParaRPr>
          </a:p>
        </p:txBody>
      </p:sp>
      <p:sp>
        <p:nvSpPr>
          <p:cNvPr id="355" name="Text 11"/>
          <p:cNvSpPr/>
          <p:nvPr/>
        </p:nvSpPr>
        <p:spPr>
          <a:xfrm>
            <a:off x="1462320" y="4690440"/>
            <a:ext cx="28504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b3535"/>
                </a:solidFill>
                <a:latin typeface="Alexandria Semi Bold"/>
                <a:ea typeface="Alexandria Semi Bold"/>
              </a:rPr>
              <a:t>ps</a:t>
            </a:r>
            <a:endParaRPr b="0" lang="en-IN" sz="2200" spc="-1" strike="noStrike">
              <a:latin typeface="LKLUG"/>
            </a:endParaRPr>
          </a:p>
        </p:txBody>
      </p:sp>
      <p:sp>
        <p:nvSpPr>
          <p:cNvPr id="356" name="Text 12"/>
          <p:cNvSpPr/>
          <p:nvPr/>
        </p:nvSpPr>
        <p:spPr>
          <a:xfrm>
            <a:off x="1462320" y="5176440"/>
            <a:ext cx="87519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3b3535"/>
                </a:solidFill>
                <a:latin typeface="Sora Light"/>
                <a:ea typeface="Sora Light"/>
              </a:rPr>
              <a:t>Process status</a:t>
            </a:r>
            <a:endParaRPr b="0" lang="en-IN" sz="1700" spc="-1" strike="noStrike">
              <a:latin typeface="LKLUG"/>
            </a:endParaRPr>
          </a:p>
        </p:txBody>
      </p:sp>
      <p:sp>
        <p:nvSpPr>
          <p:cNvPr id="357" name="Shape 13"/>
          <p:cNvSpPr/>
          <p:nvPr/>
        </p:nvSpPr>
        <p:spPr>
          <a:xfrm>
            <a:off x="758160" y="5983560"/>
            <a:ext cx="487080" cy="487080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Text 14"/>
          <p:cNvSpPr/>
          <p:nvPr/>
        </p:nvSpPr>
        <p:spPr>
          <a:xfrm>
            <a:off x="898920" y="6056280"/>
            <a:ext cx="2059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2650" spc="-1" strike="noStrike">
                <a:solidFill>
                  <a:srgbClr val="3b3535"/>
                </a:solidFill>
                <a:latin typeface="Alexandria Semi Bold"/>
                <a:ea typeface="Alexandria Semi Bold"/>
              </a:rPr>
              <a:t>4</a:t>
            </a:r>
            <a:endParaRPr b="0" lang="en-IN" sz="2650" spc="-1" strike="noStrike">
              <a:latin typeface="LKLUG"/>
            </a:endParaRPr>
          </a:p>
        </p:txBody>
      </p:sp>
      <p:sp>
        <p:nvSpPr>
          <p:cNvPr id="359" name="Text 15"/>
          <p:cNvSpPr/>
          <p:nvPr/>
        </p:nvSpPr>
        <p:spPr>
          <a:xfrm>
            <a:off x="1462320" y="5983560"/>
            <a:ext cx="28504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b3535"/>
                </a:solidFill>
                <a:latin typeface="Alexandria Semi Bold"/>
                <a:ea typeface="Alexandria Semi Bold"/>
              </a:rPr>
              <a:t>top</a:t>
            </a:r>
            <a:endParaRPr b="0" lang="en-IN" sz="2200" spc="-1" strike="noStrike">
              <a:latin typeface="LKLUG"/>
            </a:endParaRPr>
          </a:p>
        </p:txBody>
      </p:sp>
      <p:sp>
        <p:nvSpPr>
          <p:cNvPr id="360" name="Text 16"/>
          <p:cNvSpPr/>
          <p:nvPr/>
        </p:nvSpPr>
        <p:spPr>
          <a:xfrm>
            <a:off x="1462320" y="6469560"/>
            <a:ext cx="87519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3b3535"/>
                </a:solidFill>
                <a:latin typeface="Sora Light"/>
                <a:ea typeface="Sora Light"/>
              </a:rPr>
              <a:t>Display processes</a:t>
            </a:r>
            <a:endParaRPr b="0" lang="en-IN" sz="1700" spc="-1" strike="noStrike">
              <a:latin typeface="LKLUG"/>
            </a:endParaRPr>
          </a:p>
        </p:txBody>
      </p:sp>
      <p:sp>
        <p:nvSpPr>
          <p:cNvPr id="361" name="Text 17"/>
          <p:cNvSpPr/>
          <p:nvPr/>
        </p:nvSpPr>
        <p:spPr>
          <a:xfrm>
            <a:off x="758160" y="7059960"/>
            <a:ext cx="94557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3b3535"/>
                </a:solidFill>
                <a:latin typeface="Sora Light"/>
                <a:ea typeface="Sora Light"/>
              </a:rPr>
              <a:t>Essential commands for archiving, compressing, and monitoring your system.</a:t>
            </a:r>
            <a:endParaRPr b="0" lang="en-IN" sz="1700" spc="-1" strike="noStrike">
              <a:latin typeface="LKLU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2025-02-20T10:25:42Z</dcterms:created>
  <dc:creator>PptxGenJS</dc:creator>
  <dc:description/>
  <dc:language>en-IN</dc:language>
  <cp:lastModifiedBy/>
  <dcterms:modified xsi:type="dcterms:W3CDTF">2025-02-20T17:54:17Z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