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move the slide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1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5187008-526F-461A-A6C4-4E93FB9259F4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A99D37-5D24-45C7-B7D4-50E7BB80A8AA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1FF8A6-E333-4625-B2AB-C89D70CD3745}" type="slidenum">
              <a:rPr b="0" lang="en-US" sz="1200" spc="-1" strike="noStrike">
                <a:latin typeface="Times New Roma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2.xml"/><Relationship Id="rId8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4.xml"/><Relationship Id="rId10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17.xml"/><Relationship Id="rId13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9.xml"/><Relationship Id="rId15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6.xml"/><Relationship Id="rId8" Type="http://schemas.openxmlformats.org/officeDocument/2006/relationships/slideLayout" Target="../slideLayouts/slideLayout77.xml"/><Relationship Id="rId9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85.xml"/><Relationship Id="rId5" Type="http://schemas.openxmlformats.org/officeDocument/2006/relationships/slideLayout" Target="../slideLayouts/slideLayout86.xml"/><Relationship Id="rId6" Type="http://schemas.openxmlformats.org/officeDocument/2006/relationships/slideLayout" Target="../slideLayouts/slideLayout87.xml"/><Relationship Id="rId7" Type="http://schemas.openxmlformats.org/officeDocument/2006/relationships/slideLayout" Target="../slideLayouts/slideLayout88.xml"/><Relationship Id="rId8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1" name="Image 0" descr="preencoded.png">
            <a:hlinkClick r:id="rId2"/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3" name="Image 0" descr="preencoded.png">
            <a:hlinkClick r:id="rId2"/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4" name="Image 0" descr="preencoded.png">
            <a:hlinkClick r:id="rId2"/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5" name="Image 0" descr="preencoded.png">
            <a:hlinkClick r:id="rId2"/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6" name="Image 0" descr="preencoded.png">
            <a:hlinkClick r:id="rId2"/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Image 0" descr="preencoded.png">
            <a:hlinkClick r:id="rId2"/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8" name="Image 0" descr="preencoded.png">
            <a:hlinkClick r:id="rId2"/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Image 0" descr="preencoded.png">
            <a:hlinkClick r:id="rId2"/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30" name="Image 0" descr="preencoded.png">
            <a:hlinkClick r:id="rId2"/>
          </p:cNvPr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3.xml"/><Relationship Id="rId3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Image 0" descr="preencoded.png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15" name="Text 0"/>
          <p:cNvSpPr/>
          <p:nvPr/>
        </p:nvSpPr>
        <p:spPr>
          <a:xfrm>
            <a:off x="6350400" y="1464120"/>
            <a:ext cx="7415640" cy="21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8351"/>
              </a:lnSpc>
              <a:buNone/>
              <a:tabLst>
                <a:tab algn="l" pos="0"/>
              </a:tabLst>
            </a:pPr>
            <a:r>
              <a:rPr b="1" lang="en-US" sz="6700" spc="-202" strike="noStrike">
                <a:solidFill>
                  <a:srgbClr val="000000"/>
                </a:solidFill>
                <a:latin typeface="Inter Bold"/>
                <a:ea typeface="Inter Bold"/>
              </a:rPr>
              <a:t>NHM Servers Analysis</a:t>
            </a:r>
            <a:endParaRPr b="0" lang="en-IN" sz="6700" spc="-1" strike="noStrike">
              <a:latin typeface="Courier New"/>
            </a:endParaRPr>
          </a:p>
        </p:txBody>
      </p:sp>
      <p:sp>
        <p:nvSpPr>
          <p:cNvPr id="416" name="Text 1"/>
          <p:cNvSpPr/>
          <p:nvPr/>
        </p:nvSpPr>
        <p:spPr>
          <a:xfrm>
            <a:off x="6350400" y="3963600"/>
            <a:ext cx="7415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3101"/>
              </a:lnSpc>
              <a:buClr>
                <a:srgbClr val="272525"/>
              </a:buClr>
              <a:buFont typeface="Symbol" charset="2"/>
              <a:buChar char=""/>
            </a:pP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MEGH_CANCARE</a:t>
            </a:r>
            <a:endParaRPr b="0" lang="en-IN" sz="1900" spc="-1" strike="noStrike">
              <a:latin typeface="Courier New"/>
            </a:endParaRPr>
          </a:p>
        </p:txBody>
      </p:sp>
      <p:sp>
        <p:nvSpPr>
          <p:cNvPr id="417" name="Text 2"/>
          <p:cNvSpPr/>
          <p:nvPr/>
        </p:nvSpPr>
        <p:spPr>
          <a:xfrm>
            <a:off x="6350400" y="4444920"/>
            <a:ext cx="7415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3101"/>
              </a:lnSpc>
              <a:buClr>
                <a:srgbClr val="272525"/>
              </a:buClr>
              <a:buFont typeface="Symbol" charset="2"/>
              <a:buChar char=""/>
            </a:pP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NHM-ANALYTICES</a:t>
            </a:r>
            <a:endParaRPr b="0" lang="en-IN" sz="1900" spc="-1" strike="noStrike">
              <a:latin typeface="Courier New"/>
            </a:endParaRPr>
          </a:p>
        </p:txBody>
      </p:sp>
      <p:sp>
        <p:nvSpPr>
          <p:cNvPr id="418" name="Text 3"/>
          <p:cNvSpPr/>
          <p:nvPr/>
        </p:nvSpPr>
        <p:spPr>
          <a:xfrm>
            <a:off x="6350400" y="4926240"/>
            <a:ext cx="7415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3101"/>
              </a:lnSpc>
              <a:buClr>
                <a:srgbClr val="272525"/>
              </a:buClr>
              <a:buFont typeface="Symbol" charset="2"/>
              <a:buChar char=""/>
            </a:pP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NHM-PAYMENT</a:t>
            </a:r>
            <a:endParaRPr b="0" lang="en-IN" sz="1900" spc="-1" strike="noStrike">
              <a:latin typeface="Courier New"/>
            </a:endParaRPr>
          </a:p>
        </p:txBody>
      </p:sp>
      <p:sp>
        <p:nvSpPr>
          <p:cNvPr id="419" name="Text 4"/>
          <p:cNvSpPr/>
          <p:nvPr/>
        </p:nvSpPr>
        <p:spPr>
          <a:xfrm>
            <a:off x="6350400" y="5407560"/>
            <a:ext cx="7415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3101"/>
              </a:lnSpc>
              <a:buClr>
                <a:srgbClr val="272525"/>
              </a:buClr>
              <a:buFont typeface="Symbol" charset="2"/>
              <a:buChar char=""/>
            </a:pP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NHM-SANGRAH</a:t>
            </a:r>
            <a:endParaRPr b="0" lang="en-IN" sz="1900" spc="-1" strike="noStrike">
              <a:latin typeface="Courier New"/>
            </a:endParaRPr>
          </a:p>
        </p:txBody>
      </p:sp>
      <p:sp>
        <p:nvSpPr>
          <p:cNvPr id="420" name="Text 5"/>
          <p:cNvSpPr/>
          <p:nvPr/>
        </p:nvSpPr>
        <p:spPr>
          <a:xfrm>
            <a:off x="6350400" y="5889240"/>
            <a:ext cx="7415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3101"/>
              </a:lnSpc>
              <a:buClr>
                <a:srgbClr val="272525"/>
              </a:buClr>
              <a:buFont typeface="Symbol" charset="2"/>
              <a:buChar char=""/>
            </a:pP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ECD</a:t>
            </a:r>
            <a:endParaRPr b="0" lang="en-IN" sz="1900" spc="-1" strike="noStrike">
              <a:latin typeface="Courier New"/>
            </a:endParaRPr>
          </a:p>
        </p:txBody>
      </p:sp>
      <p:sp>
        <p:nvSpPr>
          <p:cNvPr id="421" name="Text 6"/>
          <p:cNvSpPr/>
          <p:nvPr/>
        </p:nvSpPr>
        <p:spPr>
          <a:xfrm>
            <a:off x="6350400" y="6370560"/>
            <a:ext cx="7415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3101"/>
              </a:lnSpc>
              <a:buClr>
                <a:srgbClr val="272525"/>
              </a:buClr>
              <a:buFont typeface="Symbol" charset="2"/>
              <a:buChar char=""/>
            </a:pPr>
            <a:r>
              <a:rPr b="0" lang="en-US" sz="1900" spc="-41" strike="noStrike">
                <a:solidFill>
                  <a:srgbClr val="272525"/>
                </a:solidFill>
                <a:latin typeface="Inter"/>
                <a:ea typeface="Inter"/>
              </a:rPr>
              <a:t>PROD-ASHPAY</a:t>
            </a:r>
            <a:endParaRPr b="0" lang="en-IN" sz="1900" spc="-1" strike="noStrike">
              <a:latin typeface="Courier New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 txBox="1"/>
          <p:nvPr/>
        </p:nvSpPr>
        <p:spPr>
          <a:xfrm>
            <a:off x="360000" y="360000"/>
            <a:ext cx="8820000" cy="52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3000" spc="-1" strike="noStrike">
                <a:latin typeface="Courier New"/>
              </a:rPr>
              <a:t>MEGH_CANCARE:</a:t>
            </a:r>
            <a:endParaRPr b="0" lang="en-IN" sz="3000" spc="-1" strike="noStrike">
              <a:latin typeface="Courier New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540000" y="1055520"/>
            <a:ext cx="3960000" cy="164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3000" spc="-1" strike="noStrike">
                <a:latin typeface="Courier New"/>
              </a:rPr>
              <a:t>Services:</a:t>
            </a:r>
            <a:endParaRPr b="0" lang="en-IN" sz="3000" spc="-1" strike="noStrike"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 2" charset="2"/>
              <a:buChar char=""/>
            </a:pPr>
            <a:r>
              <a:rPr b="0" lang="en-IN" sz="3000" spc="-1" strike="noStrike">
                <a:latin typeface="Courier New"/>
              </a:rPr>
              <a:t>Nginx</a:t>
            </a:r>
            <a:endParaRPr b="0" lang="en-IN" sz="3000" spc="-1" strike="noStrike"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 2" charset="2"/>
              <a:buChar char=""/>
            </a:pPr>
            <a:r>
              <a:rPr b="0" lang="en-IN" sz="3000" spc="-1" strike="noStrike">
                <a:latin typeface="Courier New"/>
              </a:rPr>
              <a:t>Python</a:t>
            </a:r>
            <a:endParaRPr b="0" lang="en-IN" sz="3000" spc="-1" strike="noStrike">
              <a:latin typeface="Courier New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540000" y="2754720"/>
            <a:ext cx="3960000" cy="138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3000" spc="-1" strike="noStrike">
                <a:latin typeface="Courier New"/>
              </a:rPr>
              <a:t>Ports:</a:t>
            </a:r>
            <a:endParaRPr b="0" lang="en-IN" sz="3000" spc="-1" strike="noStrike"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 2" charset="2"/>
              <a:buChar char=""/>
            </a:pPr>
            <a:r>
              <a:rPr b="0" lang="en-IN" sz="3000" spc="-1" strike="noStrike">
                <a:latin typeface="Courier New"/>
              </a:rPr>
              <a:t>443,80 – Nginx</a:t>
            </a:r>
            <a:endParaRPr b="0" lang="en-IN" sz="3000" spc="-1" strike="noStrike">
              <a:latin typeface="Courier New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 2" charset="2"/>
              <a:buChar char=""/>
            </a:pPr>
            <a:r>
              <a:rPr b="0" lang="en-IN" sz="3000" spc="-1" strike="noStrike">
                <a:latin typeface="Courier New"/>
              </a:rPr>
              <a:t>2222,22 – sshd</a:t>
            </a:r>
            <a:endParaRPr b="0" lang="en-IN" sz="3000" spc="-1" strike="noStrike">
              <a:latin typeface="Courier New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6660000" y="900000"/>
            <a:ext cx="4140000" cy="12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3000" spc="-1" strike="noStrike">
                <a:latin typeface="Courier New"/>
              </a:rPr>
              <a:t>CPU Usage:</a:t>
            </a:r>
            <a:endParaRPr b="0" lang="en-IN" sz="3000" spc="-1" strike="noStrike">
              <a:latin typeface="Courier New"/>
            </a:endParaRPr>
          </a:p>
          <a:p>
            <a:r>
              <a:rPr b="0" lang="en-IN" sz="3000" spc="-1" strike="noStrike">
                <a:latin typeface="Courier New"/>
              </a:rPr>
              <a:t> </a:t>
            </a:r>
            <a:r>
              <a:rPr b="0" lang="en-IN" sz="3000" spc="-1" strike="noStrike">
                <a:latin typeface="Courier New"/>
              </a:rPr>
              <a:t>Normal</a:t>
            </a:r>
            <a:endParaRPr b="0" lang="en-IN" sz="3000" spc="-1" strike="noStrike">
              <a:latin typeface="Courier New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6660000" y="2093400"/>
            <a:ext cx="6840000" cy="276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3600" spc="-1" strike="noStrike">
                <a:latin typeface="Courier New"/>
                <a:ea typeface="Noto Sans CJK SC"/>
              </a:rPr>
              <a:t>Memory Usage(</a:t>
            </a:r>
            <a:r>
              <a:rPr b="1" lang="en-IN" sz="3000" spc="-1" strike="noStrike">
                <a:latin typeface="Courier New"/>
              </a:rPr>
              <a:t>MB):</a:t>
            </a:r>
            <a:endParaRPr b="0" lang="en-IN" sz="3000" spc="-1" strike="noStrike">
              <a:latin typeface="Courier New"/>
            </a:endParaRPr>
          </a:p>
          <a:p>
            <a:r>
              <a:rPr b="0" lang="en-IN" sz="3000" spc="-1" strike="noStrike">
                <a:latin typeface="Courier New"/>
              </a:rPr>
              <a:t>Total – 3904</a:t>
            </a:r>
            <a:endParaRPr b="0" lang="en-IN" sz="3000" spc="-1" strike="noStrike">
              <a:latin typeface="Courier New"/>
            </a:endParaRPr>
          </a:p>
          <a:p>
            <a:r>
              <a:rPr b="0" lang="en-IN" sz="3000" spc="-1" strike="noStrike">
                <a:latin typeface="Courier New"/>
              </a:rPr>
              <a:t>Used – 274</a:t>
            </a:r>
            <a:endParaRPr b="0" lang="en-IN" sz="3000" spc="-1" strike="noStrike">
              <a:latin typeface="Courier New"/>
            </a:endParaRPr>
          </a:p>
          <a:p>
            <a:r>
              <a:rPr b="0" lang="en-IN" sz="3000" spc="-1" strike="noStrike">
                <a:latin typeface="Courier New"/>
              </a:rPr>
              <a:t>Available – 3317</a:t>
            </a:r>
            <a:endParaRPr b="0" lang="en-IN" sz="3000" spc="-1" strike="noStrike">
              <a:latin typeface="Courier New"/>
            </a:endParaRPr>
          </a:p>
          <a:p>
            <a:r>
              <a:rPr b="0" lang="en-IN" sz="3000" spc="-1" strike="noStrike">
                <a:latin typeface="Courier New"/>
              </a:rPr>
              <a:t>Process – systemcd(5%)</a:t>
            </a:r>
            <a:endParaRPr b="0" lang="en-IN" sz="3000" spc="-1" strike="noStrike">
              <a:latin typeface="Courier New"/>
            </a:endParaRPr>
          </a:p>
          <a:p>
            <a:endParaRPr b="0" lang="en-IN" sz="3000" spc="-1" strike="noStrike">
              <a:latin typeface="Courier New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540000" y="4541760"/>
            <a:ext cx="5040000" cy="319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3600" spc="-1" strike="noStrike">
                <a:latin typeface="Courier New"/>
                <a:ea typeface="Noto Sans CJK SC"/>
              </a:rPr>
              <a:t>Disk Usage(GB</a:t>
            </a:r>
            <a:r>
              <a:rPr b="1" lang="en-IN" sz="3000" spc="-1" strike="noStrike">
                <a:latin typeface="Courier New"/>
              </a:rPr>
              <a:t>):</a:t>
            </a:r>
            <a:endParaRPr b="0" lang="en-IN" sz="3000" spc="-1" strike="noStrike">
              <a:latin typeface="Courier New"/>
            </a:endParaRPr>
          </a:p>
          <a:p>
            <a:r>
              <a:rPr b="0" lang="en-IN" sz="3000" spc="-1" strike="noStrike">
                <a:latin typeface="Courier New"/>
              </a:rPr>
              <a:t>Total – 220</a:t>
            </a:r>
            <a:endParaRPr b="0" lang="en-IN" sz="3000" spc="-1" strike="noStrike">
              <a:latin typeface="Courier New"/>
            </a:endParaRPr>
          </a:p>
          <a:p>
            <a:r>
              <a:rPr b="0" lang="en-IN" sz="3000" spc="-1" strike="noStrike">
                <a:latin typeface="Courier New"/>
              </a:rPr>
              <a:t>Used – 8</a:t>
            </a:r>
            <a:endParaRPr b="0" lang="en-IN" sz="3000" spc="-1" strike="noStrike">
              <a:latin typeface="Courier New"/>
            </a:endParaRPr>
          </a:p>
          <a:p>
            <a:r>
              <a:rPr b="0" lang="en-IN" sz="3000" spc="-1" strike="noStrike">
                <a:latin typeface="Courier New"/>
              </a:rPr>
              <a:t>Available – 210</a:t>
            </a:r>
            <a:endParaRPr b="0" lang="en-IN" sz="3000" spc="-1" strike="noStrike">
              <a:latin typeface="Courier New"/>
            </a:endParaRPr>
          </a:p>
          <a:p>
            <a:r>
              <a:rPr b="0" lang="en-IN" sz="3000" spc="-1" strike="noStrike">
                <a:latin typeface="Courier New"/>
              </a:rPr>
              <a:t>EDFSP – </a:t>
            </a:r>
            <a:endParaRPr b="0" lang="en-IN" sz="3000" spc="-1" strike="noStrike">
              <a:latin typeface="Courier New"/>
            </a:endParaRPr>
          </a:p>
          <a:p>
            <a:r>
              <a:rPr b="0" lang="en-IN" sz="3000" spc="-1" strike="noStrike">
                <a:latin typeface="Courier New"/>
              </a:rPr>
              <a:t>VGS – 5 LV’s and 1 PV</a:t>
            </a:r>
            <a:endParaRPr b="0" lang="en-IN" sz="3000" spc="-1" strike="noStrike">
              <a:latin typeface="Courier New"/>
            </a:endParaRPr>
          </a:p>
          <a:p>
            <a:endParaRPr b="0" lang="en-IN" sz="3000" spc="-1" strike="noStrike">
              <a:latin typeface="Courier New"/>
            </a:endParaRPr>
          </a:p>
        </p:txBody>
      </p:sp>
      <p:pic>
        <p:nvPicPr>
          <p:cNvPr id="428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298200" y="4680000"/>
            <a:ext cx="756180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2000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20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0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" dur="20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20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2000"/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2000"/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2000"/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2000"/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2000"/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2000"/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2000"/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2000"/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2000"/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2000"/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2000"/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2000"/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2000"/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2025-03-26T06:57:38Z</dcterms:created>
  <dc:creator>PptxGenJS</dc:creator>
  <dc:description/>
  <dc:language>en-IN</dc:language>
  <cp:lastModifiedBy/>
  <dcterms:modified xsi:type="dcterms:W3CDTF">2025-03-26T14:57:55Z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10</vt:r8>
  </property>
  <property fmtid="{D5CDD505-2E9C-101B-9397-08002B2CF9AE}" pid="3" name="PresentationFormat">
    <vt:lpwstr>On-screen Show (16:9)</vt:lpwstr>
  </property>
  <property fmtid="{D5CDD505-2E9C-101B-9397-08002B2CF9AE}" pid="4" name="Slides">
    <vt:r8>10</vt:r8>
  </property>
</Properties>
</file>