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A2C4280-A1CA-4E50-B80E-F86DABB9745C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DBC1A5A-14F4-43D1-B93C-A283487647D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79450D-ABFE-4985-856E-9A59DCBAC9DE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AD9678F-71A6-46A3-95DE-B8FEE3F11B2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449BA9-A2D8-4977-87D2-02B2BCA29DF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425F302-F749-43FC-8D2B-A507EE4A4B3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hape 1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080" cy="408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Shape 1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080" cy="40896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Shape 1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080" cy="40896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e7eef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Shape 1"/>
          <p:cNvSpPr/>
          <p:nvPr/>
        </p:nvSpPr>
        <p:spPr>
          <a:xfrm>
            <a:off x="0" y="0"/>
            <a:ext cx="14627880" cy="8227080"/>
          </a:xfrm>
          <a:prstGeom prst="rect">
            <a:avLst/>
          </a:prstGeom>
          <a:solidFill>
            <a:srgbClr val="ff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0080" cy="40896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afaf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3880" cy="8227080"/>
          </a:xfrm>
          <a:prstGeom prst="rect">
            <a:avLst/>
          </a:prstGeom>
          <a:ln w="0">
            <a:noFill/>
          </a:ln>
        </p:spPr>
      </p:pic>
      <p:sp>
        <p:nvSpPr>
          <p:cNvPr id="210" name="Text 0"/>
          <p:cNvSpPr/>
          <p:nvPr/>
        </p:nvSpPr>
        <p:spPr>
          <a:xfrm>
            <a:off x="914400" y="2746080"/>
            <a:ext cx="7624800" cy="15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Linux Commands: </a:t>
            </a:r>
            <a:endParaRPr b="0" lang="en-IN" sz="4450" spc="-1" strike="noStrike">
              <a:latin typeface="Arial"/>
            </a:endParaRPr>
          </a:p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From Basic to Advanced</a:t>
            </a:r>
            <a:endParaRPr b="0" lang="en-IN" sz="4450" spc="-1" strike="noStrike">
              <a:latin typeface="Arial"/>
            </a:endParaRPr>
          </a:p>
        </p:txBody>
      </p:sp>
      <p:sp>
        <p:nvSpPr>
          <p:cNvPr id="211" name="Shape 2"/>
          <p:cNvSpPr/>
          <p:nvPr/>
        </p:nvSpPr>
        <p:spPr>
          <a:xfrm>
            <a:off x="758160" y="5468040"/>
            <a:ext cx="344160" cy="344160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Text 3"/>
          <p:cNvSpPr/>
          <p:nvPr/>
        </p:nvSpPr>
        <p:spPr>
          <a:xfrm>
            <a:off x="4680000" y="4661280"/>
            <a:ext cx="2781000" cy="3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51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3b3535"/>
                </a:solidFill>
                <a:latin typeface="Sora Bold"/>
                <a:ea typeface="Sora Bold"/>
              </a:rPr>
              <a:t>by Vignesh Elumalai</a:t>
            </a:r>
            <a:endParaRPr b="0" lang="en-IN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Image 1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685600"/>
          </a:xfrm>
          <a:prstGeom prst="rect">
            <a:avLst/>
          </a:prstGeom>
          <a:ln w="0">
            <a:noFill/>
          </a:ln>
        </p:spPr>
      </p:pic>
      <p:sp>
        <p:nvSpPr>
          <p:cNvPr id="214" name="Text 5"/>
          <p:cNvSpPr/>
          <p:nvPr/>
        </p:nvSpPr>
        <p:spPr>
          <a:xfrm>
            <a:off x="752040" y="3277080"/>
            <a:ext cx="13125960" cy="14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20202"/>
                </a:solidFill>
                <a:latin typeface="PT Serif"/>
                <a:ea typeface="PT Serif"/>
              </a:rPr>
              <a:t>Major Distribution Families: Ubuntu, Debian, Red Hat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15" name="Shape 1"/>
          <p:cNvSpPr/>
          <p:nvPr/>
        </p:nvSpPr>
        <p:spPr>
          <a:xfrm>
            <a:off x="752040" y="5009400"/>
            <a:ext cx="4231800" cy="2629800"/>
          </a:xfrm>
          <a:prstGeom prst="roundRect">
            <a:avLst>
              <a:gd name="adj" fmla="val 1226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Text 6"/>
          <p:cNvSpPr/>
          <p:nvPr/>
        </p:nvSpPr>
        <p:spPr>
          <a:xfrm>
            <a:off x="966960" y="5224320"/>
            <a:ext cx="28198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83838"/>
                </a:solidFill>
                <a:latin typeface="PT Serif"/>
                <a:ea typeface="PT Serif"/>
              </a:rPr>
              <a:t>Ubuntu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17" name="Text 8"/>
          <p:cNvSpPr/>
          <p:nvPr/>
        </p:nvSpPr>
        <p:spPr>
          <a:xfrm>
            <a:off x="966960" y="5705640"/>
            <a:ext cx="3802320" cy="13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Shape 4"/>
          <p:cNvSpPr/>
          <p:nvPr/>
        </p:nvSpPr>
        <p:spPr>
          <a:xfrm>
            <a:off x="5199120" y="5009400"/>
            <a:ext cx="4231800" cy="2629800"/>
          </a:xfrm>
          <a:prstGeom prst="roundRect">
            <a:avLst>
              <a:gd name="adj" fmla="val 1226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 9"/>
          <p:cNvSpPr/>
          <p:nvPr/>
        </p:nvSpPr>
        <p:spPr>
          <a:xfrm>
            <a:off x="5414040" y="5224320"/>
            <a:ext cx="28198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83838"/>
                </a:solidFill>
                <a:latin typeface="PT Serif"/>
                <a:ea typeface="PT Serif"/>
              </a:rPr>
              <a:t>Red Hat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20" name="Text 14"/>
          <p:cNvSpPr/>
          <p:nvPr/>
        </p:nvSpPr>
        <p:spPr>
          <a:xfrm>
            <a:off x="5414040" y="5705640"/>
            <a:ext cx="3802320" cy="13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650" spc="-1" strike="noStrike">
                <a:solidFill>
                  <a:srgbClr val="383838"/>
                </a:solidFill>
                <a:latin typeface="DM Sans"/>
                <a:ea typeface="DM Sans"/>
              </a:rPr>
              <a:t>Red Hat is a commercially supported distribution known for its enterprise-grade stability and security, widely used in server environments.</a:t>
            </a:r>
            <a:endParaRPr b="0" lang="en-IN" sz="1650" spc="-1" strike="noStrike">
              <a:latin typeface="Arial"/>
            </a:endParaRPr>
          </a:p>
        </p:txBody>
      </p:sp>
      <p:sp>
        <p:nvSpPr>
          <p:cNvPr id="221" name="Shape 6"/>
          <p:cNvSpPr/>
          <p:nvPr/>
        </p:nvSpPr>
        <p:spPr>
          <a:xfrm>
            <a:off x="9646200" y="5009400"/>
            <a:ext cx="4231800" cy="2629800"/>
          </a:xfrm>
          <a:prstGeom prst="roundRect">
            <a:avLst>
              <a:gd name="adj" fmla="val 1226"/>
            </a:avLst>
          </a:prstGeom>
          <a:solidFill>
            <a:srgbClr val="f2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 15"/>
          <p:cNvSpPr/>
          <p:nvPr/>
        </p:nvSpPr>
        <p:spPr>
          <a:xfrm>
            <a:off x="9861120" y="5224320"/>
            <a:ext cx="28198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383838"/>
                </a:solidFill>
                <a:latin typeface="PT Serif"/>
                <a:ea typeface="PT Serif"/>
              </a:rPr>
              <a:t>Debian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23" name="Text 16"/>
          <p:cNvSpPr/>
          <p:nvPr/>
        </p:nvSpPr>
        <p:spPr>
          <a:xfrm>
            <a:off x="9861120" y="5705640"/>
            <a:ext cx="3802320" cy="17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buNone/>
              <a:tabLst>
                <a:tab algn="l" pos="0"/>
              </a:tabLst>
            </a:pPr>
            <a:r>
              <a:rPr b="0" lang="en-US" sz="1650" spc="-1" strike="noStrike">
                <a:solidFill>
                  <a:srgbClr val="383838"/>
                </a:solidFill>
                <a:latin typeface="DM Sans"/>
                <a:ea typeface="DM Sans"/>
              </a:rPr>
              <a:t>Debian is a stable and reliable distribution known for its vast package repository and commitment to free software.</a:t>
            </a:r>
            <a:endParaRPr b="0" lang="en-IN" sz="16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 0"/>
          <p:cNvSpPr/>
          <p:nvPr/>
        </p:nvSpPr>
        <p:spPr>
          <a:xfrm>
            <a:off x="540000" y="187560"/>
            <a:ext cx="69616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Basic Commands:</a:t>
            </a:r>
            <a:endParaRPr b="0" lang="en-IN" sz="4450" spc="-1" strike="noStrike"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720000" y="963360"/>
            <a:ext cx="10077840" cy="36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ls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List files and directories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pwd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Print working directory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cd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Change directory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Mkdir</a:t>
            </a: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Create a directory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rmdir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Remove an empty directory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cp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Copy files and directories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mv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Move/rename files and directories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rm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Remove files</a:t>
            </a:r>
            <a:endParaRPr b="0" lang="en-IN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Clear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-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To clear the screen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26" name="Text 23"/>
          <p:cNvSpPr/>
          <p:nvPr/>
        </p:nvSpPr>
        <p:spPr>
          <a:xfrm>
            <a:off x="491040" y="4579560"/>
            <a:ext cx="69616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601"/>
              </a:lnSpc>
              <a:buNone/>
              <a:tabLst>
                <a:tab algn="l" pos="0"/>
              </a:tabLst>
            </a:pPr>
            <a:r>
              <a:rPr b="0" lang="en-US" sz="4450" spc="-1" strike="noStrike">
                <a:solidFill>
                  <a:srgbClr val="1f1e1e"/>
                </a:solidFill>
                <a:latin typeface="Alexandria Semi Bold"/>
                <a:ea typeface="Alexandria Semi Bold"/>
              </a:rPr>
              <a:t>Command Arguments:</a:t>
            </a:r>
            <a:endParaRPr b="0" lang="en-IN" sz="4450" spc="-1" strike="noStrike"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87440" y="5290200"/>
            <a:ext cx="1373220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Argument is a value or input provided to a command to modify its behavior or specify what it should act upon.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(E.x):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rm -</a:t>
            </a: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  Removes entire direcotry including its files. (Recursive)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ls -</a:t>
            </a: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  List all items including hidden items. (All)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 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cp --</a:t>
            </a:r>
            <a:r>
              <a:rPr b="1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help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LKLUG"/>
                <a:ea typeface="DejaVu Sans"/>
              </a:rPr>
              <a:t>–  to see available arguments: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/>
          <p:nvPr/>
        </p:nvSpPr>
        <p:spPr>
          <a:xfrm>
            <a:off x="540000" y="900000"/>
            <a:ext cx="13680000" cy="722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apt update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Update package lists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apt upgrade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Upgrade installed packages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apt install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To install packages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useradd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Create a new user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userdel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To delete a user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passwd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Change user password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usermod -aG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Add user to a group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df -h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Show disk space usage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du -sh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Show directory size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ps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Display active processess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Kill process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Terminate a process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Top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Show running processes in real-time</a:t>
            </a:r>
            <a:endParaRPr b="0" lang="en-IN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Free -m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–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Show RAM usage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229" name="Text 0"/>
          <p:cNvSpPr/>
          <p:nvPr/>
        </p:nvSpPr>
        <p:spPr>
          <a:xfrm>
            <a:off x="540000" y="180000"/>
            <a:ext cx="60876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Alexandria Semi Bold"/>
              </a:rPr>
              <a:t>  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Alexandria Semi Bold"/>
              </a:rPr>
              <a:t>Intermediate Commands: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"/>
          <p:cNvSpPr/>
          <p:nvPr/>
        </p:nvSpPr>
        <p:spPr>
          <a:xfrm>
            <a:off x="671760" y="1072080"/>
            <a:ext cx="13485600" cy="64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nmap &lt;host&gt;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–   Scan open ports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iptables -L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–   List firewall rules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netstat -tulnp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–   Show active network connections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scp 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/local user@host:/file 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 –  Securely copy files between servers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curl &lt;web/IP address&gt;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 –  To read the content of web/IP address in a html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format.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wget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–    Used for downloading files from the internet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IP r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–    Ip routing it is used to show routing paths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IP a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–   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Ip routing it is used to Displays all network interfaces and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      their assigned IP addresses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curl ip.me   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–    It is used to show the public IP address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Ufw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–    It is used to show firewall related configurations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Ping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 </a:t>
            </a: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&lt;web/IP address&gt; 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–  It is used check if the address is reachable or not</a:t>
            </a:r>
            <a:endParaRPr b="0" lang="en-IN" sz="3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nslookup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3000" spc="-1" strike="noStrike">
                <a:solidFill>
                  <a:srgbClr val="000000"/>
                </a:solidFill>
                <a:latin typeface="Arial"/>
                <a:ea typeface="DejaVu Sans"/>
              </a:rPr>
              <a:t>–    Checks the IP address of a domain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31" name="Text 1"/>
          <p:cNvSpPr/>
          <p:nvPr/>
        </p:nvSpPr>
        <p:spPr>
          <a:xfrm>
            <a:off x="2340000" y="360000"/>
            <a:ext cx="60876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Alexandria Semi Bold"/>
              </a:rPr>
              <a:t>Advanced Commands (Networking):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 2"/>
          <p:cNvSpPr/>
          <p:nvPr/>
        </p:nvSpPr>
        <p:spPr>
          <a:xfrm>
            <a:off x="31320" y="360000"/>
            <a:ext cx="878760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Alexandria Semi Bold"/>
              </a:rPr>
              <a:t>File Management Commands: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360000" y="909000"/>
            <a:ext cx="13138920" cy="16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We can categorized File Management commands into three types: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1. Create commands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2. View Commands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3. Manipulate Commands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360360" y="4320000"/>
            <a:ext cx="11339280" cy="15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Viewing Commands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Cat file.txt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– It is used to display the file contents.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less file.txt 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– It is used to display the file contents in a different mode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more file.txt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 – It is similar to less but we can’t scroll backwards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360000" y="6120000"/>
            <a:ext cx="11519640" cy="14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latin typeface="Arial"/>
              </a:rPr>
              <a:t>Manipulating Commands</a:t>
            </a:r>
            <a:r>
              <a:rPr b="0" lang="en-IN" sz="3200" spc="-1" strike="noStrike">
                <a:latin typeface="Arial"/>
              </a:rPr>
              <a:t>:</a:t>
            </a:r>
            <a:endParaRPr b="0" lang="en-IN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nano file.txt</a:t>
            </a:r>
            <a:r>
              <a:rPr b="0" lang="en-IN" sz="3200" spc="-1" strike="noStrike">
                <a:latin typeface="Arial"/>
              </a:rPr>
              <a:t> – It is used to edit the file.</a:t>
            </a:r>
            <a:endParaRPr b="0" lang="en-IN" sz="3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Vim file.txt</a:t>
            </a:r>
            <a:r>
              <a:rPr b="0" lang="en-IN" sz="3200" spc="-1" strike="noStrike">
                <a:latin typeface="Arial"/>
              </a:rPr>
              <a:t> – It is used to edit the file in an interactive mode.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360000" y="2700000"/>
            <a:ext cx="12959640" cy="19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Creating Commands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touch file.txt  – 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Creates an empty file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at &gt; file.txt   – 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Creates a file and allows input</a:t>
            </a:r>
            <a:endParaRPr b="0" lang="en-IN" sz="2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echo ‘sample text’ &gt; file_name.txt –  </a:t>
            </a: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Noto Sans CJK SC"/>
              </a:rPr>
              <a:t>Creating and writing the input into file.</a:t>
            </a:r>
            <a:endParaRPr b="0" lang="en-IN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"/>
          <p:cNvGrpSpPr/>
          <p:nvPr/>
        </p:nvGrpSpPr>
        <p:grpSpPr>
          <a:xfrm>
            <a:off x="360000" y="602640"/>
            <a:ext cx="11699640" cy="1447560"/>
            <a:chOff x="360000" y="602640"/>
            <a:chExt cx="11699640" cy="1447560"/>
          </a:xfrm>
        </p:grpSpPr>
        <p:sp>
          <p:nvSpPr>
            <p:cNvPr id="238" name=""/>
            <p:cNvSpPr/>
            <p:nvPr/>
          </p:nvSpPr>
          <p:spPr>
            <a:xfrm>
              <a:off x="360000" y="602640"/>
              <a:ext cx="11699640" cy="144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IN" sz="3200" spc="-1" strike="noStrike">
                  <a:latin typeface="Arial"/>
                </a:rPr>
                <a:t>File Permissions And Owenership Commands</a:t>
              </a:r>
              <a:r>
                <a:rPr b="0" lang="en-IN" sz="3200" spc="-1" strike="noStrike">
                  <a:latin typeface="Arial"/>
                </a:rPr>
                <a:t>:</a:t>
              </a:r>
              <a:endParaRPr b="0" lang="en-IN" sz="3200" spc="-1" strike="noStrike">
                <a:latin typeface="Arial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"/>
              </a:pPr>
              <a:r>
                <a:rPr b="1" lang="en-IN" sz="3200" spc="-1" strike="noStrike">
                  <a:latin typeface="Arial"/>
                </a:rPr>
                <a:t>chmod 777 sample.txt</a:t>
              </a:r>
              <a:r>
                <a:rPr b="0" lang="en-IN" sz="3200" spc="-1" strike="noStrike">
                  <a:latin typeface="Arial"/>
                </a:rPr>
                <a:t> – We are changing permissions of the file</a:t>
              </a:r>
              <a:endParaRPr b="0" lang="en-IN" sz="3200" spc="-1" strike="noStrike">
                <a:latin typeface="Arial"/>
              </a:endParaRPr>
            </a:p>
          </p:txBody>
        </p:sp>
      </p:grpSp>
      <p:sp>
        <p:nvSpPr>
          <p:cNvPr id="239" name=""/>
          <p:cNvSpPr/>
          <p:nvPr/>
        </p:nvSpPr>
        <p:spPr>
          <a:xfrm>
            <a:off x="540000" y="1491480"/>
            <a:ext cx="11339640" cy="24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Chmod</a:t>
            </a:r>
            <a:r>
              <a:rPr b="0" lang="en-IN" sz="2800" spc="-1" strike="noStrike">
                <a:latin typeface="Arial"/>
              </a:rPr>
              <a:t> – Change mode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777</a:t>
            </a:r>
            <a:r>
              <a:rPr b="0" lang="en-IN" sz="2800" spc="-1" strike="noStrike">
                <a:latin typeface="Arial"/>
              </a:rPr>
              <a:t> – Allowing full access to everyone to read, write, execute</a:t>
            </a:r>
            <a:endParaRPr b="0" lang="en-IN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Read – 4</a:t>
            </a:r>
            <a:endParaRPr b="0" lang="en-IN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Write – 2</a:t>
            </a:r>
            <a:endParaRPr b="0" lang="en-IN" sz="2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800" spc="-1" strike="noStrike">
                <a:latin typeface="Arial"/>
              </a:rPr>
              <a:t>Execute – 1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2800" spc="-1" strike="noStrike">
                <a:latin typeface="Arial"/>
              </a:rPr>
              <a:t>Totally 7 points and we are giving 7 points to all users.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"/>
          <a:stretch/>
        </p:blipFill>
        <p:spPr>
          <a:xfrm>
            <a:off x="3240000" y="4088880"/>
            <a:ext cx="5219640" cy="1296000"/>
          </a:xfrm>
          <a:prstGeom prst="rect">
            <a:avLst/>
          </a:prstGeom>
          <a:ln w="0">
            <a:noFill/>
          </a:ln>
        </p:spPr>
      </p:pic>
      <p:sp>
        <p:nvSpPr>
          <p:cNvPr id="241" name=""/>
          <p:cNvSpPr/>
          <p:nvPr/>
        </p:nvSpPr>
        <p:spPr>
          <a:xfrm>
            <a:off x="720000" y="6120000"/>
            <a:ext cx="120596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chown user file.txt</a:t>
            </a:r>
            <a:r>
              <a:rPr b="0" lang="en-IN" sz="2800" spc="-1" strike="noStrike">
                <a:latin typeface="Arial"/>
              </a:rPr>
              <a:t> – Change owner of a file</a:t>
            </a:r>
            <a:endParaRPr b="0" lang="en-IN" sz="2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chown user:group file.txt</a:t>
            </a:r>
            <a:r>
              <a:rPr b="0" lang="en-IN" sz="2800" spc="-1" strike="noStrike">
                <a:latin typeface="Arial"/>
              </a:rPr>
              <a:t> – Change owner and group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540000" y="5580000"/>
            <a:ext cx="809964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2800" spc="-1" strike="noStrike">
                <a:latin typeface="Arial"/>
              </a:rPr>
              <a:t>Changing Owenership</a:t>
            </a:r>
            <a:r>
              <a:rPr b="0" lang="en-IN" sz="2800" spc="-1" strike="noStrike">
                <a:latin typeface="Arial"/>
              </a:rPr>
              <a:t>: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"/>
          <p:cNvSpPr/>
          <p:nvPr/>
        </p:nvSpPr>
        <p:spPr>
          <a:xfrm>
            <a:off x="360000" y="146880"/>
            <a:ext cx="12599640" cy="435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3200" spc="-1" strike="noStrike">
                <a:latin typeface="Arial"/>
              </a:rPr>
              <a:t>Special Characters in Linux Commands</a:t>
            </a:r>
            <a:r>
              <a:rPr b="0" lang="en-IN" sz="3200" spc="-1" strike="noStrike">
                <a:latin typeface="Arial"/>
              </a:rPr>
              <a:t>: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*</a:t>
            </a:r>
            <a:r>
              <a:rPr b="0" lang="en-IN" sz="3200" spc="-1" strike="noStrike">
                <a:latin typeface="Arial"/>
              </a:rPr>
              <a:t>   -   It will match all characters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?</a:t>
            </a:r>
            <a:r>
              <a:rPr b="0" lang="en-IN" sz="3200" spc="-1" strike="noStrike">
                <a:latin typeface="Arial"/>
              </a:rPr>
              <a:t>  -   It will match one character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Pipe ( | )</a:t>
            </a: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	</a:t>
            </a:r>
            <a:r>
              <a:rPr b="0" lang="en-IN" sz="3200" spc="-1" strike="noStrike">
                <a:latin typeface="Arial"/>
              </a:rPr>
              <a:t>-   Sends output of one command as input to another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&amp;&amp;</a:t>
            </a:r>
            <a:r>
              <a:rPr b="0" lang="en-IN" sz="3200" spc="-1" strike="noStrike">
                <a:latin typeface="Arial"/>
              </a:rPr>
              <a:t>   -    Run next command only if previous is successful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&gt;</a:t>
            </a:r>
            <a:r>
              <a:rPr b="0" lang="en-IN" sz="3200" spc="-1" strike="noStrike">
                <a:latin typeface="Arial"/>
              </a:rPr>
              <a:t>    -    Redirects output to a file (overwrite)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&gt;&gt;</a:t>
            </a:r>
            <a:r>
              <a:rPr b="0" lang="en-IN" sz="3200" spc="-1" strike="noStrike">
                <a:latin typeface="Arial"/>
              </a:rPr>
              <a:t>   -   Redirects output to a file (append)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$</a:t>
            </a:r>
            <a:r>
              <a:rPr b="0" lang="en-IN" sz="3200" spc="-1" strike="noStrike">
                <a:latin typeface="Arial"/>
              </a:rPr>
              <a:t>   -   Indicates a variable</a:t>
            </a:r>
            <a:endParaRPr b="0" lang="en-IN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“ “</a:t>
            </a:r>
            <a:r>
              <a:rPr b="0" lang="en-IN" sz="3200" spc="-1" strike="noStrike">
                <a:latin typeface="Arial"/>
              </a:rPr>
              <a:t>  </a:t>
            </a:r>
            <a:r>
              <a:rPr b="0" lang="en-IN" sz="3200" spc="-1" strike="noStrike">
                <a:latin typeface="Arial"/>
              </a:rPr>
              <a:t>-  It exposes the variables to the system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360000" y="4658760"/>
            <a:ext cx="12960000" cy="3261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800" spc="-1" strike="noStrike">
                <a:latin typeface="Arial"/>
              </a:rPr>
              <a:t>Other Commands</a:t>
            </a:r>
            <a:r>
              <a:rPr b="0" lang="en-IN" sz="2800" spc="-1" strike="noStrike">
                <a:latin typeface="Arial"/>
              </a:rPr>
              <a:t>:</a:t>
            </a:r>
            <a:endParaRPr b="1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Grep – </a:t>
            </a:r>
            <a:r>
              <a:rPr b="0" lang="en-IN" sz="2800" spc="-1" strike="noStrike">
                <a:latin typeface="Arial"/>
              </a:rPr>
              <a:t>Searches for a specific pattern in a file or output</a:t>
            </a:r>
            <a:endParaRPr b="1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echo – </a:t>
            </a:r>
            <a:r>
              <a:rPr b="0" lang="en-IN" sz="2800" spc="-1" strike="noStrike">
                <a:latin typeface="Arial"/>
              </a:rPr>
              <a:t>Prints text or variables to the terminal</a:t>
            </a:r>
            <a:endParaRPr b="1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tar – </a:t>
            </a:r>
            <a:r>
              <a:rPr b="0" lang="en-IN" sz="2800" spc="-1" strike="noStrike">
                <a:latin typeface="Arial"/>
              </a:rPr>
              <a:t>Archives multiple files into a .tar file</a:t>
            </a:r>
            <a:endParaRPr b="1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tar -xvf file.tar – </a:t>
            </a:r>
            <a:r>
              <a:rPr b="0" lang="en-IN" sz="2800" spc="-1" strike="noStrike">
                <a:latin typeface="Arial"/>
              </a:rPr>
              <a:t>Extracting tar file</a:t>
            </a:r>
            <a:endParaRPr b="1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dpkg – </a:t>
            </a:r>
            <a:r>
              <a:rPr b="0" lang="en-IN" sz="2800" spc="-1" strike="noStrike">
                <a:latin typeface="Arial"/>
              </a:rPr>
              <a:t>Installs, removes, or manages Debian-based (.deb) packages</a:t>
            </a:r>
            <a:endParaRPr b="1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zip</a:t>
            </a:r>
            <a:r>
              <a:rPr b="0" lang="en-IN" sz="2800" spc="-1" strike="noStrike">
                <a:latin typeface="Arial"/>
              </a:rPr>
              <a:t> – To zip a file</a:t>
            </a:r>
            <a:endParaRPr b="1" lang="en-IN" sz="2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800" spc="-1" strike="noStrike">
                <a:latin typeface="Arial"/>
              </a:rPr>
              <a:t>unzip – </a:t>
            </a:r>
            <a:r>
              <a:rPr b="0" lang="en-IN" sz="2800" spc="-1" strike="noStrike">
                <a:latin typeface="Arial"/>
              </a:rPr>
              <a:t>Extracts .zip files</a:t>
            </a:r>
            <a:endParaRPr b="1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Application>LibreOffice/7.3.7.2$Linux_X86_64 LibreOffice_project/30$Build-2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2025-02-20T10:25:42Z</dcterms:created>
  <dc:creator>PptxGenJS</dc:creator>
  <dc:description/>
  <dc:language>en-IN</dc:language>
  <cp:lastModifiedBy/>
  <dcterms:modified xsi:type="dcterms:W3CDTF">2025-02-21T18:09:07Z</dcterms:modified>
  <cp:revision>16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