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50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Salary Data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 Labels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152607.64000000001</c:v>
                </c:pt>
                <c:pt idx="3">
                  <c:v>172792.41</c:v>
                </c:pt>
                <c:pt idx="5">
                  <c:v>166193.15999999997</c:v>
                </c:pt>
                <c:pt idx="6">
                  <c:v>31042.51</c:v>
                </c:pt>
                <c:pt idx="8">
                  <c:v>51165.37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EA-4EF3-A136-3AE38B481E3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1">
                  <c:v>0</c:v>
                </c:pt>
                <c:pt idx="2">
                  <c:v>297073.78999999998</c:v>
                </c:pt>
                <c:pt idx="3">
                  <c:v>472599.39000000007</c:v>
                </c:pt>
                <c:pt idx="4">
                  <c:v>299955.46000000002</c:v>
                </c:pt>
                <c:pt idx="5">
                  <c:v>198670.33000000002</c:v>
                </c:pt>
                <c:pt idx="6">
                  <c:v>250488.98</c:v>
                </c:pt>
                <c:pt idx="7">
                  <c:v>238929.51999999996</c:v>
                </c:pt>
                <c:pt idx="8">
                  <c:v>221707.5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EA-4EF3-A136-3AE38B481E3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1">
                  <c:v>0</c:v>
                </c:pt>
                <c:pt idx="2">
                  <c:v>143647.12</c:v>
                </c:pt>
                <c:pt idx="6">
                  <c:v>32496.880000000001</c:v>
                </c:pt>
                <c:pt idx="7">
                  <c:v>70755.5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6EA-4EF3-A136-3AE38B481E3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0</c:v>
                </c:pt>
                <c:pt idx="2">
                  <c:v>593328.55000000005</c:v>
                </c:pt>
                <c:pt idx="3">
                  <c:v>645391.80000000005</c:v>
                </c:pt>
                <c:pt idx="4">
                  <c:v>299955.46000000002</c:v>
                </c:pt>
                <c:pt idx="5">
                  <c:v>364863.49</c:v>
                </c:pt>
                <c:pt idx="6">
                  <c:v>314028.37</c:v>
                </c:pt>
                <c:pt idx="7">
                  <c:v>309685.01999999996</c:v>
                </c:pt>
                <c:pt idx="8">
                  <c:v>272872.87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6EA-4EF3-A136-3AE38B481E3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Sheet1!$F$2:$F$10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57419.35</c:v>
                </c:pt>
                <c:pt idx="3">
                  <c:v>109548.34</c:v>
                </c:pt>
                <c:pt idx="4">
                  <c:v>183397.77</c:v>
                </c:pt>
                <c:pt idx="5">
                  <c:v>72876.91</c:v>
                </c:pt>
                <c:pt idx="6">
                  <c:v>72843.23</c:v>
                </c:pt>
                <c:pt idx="7">
                  <c:v>31816.57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6EA-4EF3-A136-3AE38B481E3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Sheet1!$G$2:$G$10</c:f>
              <c:numCache>
                <c:formatCode>General</c:formatCode>
                <c:ptCount val="9"/>
                <c:pt idx="1">
                  <c:v>0</c:v>
                </c:pt>
                <c:pt idx="2">
                  <c:v>565951.99000000011</c:v>
                </c:pt>
                <c:pt idx="3">
                  <c:v>697951</c:v>
                </c:pt>
                <c:pt idx="4">
                  <c:v>278704.46000000002</c:v>
                </c:pt>
                <c:pt idx="5">
                  <c:v>136867.04999999999</c:v>
                </c:pt>
                <c:pt idx="6">
                  <c:v>488667.19</c:v>
                </c:pt>
                <c:pt idx="7">
                  <c:v>310352.58999999997</c:v>
                </c:pt>
                <c:pt idx="8">
                  <c:v>327257.86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6EA-4EF3-A136-3AE38B481E35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Sheet1!$H$2:$H$10</c:f>
              <c:numCache>
                <c:formatCode>General</c:formatCode>
                <c:ptCount val="9"/>
                <c:pt idx="1">
                  <c:v>0</c:v>
                </c:pt>
                <c:pt idx="2">
                  <c:v>52246.29</c:v>
                </c:pt>
                <c:pt idx="3">
                  <c:v>146720.76</c:v>
                </c:pt>
                <c:pt idx="4">
                  <c:v>238334.53</c:v>
                </c:pt>
                <c:pt idx="5">
                  <c:v>159716.94</c:v>
                </c:pt>
                <c:pt idx="6">
                  <c:v>142228.72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6EA-4EF3-A136-3AE38B481E35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Sheet1!$I$2:$I$10</c:f>
              <c:numCache>
                <c:formatCode>General</c:formatCode>
                <c:ptCount val="9"/>
                <c:pt idx="0">
                  <c:v>0</c:v>
                </c:pt>
                <c:pt idx="2">
                  <c:v>675617.63000000012</c:v>
                </c:pt>
                <c:pt idx="3">
                  <c:v>954220.1</c:v>
                </c:pt>
                <c:pt idx="4">
                  <c:v>700436.76</c:v>
                </c:pt>
                <c:pt idx="5">
                  <c:v>369460.9</c:v>
                </c:pt>
                <c:pt idx="6">
                  <c:v>703739.14</c:v>
                </c:pt>
                <c:pt idx="7">
                  <c:v>342169.16</c:v>
                </c:pt>
                <c:pt idx="8">
                  <c:v>327257.86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6EA-4EF3-A136-3AE38B481E35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Sheet1!$J$2:$J$10</c:f>
              <c:numCache>
                <c:formatCode>General</c:formatCode>
                <c:ptCount val="9"/>
                <c:pt idx="0">
                  <c:v>0</c:v>
                </c:pt>
                <c:pt idx="2">
                  <c:v>1268946.1800000002</c:v>
                </c:pt>
                <c:pt idx="3">
                  <c:v>1599611.9000000001</c:v>
                </c:pt>
                <c:pt idx="4">
                  <c:v>1000392.22</c:v>
                </c:pt>
                <c:pt idx="5">
                  <c:v>734324.3899999999</c:v>
                </c:pt>
                <c:pt idx="6">
                  <c:v>1017767.51</c:v>
                </c:pt>
                <c:pt idx="7">
                  <c:v>651854.17999999993</c:v>
                </c:pt>
                <c:pt idx="8">
                  <c:v>600130.73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6EA-4EF3-A136-3AE38B481E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77869615"/>
        <c:axId val="1777870095"/>
      </c:barChart>
      <c:catAx>
        <c:axId val="1777869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7870095"/>
        <c:crosses val="autoZero"/>
        <c:auto val="1"/>
        <c:lblAlgn val="ctr"/>
        <c:lblOffset val="100"/>
        <c:noMultiLvlLbl val="0"/>
      </c:catAx>
      <c:valAx>
        <c:axId val="1777870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7869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S.VIGNESH</a:t>
            </a:r>
          </a:p>
          <a:p>
            <a:r>
              <a:rPr lang="en-US" sz="2400" dirty="0"/>
              <a:t>REGISTER NO: 312201797,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asunm119312201797</a:t>
            </a:r>
            <a:endParaRPr lang="en-US" sz="2400" dirty="0"/>
          </a:p>
          <a:p>
            <a:r>
              <a:rPr lang="en-US" sz="2400" dirty="0"/>
              <a:t>DEPARTMENT: BCOM-COMMERCE</a:t>
            </a:r>
          </a:p>
          <a:p>
            <a:r>
              <a:rPr lang="en-US" sz="2400" dirty="0"/>
              <a:t>COLLEGE: SINDHI COLLEGE OF ARTS &amp;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539B7D-9D52-3303-EDA8-EC8B7576226D}"/>
              </a:ext>
            </a:extLst>
          </p:cNvPr>
          <p:cNvSpPr txBox="1"/>
          <p:nvPr/>
        </p:nvSpPr>
        <p:spPr>
          <a:xfrm>
            <a:off x="739775" y="1447800"/>
            <a:ext cx="70326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The Dataset contains Employee Salary Analysis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Employee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Place Of Employment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Sum Of Salary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Type Of Employment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Fixed Term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Permanent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Temporary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Gender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rebuchet MS" panose="020B0603020202020204" pitchFamily="34" charset="0"/>
              </a:rPr>
              <a:t>Male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rebuchet MS" panose="020B0603020202020204" pitchFamily="34" charset="0"/>
              </a:rPr>
              <a:t>Female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Total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rebuchet MS" panose="020B0603020202020204" pitchFamily="34" charset="0"/>
              </a:rPr>
              <a:t>Male Total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rebuchet MS" panose="020B0603020202020204" pitchFamily="34" charset="0"/>
              </a:rPr>
              <a:t>Female Total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Grand Total         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C1DF9483-E693-CD6C-82CB-8C0E02031F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1900013"/>
              </p:ext>
            </p:extLst>
          </p:nvPr>
        </p:nvGraphicFramePr>
        <p:xfrm>
          <a:off x="755332" y="104409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EACFCD-4A8C-B20B-E1D2-0A204AB1520D}"/>
              </a:ext>
            </a:extLst>
          </p:cNvPr>
          <p:cNvSpPr txBox="1"/>
          <p:nvPr/>
        </p:nvSpPr>
        <p:spPr>
          <a:xfrm>
            <a:off x="755332" y="1676400"/>
            <a:ext cx="71694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rebuchet MS" panose="020B0603020202020204" pitchFamily="34" charset="0"/>
              </a:rPr>
              <a:t>The Employee Salary Analysis System is a game-changing solution that transforms the way organizations approach Budget management. By harnessing the power of advanced analytics , automation , and AI-driven insights , this system unlocks the  hidden potential of employees, amplifies business performance, and fuels sustainable growth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Salary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1033089"/>
            <a:ext cx="563689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6210BF-FEF7-8CBA-0A7B-6A3006A4B4F5}"/>
              </a:ext>
            </a:extLst>
          </p:cNvPr>
          <p:cNvSpPr txBox="1"/>
          <p:nvPr/>
        </p:nvSpPr>
        <p:spPr>
          <a:xfrm>
            <a:off x="838200" y="2133600"/>
            <a:ext cx="6400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To Ascertain The Salary Of Every Single Employee And Allocate Funds For HR 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 To Increase The Pay Of Suitable Candidate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To Distinguish Genders Of The Employees To Provide Proper Concessions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. Tools and Techniques-Used functions such as AVERAGE, MEDIAN, STDEV, and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VLOOKUP.Pivot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 Tables and Pivot Charts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 For summarizing and analyzing Data</a:t>
            </a:r>
            <a:r>
              <a:rPr lang="en-US" sz="2800" dirty="0">
                <a:solidFill>
                  <a:srgbClr val="0D0D0D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-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Utilized charts (e.g., bar, line, pie) to represent data visually.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Conditional Formatting-To highlight key data points.</a:t>
            </a:r>
          </a:p>
          <a:p>
            <a:endParaRPr lang="en-IN" sz="28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D44C8B-5DED-8677-F905-E32D1F616DAE}"/>
              </a:ext>
            </a:extLst>
          </p:cNvPr>
          <p:cNvSpPr txBox="1"/>
          <p:nvPr/>
        </p:nvSpPr>
        <p:spPr>
          <a:xfrm>
            <a:off x="838200" y="1905000"/>
            <a:ext cx="570674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HR Mangers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Finance 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Senior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Departments Heads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Employees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Compensation Analyst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Grievance &amp; Redressal Offi</a:t>
            </a:r>
            <a:r>
              <a:rPr lang="en-US" sz="2800" dirty="0"/>
              <a:t>cer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234664-33C6-B8B0-0532-529FB96D708F}"/>
              </a:ext>
            </a:extLst>
          </p:cNvPr>
          <p:cNvSpPr txBox="1"/>
          <p:nvPr/>
        </p:nvSpPr>
        <p:spPr>
          <a:xfrm>
            <a:off x="3276600" y="1760547"/>
            <a:ext cx="48768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Trebuchet MS" panose="020B0603020202020204" pitchFamily="34" charset="0"/>
              </a:rPr>
              <a:t>Solution</a:t>
            </a:r>
          </a:p>
          <a:p>
            <a:r>
              <a:rPr lang="en-US" dirty="0">
                <a:latin typeface="Trebuchet MS" panose="020B0603020202020204" pitchFamily="34" charset="0"/>
              </a:rPr>
              <a:t>Employee Salary Analysis</a:t>
            </a:r>
          </a:p>
          <a:p>
            <a:endParaRPr lang="en-US" dirty="0">
              <a:latin typeface="Trebuchet MS" panose="020B0603020202020204" pitchFamily="34" charset="0"/>
            </a:endParaRPr>
          </a:p>
          <a:p>
            <a:r>
              <a:rPr lang="en-US" sz="2800" b="1" u="sng" dirty="0">
                <a:latin typeface="Trebuchet MS" panose="020B0603020202020204" pitchFamily="34" charset="0"/>
              </a:rPr>
              <a:t>For 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Cost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Talent Retention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Data-Driven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Compliance and Equity</a:t>
            </a:r>
          </a:p>
          <a:p>
            <a:r>
              <a:rPr lang="en-US" sz="2800" b="1" u="sng" dirty="0">
                <a:latin typeface="Trebuchet MS" panose="020B0603020202020204" pitchFamily="34" charset="0"/>
              </a:rPr>
              <a:t>For Employee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Fair Compensation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Career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Transparency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1CE5F3-3C29-89F6-DD33-6E1F4B52B5EE}"/>
              </a:ext>
            </a:extLst>
          </p:cNvPr>
          <p:cNvSpPr txBox="1"/>
          <p:nvPr/>
        </p:nvSpPr>
        <p:spPr>
          <a:xfrm>
            <a:off x="990600" y="1459557"/>
            <a:ext cx="70932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NAME : 	Employee Salary Data</a:t>
            </a:r>
            <a:br>
              <a:rPr lang="en-US" dirty="0"/>
            </a:br>
            <a:r>
              <a:rPr lang="en-US" dirty="0"/>
              <a:t>            </a:t>
            </a:r>
            <a:br>
              <a:rPr lang="en-US" dirty="0"/>
            </a:br>
            <a:r>
              <a:rPr lang="en-US" dirty="0"/>
              <a:t> DESCRIPTION: This dataset contains employee salary  data including:</a:t>
            </a:r>
            <a:br>
              <a:rPr lang="en-US" dirty="0"/>
            </a:br>
            <a:r>
              <a:rPr lang="en-US" dirty="0"/>
              <a:t>                        1.Employee Information: Employee ID, Name, Job Title , Department, </a:t>
            </a:r>
            <a:r>
              <a:rPr lang="en-US" dirty="0" err="1"/>
              <a:t>Location,Gender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               2 . Goal Setting: Individual Goals, Teams Goals , Company Goals.</a:t>
            </a:r>
            <a:br>
              <a:rPr lang="en-US" dirty="0"/>
            </a:br>
            <a:r>
              <a:rPr lang="en-US" dirty="0"/>
              <a:t>                           4.Feedback and Coaching : Manager Feedback , peer Feedback, Self- Assessment.</a:t>
            </a:r>
            <a:br>
              <a:rPr lang="en-US" dirty="0"/>
            </a:br>
            <a:r>
              <a:rPr lang="en-US" dirty="0"/>
              <a:t>                         5.Development Planning: Training Needs, Career Development Plans Succession Planning.</a:t>
            </a:r>
            <a:br>
              <a:rPr lang="en-US" dirty="0"/>
            </a:br>
            <a:r>
              <a:rPr lang="en-US" dirty="0"/>
              <a:t>                         6. Performance Evaluations; Regular Performance Reviews, 360-Degree.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75C240-5683-1FF0-C898-3D6D83915F4F}"/>
              </a:ext>
            </a:extLst>
          </p:cNvPr>
          <p:cNvSpPr txBox="1"/>
          <p:nvPr/>
        </p:nvSpPr>
        <p:spPr>
          <a:xfrm>
            <a:off x="2133600" y="2182505"/>
            <a:ext cx="6553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“wow” Factor In Our Solution It is Helpful For Ascertain Budget For Finance Of The Company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Helps in Analysis The Work Force Of The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Classify The Gender Of The Employees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</TotalTime>
  <Words>446</Words>
  <Application>Microsoft Office PowerPoint</Application>
  <PresentationFormat>Widescreen</PresentationFormat>
  <Paragraphs>89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 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919940376954</cp:lastModifiedBy>
  <cp:revision>17</cp:revision>
  <dcterms:created xsi:type="dcterms:W3CDTF">2024-03-29T15:07:22Z</dcterms:created>
  <dcterms:modified xsi:type="dcterms:W3CDTF">2024-09-30T08:35:49Z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