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1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Helvetica Neue" charset="0"/>
      <p:regular r:id="rId31"/>
      <p:bold r:id="rId32"/>
      <p:italic r:id="rId33"/>
      <p:boldItalic r:id="rId34"/>
    </p:embeddedFont>
    <p:embeddedFont>
      <p:font typeface="Arial Black" pitchFamily="34" charset="0"/>
      <p:bold r:id="rId35"/>
    </p:embeddedFont>
    <p:embeddedFont>
      <p:font typeface="Verdana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c33453495_0_5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5c3345349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c340c58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c340c58d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c340c58d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c340c58d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c33453495_0_8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5c33453495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c340c58db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5c340c58d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c3345349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c3345349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c33453495_0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c33453495_0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c419c29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g5c419c29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5c419c2921_0_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c33453495_0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c33453495_0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c340c58d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5c340c58d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340c58d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340c58d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c194e53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c194e53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c29ee69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c29ee69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c33453495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c33453495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c194e532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c194e532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e3d499d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e3d499d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e3d499d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e3d499d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5c4124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g5c5c4124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5c5c4124f0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c340c58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c340c58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5_Custom Layout">
  <p:cSld name="85_Custom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67" name="Google Shape;167;p27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676275" y="2232357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2"/>
          </p:nvPr>
        </p:nvSpPr>
        <p:spPr>
          <a:xfrm>
            <a:off x="676276" y="2483503"/>
            <a:ext cx="6030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6_Custom Layout">
  <p:cSld name="56_Custom Layou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76" name="Google Shape;176;p29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925883" y="961535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2"/>
          </p:nvPr>
        </p:nvSpPr>
        <p:spPr>
          <a:xfrm>
            <a:off x="4288802" y="128709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>
            <a:spLocks noGrp="1"/>
          </p:cNvSpPr>
          <p:nvPr>
            <p:ph type="pic" idx="2"/>
          </p:nvPr>
        </p:nvSpPr>
        <p:spPr>
          <a:xfrm>
            <a:off x="727311" y="3122496"/>
            <a:ext cx="9372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>
            <a:spLocks noGrp="1"/>
          </p:cNvSpPr>
          <p:nvPr>
            <p:ph type="pic" idx="3"/>
          </p:nvPr>
        </p:nvSpPr>
        <p:spPr>
          <a:xfrm>
            <a:off x="3300908" y="3122496"/>
            <a:ext cx="9372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>
            <a:spLocks noGrp="1"/>
          </p:cNvSpPr>
          <p:nvPr>
            <p:ph type="pic" idx="4"/>
          </p:nvPr>
        </p:nvSpPr>
        <p:spPr>
          <a:xfrm>
            <a:off x="5972136" y="3122496"/>
            <a:ext cx="9372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>
            <a:spLocks noGrp="1"/>
          </p:cNvSpPr>
          <p:nvPr>
            <p:ph type="pic" idx="5"/>
          </p:nvPr>
        </p:nvSpPr>
        <p:spPr>
          <a:xfrm>
            <a:off x="727311" y="4867635"/>
            <a:ext cx="9372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>
            <a:spLocks noGrp="1"/>
          </p:cNvSpPr>
          <p:nvPr>
            <p:ph type="pic" idx="6"/>
          </p:nvPr>
        </p:nvSpPr>
        <p:spPr>
          <a:xfrm>
            <a:off x="3300908" y="4867635"/>
            <a:ext cx="9372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>
            <a:spLocks noGrp="1"/>
          </p:cNvSpPr>
          <p:nvPr>
            <p:ph type="pic" idx="7"/>
          </p:nvPr>
        </p:nvSpPr>
        <p:spPr>
          <a:xfrm>
            <a:off x="5972136" y="4867635"/>
            <a:ext cx="9372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673100" y="854075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8"/>
          </p:nvPr>
        </p:nvSpPr>
        <p:spPr>
          <a:xfrm>
            <a:off x="673101" y="1129575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Custom Layout">
  <p:cSld name="50_Custom Layou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677070" y="3298729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2"/>
          </p:nvPr>
        </p:nvSpPr>
        <p:spPr>
          <a:xfrm>
            <a:off x="677069" y="3027661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92" name="Google Shape;192;p31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692944" y="1176636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2"/>
          </p:nvPr>
        </p:nvSpPr>
        <p:spPr>
          <a:xfrm>
            <a:off x="692945" y="1450375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1_Custom Layout">
  <p:cSld name="71_Custom Layou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925883" y="852157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2"/>
          </p:nvPr>
        </p:nvSpPr>
        <p:spPr>
          <a:xfrm>
            <a:off x="4288802" y="116219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00" name="Google Shape;200;p33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3_Custom Layout">
  <p:cSld name="83_Custom Layou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925883" y="861484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2"/>
          </p:nvPr>
        </p:nvSpPr>
        <p:spPr>
          <a:xfrm>
            <a:off x="4288802" y="116301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34"/>
          <p:cNvSpPr>
            <a:spLocks noGrp="1"/>
          </p:cNvSpPr>
          <p:nvPr>
            <p:ph type="pic" idx="3"/>
          </p:nvPr>
        </p:nvSpPr>
        <p:spPr>
          <a:xfrm>
            <a:off x="3811587" y="3067050"/>
            <a:ext cx="1520700" cy="2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06" name="Google Shape;206;p34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Custom Layout">
  <p:cSld name="54_Custom Layou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925883" y="961535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2"/>
          </p:nvPr>
        </p:nvSpPr>
        <p:spPr>
          <a:xfrm>
            <a:off x="4288802" y="128709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5"/>
          <p:cNvSpPr>
            <a:spLocks noGrp="1"/>
          </p:cNvSpPr>
          <p:nvPr>
            <p:ph type="pic" idx="3"/>
          </p:nvPr>
        </p:nvSpPr>
        <p:spPr>
          <a:xfrm>
            <a:off x="1074738" y="2709333"/>
            <a:ext cx="3557700" cy="3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12" name="Google Shape;212;p35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>
            <a:spLocks noGrp="1"/>
          </p:cNvSpPr>
          <p:nvPr>
            <p:ph type="pic" idx="2"/>
          </p:nvPr>
        </p:nvSpPr>
        <p:spPr>
          <a:xfrm>
            <a:off x="3886200" y="1293251"/>
            <a:ext cx="3908400" cy="52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16" name="Google Shape;216;p36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1478584" y="2474574"/>
            <a:ext cx="1593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3"/>
          </p:nvPr>
        </p:nvSpPr>
        <p:spPr>
          <a:xfrm>
            <a:off x="1478585" y="2771509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5502867" y="640646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2" name="Google Shape;222;p37"/>
          <p:cNvSpPr>
            <a:spLocks noGrp="1"/>
          </p:cNvSpPr>
          <p:nvPr>
            <p:ph type="pic" idx="2"/>
          </p:nvPr>
        </p:nvSpPr>
        <p:spPr>
          <a:xfrm>
            <a:off x="0" y="1"/>
            <a:ext cx="2548800" cy="339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37"/>
          <p:cNvSpPr>
            <a:spLocks noGrp="1"/>
          </p:cNvSpPr>
          <p:nvPr>
            <p:ph type="pic" idx="3"/>
          </p:nvPr>
        </p:nvSpPr>
        <p:spPr>
          <a:xfrm>
            <a:off x="0" y="3459697"/>
            <a:ext cx="2548800" cy="339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>
            <a:spLocks noGrp="1"/>
          </p:cNvSpPr>
          <p:nvPr>
            <p:ph type="pic" idx="4"/>
          </p:nvPr>
        </p:nvSpPr>
        <p:spPr>
          <a:xfrm>
            <a:off x="2602775" y="1"/>
            <a:ext cx="2548800" cy="339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37"/>
          <p:cNvSpPr>
            <a:spLocks noGrp="1"/>
          </p:cNvSpPr>
          <p:nvPr>
            <p:ph type="pic" idx="5"/>
          </p:nvPr>
        </p:nvSpPr>
        <p:spPr>
          <a:xfrm>
            <a:off x="2602775" y="3459697"/>
            <a:ext cx="2548800" cy="339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5416676" y="1848439"/>
            <a:ext cx="32262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cxnSp>
        <p:nvCxnSpPr>
          <p:cNvPr id="227" name="Google Shape;227;p37"/>
          <p:cNvCxnSpPr/>
          <p:nvPr/>
        </p:nvCxnSpPr>
        <p:spPr>
          <a:xfrm>
            <a:off x="5466582" y="4591958"/>
            <a:ext cx="12414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5416676" y="4714473"/>
            <a:ext cx="32262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  <a:defRPr sz="900">
                <a:solidFill>
                  <a:schemeClr val="dk2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>
            <a:spLocks noGrp="1"/>
          </p:cNvSpPr>
          <p:nvPr>
            <p:ph type="pic" idx="2"/>
          </p:nvPr>
        </p:nvSpPr>
        <p:spPr>
          <a:xfrm>
            <a:off x="669132" y="1732492"/>
            <a:ext cx="2512200" cy="4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32" name="Google Shape;232;p38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3586957" y="2126735"/>
            <a:ext cx="1593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3"/>
          </p:nvPr>
        </p:nvSpPr>
        <p:spPr>
          <a:xfrm>
            <a:off x="3586957" y="2423669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628650" y="745067"/>
            <a:ext cx="78867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>
            <a:spLocks noGrp="1"/>
          </p:cNvSpPr>
          <p:nvPr>
            <p:ph type="title"/>
          </p:nvPr>
        </p:nvSpPr>
        <p:spPr>
          <a:xfrm>
            <a:off x="628650" y="745067"/>
            <a:ext cx="78867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5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628650" y="745067"/>
            <a:ext cx="78867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5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>
            <a:spLocks noGrp="1"/>
          </p:cNvSpPr>
          <p:nvPr>
            <p:ph type="title"/>
          </p:nvPr>
        </p:nvSpPr>
        <p:spPr>
          <a:xfrm>
            <a:off x="628650" y="745067"/>
            <a:ext cx="78867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6"/>
          <p:cNvSpPr txBox="1">
            <a:spLocks noGrp="1"/>
          </p:cNvSpPr>
          <p:nvPr>
            <p:ph type="body" idx="1"/>
          </p:nvPr>
        </p:nvSpPr>
        <p:spPr>
          <a:xfrm rot="5400000">
            <a:off x="2396250" y="58025"/>
            <a:ext cx="43515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4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4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 rot="5400000">
            <a:off x="623026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4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4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1419225" y="1206500"/>
            <a:ext cx="6372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Custom Layout">
  <p:cSld name="48_Custom Layou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body" idx="1"/>
          </p:nvPr>
        </p:nvSpPr>
        <p:spPr>
          <a:xfrm>
            <a:off x="-431498" y="2176667"/>
            <a:ext cx="4351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100"/>
              <a:buNone/>
              <a:defRPr sz="51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2"/>
          </p:nvPr>
        </p:nvSpPr>
        <p:spPr>
          <a:xfrm>
            <a:off x="-431498" y="2950964"/>
            <a:ext cx="43512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100"/>
              <a:buNone/>
              <a:defRPr sz="51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/>
          <p:nvPr/>
        </p:nvSpPr>
        <p:spPr>
          <a:xfrm>
            <a:off x="8606631" y="6201305"/>
            <a:ext cx="289800" cy="3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1"/>
          <p:cNvSpPr txBox="1">
            <a:spLocks noGrp="1"/>
          </p:cNvSpPr>
          <p:nvPr>
            <p:ph type="sldNum" idx="12"/>
          </p:nvPr>
        </p:nvSpPr>
        <p:spPr>
          <a:xfrm>
            <a:off x="8606631" y="621188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 rtl="0"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-472367" y="2178177"/>
            <a:ext cx="4393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100"/>
              <a:buNone/>
              <a:defRPr sz="51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51"/>
          <p:cNvSpPr txBox="1">
            <a:spLocks noGrp="1"/>
          </p:cNvSpPr>
          <p:nvPr>
            <p:ph type="body" idx="2"/>
          </p:nvPr>
        </p:nvSpPr>
        <p:spPr>
          <a:xfrm>
            <a:off x="-472367" y="2940051"/>
            <a:ext cx="4393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100"/>
              <a:buNone/>
              <a:defRPr sz="51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>
            <a:spLocks noGrp="1"/>
          </p:cNvSpPr>
          <p:nvPr>
            <p:ph type="pic" idx="2"/>
          </p:nvPr>
        </p:nvSpPr>
        <p:spPr>
          <a:xfrm>
            <a:off x="2817283" y="3203576"/>
            <a:ext cx="14652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2"/>
          <p:cNvSpPr>
            <a:spLocks noGrp="1"/>
          </p:cNvSpPr>
          <p:nvPr>
            <p:ph type="pic" idx="3"/>
          </p:nvPr>
        </p:nvSpPr>
        <p:spPr>
          <a:xfrm>
            <a:off x="670719" y="3203576"/>
            <a:ext cx="14652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>
            <a:spLocks noGrp="1"/>
          </p:cNvSpPr>
          <p:nvPr>
            <p:ph type="pic" idx="4"/>
          </p:nvPr>
        </p:nvSpPr>
        <p:spPr>
          <a:xfrm>
            <a:off x="7110413" y="3203576"/>
            <a:ext cx="14652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>
            <a:spLocks noGrp="1"/>
          </p:cNvSpPr>
          <p:nvPr>
            <p:ph type="pic" idx="5"/>
          </p:nvPr>
        </p:nvSpPr>
        <p:spPr>
          <a:xfrm>
            <a:off x="4963848" y="3203576"/>
            <a:ext cx="14652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1"/>
          </p:nvPr>
        </p:nvSpPr>
        <p:spPr>
          <a:xfrm>
            <a:off x="673100" y="854075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6"/>
          </p:nvPr>
        </p:nvSpPr>
        <p:spPr>
          <a:xfrm>
            <a:off x="673101" y="1127125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17" name="Google Shape;317;p52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20" name="Google Shape;320;p53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1568259" y="1259102"/>
            <a:ext cx="172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53"/>
          <p:cNvSpPr txBox="1">
            <a:spLocks noGrp="1"/>
          </p:cNvSpPr>
          <p:nvPr>
            <p:ph type="body" idx="2"/>
          </p:nvPr>
        </p:nvSpPr>
        <p:spPr>
          <a:xfrm>
            <a:off x="2161199" y="1621155"/>
            <a:ext cx="1129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Custom Layout">
  <p:cSld name="44_Custom Layou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>
            <a:off x="674687" y="855003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2"/>
          </p:nvPr>
        </p:nvSpPr>
        <p:spPr>
          <a:xfrm>
            <a:off x="674688" y="113001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27" name="Google Shape;327;p54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Custom Layout">
  <p:cSld name="45_Custom Layou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30" name="Google Shape;330;p55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1" name="Google Shape;331;p55"/>
          <p:cNvSpPr txBox="1">
            <a:spLocks noGrp="1"/>
          </p:cNvSpPr>
          <p:nvPr>
            <p:ph type="body" idx="1"/>
          </p:nvPr>
        </p:nvSpPr>
        <p:spPr>
          <a:xfrm>
            <a:off x="674687" y="855003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body" idx="2"/>
          </p:nvPr>
        </p:nvSpPr>
        <p:spPr>
          <a:xfrm>
            <a:off x="674688" y="113001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">
  <p:cSld name="46_Custom Layou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body" idx="1"/>
          </p:nvPr>
        </p:nvSpPr>
        <p:spPr>
          <a:xfrm>
            <a:off x="674687" y="855003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body" idx="2"/>
          </p:nvPr>
        </p:nvSpPr>
        <p:spPr>
          <a:xfrm>
            <a:off x="674688" y="113001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56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37" name="Google Shape;337;p56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Custom Layout">
  <p:cSld name="47_Custom Layou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40" name="Google Shape;340;p57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57"/>
          <p:cNvSpPr txBox="1">
            <a:spLocks noGrp="1"/>
          </p:cNvSpPr>
          <p:nvPr>
            <p:ph type="body" idx="1"/>
          </p:nvPr>
        </p:nvSpPr>
        <p:spPr>
          <a:xfrm>
            <a:off x="674687" y="855003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57"/>
          <p:cNvSpPr txBox="1">
            <a:spLocks noGrp="1"/>
          </p:cNvSpPr>
          <p:nvPr>
            <p:ph type="body" idx="2"/>
          </p:nvPr>
        </p:nvSpPr>
        <p:spPr>
          <a:xfrm>
            <a:off x="674688" y="113001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>
            <a:spLocks noGrp="1"/>
          </p:cNvSpPr>
          <p:nvPr>
            <p:ph type="pic" idx="2"/>
          </p:nvPr>
        </p:nvSpPr>
        <p:spPr>
          <a:xfrm>
            <a:off x="1074738" y="2709333"/>
            <a:ext cx="3557700" cy="3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8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46" name="Google Shape;346;p58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p58"/>
          <p:cNvSpPr txBox="1">
            <a:spLocks noGrp="1"/>
          </p:cNvSpPr>
          <p:nvPr>
            <p:ph type="body" idx="1"/>
          </p:nvPr>
        </p:nvSpPr>
        <p:spPr>
          <a:xfrm>
            <a:off x="3925883" y="961535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58"/>
          <p:cNvSpPr txBox="1">
            <a:spLocks noGrp="1"/>
          </p:cNvSpPr>
          <p:nvPr>
            <p:ph type="body" idx="3"/>
          </p:nvPr>
        </p:nvSpPr>
        <p:spPr>
          <a:xfrm>
            <a:off x="4288802" y="128709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Custom Layout">
  <p:cSld name="57_Custom Layou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51" name="Google Shape;351;p59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3925883" y="961535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p59"/>
          <p:cNvSpPr txBox="1">
            <a:spLocks noGrp="1"/>
          </p:cNvSpPr>
          <p:nvPr>
            <p:ph type="body" idx="2"/>
          </p:nvPr>
        </p:nvSpPr>
        <p:spPr>
          <a:xfrm>
            <a:off x="4288802" y="128709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9_Custom Layout">
  <p:cSld name="69_Custom Layou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>
            <a:spLocks noGrp="1"/>
          </p:cNvSpPr>
          <p:nvPr>
            <p:ph type="body" idx="1"/>
          </p:nvPr>
        </p:nvSpPr>
        <p:spPr>
          <a:xfrm>
            <a:off x="793180" y="980314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60"/>
          <p:cNvSpPr txBox="1">
            <a:spLocks noGrp="1"/>
          </p:cNvSpPr>
          <p:nvPr>
            <p:ph type="body" idx="2"/>
          </p:nvPr>
        </p:nvSpPr>
        <p:spPr>
          <a:xfrm>
            <a:off x="793181" y="1259321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60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58" name="Google Shape;358;p60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3_Custom Layout">
  <p:cSld name="73_Custom Layou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>
            <a:spLocks noGrp="1"/>
          </p:cNvSpPr>
          <p:nvPr>
            <p:ph type="body" idx="1"/>
          </p:nvPr>
        </p:nvSpPr>
        <p:spPr>
          <a:xfrm>
            <a:off x="781672" y="845377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61"/>
          <p:cNvSpPr txBox="1">
            <a:spLocks noGrp="1"/>
          </p:cNvSpPr>
          <p:nvPr>
            <p:ph type="body" idx="2"/>
          </p:nvPr>
        </p:nvSpPr>
        <p:spPr>
          <a:xfrm>
            <a:off x="781673" y="1122363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62" name="Google Shape;362;p61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63" name="Google Shape;363;p61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7_Custom Layout">
  <p:cSld name="77_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>
            <a:spLocks noGrp="1"/>
          </p:cNvSpPr>
          <p:nvPr>
            <p:ph type="body" idx="1"/>
          </p:nvPr>
        </p:nvSpPr>
        <p:spPr>
          <a:xfrm>
            <a:off x="789513" y="1132126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62"/>
          <p:cNvSpPr txBox="1">
            <a:spLocks noGrp="1"/>
          </p:cNvSpPr>
          <p:nvPr>
            <p:ph type="body" idx="2"/>
          </p:nvPr>
        </p:nvSpPr>
        <p:spPr>
          <a:xfrm>
            <a:off x="789512" y="852587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62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68" name="Google Shape;368;p62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8_Custom Layout">
  <p:cSld name="78_Custom Layout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>
            <a:spLocks noGrp="1"/>
          </p:cNvSpPr>
          <p:nvPr>
            <p:ph type="body" idx="1"/>
          </p:nvPr>
        </p:nvSpPr>
        <p:spPr>
          <a:xfrm>
            <a:off x="789512" y="852587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63"/>
          <p:cNvSpPr txBox="1">
            <a:spLocks noGrp="1"/>
          </p:cNvSpPr>
          <p:nvPr>
            <p:ph type="body" idx="2"/>
          </p:nvPr>
        </p:nvSpPr>
        <p:spPr>
          <a:xfrm>
            <a:off x="789513" y="1132126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63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73" name="Google Shape;373;p63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7_Custom Layout">
  <p:cSld name="87_Custom Layou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>
            <a:spLocks noGrp="1"/>
          </p:cNvSpPr>
          <p:nvPr>
            <p:ph type="body" idx="1"/>
          </p:nvPr>
        </p:nvSpPr>
        <p:spPr>
          <a:xfrm>
            <a:off x="792163" y="1561077"/>
            <a:ext cx="1292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body" idx="2"/>
          </p:nvPr>
        </p:nvSpPr>
        <p:spPr>
          <a:xfrm>
            <a:off x="792163" y="1837437"/>
            <a:ext cx="566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64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1000"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78" name="Google Shape;378;p64"/>
          <p:cNvCxnSpPr/>
          <p:nvPr/>
        </p:nvCxnSpPr>
        <p:spPr>
          <a:xfrm>
            <a:off x="8577603" y="6506601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1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56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60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59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28650" y="745067"/>
            <a:ext cx="78867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0" r:id="rId31"/>
    <p:sldLayoutId id="2147483701" r:id="rId32"/>
    <p:sldLayoutId id="2147483702" r:id="rId33"/>
    <p:sldLayoutId id="2147483703" r:id="rId34"/>
    <p:sldLayoutId id="2147483704" r:id="rId35"/>
    <p:sldLayoutId id="2147483705" r:id="rId36"/>
    <p:sldLayoutId id="2147483706" r:id="rId37"/>
    <p:sldLayoutId id="2147483707" r:id="rId38"/>
    <p:sldLayoutId id="2147483708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YMjy9BukO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Q5gcVFtFU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s://www.youtube.com/watch?v=yhhi1kD-uDY" TargetMode="External"/><Relationship Id="rId4" Type="http://schemas.openxmlformats.org/officeDocument/2006/relationships/hyperlink" Target="https://www.youtube.com/watch?v=fVvcZ6JWPw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ialinnovator.info/process-social-innova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/ref=dp_byline_sr_book_2?ie=UTF8&amp;text=Les+L.+Leone&amp;search-alias=books&amp;field-author=Les+L.+Leone&amp;sort=relevancerank" TargetMode="External"/><Relationship Id="rId5" Type="http://schemas.openxmlformats.org/officeDocument/2006/relationships/hyperlink" Target="https://www.amazon.com/s/ref=dp_byline_sr_book_1?ie=UTF8&amp;text=William+C.+Oakes&amp;search-alias=books&amp;field-author=William+C.+Oakes&amp;sort=relevancerank" TargetMode="External"/><Relationship Id="rId4" Type="http://schemas.openxmlformats.org/officeDocument/2006/relationships/hyperlink" Target="https://www.youtube.com/watch?v=j99CqHWLAw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>
            <a:spLocks noGrp="1"/>
          </p:cNvSpPr>
          <p:nvPr>
            <p:ph type="ctrTitle"/>
          </p:nvPr>
        </p:nvSpPr>
        <p:spPr>
          <a:xfrm>
            <a:off x="685800" y="2714625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Innovation in Practise</a:t>
            </a:r>
            <a:endParaRPr/>
          </a:p>
        </p:txBody>
      </p:sp>
      <p:sp>
        <p:nvSpPr>
          <p:cNvPr id="384" name="Google Shape;384;p6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4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0" y="1773382"/>
            <a:ext cx="9143999" cy="50846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4"/>
          <p:cNvSpPr txBox="1">
            <a:spLocks noGrp="1"/>
          </p:cNvSpPr>
          <p:nvPr>
            <p:ph type="sldNum" idx="12"/>
          </p:nvPr>
        </p:nvSpPr>
        <p:spPr>
          <a:xfrm>
            <a:off x="6837960" y="62613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10</a:t>
            </a:fld>
            <a:endParaRPr/>
          </a:p>
        </p:txBody>
      </p:sp>
      <p:sp>
        <p:nvSpPr>
          <p:cNvPr id="444" name="Google Shape;444;p74"/>
          <p:cNvSpPr/>
          <p:nvPr/>
        </p:nvSpPr>
        <p:spPr>
          <a:xfrm>
            <a:off x="395217" y="2358906"/>
            <a:ext cx="4109400" cy="1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‘Multidisciplinary and aimed at integrated solutions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Focused on empowerment and working together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Driven by demand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Custom-made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Approached in an open manner to allow the sharing of knowledge and intellectual property</a:t>
            </a:r>
            <a:endParaRPr sz="13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4"/>
          <p:cNvSpPr/>
          <p:nvPr/>
        </p:nvSpPr>
        <p:spPr>
          <a:xfrm>
            <a:off x="392717" y="2018949"/>
            <a:ext cx="35925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‘SOCIAL INNOVATION PROJECTS ARE: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4"/>
          <p:cNvSpPr/>
          <p:nvPr/>
        </p:nvSpPr>
        <p:spPr>
          <a:xfrm>
            <a:off x="5092992" y="2359373"/>
            <a:ext cx="37977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Focused on stand-alone solutions 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Determined from the top-down 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Driven by supply 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Mass-produced </a:t>
            </a:r>
            <a:endParaRPr sz="900"/>
          </a:p>
          <a:p>
            <a:pPr marL="2286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closed and confidential in approach’</a:t>
            </a:r>
            <a:r>
              <a:rPr lang="en-US" sz="1300" baseline="30000">
                <a:solidFill>
                  <a:srgbClr val="3B38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4"/>
          <p:cNvSpPr/>
          <p:nvPr/>
        </p:nvSpPr>
        <p:spPr>
          <a:xfrm>
            <a:off x="5080000" y="2006600"/>
            <a:ext cx="37443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‘NORMAL’ INNOVATION PROJECTS ARE: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4"/>
          <p:cNvSpPr txBox="1"/>
          <p:nvPr/>
        </p:nvSpPr>
        <p:spPr>
          <a:xfrm>
            <a:off x="0" y="888000"/>
            <a:ext cx="9144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21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SOCIAL INNOVATION IS NOT ‘NORMAL’ INNOVATION</a:t>
            </a:r>
            <a:endParaRPr sz="900"/>
          </a:p>
        </p:txBody>
      </p:sp>
      <p:sp>
        <p:nvSpPr>
          <p:cNvPr id="449" name="Google Shape;449;p74"/>
          <p:cNvSpPr txBox="1"/>
          <p:nvPr/>
        </p:nvSpPr>
        <p:spPr>
          <a:xfrm>
            <a:off x="0" y="1166400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DIFFERENCES BETWEEN THE TWO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2</a:t>
            </a:r>
            <a:endParaRPr/>
          </a:p>
        </p:txBody>
      </p:sp>
      <p:sp>
        <p:nvSpPr>
          <p:cNvPr id="455" name="Google Shape;455;p75"/>
          <p:cNvSpPr txBox="1">
            <a:spLocks noGrp="1"/>
          </p:cNvSpPr>
          <p:nvPr>
            <p:ph type="body" idx="1"/>
          </p:nvPr>
        </p:nvSpPr>
        <p:spPr>
          <a:xfrm>
            <a:off x="598450" y="2165175"/>
            <a:ext cx="8229600" cy="214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List out stages in the </a:t>
            </a:r>
            <a:endParaRPr/>
          </a:p>
          <a:p>
            <a:pPr marL="9144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Process of your project done in the last </a:t>
            </a:r>
            <a:endParaRPr/>
          </a:p>
          <a:p>
            <a:pPr marL="13716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semester</a:t>
            </a:r>
            <a:endParaRPr/>
          </a:p>
        </p:txBody>
      </p:sp>
      <p:sp>
        <p:nvSpPr>
          <p:cNvPr id="456" name="Google Shape;456;p75"/>
          <p:cNvSpPr txBox="1">
            <a:spLocks noGrp="1"/>
          </p:cNvSpPr>
          <p:nvPr>
            <p:ph type="body" idx="1"/>
          </p:nvPr>
        </p:nvSpPr>
        <p:spPr>
          <a:xfrm>
            <a:off x="598450" y="1280700"/>
            <a:ext cx="8229600" cy="88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Team Members : 6    							    Time: 15 Minutes</a:t>
            </a:r>
            <a:endParaRPr sz="1800"/>
          </a:p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3</a:t>
            </a:r>
            <a:endParaRPr/>
          </a:p>
        </p:txBody>
      </p:sp>
      <p:sp>
        <p:nvSpPr>
          <p:cNvPr id="462" name="Google Shape;462;p76"/>
          <p:cNvSpPr txBox="1">
            <a:spLocks noGrp="1"/>
          </p:cNvSpPr>
          <p:nvPr>
            <p:ph type="body" idx="1"/>
          </p:nvPr>
        </p:nvSpPr>
        <p:spPr>
          <a:xfrm>
            <a:off x="598450" y="2165175"/>
            <a:ext cx="8229600" cy="13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Observe the process of Social Innovation in the video “</a:t>
            </a:r>
            <a:r>
              <a:rPr lang="en-US" sz="2700" i="1"/>
              <a:t>Snake Guard For Farmers.mp4</a:t>
            </a:r>
            <a:r>
              <a:rPr lang="en-US"/>
              <a:t>”</a:t>
            </a:r>
            <a:endParaRPr/>
          </a:p>
        </p:txBody>
      </p:sp>
      <p:sp>
        <p:nvSpPr>
          <p:cNvPr id="463" name="Google Shape;463;p76"/>
          <p:cNvSpPr txBox="1">
            <a:spLocks noGrp="1"/>
          </p:cNvSpPr>
          <p:nvPr>
            <p:ph type="body" idx="1"/>
          </p:nvPr>
        </p:nvSpPr>
        <p:spPr>
          <a:xfrm>
            <a:off x="598450" y="1280700"/>
            <a:ext cx="8229600" cy="88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Team Members : 6    							    Time: 15 Minutes</a:t>
            </a:r>
            <a:endParaRPr sz="1800"/>
          </a:p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Google Shape;464;p76"/>
          <p:cNvSpPr txBox="1">
            <a:spLocks noGrp="1"/>
          </p:cNvSpPr>
          <p:nvPr>
            <p:ph type="body" idx="1"/>
          </p:nvPr>
        </p:nvSpPr>
        <p:spPr>
          <a:xfrm>
            <a:off x="598450" y="4001300"/>
            <a:ext cx="8229600" cy="13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List out the steps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470" name="Google Shape;470;p77"/>
          <p:cNvSpPr txBox="1">
            <a:spLocks noGrp="1"/>
          </p:cNvSpPr>
          <p:nvPr>
            <p:ph type="body" idx="1"/>
          </p:nvPr>
        </p:nvSpPr>
        <p:spPr>
          <a:xfrm>
            <a:off x="1074898" y="888000"/>
            <a:ext cx="7321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US" sz="21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THE PROCESS OF SOCIAL INNOVATION</a:t>
            </a:r>
            <a:endParaRPr/>
          </a:p>
        </p:txBody>
      </p:sp>
      <p:sp>
        <p:nvSpPr>
          <p:cNvPr id="471" name="Google Shape;471;p77"/>
          <p:cNvSpPr/>
          <p:nvPr/>
        </p:nvSpPr>
        <p:spPr>
          <a:xfrm>
            <a:off x="422275" y="1593250"/>
            <a:ext cx="3903000" cy="4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Social innovation includes six stages that move from idea generation to the creation of impact.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Social innovations are not always sequential because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innovations jump straight into ‘practice’ or even ‘scaling’.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Social innovations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also be thought of as overlapping spaces, with distinct cultures and skills.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provide a useful framework for thinking about the different kinds of support that innovators and innovations need in order to grow.'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77"/>
          <p:cNvSpPr txBox="1"/>
          <p:nvPr/>
        </p:nvSpPr>
        <p:spPr>
          <a:xfrm>
            <a:off x="5155976" y="4697950"/>
            <a:ext cx="29265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Arial"/>
              <a:buNone/>
            </a:pPr>
            <a:r>
              <a:rPr lang="en-US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Process of Social </a:t>
            </a:r>
            <a:r>
              <a:rPr lang="en-US" b="1">
                <a:solidFill>
                  <a:srgbClr val="3F3F3F"/>
                </a:solidFill>
              </a:rPr>
              <a:t>Innovation</a:t>
            </a:r>
            <a:endParaRPr b="1" i="0" u="none" strike="noStrike" cap="none" baseline="30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50" y="1593246"/>
            <a:ext cx="4652250" cy="2803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8"/>
          <p:cNvSpPr/>
          <p:nvPr/>
        </p:nvSpPr>
        <p:spPr>
          <a:xfrm>
            <a:off x="2429548" y="2379491"/>
            <a:ext cx="560400" cy="5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78"/>
          <p:cNvSpPr/>
          <p:nvPr/>
        </p:nvSpPr>
        <p:spPr>
          <a:xfrm>
            <a:off x="6209507" y="4072323"/>
            <a:ext cx="535800" cy="5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78"/>
          <p:cNvSpPr/>
          <p:nvPr/>
        </p:nvSpPr>
        <p:spPr>
          <a:xfrm>
            <a:off x="2635881" y="2288289"/>
            <a:ext cx="4095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78"/>
          <p:cNvSpPr txBox="1">
            <a:spLocks noGrp="1"/>
          </p:cNvSpPr>
          <p:nvPr>
            <p:ph type="sldNum" idx="12"/>
          </p:nvPr>
        </p:nvSpPr>
        <p:spPr>
          <a:xfrm>
            <a:off x="8577603" y="6124648"/>
            <a:ext cx="28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sp>
        <p:nvSpPr>
          <p:cNvPr id="482" name="Google Shape;482;p78"/>
          <p:cNvSpPr txBox="1"/>
          <p:nvPr/>
        </p:nvSpPr>
        <p:spPr>
          <a:xfrm>
            <a:off x="729750" y="490550"/>
            <a:ext cx="7578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3F3F3F"/>
                </a:solidFill>
              </a:rPr>
              <a:t>STAGE ONE: PROMPTS, INSPIRATIONS AND DIAGNOSES</a:t>
            </a:r>
            <a:endParaRPr sz="1700" b="1"/>
          </a:p>
        </p:txBody>
      </p:sp>
      <p:sp>
        <p:nvSpPr>
          <p:cNvPr id="483" name="Google Shape;483;p78"/>
          <p:cNvSpPr txBox="1"/>
          <p:nvPr/>
        </p:nvSpPr>
        <p:spPr>
          <a:xfrm>
            <a:off x="460200" y="1225950"/>
            <a:ext cx="8117400" cy="52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Prompts highlights the need for innovation. </a:t>
            </a:r>
            <a:endParaRPr sz="18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Sometimes these come in the form of unexpected changes in the immediate external environment, for example a sudden environmental or political crisis</a:t>
            </a:r>
            <a:endParaRPr sz="18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Prompts may also come in the form of a longer term crisis that becomes more acute and demands action.</a:t>
            </a:r>
            <a:endParaRPr sz="18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This stage involves diagnosing the problem and framing the question in such a way that the root causes of the problem, not just its symptoms, will be tackled.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Framing the right question is halfway to finding the right solution. This means going beyond symptoms to identifying the causes of a particular problem.'</a:t>
            </a:r>
            <a:r>
              <a:rPr lang="en-US" sz="1700" baseline="300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9"/>
          <p:cNvSpPr txBox="1"/>
          <p:nvPr/>
        </p:nvSpPr>
        <p:spPr>
          <a:xfrm>
            <a:off x="429550" y="465475"/>
            <a:ext cx="8072700" cy="5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Step 2 : Proposals – generating ideas</a:t>
            </a:r>
            <a:endParaRPr sz="22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Generating a new idea that provides a solution to the identified need. </a:t>
            </a: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 some cases, this stage will follow on naturally from the identification of need.</a:t>
            </a:r>
            <a:endParaRPr sz="1900"/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for example, working with the same group and research techniques to identify potential solutions. </a:t>
            </a:r>
            <a:endParaRPr sz="19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This can involve formal methods – such as design or creativity methods to widen the menu of options available.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Many of the methods help to draw in insights and experiences from a wide range of sources.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https://www.youtube.com/watch?v=QYMjy9BukO8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/>
        </p:nvSpPr>
        <p:spPr>
          <a:xfrm>
            <a:off x="248275" y="93075"/>
            <a:ext cx="8609700" cy="6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Step 3: Prototyping - testing the idea in practice</a:t>
            </a:r>
            <a:endParaRPr sz="21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This is where ideas get tested in practice.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 are many methods in use for testing ideas and refining them - from </a:t>
            </a:r>
            <a:r>
              <a:rPr lang="en-US" sz="1800" b="1" i="1"/>
              <a:t>visualisations, simulations, sketches and paper prototypes</a:t>
            </a:r>
            <a:r>
              <a:rPr lang="en-US" sz="1800"/>
              <a:t> to more formal randomised control trials, pilots and experiments. </a:t>
            </a:r>
            <a:endParaRPr sz="18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processes of testing, trial and error and experimentation are important not only for refining a concept, but also as ways of building up an evidence base about the impact of an idea, which is crucial for attracting further funding.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It’s also through these processes that measures of success come to be agreed upon.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https://www.youtube.com/watch?v=_Q5gcVFtFUQ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https://www.youtube.com/watch?v=fVvcZ6JWPws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https://www.youtube.com/watch?v=yhhi1kD-uDY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17</a:t>
            </a:fld>
            <a:endParaRPr/>
          </a:p>
        </p:txBody>
      </p:sp>
      <p:sp>
        <p:nvSpPr>
          <p:cNvPr id="500" name="Google Shape;500;p81"/>
          <p:cNvSpPr txBox="1"/>
          <p:nvPr/>
        </p:nvSpPr>
        <p:spPr>
          <a:xfrm>
            <a:off x="152400" y="1473200"/>
            <a:ext cx="8915400" cy="58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Social Innovation</a:t>
            </a:r>
            <a:endParaRPr/>
          </a:p>
        </p:txBody>
      </p:sp>
      <p:pic>
        <p:nvPicPr>
          <p:cNvPr id="501" name="Google Shape;501;p81" descr="C:\Users\cmrcet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200" y="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81"/>
          <p:cNvSpPr txBox="1"/>
          <p:nvPr/>
        </p:nvSpPr>
        <p:spPr>
          <a:xfrm>
            <a:off x="1524000" y="685800"/>
            <a:ext cx="6096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03" name="Google Shape;503;p81"/>
          <p:cNvSpPr txBox="1"/>
          <p:nvPr/>
        </p:nvSpPr>
        <p:spPr>
          <a:xfrm>
            <a:off x="838200" y="2439987"/>
            <a:ext cx="74676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Sustaining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Developing a business model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Scaling and diffusion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Growing social innovations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Systematic change</a:t>
            </a:r>
            <a:endParaRPr sz="1800"/>
          </a:p>
        </p:txBody>
      </p:sp>
      <p:sp>
        <p:nvSpPr>
          <p:cNvPr id="504" name="Google Shape;504;p81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2"/>
          <p:cNvSpPr txBox="1"/>
          <p:nvPr/>
        </p:nvSpPr>
        <p:spPr>
          <a:xfrm>
            <a:off x="304800" y="152400"/>
            <a:ext cx="8301300" cy="6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Step 4: Sustaining – developing a business model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fourth stage is about taking an idea that has shown promise as a pilot or prototype and turning it into an established initiative that can be sustained over time.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means developing an economic model that will secure the venture’s financial future.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While there has been less treatment of this stage in the analysis of social innovation – the early stage of idea generation and later stage of scaling tend to generate much more interest – this middle phase is where much of the hardest work is done and</a:t>
            </a:r>
            <a:r>
              <a:rPr lang="en-US" sz="2000" b="1" i="1">
                <a:latin typeface="Times New Roman"/>
                <a:ea typeface="Times New Roman"/>
                <a:cs typeface="Times New Roman"/>
                <a:sym typeface="Times New Roman"/>
              </a:rPr>
              <a:t> toughest decisions are taken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Step 5: Scaling and diffusion – growing social innovations</a:t>
            </a:r>
            <a:endParaRPr sz="24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At this stage there are a range of strategies for growing and spreading an innovation – from organisational growth, through licensing and franchising to federations and looser diffusion.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Emulation and inspiration also play a critical role in spreading an idea or practice.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Demand matters as much as supply: how market demand, or demand from commissioners and policymakers is mobilised to spread a successful new model.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This process is often referred to as ‘scaling’, and in some cases the word is appropriate, as the innovation is generalised within an organisation or the organisation itself expands.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>
            <a:spLocks noGrp="1"/>
          </p:cNvSpPr>
          <p:nvPr>
            <p:ph type="subTitle" idx="1"/>
          </p:nvPr>
        </p:nvSpPr>
        <p:spPr>
          <a:xfrm>
            <a:off x="1357312" y="2571750"/>
            <a:ext cx="6400800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II</a:t>
            </a:r>
            <a:r>
              <a:rPr lang="en-US">
                <a:solidFill>
                  <a:schemeClr val="dk1"/>
                </a:solidFill>
              </a:rPr>
              <a:t>I</a:t>
            </a:r>
            <a:endParaRPr/>
          </a:p>
        </p:txBody>
      </p:sp>
      <p:sp>
        <p:nvSpPr>
          <p:cNvPr id="390" name="Google Shape;390;p66"/>
          <p:cNvSpPr txBox="1"/>
          <p:nvPr/>
        </p:nvSpPr>
        <p:spPr>
          <a:xfrm>
            <a:off x="1357300" y="3286125"/>
            <a:ext cx="6633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Social Innovation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/>
        </p:nvSpPr>
        <p:spPr>
          <a:xfrm>
            <a:off x="0" y="0"/>
            <a:ext cx="9271500" cy="6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/>
              <a:t>Step 6: Systemic change</a:t>
            </a:r>
            <a:endParaRPr sz="2200" b="1" i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Social innovations are inherently about changing the way things are done and the way social needs are conceptualised. 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 this sense, systemic change is the ultimate goal of social innovation, even if very few social innovations reach this stage. 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The founders of Grameen and Fair Trade, for example, wanted to show that an alternative model was possible and that in time, this new model could become the established norm. 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Systemic change is never achieved through a single organisation or sector; it always involves a  complex interaction of culture, consumer behaviour, business practice, legislation and policy. 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Moreover, it always involves a change to attitudes and behaviours and requires people to see and think in new ways. 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Systemic change requires that there are sufficient incentives for incumbents to change their practice and behaviour. 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this reason, systemic changes are more likely to follow periods of upheaval or crisis than times of stability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5"/>
          <p:cNvSpPr txBox="1">
            <a:spLocks noGrp="1"/>
          </p:cNvSpPr>
          <p:nvPr>
            <p:ph type="title"/>
          </p:nvPr>
        </p:nvSpPr>
        <p:spPr>
          <a:xfrm>
            <a:off x="457200" y="12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Next..</a:t>
            </a:r>
            <a:endParaRPr sz="3100"/>
          </a:p>
        </p:txBody>
      </p:sp>
      <p:sp>
        <p:nvSpPr>
          <p:cNvPr id="525" name="Google Shape;525;p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Redefine</a:t>
            </a:r>
            <a:endParaRPr sz="1800"/>
          </a:p>
          <a:p>
            <a:pPr marL="914400" lvl="1" indent="-317500" algn="l" rtl="0">
              <a:spcBef>
                <a:spcPts val="56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/>
              <a:t>The community based issue. Including 5 why concept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/>
              <a:t>Problem statement 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/>
              <a:t>Detailed design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https://www.socialinnovator.info/process-social-innovation</a:t>
            </a:r>
            <a:endParaRPr sz="4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https://www.youtube.com/watch?v=j99CqHWLAwA</a:t>
            </a:r>
            <a:r>
              <a:rPr lang="en-US" sz="4000"/>
              <a:t> → video</a:t>
            </a:r>
            <a:endParaRPr sz="4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Engineering Your Future: A Comprehensive Introduction to Engineering9th Edition</a:t>
            </a:r>
            <a:endParaRPr sz="2100" b="1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1000" u="sng">
                <a:solidFill>
                  <a:srgbClr val="0066C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William C. Oakes</a:t>
            </a:r>
            <a:r>
              <a:rPr lang="en-US" sz="10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(Author), </a:t>
            </a:r>
            <a:r>
              <a:rPr lang="en-US" sz="1000" u="sng">
                <a:solidFill>
                  <a:srgbClr val="0066C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Les L. Leone</a:t>
            </a:r>
            <a:r>
              <a:rPr lang="en-US" sz="10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(Author)</a:t>
            </a:r>
            <a:endParaRPr sz="10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7"/>
          <p:cNvSpPr txBox="1">
            <a:spLocks noGrp="1"/>
          </p:cNvSpPr>
          <p:nvPr>
            <p:ph type="subTitle" idx="1"/>
          </p:nvPr>
        </p:nvSpPr>
        <p:spPr>
          <a:xfrm>
            <a:off x="114825" y="115850"/>
            <a:ext cx="8838000" cy="607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The six stages are: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1. Prompts – which highlight the need for social innovation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2. Proposals – where ideas are developed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3. Prototyping –where ideas get tested in practice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4. Sustaining –when the idea becomes everyday practice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5. Scaling – growing and spreading social innovations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6. Systemic change – involves re-designing and introducing entire systems and will usually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involve all sectors over time</a:t>
            </a: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Prerequisites</a:t>
            </a:r>
            <a:endParaRPr sz="3100"/>
          </a:p>
        </p:txBody>
      </p:sp>
      <p:sp>
        <p:nvSpPr>
          <p:cNvPr id="401" name="Google Shape;401;p68"/>
          <p:cNvSpPr txBox="1">
            <a:spLocks noGrp="1"/>
          </p:cNvSpPr>
          <p:nvPr>
            <p:ph type="body" idx="1"/>
          </p:nvPr>
        </p:nvSpPr>
        <p:spPr>
          <a:xfrm>
            <a:off x="521175" y="1664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800"/>
              <a:t>The community based issue. Including 5 why concept - Teamwise</a:t>
            </a:r>
            <a:endParaRPr sz="18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800"/>
              <a:t>Problem statement  - Team wise</a:t>
            </a:r>
            <a:endParaRPr sz="18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800"/>
              <a:t>Detailed designs - Student wise</a:t>
            </a:r>
            <a:endParaRPr sz="18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800"/>
              <a:t>Pairwise comparison chart</a:t>
            </a:r>
            <a:endParaRPr sz="18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800"/>
              <a:t>Decision matrix</a:t>
            </a:r>
            <a:endParaRPr sz="18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800"/>
              <a:t>Dummy prototype models</a:t>
            </a:r>
            <a:endParaRPr sz="18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7</a:t>
            </a:fld>
            <a:endParaRPr/>
          </a:p>
        </p:txBody>
      </p:sp>
      <p:sp>
        <p:nvSpPr>
          <p:cNvPr id="420" name="Google Shape;420;p71"/>
          <p:cNvSpPr txBox="1"/>
          <p:nvPr/>
        </p:nvSpPr>
        <p:spPr>
          <a:xfrm>
            <a:off x="152400" y="1473200"/>
            <a:ext cx="8915400" cy="58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Social Innovation</a:t>
            </a:r>
            <a:endParaRPr/>
          </a:p>
        </p:txBody>
      </p:sp>
      <p:pic>
        <p:nvPicPr>
          <p:cNvPr id="421" name="Google Shape;421;p71" descr="C:\Users\cmrcet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200" y="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71"/>
          <p:cNvSpPr txBox="1"/>
          <p:nvPr/>
        </p:nvSpPr>
        <p:spPr>
          <a:xfrm>
            <a:off x="1524000" y="685800"/>
            <a:ext cx="6096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3</a:t>
            </a:r>
            <a:endParaRPr/>
          </a:p>
        </p:txBody>
      </p:sp>
      <p:sp>
        <p:nvSpPr>
          <p:cNvPr id="423" name="Google Shape;423;p71"/>
          <p:cNvSpPr txBox="1"/>
          <p:nvPr/>
        </p:nvSpPr>
        <p:spPr>
          <a:xfrm>
            <a:off x="838200" y="2439987"/>
            <a:ext cx="74676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>
                <a:solidFill>
                  <a:schemeClr val="dk1"/>
                </a:solidFill>
              </a:rPr>
              <a:t>Prompts –</a:t>
            </a:r>
            <a:endParaRPr sz="1800">
              <a:solidFill>
                <a:schemeClr val="dk1"/>
              </a:solidFill>
            </a:endParaRPr>
          </a:p>
          <a:p>
            <a:pPr marL="914400" lvl="1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1800">
                <a:solidFill>
                  <a:schemeClr val="dk1"/>
                </a:solidFill>
              </a:rPr>
              <a:t>Identifying needs, </a:t>
            </a:r>
            <a:endParaRPr sz="1800">
              <a:solidFill>
                <a:schemeClr val="dk1"/>
              </a:solidFill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>
                <a:solidFill>
                  <a:schemeClr val="dk1"/>
                </a:solidFill>
              </a:rPr>
              <a:t>Proposals – generating ideas, </a:t>
            </a:r>
            <a:endParaRPr sz="1800">
              <a:solidFill>
                <a:schemeClr val="dk1"/>
              </a:solidFill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>
                <a:solidFill>
                  <a:schemeClr val="dk1"/>
                </a:solidFill>
              </a:rPr>
              <a:t>Prototyping – testing the idea in practice,</a:t>
            </a:r>
            <a:endParaRPr sz="1800"/>
          </a:p>
        </p:txBody>
      </p:sp>
      <p:sp>
        <p:nvSpPr>
          <p:cNvPr id="424" name="Google Shape;424;p71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will able to </a:t>
            </a:r>
            <a:endParaRPr sz="210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1</a:t>
            </a:r>
            <a:endParaRPr/>
          </a:p>
        </p:txBody>
      </p:sp>
      <p:sp>
        <p:nvSpPr>
          <p:cNvPr id="436" name="Google Shape;436;p73"/>
          <p:cNvSpPr txBox="1">
            <a:spLocks noGrp="1"/>
          </p:cNvSpPr>
          <p:nvPr>
            <p:ph type="body" idx="1"/>
          </p:nvPr>
        </p:nvSpPr>
        <p:spPr>
          <a:xfrm>
            <a:off x="598450" y="2165175"/>
            <a:ext cx="8229600" cy="214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List out the differences between 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Social Innovation and </a:t>
            </a:r>
            <a:endParaRPr/>
          </a:p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Normal Innovation (Engineering Project) </a:t>
            </a:r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body" idx="1"/>
          </p:nvPr>
        </p:nvSpPr>
        <p:spPr>
          <a:xfrm>
            <a:off x="598450" y="1280700"/>
            <a:ext cx="8229600" cy="214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Team Members : 6    							    Time: 15 Minutes</a:t>
            </a:r>
            <a:endParaRPr sz="1800"/>
          </a:p>
          <a:p>
            <a:pPr marL="4572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C2D3ED"/>
      </a:accent1>
      <a:accent2>
        <a:srgbClr val="93B3ED"/>
      </a:accent2>
      <a:accent3>
        <a:srgbClr val="93B3ED"/>
      </a:accent3>
      <a:accent4>
        <a:srgbClr val="93B3ED"/>
      </a:accent4>
      <a:accent5>
        <a:srgbClr val="93B3ED"/>
      </a:accent5>
      <a:accent6>
        <a:srgbClr val="93B3ED"/>
      </a:accent6>
      <a:hlink>
        <a:srgbClr val="0563C1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PresentationFormat>On-screen Show (4:3)</PresentationFormat>
  <Paragraphs>176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Helvetica Neue</vt:lpstr>
      <vt:lpstr>Arial Black</vt:lpstr>
      <vt:lpstr>Verdana</vt:lpstr>
      <vt:lpstr>Times New Roman</vt:lpstr>
      <vt:lpstr>Office Theme</vt:lpstr>
      <vt:lpstr>Office Theme</vt:lpstr>
      <vt:lpstr>Custom Design</vt:lpstr>
      <vt:lpstr>Social Innovation in Practise</vt:lpstr>
      <vt:lpstr>Slide 2</vt:lpstr>
      <vt:lpstr>Slide 3</vt:lpstr>
      <vt:lpstr>Prerequisites</vt:lpstr>
      <vt:lpstr>Slide 5</vt:lpstr>
      <vt:lpstr>Slide 6</vt:lpstr>
      <vt:lpstr>Slide 7</vt:lpstr>
      <vt:lpstr>Learning Outcomes</vt:lpstr>
      <vt:lpstr>Activity 1</vt:lpstr>
      <vt:lpstr>Slide 10</vt:lpstr>
      <vt:lpstr>Activity 2</vt:lpstr>
      <vt:lpstr>Activity 3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Next..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Innovation in Practise</dc:title>
  <dc:creator>Administrator</dc:creator>
  <cp:lastModifiedBy>Administrator</cp:lastModifiedBy>
  <cp:revision>1</cp:revision>
  <dcterms:modified xsi:type="dcterms:W3CDTF">2023-01-17T04:23:56Z</dcterms:modified>
</cp:coreProperties>
</file>